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100" r:id="rId2"/>
    <p:sldId id="2154" r:id="rId3"/>
    <p:sldId id="2155" r:id="rId4"/>
    <p:sldId id="2156" r:id="rId5"/>
    <p:sldId id="2157" r:id="rId6"/>
    <p:sldId id="2158" r:id="rId7"/>
    <p:sldId id="2160" r:id="rId8"/>
    <p:sldId id="2161" r:id="rId9"/>
    <p:sldId id="2162" r:id="rId10"/>
    <p:sldId id="2163" r:id="rId11"/>
    <p:sldId id="2164" r:id="rId12"/>
    <p:sldId id="2165" r:id="rId13"/>
    <p:sldId id="2167" r:id="rId14"/>
    <p:sldId id="2166" r:id="rId15"/>
    <p:sldId id="2172" r:id="rId16"/>
    <p:sldId id="2171" r:id="rId17"/>
    <p:sldId id="2175" r:id="rId18"/>
    <p:sldId id="2169" r:id="rId19"/>
    <p:sldId id="2176" r:id="rId20"/>
    <p:sldId id="2170" r:id="rId21"/>
    <p:sldId id="2177" r:id="rId22"/>
    <p:sldId id="2179" r:id="rId23"/>
    <p:sldId id="2180" r:id="rId24"/>
    <p:sldId id="2181" r:id="rId25"/>
    <p:sldId id="2178" r:id="rId26"/>
    <p:sldId id="2187" r:id="rId27"/>
    <p:sldId id="2189" r:id="rId28"/>
    <p:sldId id="2182" r:id="rId29"/>
    <p:sldId id="2183" r:id="rId30"/>
    <p:sldId id="2186" r:id="rId31"/>
    <p:sldId id="21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AB2C27-04D8-1D02-0A2C-2EC8C98F5F69}" name="JONES Richard" initials="JR" userId="JONES Richar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  <a:srgbClr val="E7EBF2"/>
    <a:srgbClr val="CCD5E3"/>
    <a:srgbClr val="FF9999"/>
    <a:srgbClr val="800080"/>
    <a:srgbClr val="1272AE"/>
    <a:srgbClr val="CCDCE2"/>
    <a:srgbClr val="95D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28" autoAdjust="0"/>
    <p:restoredTop sz="95097" autoAdjust="0"/>
  </p:normalViewPr>
  <p:slideViewPr>
    <p:cSldViewPr snapToGrid="0">
      <p:cViewPr varScale="1">
        <p:scale>
          <a:sx n="44" d="100"/>
          <a:sy n="44" d="100"/>
        </p:scale>
        <p:origin x="1597" y="37"/>
      </p:cViewPr>
      <p:guideLst/>
    </p:cSldViewPr>
  </p:slideViewPr>
  <p:outlineViewPr>
    <p:cViewPr>
      <p:scale>
        <a:sx n="33" d="100"/>
        <a:sy n="33" d="100"/>
      </p:scale>
      <p:origin x="0" y="-81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1891" y="-16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 Richard" userId="480655c1-8f47-49d5-bd5e-fc27e78f803e" providerId="ADAL" clId="{EB22EC84-9E54-4798-80E0-F6C14E9B3AA4}"/>
    <pc:docChg chg="custSel delSld modSld">
      <pc:chgData name="JONES Richard" userId="480655c1-8f47-49d5-bd5e-fc27e78f803e" providerId="ADAL" clId="{EB22EC84-9E54-4798-80E0-F6C14E9B3AA4}" dt="2023-06-27T07:20:45.561" v="10" actId="47"/>
      <pc:docMkLst>
        <pc:docMk/>
      </pc:docMkLst>
      <pc:sldChg chg="delSp modSp mod">
        <pc:chgData name="JONES Richard" userId="480655c1-8f47-49d5-bd5e-fc27e78f803e" providerId="ADAL" clId="{EB22EC84-9E54-4798-80E0-F6C14E9B3AA4}" dt="2023-06-21T15:26:43.694" v="9" actId="478"/>
        <pc:sldMkLst>
          <pc:docMk/>
          <pc:sldMk cId="3123162056" sldId="2100"/>
        </pc:sldMkLst>
        <pc:spChg chg="del mod">
          <ac:chgData name="JONES Richard" userId="480655c1-8f47-49d5-bd5e-fc27e78f803e" providerId="ADAL" clId="{EB22EC84-9E54-4798-80E0-F6C14E9B3AA4}" dt="2023-06-21T15:26:32.925" v="4"/>
          <ac:spMkLst>
            <pc:docMk/>
            <pc:sldMk cId="3123162056" sldId="2100"/>
            <ac:spMk id="2" creationId="{2F1C863C-4332-ACA2-B6F7-72FF5C9EDCF6}"/>
          </ac:spMkLst>
        </pc:spChg>
        <pc:spChg chg="mod">
          <ac:chgData name="JONES Richard" userId="480655c1-8f47-49d5-bd5e-fc27e78f803e" providerId="ADAL" clId="{EB22EC84-9E54-4798-80E0-F6C14E9B3AA4}" dt="2023-06-21T15:26:41.819" v="8" actId="1076"/>
          <ac:spMkLst>
            <pc:docMk/>
            <pc:sldMk cId="3123162056" sldId="2100"/>
            <ac:spMk id="3" creationId="{96B6E3F5-9AD4-0B5F-620E-E50DDC2C0C76}"/>
          </ac:spMkLst>
        </pc:spChg>
        <pc:grpChg chg="mod">
          <ac:chgData name="JONES Richard" userId="480655c1-8f47-49d5-bd5e-fc27e78f803e" providerId="ADAL" clId="{EB22EC84-9E54-4798-80E0-F6C14E9B3AA4}" dt="2023-06-21T15:26:36.045" v="6" actId="1076"/>
          <ac:grpSpMkLst>
            <pc:docMk/>
            <pc:sldMk cId="3123162056" sldId="2100"/>
            <ac:grpSpMk id="49" creationId="{CFD42309-5F08-0598-938D-77A53B47334A}"/>
          </ac:grpSpMkLst>
        </pc:grpChg>
        <pc:picChg chg="mod">
          <ac:chgData name="JONES Richard" userId="480655c1-8f47-49d5-bd5e-fc27e78f803e" providerId="ADAL" clId="{EB22EC84-9E54-4798-80E0-F6C14E9B3AA4}" dt="2023-06-21T15:26:39.084" v="7" actId="1076"/>
          <ac:picMkLst>
            <pc:docMk/>
            <pc:sldMk cId="3123162056" sldId="2100"/>
            <ac:picMk id="6" creationId="{B1F46A8C-3AC9-1E43-299B-CE45FA2AF015}"/>
          </ac:picMkLst>
        </pc:picChg>
        <pc:picChg chg="del">
          <ac:chgData name="JONES Richard" userId="480655c1-8f47-49d5-bd5e-fc27e78f803e" providerId="ADAL" clId="{EB22EC84-9E54-4798-80E0-F6C14E9B3AA4}" dt="2023-06-21T15:26:32.924" v="2" actId="478"/>
          <ac:picMkLst>
            <pc:docMk/>
            <pc:sldMk cId="3123162056" sldId="2100"/>
            <ac:picMk id="31" creationId="{2443BDEF-781F-FCF1-5FDE-29AD17FB7F6E}"/>
          </ac:picMkLst>
        </pc:picChg>
        <pc:picChg chg="del">
          <ac:chgData name="JONES Richard" userId="480655c1-8f47-49d5-bd5e-fc27e78f803e" providerId="ADAL" clId="{EB22EC84-9E54-4798-80E0-F6C14E9B3AA4}" dt="2023-06-21T15:26:34.099" v="5" actId="478"/>
          <ac:picMkLst>
            <pc:docMk/>
            <pc:sldMk cId="3123162056" sldId="2100"/>
            <ac:picMk id="33" creationId="{F70C0166-63A2-AAC5-3647-3BED39AD92F6}"/>
          </ac:picMkLst>
        </pc:picChg>
        <pc:picChg chg="del">
          <ac:chgData name="JONES Richard" userId="480655c1-8f47-49d5-bd5e-fc27e78f803e" providerId="ADAL" clId="{EB22EC84-9E54-4798-80E0-F6C14E9B3AA4}" dt="2023-06-21T15:26:43.694" v="9" actId="478"/>
          <ac:picMkLst>
            <pc:docMk/>
            <pc:sldMk cId="3123162056" sldId="2100"/>
            <ac:picMk id="52" creationId="{960B984E-243A-0195-15B0-229FB20654F4}"/>
          </ac:picMkLst>
        </pc:picChg>
      </pc:sldChg>
      <pc:sldChg chg="del">
        <pc:chgData name="JONES Richard" userId="480655c1-8f47-49d5-bd5e-fc27e78f803e" providerId="ADAL" clId="{EB22EC84-9E54-4798-80E0-F6C14E9B3AA4}" dt="2023-06-21T15:26:25.312" v="0" actId="47"/>
        <pc:sldMkLst>
          <pc:docMk/>
          <pc:sldMk cId="2643914630" sldId="2153"/>
        </pc:sldMkLst>
      </pc:sldChg>
      <pc:sldChg chg="del">
        <pc:chgData name="JONES Richard" userId="480655c1-8f47-49d5-bd5e-fc27e78f803e" providerId="ADAL" clId="{EB22EC84-9E54-4798-80E0-F6C14E9B3AA4}" dt="2023-06-27T07:20:45.561" v="10" actId="47"/>
        <pc:sldMkLst>
          <pc:docMk/>
          <pc:sldMk cId="2826587553" sldId="21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747B-D609-47BE-A6A6-52428FADEC80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2D39-4678-4E9E-B489-7EE992660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9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1212E-CC80-4343-822E-467350174EB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89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41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978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233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72D39-4678-4E9E-B489-7EE992660FB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950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74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409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287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5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323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4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72D39-4678-4E9E-B489-7EE992660FB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7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29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459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591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297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16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871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031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503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72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29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72D39-4678-4E9E-B489-7EE992660FB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215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757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30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72D39-4678-4E9E-B489-7EE992660FB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11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72D39-4678-4E9E-B489-7EE992660FB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56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72D39-4678-4E9E-B489-7EE992660FB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36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72D39-4678-4E9E-B489-7EE992660FB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112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72D39-4678-4E9E-B489-7EE992660FB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731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6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F4DC-DE03-428B-A6B8-D099DE2AC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56" y="457200"/>
            <a:ext cx="10474037" cy="196005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HERE IS THE MAIN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35D9-ED78-4CDD-BA44-DB51FE9C2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81" y="2601119"/>
            <a:ext cx="8473045" cy="248152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0BBD-AEFC-4104-A139-A21286FF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AB2A1-A7A6-4581-BB46-7DE3C97F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9B314-D687-47AA-957E-11B89CAB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9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34">
          <p15:clr>
            <a:srgbClr val="FBAE40"/>
          </p15:clr>
        </p15:guide>
        <p15:guide id="3" pos="7106">
          <p15:clr>
            <a:srgbClr val="FBAE40"/>
          </p15:clr>
        </p15:guide>
        <p15:guide id="4" orient="horz" pos="187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pos="100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3F3C-72B0-4542-8401-A719D3F3B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A80C7-1B9A-4454-80C3-6D83A051F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95437" y="1813750"/>
            <a:ext cx="9793287" cy="396359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4362-C09C-4C17-B12F-EBEE6E91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6B0E-33BE-4305-B447-D03F4A20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87E8-9DC1-4516-A8D6-5F994838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2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2248D-9E44-4D54-AB28-48CE9512DF6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43003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4EB79-FC22-4D6A-B30B-8BBB87ADE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3003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EF15F-7695-422E-8136-2E3719E3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E0BD-0534-4C88-A8C0-9D98EC96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5EB4F-35B8-436F-953B-1FE1CB1A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7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 als Bild aus p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35" y="188640"/>
            <a:ext cx="12103331" cy="70609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43339" y="6453188"/>
            <a:ext cx="11905323" cy="360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7"/>
          </p:nvPr>
        </p:nvSpPr>
        <p:spPr>
          <a:xfrm>
            <a:off x="239184" y="1125538"/>
            <a:ext cx="11713467" cy="518378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1009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7E3E-461D-448D-BC3C-443911F7B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08" y="483651"/>
            <a:ext cx="10652454" cy="177410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9C72-89A7-4E43-B23E-1E4F002F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67" y="2612570"/>
            <a:ext cx="10617529" cy="3141025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4DDDE-EFC3-46D0-8447-311BF249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E7B736C5-0A92-4502-AA74-B995BDCF208A}" type="datetimeFigureOut">
              <a:rPr lang="en-GB" smtClean="0"/>
              <a:pPr/>
              <a:t>27/06/2023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61B96-1EB1-4186-AC99-9CE56E80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BE08-DC3D-4503-9D13-C5B2020B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4443D20-B41A-4E7F-B431-D4A85DE2CB5E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8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9D69-5867-4F94-B7CC-C5D5DE9E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213" y="1709738"/>
            <a:ext cx="10640007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23864-DFF3-4FD3-B035-8111D2A02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152" y="4589463"/>
            <a:ext cx="10640007" cy="104537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B5D1-BA80-473B-99D2-40AC1A14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8CC5B-AFC8-48CF-B0F4-FDB5D36F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AC44-1422-465F-A1E2-44EEC09C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4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1708-F5FF-48FA-B940-8B639C81A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79" y="365125"/>
            <a:ext cx="10682146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2EE47-83AE-48BB-9C5F-9BB0C40C9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703" y="1825625"/>
            <a:ext cx="5146958" cy="3868593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0DFCC-45EB-4AA4-B615-60060198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993" y="1825625"/>
            <a:ext cx="5182732" cy="3868593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E0965-C859-4EB6-89D3-7FD9C105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12ECF-E291-41D6-AD1D-AAA71CA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D248-3503-42B9-A86F-91923AF1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3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24EF-528E-46A0-BF0D-6CA6E9999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6" y="365125"/>
            <a:ext cx="10515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04860-339B-4335-A0A5-39EC4A9C9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3220" y="1690688"/>
            <a:ext cx="5115689" cy="791234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6196D-4EAC-45DF-8CCF-F084BEE2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29" y="2505075"/>
            <a:ext cx="5115689" cy="32900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857B0-6DA1-4E2B-A5D7-75DC5DEFD0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34540" y="1687101"/>
            <a:ext cx="4984286" cy="733041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117D5-3F7B-4181-90B3-28944E451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80" y="2516951"/>
            <a:ext cx="4978282" cy="3278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035A0-9E61-4FBF-83CB-DE2F1435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C0A21-114E-469B-BAF9-B45ECAB8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90647-2E4D-4A1E-9B9F-29248836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0E4A-D5DA-4C4B-B8BE-9DDA91B35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FD586-4B54-4C10-89D5-E4D9BD6A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D6CCB-E602-48D4-AF04-1CBCA403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8710B-6D14-4617-AD4E-48509171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7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F89FF-03DB-4633-84D0-08FBDD5A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E62DE-D883-4164-86CD-4E3CEA5C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CC548-CD17-49A7-913D-0D8C045C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79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6D22-5159-49E3-BB7F-52F868160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57" y="457200"/>
            <a:ext cx="4114800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6D47-356F-44E5-8080-0113B776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76597"/>
            <a:ext cx="6172200" cy="4453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CAD40-8C40-4217-8ACC-A274E474F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223" y="2057400"/>
            <a:ext cx="4114800" cy="3672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774C5-3E17-4B09-9890-8D828AF2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38872-F0D3-4D9B-A29D-2E63240A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469C9-220D-4F45-B812-5201BDA4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3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2670-8927-44BD-A2FE-2BA7E37A3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282" y="457200"/>
            <a:ext cx="3932237" cy="15492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F50D4-D809-48FF-8949-7B800C3A4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60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753EC-9A03-46E4-8CB3-5AC09D969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282" y="2057400"/>
            <a:ext cx="3932237" cy="36902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853C9-3EFB-41BB-ABA2-1F7831FA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DE5F-360D-44E3-B2AD-9C0C9E22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75E9E-46EA-46B7-B5EC-1FAABD06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0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D8B279-006E-45AE-9DF4-35CD375C41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6482FF-5E57-49AE-9949-EC9D18A552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3" y="5803980"/>
            <a:ext cx="982312" cy="4856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02495-A369-4DE5-A8E8-FCE65F23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5" y="365125"/>
            <a:ext cx="10635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BE7ED-C0A1-4E9D-A00C-6999EAB33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458" y="1813750"/>
            <a:ext cx="10670268" cy="399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994A6-E6C9-4077-8907-747E4514C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63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E7B736C5-0A92-4502-AA74-B995BDCF208A}" type="datetimeFigureOut">
              <a:rPr lang="en-GB" smtClean="0"/>
              <a:pPr/>
              <a:t>27/06/2023</a:t>
            </a:fld>
            <a:endParaRPr lang="en-GB" sz="1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EE4E-F268-4348-9641-5AD819CF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72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2274-0980-4F9F-8131-07FE6DF6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7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4443D20-B41A-4E7F-B431-D4A85DE2CB5E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3817">
          <p15:clr>
            <a:srgbClr val="F26B43"/>
          </p15:clr>
        </p15:guide>
        <p15:guide id="3" orient="horz" pos="187">
          <p15:clr>
            <a:srgbClr val="F26B43"/>
          </p15:clr>
        </p15:guide>
        <p15:guide id="4" pos="234">
          <p15:clr>
            <a:srgbClr val="F26B43"/>
          </p15:clr>
        </p15:guide>
        <p15:guide id="5" pos="7174">
          <p15:clr>
            <a:srgbClr val="F26B43"/>
          </p15:clr>
        </p15:guide>
        <p15:guide id="6" pos="506">
          <p15:clr>
            <a:srgbClr val="F26B43"/>
          </p15:clr>
        </p15:guide>
        <p15:guide id="7" pos="10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40.svg"/><Relationship Id="rId10" Type="http://schemas.openxmlformats.org/officeDocument/2006/relationships/image" Target="../media/image55.png"/><Relationship Id="rId4" Type="http://schemas.openxmlformats.org/officeDocument/2006/relationships/image" Target="../media/image39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3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B6E3F5-9AD4-0B5F-620E-E50DDC2C0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956" y="2209648"/>
            <a:ext cx="10474037" cy="1960050"/>
          </a:xfrm>
        </p:spPr>
        <p:txBody>
          <a:bodyPr>
            <a:normAutofit fontScale="90000"/>
          </a:bodyPr>
          <a:lstStyle/>
          <a:p>
            <a:pPr algn="ctr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Cardiovascular safety of testosterone replacement therapy</a:t>
            </a:r>
            <a:br>
              <a:rPr lang="en-US" dirty="0"/>
            </a:br>
            <a:r>
              <a:rPr lang="en-US" dirty="0"/>
              <a:t>The TRAVERSE Trial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46A8C-3AC9-1E43-299B-CE45FA2A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719" y="247468"/>
            <a:ext cx="2454623" cy="859934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CFD42309-5F08-0598-938D-77A53B47334A}"/>
              </a:ext>
            </a:extLst>
          </p:cNvPr>
          <p:cNvGrpSpPr/>
          <p:nvPr/>
        </p:nvGrpSpPr>
        <p:grpSpPr>
          <a:xfrm>
            <a:off x="10152662" y="4933687"/>
            <a:ext cx="1195815" cy="1195815"/>
            <a:chOff x="6195078" y="1811282"/>
            <a:chExt cx="1195815" cy="1195815"/>
          </a:xfrm>
        </p:grpSpPr>
        <p:sp>
          <p:nvSpPr>
            <p:cNvPr id="50" name="Rounded Rectangle 88">
              <a:extLst>
                <a:ext uri="{FF2B5EF4-FFF2-40B4-BE49-F238E27FC236}">
                  <a16:creationId xmlns:a16="http://schemas.microsoft.com/office/drawing/2014/main" id="{9C61B8F9-8F82-6DBF-F909-0BD84CB19F70}"/>
                </a:ext>
              </a:extLst>
            </p:cNvPr>
            <p:cNvSpPr/>
            <p:nvPr/>
          </p:nvSpPr>
          <p:spPr>
            <a:xfrm>
              <a:off x="6195078" y="1811282"/>
              <a:ext cx="1195815" cy="11958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5D36BF8C-927B-94B1-C4BB-FA354FE3D50B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280" t="11486" r="5489" b="13728"/>
            <a:stretch/>
          </p:blipFill>
          <p:spPr>
            <a:xfrm>
              <a:off x="6265447" y="1982134"/>
              <a:ext cx="1055077" cy="894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162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design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03F0CF-C230-FDF8-573B-0EEE08C09E73}"/>
              </a:ext>
            </a:extLst>
          </p:cNvPr>
          <p:cNvSpPr/>
          <p:nvPr/>
        </p:nvSpPr>
        <p:spPr>
          <a:xfrm>
            <a:off x="-592852" y="1340465"/>
            <a:ext cx="9757090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EB4F3E-9165-D53D-04D0-E98219414C09}"/>
              </a:ext>
            </a:extLst>
          </p:cNvPr>
          <p:cNvSpPr txBox="1">
            <a:spLocks/>
          </p:cNvSpPr>
          <p:nvPr/>
        </p:nvSpPr>
        <p:spPr>
          <a:xfrm>
            <a:off x="688767" y="1360561"/>
            <a:ext cx="8224148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None/>
              <a:defRPr/>
            </a:pPr>
            <a:r>
              <a:rPr lang="en-US" b="1" dirty="0">
                <a:solidFill>
                  <a:prstClr val="white"/>
                </a:solidFill>
                <a:latin typeface="Poppins Light"/>
              </a:rPr>
              <a:t>‘On-treatment’ sensitivity analyses for primary MACE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MACE, major adverse cardiovascular events.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8CE0-A578-CDBF-2A3D-5AAB44B4CAE1}"/>
              </a:ext>
            </a:extLst>
          </p:cNvPr>
          <p:cNvSpPr txBox="1">
            <a:spLocks/>
          </p:cNvSpPr>
          <p:nvPr/>
        </p:nvSpPr>
        <p:spPr>
          <a:xfrm>
            <a:off x="1603174" y="2926517"/>
            <a:ext cx="9842547" cy="32185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1200"/>
              </a:spcBef>
              <a:spcAft>
                <a:spcPct val="0"/>
              </a:spcAft>
              <a:buSzPct val="110000"/>
              <a:buNone/>
              <a:defRPr/>
            </a:pPr>
            <a:r>
              <a:rPr lang="en-US" sz="2000" dirty="0">
                <a:latin typeface="+mj-lt"/>
              </a:rPr>
              <a:t>Primary analysis</a:t>
            </a:r>
          </a:p>
          <a:p>
            <a:pPr marL="228600" lvl="1" fontAlgn="base">
              <a:spcBef>
                <a:spcPts val="600"/>
              </a:spcBef>
              <a:spcAft>
                <a:spcPct val="0"/>
              </a:spcAft>
              <a:buSzPct val="110000"/>
              <a:defRPr/>
            </a:pPr>
            <a:r>
              <a:rPr lang="en-US" sz="1800" dirty="0"/>
              <a:t>Including all events occurring until end of patient follow-up</a:t>
            </a:r>
          </a:p>
          <a:p>
            <a:pPr marL="0" indent="0" fontAlgn="base">
              <a:spcBef>
                <a:spcPts val="1200"/>
              </a:spcBef>
              <a:spcAft>
                <a:spcPct val="0"/>
              </a:spcAft>
              <a:buSzPct val="110000"/>
              <a:buNone/>
              <a:defRPr/>
            </a:pPr>
            <a:r>
              <a:rPr lang="en-US" sz="2000" dirty="0">
                <a:latin typeface="+mj-lt"/>
              </a:rPr>
              <a:t>Principal sensitivity analysis</a:t>
            </a:r>
          </a:p>
          <a:p>
            <a:pPr marL="228600" lvl="1" fontAlgn="base">
              <a:spcBef>
                <a:spcPts val="600"/>
              </a:spcBef>
              <a:spcAft>
                <a:spcPct val="0"/>
              </a:spcAft>
              <a:buSzPct val="110000"/>
              <a:defRPr/>
            </a:pPr>
            <a:r>
              <a:rPr lang="en-US" sz="1800" dirty="0"/>
              <a:t>Censoring events occurring &gt;365 days after last dose of study drug</a:t>
            </a:r>
          </a:p>
          <a:p>
            <a:pPr marL="0" indent="0" fontAlgn="base">
              <a:spcBef>
                <a:spcPts val="1200"/>
              </a:spcBef>
              <a:spcAft>
                <a:spcPct val="0"/>
              </a:spcAft>
              <a:buSzPct val="110000"/>
              <a:buNone/>
              <a:defRPr/>
            </a:pPr>
            <a:r>
              <a:rPr lang="en-US" sz="2000" dirty="0">
                <a:latin typeface="+mj-lt"/>
              </a:rPr>
              <a:t>Additional sensitivity analysis 1</a:t>
            </a:r>
          </a:p>
          <a:p>
            <a:pPr marL="228600" lvl="1" fontAlgn="base">
              <a:spcBef>
                <a:spcPts val="600"/>
              </a:spcBef>
              <a:spcAft>
                <a:spcPct val="0"/>
              </a:spcAft>
              <a:buSzPct val="110000"/>
              <a:defRPr/>
            </a:pPr>
            <a:r>
              <a:rPr lang="en-US" sz="1800" dirty="0"/>
              <a:t>Censoring events occurring &gt;30 days after last dose of study drug</a:t>
            </a:r>
          </a:p>
          <a:p>
            <a:pPr marL="0" indent="0" fontAlgn="base">
              <a:spcBef>
                <a:spcPts val="1200"/>
              </a:spcBef>
              <a:spcAft>
                <a:spcPct val="0"/>
              </a:spcAft>
              <a:buSzPct val="110000"/>
              <a:buNone/>
              <a:defRPr/>
            </a:pPr>
            <a:r>
              <a:rPr lang="en-US" sz="2000" dirty="0">
                <a:latin typeface="+mj-lt"/>
              </a:rPr>
              <a:t>Additional sensitivity analysis 2</a:t>
            </a:r>
          </a:p>
          <a:p>
            <a:pPr marL="228600" lvl="1" fontAlgn="base">
              <a:spcBef>
                <a:spcPts val="600"/>
              </a:spcBef>
              <a:spcAft>
                <a:spcPct val="0"/>
              </a:spcAft>
              <a:buSzPct val="110000"/>
              <a:defRPr/>
            </a:pPr>
            <a:r>
              <a:rPr lang="en-US" sz="1800" dirty="0"/>
              <a:t>Censoring events occurring &gt;30 days after start date of a study drug interruption lasting &gt;3 months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DA7D03-0455-0A51-C2A7-95F5AB9670DA}"/>
              </a:ext>
            </a:extLst>
          </p:cNvPr>
          <p:cNvGrpSpPr/>
          <p:nvPr/>
        </p:nvGrpSpPr>
        <p:grpSpPr>
          <a:xfrm>
            <a:off x="688766" y="2148737"/>
            <a:ext cx="10350891" cy="677145"/>
            <a:chOff x="688766" y="1894073"/>
            <a:chExt cx="10756311" cy="86443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CCCB3B3-0F6B-49A1-13F5-13001C107D0D}"/>
                </a:ext>
              </a:extLst>
            </p:cNvPr>
            <p:cNvSpPr/>
            <p:nvPr/>
          </p:nvSpPr>
          <p:spPr>
            <a:xfrm rot="5400000">
              <a:off x="5642526" y="-3044046"/>
              <a:ext cx="848792" cy="1075631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25000">
                  <a:schemeClr val="accent2">
                    <a:lumMod val="40000"/>
                    <a:lumOff val="60000"/>
                    <a:alpha val="1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A881386-22BB-F93E-5B07-44D8797B9875}"/>
                </a:ext>
              </a:extLst>
            </p:cNvPr>
            <p:cNvCxnSpPr>
              <a:cxnSpLocks/>
            </p:cNvCxnSpPr>
            <p:nvPr/>
          </p:nvCxnSpPr>
          <p:spPr>
            <a:xfrm>
              <a:off x="3555936" y="1894073"/>
              <a:ext cx="0" cy="84614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2F845CF-5EEF-D8B2-1B83-916FDA96C204}"/>
              </a:ext>
            </a:extLst>
          </p:cNvPr>
          <p:cNvSpPr txBox="1">
            <a:spLocks/>
          </p:cNvSpPr>
          <p:nvPr/>
        </p:nvSpPr>
        <p:spPr>
          <a:xfrm>
            <a:off x="1591714" y="2287383"/>
            <a:ext cx="1670179" cy="3998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10000"/>
              <a:buNone/>
            </a:pPr>
            <a:r>
              <a:rPr lang="en-US" sz="2200" dirty="0">
                <a:solidFill>
                  <a:schemeClr val="accent1"/>
                </a:solidFill>
                <a:latin typeface="+mj-lt"/>
              </a:rPr>
              <a:t>Safety set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6510C19-95A2-876A-1D37-A49327420D48}"/>
              </a:ext>
            </a:extLst>
          </p:cNvPr>
          <p:cNvSpPr txBox="1">
            <a:spLocks/>
          </p:cNvSpPr>
          <p:nvPr/>
        </p:nvSpPr>
        <p:spPr>
          <a:xfrm>
            <a:off x="3707014" y="2315339"/>
            <a:ext cx="7178472" cy="343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buSzPct val="110000"/>
            </a:pPr>
            <a:r>
              <a:rPr lang="en-US" sz="1800" dirty="0">
                <a:solidFill>
                  <a:schemeClr val="tx2"/>
                </a:solidFill>
              </a:rPr>
              <a:t>All </a:t>
            </a:r>
            <a:r>
              <a:rPr lang="en-US" sz="1800" dirty="0" err="1">
                <a:solidFill>
                  <a:schemeClr val="tx2"/>
                </a:solidFill>
              </a:rPr>
              <a:t>randomised</a:t>
            </a:r>
            <a:r>
              <a:rPr lang="en-US" sz="1800" dirty="0">
                <a:solidFill>
                  <a:schemeClr val="tx2"/>
                </a:solidFill>
              </a:rPr>
              <a:t> patients who received ≥1 dose of study drug</a:t>
            </a: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19025C-59E2-D376-657A-6F310101D471}"/>
              </a:ext>
            </a:extLst>
          </p:cNvPr>
          <p:cNvGrpSpPr/>
          <p:nvPr/>
        </p:nvGrpSpPr>
        <p:grpSpPr>
          <a:xfrm>
            <a:off x="483457" y="2014050"/>
            <a:ext cx="946519" cy="946519"/>
            <a:chOff x="8690978" y="2487610"/>
            <a:chExt cx="946519" cy="94651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72E3F8-3AF4-ABC8-140B-B3B621D7A06F}"/>
                </a:ext>
              </a:extLst>
            </p:cNvPr>
            <p:cNvSpPr/>
            <p:nvPr/>
          </p:nvSpPr>
          <p:spPr>
            <a:xfrm>
              <a:off x="8810625" y="2527935"/>
              <a:ext cx="712470" cy="866775"/>
            </a:xfrm>
            <a:custGeom>
              <a:avLst/>
              <a:gdLst>
                <a:gd name="connsiteX0" fmla="*/ 352425 w 712470"/>
                <a:gd name="connsiteY0" fmla="*/ 866775 h 866775"/>
                <a:gd name="connsiteX1" fmla="*/ 209550 w 712470"/>
                <a:gd name="connsiteY1" fmla="*/ 802005 h 866775"/>
                <a:gd name="connsiteX2" fmla="*/ 83820 w 712470"/>
                <a:gd name="connsiteY2" fmla="*/ 680085 h 866775"/>
                <a:gd name="connsiteX3" fmla="*/ 26670 w 712470"/>
                <a:gd name="connsiteY3" fmla="*/ 588645 h 866775"/>
                <a:gd name="connsiteX4" fmla="*/ 0 w 712470"/>
                <a:gd name="connsiteY4" fmla="*/ 508635 h 866775"/>
                <a:gd name="connsiteX5" fmla="*/ 0 w 712470"/>
                <a:gd name="connsiteY5" fmla="*/ 447675 h 866775"/>
                <a:gd name="connsiteX6" fmla="*/ 0 w 712470"/>
                <a:gd name="connsiteY6" fmla="*/ 104775 h 866775"/>
                <a:gd name="connsiteX7" fmla="*/ 17145 w 712470"/>
                <a:gd name="connsiteY7" fmla="*/ 74295 h 866775"/>
                <a:gd name="connsiteX8" fmla="*/ 356235 w 712470"/>
                <a:gd name="connsiteY8" fmla="*/ 0 h 866775"/>
                <a:gd name="connsiteX9" fmla="*/ 689610 w 712470"/>
                <a:gd name="connsiteY9" fmla="*/ 85725 h 866775"/>
                <a:gd name="connsiteX10" fmla="*/ 712470 w 712470"/>
                <a:gd name="connsiteY10" fmla="*/ 114300 h 866775"/>
                <a:gd name="connsiteX11" fmla="*/ 712470 w 712470"/>
                <a:gd name="connsiteY11" fmla="*/ 462915 h 866775"/>
                <a:gd name="connsiteX12" fmla="*/ 687705 w 712470"/>
                <a:gd name="connsiteY12" fmla="*/ 527685 h 866775"/>
                <a:gd name="connsiteX13" fmla="*/ 672465 w 712470"/>
                <a:gd name="connsiteY13" fmla="*/ 600075 h 866775"/>
                <a:gd name="connsiteX14" fmla="*/ 624840 w 712470"/>
                <a:gd name="connsiteY14" fmla="*/ 672465 h 866775"/>
                <a:gd name="connsiteX15" fmla="*/ 558165 w 712470"/>
                <a:gd name="connsiteY15" fmla="*/ 752475 h 866775"/>
                <a:gd name="connsiteX16" fmla="*/ 485775 w 712470"/>
                <a:gd name="connsiteY16" fmla="*/ 805815 h 866775"/>
                <a:gd name="connsiteX17" fmla="*/ 352425 w 712470"/>
                <a:gd name="connsiteY17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2470" h="866775">
                  <a:moveTo>
                    <a:pt x="352425" y="866775"/>
                  </a:moveTo>
                  <a:lnTo>
                    <a:pt x="209550" y="802005"/>
                  </a:lnTo>
                  <a:lnTo>
                    <a:pt x="83820" y="680085"/>
                  </a:lnTo>
                  <a:lnTo>
                    <a:pt x="26670" y="588645"/>
                  </a:lnTo>
                  <a:lnTo>
                    <a:pt x="0" y="508635"/>
                  </a:lnTo>
                  <a:lnTo>
                    <a:pt x="0" y="447675"/>
                  </a:lnTo>
                  <a:lnTo>
                    <a:pt x="0" y="104775"/>
                  </a:lnTo>
                  <a:lnTo>
                    <a:pt x="17145" y="74295"/>
                  </a:lnTo>
                  <a:lnTo>
                    <a:pt x="356235" y="0"/>
                  </a:lnTo>
                  <a:lnTo>
                    <a:pt x="689610" y="85725"/>
                  </a:lnTo>
                  <a:lnTo>
                    <a:pt x="712470" y="114300"/>
                  </a:lnTo>
                  <a:lnTo>
                    <a:pt x="712470" y="462915"/>
                  </a:lnTo>
                  <a:lnTo>
                    <a:pt x="687705" y="527685"/>
                  </a:lnTo>
                  <a:lnTo>
                    <a:pt x="672465" y="600075"/>
                  </a:lnTo>
                  <a:lnTo>
                    <a:pt x="624840" y="672465"/>
                  </a:lnTo>
                  <a:lnTo>
                    <a:pt x="558165" y="752475"/>
                  </a:lnTo>
                  <a:lnTo>
                    <a:pt x="485775" y="805815"/>
                  </a:lnTo>
                  <a:lnTo>
                    <a:pt x="352425" y="86677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480AFBC-CAA7-61A8-F909-B3E93186D12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90978" y="2487610"/>
              <a:ext cx="946519" cy="94651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A07CBD-97F9-698A-A717-FA6FDAAF31CA}"/>
                </a:ext>
              </a:extLst>
            </p:cNvPr>
            <p:cNvGrpSpPr/>
            <p:nvPr/>
          </p:nvGrpSpPr>
          <p:grpSpPr>
            <a:xfrm>
              <a:off x="8881720" y="2657172"/>
              <a:ext cx="565035" cy="607396"/>
              <a:chOff x="3939259" y="3363593"/>
              <a:chExt cx="2479544" cy="2665434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4CEF9E96-3C4F-D8E7-8080-C7EDFF5096E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27036" r="27315"/>
              <a:stretch/>
            </p:blipFill>
            <p:spPr>
              <a:xfrm>
                <a:off x="3939259" y="3363593"/>
                <a:ext cx="1038499" cy="2274998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3EC4A32F-7770-3D36-04F6-D319BB7DDD5B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27036" r="27315"/>
              <a:stretch/>
            </p:blipFill>
            <p:spPr>
              <a:xfrm>
                <a:off x="5380304" y="3363593"/>
                <a:ext cx="1038499" cy="2274998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7B5E7BF6-185E-99F8-256B-8EB7A5326BF4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27036" r="27315"/>
              <a:stretch/>
            </p:blipFill>
            <p:spPr>
              <a:xfrm>
                <a:off x="4578490" y="3397864"/>
                <a:ext cx="1201083" cy="26311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786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5344A2F-7030-7D75-B8B9-FF53EDCC1DE5}"/>
              </a:ext>
            </a:extLst>
          </p:cNvPr>
          <p:cNvGrpSpPr/>
          <p:nvPr/>
        </p:nvGrpSpPr>
        <p:grpSpPr>
          <a:xfrm>
            <a:off x="4081562" y="1967503"/>
            <a:ext cx="3495186" cy="3757223"/>
            <a:chOff x="3939259" y="3363593"/>
            <a:chExt cx="2479544" cy="2665434"/>
          </a:xfrm>
          <a:solidFill>
            <a:schemeClr val="accent1">
              <a:lumMod val="20000"/>
              <a:lumOff val="80000"/>
            </a:schemeClr>
          </a:solidFill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BE4D987-CFBE-7D58-9EAE-B79843517188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7036" r="27315"/>
            <a:stretch/>
          </p:blipFill>
          <p:spPr>
            <a:xfrm>
              <a:off x="3939259" y="3363593"/>
              <a:ext cx="1038499" cy="2274998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50AA67BA-772A-AABC-C326-D1AE8D0D52AD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7036" r="27315"/>
            <a:stretch/>
          </p:blipFill>
          <p:spPr>
            <a:xfrm>
              <a:off x="5380304" y="3363593"/>
              <a:ext cx="1038499" cy="2274998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DC1B153-9D49-AADB-F298-035060245384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7036" r="27315"/>
            <a:stretch/>
          </p:blipFill>
          <p:spPr>
            <a:xfrm>
              <a:off x="4578490" y="3397864"/>
              <a:ext cx="1201083" cy="26311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design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MACE, major adverse cardiovascular events.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1" y="1340465"/>
            <a:ext cx="3653518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2220687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Sample size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E838BD-7151-6C7D-28FC-9635010EE81B}"/>
              </a:ext>
            </a:extLst>
          </p:cNvPr>
          <p:cNvSpPr txBox="1">
            <a:spLocks/>
          </p:cNvSpPr>
          <p:nvPr/>
        </p:nvSpPr>
        <p:spPr>
          <a:xfrm>
            <a:off x="688766" y="1983339"/>
            <a:ext cx="10259384" cy="32624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200" dirty="0"/>
              <a:t>Annual placebo event rate estimated as ~1.5%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200" dirty="0"/>
              <a:t>Protocol allowed trial leadership to cap enrollment in cardiovascular risk factor cohort if pooled event rate fell below projections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200" dirty="0"/>
              <a:t>Estimated 5400 patients needed to observe the required 256 primary MACE events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200" dirty="0"/>
              <a:t>To achieve similar power for the </a:t>
            </a:r>
            <a:r>
              <a:rPr lang="en-US" sz="2200" dirty="0">
                <a:solidFill>
                  <a:schemeClr val="accent1"/>
                </a:solidFill>
                <a:latin typeface="+mj-lt"/>
              </a:rPr>
              <a:t>principal sensitivity analysis</a:t>
            </a:r>
            <a:r>
              <a:rPr lang="en-US" sz="2200" dirty="0"/>
              <a:t>, estimated 6000 patients needed to observe the required 256 primary MACE events</a:t>
            </a:r>
          </a:p>
        </p:txBody>
      </p:sp>
    </p:spTree>
    <p:extLst>
      <p:ext uri="{BB962C8B-B14F-4D97-AF65-F5344CB8AC3E}">
        <p14:creationId xmlns:p14="http://schemas.microsoft.com/office/powerpoint/2010/main" val="7613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78A41C8-B939-0C4C-D068-C91836480D39}"/>
              </a:ext>
            </a:extLst>
          </p:cNvPr>
          <p:cNvSpPr/>
          <p:nvPr/>
        </p:nvSpPr>
        <p:spPr>
          <a:xfrm>
            <a:off x="3044190" y="2785110"/>
            <a:ext cx="1280160" cy="2306955"/>
          </a:xfrm>
          <a:custGeom>
            <a:avLst/>
            <a:gdLst>
              <a:gd name="connsiteX0" fmla="*/ 0 w 1280160"/>
              <a:gd name="connsiteY0" fmla="*/ 0 h 2306955"/>
              <a:gd name="connsiteX1" fmla="*/ 0 w 1280160"/>
              <a:gd name="connsiteY1" fmla="*/ 140970 h 2306955"/>
              <a:gd name="connsiteX2" fmla="*/ 1280160 w 1280160"/>
              <a:gd name="connsiteY2" fmla="*/ 140970 h 2306955"/>
              <a:gd name="connsiteX3" fmla="*/ 1280160 w 1280160"/>
              <a:gd name="connsiteY3" fmla="*/ 2306955 h 230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160" h="2306955">
                <a:moveTo>
                  <a:pt x="0" y="0"/>
                </a:moveTo>
                <a:lnTo>
                  <a:pt x="0" y="140970"/>
                </a:lnTo>
                <a:lnTo>
                  <a:pt x="1280160" y="140970"/>
                </a:lnTo>
                <a:lnTo>
                  <a:pt x="1280160" y="2306955"/>
                </a:ln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design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MACE, major adverse cardiovascular events.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2" y="1340465"/>
            <a:ext cx="4008597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2432853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Study timeline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41B96F34-94DC-603F-8787-9E8B70EB5EB0}"/>
              </a:ext>
            </a:extLst>
          </p:cNvPr>
          <p:cNvSpPr/>
          <p:nvPr/>
        </p:nvSpPr>
        <p:spPr>
          <a:xfrm>
            <a:off x="1038225" y="2781300"/>
            <a:ext cx="474345" cy="325755"/>
          </a:xfrm>
          <a:custGeom>
            <a:avLst/>
            <a:gdLst>
              <a:gd name="connsiteX0" fmla="*/ 0 w 474345"/>
              <a:gd name="connsiteY0" fmla="*/ 0 h 325755"/>
              <a:gd name="connsiteX1" fmla="*/ 0 w 474345"/>
              <a:gd name="connsiteY1" fmla="*/ 150495 h 325755"/>
              <a:gd name="connsiteX2" fmla="*/ 474345 w 474345"/>
              <a:gd name="connsiteY2" fmla="*/ 150495 h 325755"/>
              <a:gd name="connsiteX3" fmla="*/ 474345 w 474345"/>
              <a:gd name="connsiteY3" fmla="*/ 325755 h 32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45" h="325755">
                <a:moveTo>
                  <a:pt x="0" y="0"/>
                </a:moveTo>
                <a:lnTo>
                  <a:pt x="0" y="150495"/>
                </a:lnTo>
                <a:lnTo>
                  <a:pt x="474345" y="150495"/>
                </a:lnTo>
                <a:lnTo>
                  <a:pt x="474345" y="325755"/>
                </a:ln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6B8BA2E1-CED6-6118-1944-7C7D6CEAA7D6}"/>
              </a:ext>
            </a:extLst>
          </p:cNvPr>
          <p:cNvSpPr/>
          <p:nvPr/>
        </p:nvSpPr>
        <p:spPr>
          <a:xfrm>
            <a:off x="2840355" y="2783205"/>
            <a:ext cx="289560" cy="1160145"/>
          </a:xfrm>
          <a:custGeom>
            <a:avLst/>
            <a:gdLst>
              <a:gd name="connsiteX0" fmla="*/ 0 w 289560"/>
              <a:gd name="connsiteY0" fmla="*/ 0 h 1160145"/>
              <a:gd name="connsiteX1" fmla="*/ 0 w 289560"/>
              <a:gd name="connsiteY1" fmla="*/ 308610 h 1160145"/>
              <a:gd name="connsiteX2" fmla="*/ 289560 w 289560"/>
              <a:gd name="connsiteY2" fmla="*/ 308610 h 1160145"/>
              <a:gd name="connsiteX3" fmla="*/ 289560 w 289560"/>
              <a:gd name="connsiteY3" fmla="*/ 1160145 h 116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" h="1160145">
                <a:moveTo>
                  <a:pt x="0" y="0"/>
                </a:moveTo>
                <a:lnTo>
                  <a:pt x="0" y="308610"/>
                </a:lnTo>
                <a:lnTo>
                  <a:pt x="289560" y="308610"/>
                </a:lnTo>
                <a:lnTo>
                  <a:pt x="289560" y="1160145"/>
                </a:ln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A0CCAB86-CC50-E4EA-E9E5-D5B19E66056F}"/>
              </a:ext>
            </a:extLst>
          </p:cNvPr>
          <p:cNvSpPr/>
          <p:nvPr/>
        </p:nvSpPr>
        <p:spPr>
          <a:xfrm>
            <a:off x="7370445" y="2779395"/>
            <a:ext cx="1026795" cy="325755"/>
          </a:xfrm>
          <a:custGeom>
            <a:avLst/>
            <a:gdLst>
              <a:gd name="connsiteX0" fmla="*/ 1026795 w 1026795"/>
              <a:gd name="connsiteY0" fmla="*/ 0 h 325755"/>
              <a:gd name="connsiteX1" fmla="*/ 1026795 w 1026795"/>
              <a:gd name="connsiteY1" fmla="*/ 152400 h 325755"/>
              <a:gd name="connsiteX2" fmla="*/ 0 w 1026795"/>
              <a:gd name="connsiteY2" fmla="*/ 152400 h 325755"/>
              <a:gd name="connsiteX3" fmla="*/ 0 w 1026795"/>
              <a:gd name="connsiteY3" fmla="*/ 325755 h 32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795" h="325755">
                <a:moveTo>
                  <a:pt x="1026795" y="0"/>
                </a:moveTo>
                <a:lnTo>
                  <a:pt x="1026795" y="152400"/>
                </a:lnTo>
                <a:lnTo>
                  <a:pt x="0" y="152400"/>
                </a:lnTo>
                <a:lnTo>
                  <a:pt x="0" y="325755"/>
                </a:ln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7E463C9A-24BD-9A62-9BC4-7851A2510862}"/>
              </a:ext>
            </a:extLst>
          </p:cNvPr>
          <p:cNvSpPr/>
          <p:nvPr/>
        </p:nvSpPr>
        <p:spPr>
          <a:xfrm>
            <a:off x="8526780" y="2781300"/>
            <a:ext cx="474345" cy="1600200"/>
          </a:xfrm>
          <a:custGeom>
            <a:avLst/>
            <a:gdLst>
              <a:gd name="connsiteX0" fmla="*/ 474345 w 474345"/>
              <a:gd name="connsiteY0" fmla="*/ 0 h 1600200"/>
              <a:gd name="connsiteX1" fmla="*/ 474345 w 474345"/>
              <a:gd name="connsiteY1" fmla="*/ 1443990 h 1600200"/>
              <a:gd name="connsiteX2" fmla="*/ 0 w 474345"/>
              <a:gd name="connsiteY2" fmla="*/ 1443990 h 1600200"/>
              <a:gd name="connsiteX3" fmla="*/ 0 w 474345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45" h="1600200">
                <a:moveTo>
                  <a:pt x="474345" y="0"/>
                </a:moveTo>
                <a:lnTo>
                  <a:pt x="474345" y="1443990"/>
                </a:lnTo>
                <a:lnTo>
                  <a:pt x="0" y="1443990"/>
                </a:lnTo>
                <a:lnTo>
                  <a:pt x="0" y="1600200"/>
                </a:ln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2613796C-B441-D653-178D-4D06B987CD4D}"/>
              </a:ext>
            </a:extLst>
          </p:cNvPr>
          <p:cNvSpPr/>
          <p:nvPr/>
        </p:nvSpPr>
        <p:spPr>
          <a:xfrm>
            <a:off x="9498330" y="2781300"/>
            <a:ext cx="811530" cy="2585085"/>
          </a:xfrm>
          <a:custGeom>
            <a:avLst/>
            <a:gdLst>
              <a:gd name="connsiteX0" fmla="*/ 811530 w 811530"/>
              <a:gd name="connsiteY0" fmla="*/ 0 h 2585085"/>
              <a:gd name="connsiteX1" fmla="*/ 811530 w 811530"/>
              <a:gd name="connsiteY1" fmla="*/ 2446020 h 2585085"/>
              <a:gd name="connsiteX2" fmla="*/ 0 w 811530"/>
              <a:gd name="connsiteY2" fmla="*/ 2446020 h 2585085"/>
              <a:gd name="connsiteX3" fmla="*/ 0 w 811530"/>
              <a:gd name="connsiteY3" fmla="*/ 2585085 h 258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530" h="2585085">
                <a:moveTo>
                  <a:pt x="811530" y="0"/>
                </a:moveTo>
                <a:lnTo>
                  <a:pt x="811530" y="2446020"/>
                </a:lnTo>
                <a:lnTo>
                  <a:pt x="0" y="2446020"/>
                </a:lnTo>
                <a:lnTo>
                  <a:pt x="0" y="2585085"/>
                </a:ln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BD1847B-54CD-CC91-3BAE-86764F3A0770}"/>
              </a:ext>
            </a:extLst>
          </p:cNvPr>
          <p:cNvSpPr/>
          <p:nvPr/>
        </p:nvSpPr>
        <p:spPr bwMode="auto">
          <a:xfrm>
            <a:off x="233632" y="3083141"/>
            <a:ext cx="2558654" cy="692468"/>
          </a:xfrm>
          <a:prstGeom prst="roundRect">
            <a:avLst>
              <a:gd name="adj" fmla="val 50000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44000" tIns="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May 23, 2018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</a:rPr>
              <a:t>First patient enrolled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E5C8561-2A43-0A2C-AA0C-15179ED8A8B9}"/>
              </a:ext>
            </a:extLst>
          </p:cNvPr>
          <p:cNvSpPr/>
          <p:nvPr/>
        </p:nvSpPr>
        <p:spPr bwMode="auto">
          <a:xfrm>
            <a:off x="2467450" y="5051911"/>
            <a:ext cx="3714224" cy="986425"/>
          </a:xfrm>
          <a:prstGeom prst="roundRect">
            <a:avLst>
              <a:gd name="adj" fmla="val 50000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44000" tIns="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May 31, 2019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</a:rPr>
              <a:t>Further enrollment restricted to patients with pre-existing CVD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7872D1E-76E3-7491-5583-949AFE3F9509}"/>
              </a:ext>
            </a:extLst>
          </p:cNvPr>
          <p:cNvSpPr/>
          <p:nvPr/>
        </p:nvSpPr>
        <p:spPr bwMode="auto">
          <a:xfrm>
            <a:off x="908764" y="3920547"/>
            <a:ext cx="4203561" cy="986425"/>
          </a:xfrm>
          <a:prstGeom prst="roundRect">
            <a:avLst>
              <a:gd name="adj" fmla="val 50000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44000" tIns="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April 2019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</a:rPr>
              <a:t>Blinded data from first 2669 patients showed pooled MACE rate &lt;1.5%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0D4F37A-F3A4-8EE8-06C2-47377893AEE9}"/>
              </a:ext>
            </a:extLst>
          </p:cNvPr>
          <p:cNvSpPr/>
          <p:nvPr/>
        </p:nvSpPr>
        <p:spPr bwMode="auto">
          <a:xfrm>
            <a:off x="4977834" y="3083141"/>
            <a:ext cx="4783601" cy="986425"/>
          </a:xfrm>
          <a:prstGeom prst="roundRect">
            <a:avLst>
              <a:gd name="adj" fmla="val 50000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44000" tIns="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February 1, 2022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</a:rPr>
              <a:t>Enrollment terminated based on blinded assessment of pooled MACE accrual rates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CFFC3D6D-B1D9-59BA-32CB-1D0769622DB7}"/>
              </a:ext>
            </a:extLst>
          </p:cNvPr>
          <p:cNvSpPr/>
          <p:nvPr/>
        </p:nvSpPr>
        <p:spPr bwMode="auto">
          <a:xfrm>
            <a:off x="7002581" y="4361483"/>
            <a:ext cx="3042747" cy="692468"/>
          </a:xfrm>
          <a:prstGeom prst="roundRect">
            <a:avLst>
              <a:gd name="adj" fmla="val 50000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44000" tIns="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May 31, 2022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</a:rPr>
              <a:t>End-of-study visits began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11FB4C9-B5C0-2757-B344-BC2A81237F18}"/>
              </a:ext>
            </a:extLst>
          </p:cNvPr>
          <p:cNvSpPr/>
          <p:nvPr/>
        </p:nvSpPr>
        <p:spPr bwMode="auto">
          <a:xfrm>
            <a:off x="7713838" y="5345868"/>
            <a:ext cx="3567292" cy="692468"/>
          </a:xfrm>
          <a:prstGeom prst="roundRect">
            <a:avLst>
              <a:gd name="adj" fmla="val 50000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44000" tIns="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January 19, 2023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</a:rPr>
              <a:t>Last patient end-of-study visit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E79F27F-C1ED-EB3B-82BF-512A0C2B3618}"/>
              </a:ext>
            </a:extLst>
          </p:cNvPr>
          <p:cNvSpPr/>
          <p:nvPr/>
        </p:nvSpPr>
        <p:spPr>
          <a:xfrm>
            <a:off x="-26919" y="1884586"/>
            <a:ext cx="11471159" cy="125346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EB937B8-80CA-AA6F-C1BB-93762BC40F68}"/>
              </a:ext>
            </a:extLst>
          </p:cNvPr>
          <p:cNvGrpSpPr/>
          <p:nvPr/>
        </p:nvGrpSpPr>
        <p:grpSpPr>
          <a:xfrm>
            <a:off x="270164" y="2195933"/>
            <a:ext cx="9916391" cy="615847"/>
            <a:chOff x="270164" y="2809381"/>
            <a:chExt cx="9916391" cy="1984439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14AD144-FF0F-A586-31E8-E88EE0566C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164" y="2809381"/>
              <a:ext cx="0" cy="1984439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8AEA516-B41E-E644-CF5F-4E5C1F3CF0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3442" y="2809381"/>
              <a:ext cx="0" cy="1984439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9A81AE-EB90-1C69-E6CA-BC6E946F47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720" y="2809381"/>
              <a:ext cx="0" cy="1984439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CB6EA28-6749-BDF0-72D4-C2FCE87E0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9998" y="2809381"/>
              <a:ext cx="0" cy="1984439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9B4C80C-419F-982F-2049-59330864A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3276" y="2809381"/>
              <a:ext cx="0" cy="1984439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B5AED2A-DEB6-D239-6367-4352EFA0DB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6555" y="2809381"/>
              <a:ext cx="0" cy="1984439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77D3AC8-26BA-CBA5-5E54-7FD26CA59FD2}"/>
              </a:ext>
            </a:extLst>
          </p:cNvPr>
          <p:cNvSpPr txBox="1"/>
          <p:nvPr/>
        </p:nvSpPr>
        <p:spPr>
          <a:xfrm>
            <a:off x="773528" y="2249709"/>
            <a:ext cx="9765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2018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2BC703-BF9C-0F5D-9A08-85F13D1BC30F}"/>
              </a:ext>
            </a:extLst>
          </p:cNvPr>
          <p:cNvSpPr txBox="1"/>
          <p:nvPr/>
        </p:nvSpPr>
        <p:spPr>
          <a:xfrm>
            <a:off x="2756806" y="2249709"/>
            <a:ext cx="9765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2019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3A0410-78B4-51FE-F2A0-BCB393CA1D0F}"/>
              </a:ext>
            </a:extLst>
          </p:cNvPr>
          <p:cNvSpPr txBox="1"/>
          <p:nvPr/>
        </p:nvSpPr>
        <p:spPr>
          <a:xfrm>
            <a:off x="4698406" y="2249709"/>
            <a:ext cx="105990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2020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83411E-5AA0-9EAB-47FE-56F5C48CFF69}"/>
              </a:ext>
            </a:extLst>
          </p:cNvPr>
          <p:cNvSpPr txBox="1"/>
          <p:nvPr/>
        </p:nvSpPr>
        <p:spPr>
          <a:xfrm>
            <a:off x="6734584" y="2249709"/>
            <a:ext cx="95410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2021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54A38A-B9FC-22AC-976C-86986112B9BF}"/>
              </a:ext>
            </a:extLst>
          </p:cNvPr>
          <p:cNvSpPr txBox="1"/>
          <p:nvPr/>
        </p:nvSpPr>
        <p:spPr>
          <a:xfrm>
            <a:off x="8676985" y="2249709"/>
            <a:ext cx="103586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985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2" grpId="0" animBg="1"/>
      <p:bldP spid="209" grpId="0" animBg="1"/>
      <p:bldP spid="213" grpId="0" animBg="1"/>
      <p:bldP spid="215" grpId="0" animBg="1"/>
      <p:bldP spid="217" grpId="0" animBg="1"/>
      <p:bldP spid="73" grpId="0" animBg="1"/>
      <p:bldP spid="79" grpId="0" animBg="1"/>
      <p:bldP spid="78" grpId="0" animBg="1"/>
      <p:bldP spid="80" grpId="0" animBg="1"/>
      <p:bldP spid="82" grpId="0" animBg="1"/>
      <p:bldP spid="83" grpId="0" animBg="1"/>
      <p:bldP spid="3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patient flow through the trial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1C9526-2232-396C-F22D-9FF093416EB6}"/>
              </a:ext>
            </a:extLst>
          </p:cNvPr>
          <p:cNvSpPr txBox="1"/>
          <p:nvPr/>
        </p:nvSpPr>
        <p:spPr>
          <a:xfrm>
            <a:off x="2945436" y="1317896"/>
            <a:ext cx="5767439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+mj-lt"/>
              </a:rPr>
              <a:t>5204 patients randomised</a:t>
            </a:r>
            <a:r>
              <a:rPr lang="en-GB" sz="1600" dirty="0">
                <a:solidFill>
                  <a:schemeClr val="tx2"/>
                </a:solidFill>
              </a:rPr>
              <a:t> (with no duplicates)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3362F7C-1EDF-C967-25B1-1466C0B800F4}"/>
              </a:ext>
            </a:extLst>
          </p:cNvPr>
          <p:cNvGrpSpPr/>
          <p:nvPr/>
        </p:nvGrpSpPr>
        <p:grpSpPr>
          <a:xfrm>
            <a:off x="3269864" y="1677895"/>
            <a:ext cx="5118585" cy="440144"/>
            <a:chOff x="3269864" y="1677895"/>
            <a:chExt cx="5118585" cy="440144"/>
          </a:xfrm>
        </p:grpSpPr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43A0C2DC-F9E9-B76C-9843-0A73F3371DF3}"/>
                </a:ext>
              </a:extLst>
            </p:cNvPr>
            <p:cNvCxnSpPr>
              <a:cxnSpLocks/>
              <a:stCxn id="4" idx="2"/>
              <a:endCxn id="12" idx="0"/>
            </p:cNvCxnSpPr>
            <p:nvPr/>
          </p:nvCxnSpPr>
          <p:spPr>
            <a:xfrm rot="16200000" flipH="1">
              <a:off x="6888731" y="618321"/>
              <a:ext cx="440143" cy="255929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ABC6AA6B-4BFC-0AA0-6989-5CE5B092FC3C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 rot="5400000">
              <a:off x="4329439" y="618321"/>
              <a:ext cx="440143" cy="255929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E1128F7-ABD8-F561-67A5-B7369ED6A6DB}"/>
              </a:ext>
            </a:extLst>
          </p:cNvPr>
          <p:cNvGrpSpPr/>
          <p:nvPr/>
        </p:nvGrpSpPr>
        <p:grpSpPr>
          <a:xfrm>
            <a:off x="4994066" y="2683005"/>
            <a:ext cx="1670179" cy="1272634"/>
            <a:chOff x="5067409" y="2835405"/>
            <a:chExt cx="1670179" cy="1272634"/>
          </a:xfrm>
        </p:grpSpPr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48E48E5E-FC87-DD7E-CE41-952C5AB96B40}"/>
                </a:ext>
              </a:extLst>
            </p:cNvPr>
            <p:cNvSpPr txBox="1">
              <a:spLocks/>
            </p:cNvSpPr>
            <p:nvPr/>
          </p:nvSpPr>
          <p:spPr>
            <a:xfrm>
              <a:off x="5067409" y="3792055"/>
              <a:ext cx="1670179" cy="31598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base"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None/>
              </a:pPr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Safety set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C24873-E83B-0041-0F73-CEC5E1B74923}"/>
                </a:ext>
              </a:extLst>
            </p:cNvPr>
            <p:cNvGrpSpPr/>
            <p:nvPr/>
          </p:nvGrpSpPr>
          <p:grpSpPr>
            <a:xfrm>
              <a:off x="5429239" y="2835405"/>
              <a:ext cx="946519" cy="946519"/>
              <a:chOff x="8690978" y="2487610"/>
              <a:chExt cx="946519" cy="946519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1568383-6FE0-5B6C-EA61-6F9FA7F4BD25}"/>
                  </a:ext>
                </a:extLst>
              </p:cNvPr>
              <p:cNvSpPr/>
              <p:nvPr/>
            </p:nvSpPr>
            <p:spPr>
              <a:xfrm>
                <a:off x="8810625" y="2527935"/>
                <a:ext cx="712470" cy="866775"/>
              </a:xfrm>
              <a:custGeom>
                <a:avLst/>
                <a:gdLst>
                  <a:gd name="connsiteX0" fmla="*/ 352425 w 712470"/>
                  <a:gd name="connsiteY0" fmla="*/ 866775 h 866775"/>
                  <a:gd name="connsiteX1" fmla="*/ 209550 w 712470"/>
                  <a:gd name="connsiteY1" fmla="*/ 802005 h 866775"/>
                  <a:gd name="connsiteX2" fmla="*/ 83820 w 712470"/>
                  <a:gd name="connsiteY2" fmla="*/ 680085 h 866775"/>
                  <a:gd name="connsiteX3" fmla="*/ 26670 w 712470"/>
                  <a:gd name="connsiteY3" fmla="*/ 588645 h 866775"/>
                  <a:gd name="connsiteX4" fmla="*/ 0 w 712470"/>
                  <a:gd name="connsiteY4" fmla="*/ 508635 h 866775"/>
                  <a:gd name="connsiteX5" fmla="*/ 0 w 712470"/>
                  <a:gd name="connsiteY5" fmla="*/ 447675 h 866775"/>
                  <a:gd name="connsiteX6" fmla="*/ 0 w 712470"/>
                  <a:gd name="connsiteY6" fmla="*/ 104775 h 866775"/>
                  <a:gd name="connsiteX7" fmla="*/ 17145 w 712470"/>
                  <a:gd name="connsiteY7" fmla="*/ 74295 h 866775"/>
                  <a:gd name="connsiteX8" fmla="*/ 356235 w 712470"/>
                  <a:gd name="connsiteY8" fmla="*/ 0 h 866775"/>
                  <a:gd name="connsiteX9" fmla="*/ 689610 w 712470"/>
                  <a:gd name="connsiteY9" fmla="*/ 85725 h 866775"/>
                  <a:gd name="connsiteX10" fmla="*/ 712470 w 712470"/>
                  <a:gd name="connsiteY10" fmla="*/ 114300 h 866775"/>
                  <a:gd name="connsiteX11" fmla="*/ 712470 w 712470"/>
                  <a:gd name="connsiteY11" fmla="*/ 462915 h 866775"/>
                  <a:gd name="connsiteX12" fmla="*/ 687705 w 712470"/>
                  <a:gd name="connsiteY12" fmla="*/ 527685 h 866775"/>
                  <a:gd name="connsiteX13" fmla="*/ 672465 w 712470"/>
                  <a:gd name="connsiteY13" fmla="*/ 600075 h 866775"/>
                  <a:gd name="connsiteX14" fmla="*/ 624840 w 712470"/>
                  <a:gd name="connsiteY14" fmla="*/ 672465 h 866775"/>
                  <a:gd name="connsiteX15" fmla="*/ 558165 w 712470"/>
                  <a:gd name="connsiteY15" fmla="*/ 752475 h 866775"/>
                  <a:gd name="connsiteX16" fmla="*/ 485775 w 712470"/>
                  <a:gd name="connsiteY16" fmla="*/ 805815 h 866775"/>
                  <a:gd name="connsiteX17" fmla="*/ 352425 w 712470"/>
                  <a:gd name="connsiteY17" fmla="*/ 866775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12470" h="866775">
                    <a:moveTo>
                      <a:pt x="352425" y="866775"/>
                    </a:moveTo>
                    <a:lnTo>
                      <a:pt x="209550" y="802005"/>
                    </a:lnTo>
                    <a:lnTo>
                      <a:pt x="83820" y="680085"/>
                    </a:lnTo>
                    <a:lnTo>
                      <a:pt x="26670" y="588645"/>
                    </a:lnTo>
                    <a:lnTo>
                      <a:pt x="0" y="508635"/>
                    </a:lnTo>
                    <a:lnTo>
                      <a:pt x="0" y="447675"/>
                    </a:lnTo>
                    <a:lnTo>
                      <a:pt x="0" y="104775"/>
                    </a:lnTo>
                    <a:lnTo>
                      <a:pt x="17145" y="74295"/>
                    </a:lnTo>
                    <a:lnTo>
                      <a:pt x="356235" y="0"/>
                    </a:lnTo>
                    <a:lnTo>
                      <a:pt x="689610" y="85725"/>
                    </a:lnTo>
                    <a:lnTo>
                      <a:pt x="712470" y="114300"/>
                    </a:lnTo>
                    <a:lnTo>
                      <a:pt x="712470" y="462915"/>
                    </a:lnTo>
                    <a:lnTo>
                      <a:pt x="687705" y="527685"/>
                    </a:lnTo>
                    <a:lnTo>
                      <a:pt x="672465" y="600075"/>
                    </a:lnTo>
                    <a:lnTo>
                      <a:pt x="624840" y="672465"/>
                    </a:lnTo>
                    <a:lnTo>
                      <a:pt x="558165" y="752475"/>
                    </a:lnTo>
                    <a:lnTo>
                      <a:pt x="485775" y="805815"/>
                    </a:lnTo>
                    <a:lnTo>
                      <a:pt x="352425" y="86677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146E9294-99A8-79AE-061C-B4FD9634E5F6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90978" y="2487610"/>
                <a:ext cx="946519" cy="946519"/>
              </a:xfrm>
              <a:prstGeom prst="rect">
                <a:avLst/>
              </a:prstGeom>
            </p:spPr>
          </p:pic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81A4366-C228-CF17-E99D-761DC8755C3B}"/>
                  </a:ext>
                </a:extLst>
              </p:cNvPr>
              <p:cNvGrpSpPr/>
              <p:nvPr/>
            </p:nvGrpSpPr>
            <p:grpSpPr>
              <a:xfrm>
                <a:off x="8881720" y="2657172"/>
                <a:ext cx="565035" cy="607396"/>
                <a:chOff x="3939259" y="3363593"/>
                <a:chExt cx="2479544" cy="2665434"/>
              </a:xfrm>
            </p:grpSpPr>
            <p:pic>
              <p:nvPicPr>
                <p:cNvPr id="46" name="Graphic 45">
                  <a:extLst>
                    <a:ext uri="{FF2B5EF4-FFF2-40B4-BE49-F238E27FC236}">
                      <a16:creationId xmlns:a16="http://schemas.microsoft.com/office/drawing/2014/main" id="{E3C4FC37-3B4B-E33D-547F-9941866AB52F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3939259" y="3363593"/>
                  <a:ext cx="1038499" cy="2274998"/>
                </a:xfrm>
                <a:prstGeom prst="rect">
                  <a:avLst/>
                </a:prstGeom>
              </p:spPr>
            </p:pic>
            <p:pic>
              <p:nvPicPr>
                <p:cNvPr id="47" name="Graphic 46">
                  <a:extLst>
                    <a:ext uri="{FF2B5EF4-FFF2-40B4-BE49-F238E27FC236}">
                      <a16:creationId xmlns:a16="http://schemas.microsoft.com/office/drawing/2014/main" id="{40B906EA-477D-30CC-3E03-A48CFAB614B5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5380304" y="3363593"/>
                  <a:ext cx="1038499" cy="2274998"/>
                </a:xfrm>
                <a:prstGeom prst="rect">
                  <a:avLst/>
                </a:prstGeom>
              </p:spPr>
            </p:pic>
            <p:pic>
              <p:nvPicPr>
                <p:cNvPr id="48" name="Graphic 47">
                  <a:extLst>
                    <a:ext uri="{FF2B5EF4-FFF2-40B4-BE49-F238E27FC236}">
                      <a16:creationId xmlns:a16="http://schemas.microsoft.com/office/drawing/2014/main" id="{0DB17506-4272-A5A9-34C2-89978BB86401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4578490" y="3397864"/>
                  <a:ext cx="1201083" cy="26311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D3AB7FD-7ABB-7199-9010-7827DB577BBB}"/>
              </a:ext>
            </a:extLst>
          </p:cNvPr>
          <p:cNvSpPr txBox="1"/>
          <p:nvPr/>
        </p:nvSpPr>
        <p:spPr>
          <a:xfrm>
            <a:off x="216125" y="2431773"/>
            <a:ext cx="951150" cy="44203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+mj-lt"/>
              </a:rPr>
              <a:t>Not treated</a:t>
            </a:r>
          </a:p>
          <a:p>
            <a:pPr algn="ctr"/>
            <a:r>
              <a:rPr lang="en-GB" sz="1200" dirty="0">
                <a:solidFill>
                  <a:schemeClr val="tx2"/>
                </a:solidFill>
              </a:rPr>
              <a:t>n=5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B9E622-1ABD-E9E5-D614-2189F5D7D788}"/>
              </a:ext>
            </a:extLst>
          </p:cNvPr>
          <p:cNvSpPr txBox="1"/>
          <p:nvPr/>
        </p:nvSpPr>
        <p:spPr>
          <a:xfrm>
            <a:off x="10491036" y="2431773"/>
            <a:ext cx="951150" cy="44203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  <a:latin typeface="+mj-lt"/>
              </a:rPr>
              <a:t>Not treated</a:t>
            </a:r>
          </a:p>
          <a:p>
            <a:pPr algn="ctr"/>
            <a:r>
              <a:rPr lang="en-GB" sz="1200" dirty="0">
                <a:solidFill>
                  <a:schemeClr val="tx2"/>
                </a:solidFill>
              </a:rPr>
              <a:t>n=1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BE195-75FD-BC19-3E97-8E34DFA8AED0}"/>
              </a:ext>
            </a:extLst>
          </p:cNvPr>
          <p:cNvSpPr txBox="1"/>
          <p:nvPr/>
        </p:nvSpPr>
        <p:spPr>
          <a:xfrm>
            <a:off x="1383399" y="2118039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Testosterone, n=2601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39652-34E3-5527-DDA3-69CD43EEE915}"/>
              </a:ext>
            </a:extLst>
          </p:cNvPr>
          <p:cNvSpPr txBox="1"/>
          <p:nvPr/>
        </p:nvSpPr>
        <p:spPr>
          <a:xfrm>
            <a:off x="6501984" y="2118039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chemeClr val="tx2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+mj-lt"/>
              </a:rPr>
              <a:t>Placebo gel, n=2603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F16D1-9F26-F583-B5FF-F56888A4E5CF}"/>
              </a:ext>
            </a:extLst>
          </p:cNvPr>
          <p:cNvSpPr txBox="1"/>
          <p:nvPr/>
        </p:nvSpPr>
        <p:spPr>
          <a:xfrm>
            <a:off x="1383399" y="2946828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Testosterone-treated, n=2596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B3D85D-95B2-B809-5DFD-7B35D6D7EB3A}"/>
              </a:ext>
            </a:extLst>
          </p:cNvPr>
          <p:cNvSpPr txBox="1"/>
          <p:nvPr/>
        </p:nvSpPr>
        <p:spPr>
          <a:xfrm>
            <a:off x="6501984" y="2946828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chemeClr val="tx2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+mj-lt"/>
              </a:rPr>
              <a:t>Placebo gel-treated, n=2602</a:t>
            </a:r>
            <a:endParaRPr lang="en-GB" sz="1600" dirty="0">
              <a:solidFill>
                <a:schemeClr val="tx2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32112AE-FD5D-7D03-0531-EAA6274592EC}"/>
              </a:ext>
            </a:extLst>
          </p:cNvPr>
          <p:cNvCxnSpPr>
            <a:stCxn id="11" idx="2"/>
            <a:endCxn id="23" idx="0"/>
          </p:cNvCxnSpPr>
          <p:nvPr/>
        </p:nvCxnSpPr>
        <p:spPr>
          <a:xfrm>
            <a:off x="3269863" y="2478039"/>
            <a:ext cx="0" cy="46878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7D3FF5-2911-145C-9C23-68EFCD2D586B}"/>
              </a:ext>
            </a:extLst>
          </p:cNvPr>
          <p:cNvCxnSpPr>
            <a:cxnSpLocks/>
            <a:stCxn id="12" idx="2"/>
            <a:endCxn id="24" idx="0"/>
          </p:cNvCxnSpPr>
          <p:nvPr/>
        </p:nvCxnSpPr>
        <p:spPr>
          <a:xfrm>
            <a:off x="8388448" y="2478039"/>
            <a:ext cx="0" cy="468789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E7B6B85-A43A-638D-6D13-B29926C49058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8391525" y="2652791"/>
            <a:ext cx="2099511" cy="0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3624937-4C39-DB92-5C51-1DF0A104D784}"/>
              </a:ext>
            </a:extLst>
          </p:cNvPr>
          <p:cNvCxnSpPr>
            <a:cxnSpLocks/>
            <a:endCxn id="52" idx="3"/>
          </p:cNvCxnSpPr>
          <p:nvPr/>
        </p:nvCxnSpPr>
        <p:spPr>
          <a:xfrm flipH="1">
            <a:off x="1167275" y="2652791"/>
            <a:ext cx="2071225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5" grpId="0" animBg="1"/>
      <p:bldP spid="11" grpId="0" animBg="1"/>
      <p:bldP spid="1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F852E1F-A1F6-F4B9-F582-0BD3BC0481C7}"/>
              </a:ext>
            </a:extLst>
          </p:cNvPr>
          <p:cNvSpPr/>
          <p:nvPr/>
        </p:nvSpPr>
        <p:spPr>
          <a:xfrm>
            <a:off x="155861" y="1975063"/>
            <a:ext cx="2036619" cy="109198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IQR, interquartile range; PSA, prostate-specific antigen; SD, standard deviation.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2" y="1340465"/>
            <a:ext cx="5455187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5140953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Baseline characteristics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8C85FDE-7542-8CA2-02A7-33B46E036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95778"/>
              </p:ext>
            </p:extLst>
          </p:nvPr>
        </p:nvGraphicFramePr>
        <p:xfrm>
          <a:off x="1524001" y="1976968"/>
          <a:ext cx="9965867" cy="406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399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2430234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2430234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</a:tblGrid>
              <a:tr h="3967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j-lt"/>
                        </a:rPr>
                        <a:t>Testosterone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2"/>
                          </a:solidFill>
                          <a:latin typeface="+mj-lt"/>
                        </a:rPr>
                        <a:t>Placebo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6929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accent1"/>
                          </a:solidFill>
                          <a:latin typeface="+mj-lt"/>
                        </a:rPr>
                        <a:t>Mean (SD) age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+mn-lt"/>
                        </a:rPr>
                        <a:t>, years</a:t>
                      </a:r>
                      <a:endParaRPr lang="en-GB" sz="18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Age ≥65 years, %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63.3 ± 7.9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47.7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63.3 ± 7.9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46.5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994584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Race/ethnicity</a:t>
                      </a:r>
                      <a:r>
                        <a:rPr lang="en-GB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% of patients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Black or African American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17.1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15.7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16.6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16.9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Mean (SD) body mass index</a:t>
                      </a:r>
                      <a:r>
                        <a:rPr lang="en-GB" sz="1800" dirty="0"/>
                        <a:t>, kg/m</a:t>
                      </a:r>
                      <a:r>
                        <a:rPr lang="en-GB" sz="18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35.0 ± 5.7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34.8 ± 6.0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404631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Median (IQR) testosterone level</a:t>
                      </a:r>
                      <a:r>
                        <a:rPr lang="en-GB" sz="1800" dirty="0"/>
                        <a:t>, ng/dL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227 (189, 258)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227 (188, 258)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712541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Mean (SD) PSA level</a:t>
                      </a:r>
                      <a:r>
                        <a:rPr lang="en-GB" sz="1800" dirty="0"/>
                        <a:t>, ng/mL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0.91 ± 0.65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0.94 ± 0.68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580442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Haematocrit</a:t>
                      </a:r>
                      <a:r>
                        <a:rPr lang="en-GB" sz="1800" dirty="0"/>
                        <a:t>, 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42 ± 4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42 ±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147045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Prior testosterone use</a:t>
                      </a:r>
                      <a:r>
                        <a:rPr lang="en-GB" sz="1800" dirty="0"/>
                        <a:t>, %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9866595"/>
                  </a:ext>
                </a:extLst>
              </a:tr>
            </a:tbl>
          </a:graphicData>
        </a:graphic>
      </p:graphicFrame>
      <p:grpSp>
        <p:nvGrpSpPr>
          <p:cNvPr id="74" name="Group 73">
            <a:extLst>
              <a:ext uri="{FF2B5EF4-FFF2-40B4-BE49-F238E27FC236}">
                <a16:creationId xmlns:a16="http://schemas.microsoft.com/office/drawing/2014/main" id="{4BF10C4C-FF51-AE3F-EC74-DB05CD64A945}"/>
              </a:ext>
            </a:extLst>
          </p:cNvPr>
          <p:cNvGrpSpPr/>
          <p:nvPr/>
        </p:nvGrpSpPr>
        <p:grpSpPr>
          <a:xfrm>
            <a:off x="503816" y="2091449"/>
            <a:ext cx="806965" cy="855854"/>
            <a:chOff x="503816" y="2091449"/>
            <a:chExt cx="806965" cy="85585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4CB82B0-F652-8E26-A38B-CBEB70C6A5E4}"/>
                </a:ext>
              </a:extLst>
            </p:cNvPr>
            <p:cNvGrpSpPr/>
            <p:nvPr/>
          </p:nvGrpSpPr>
          <p:grpSpPr>
            <a:xfrm>
              <a:off x="503816" y="2091449"/>
              <a:ext cx="567974" cy="855854"/>
              <a:chOff x="493425" y="2143404"/>
              <a:chExt cx="567974" cy="855854"/>
            </a:xfrm>
          </p:grpSpPr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D63F37E2-53FE-3F76-D908-F95556BC0A8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88767" y="2278048"/>
                <a:ext cx="372632" cy="293284"/>
              </a:xfrm>
              <a:prstGeom prst="bentConnector3">
                <a:avLst>
                  <a:gd name="adj1" fmla="val 22115"/>
                </a:avLst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or: Elbow 59">
                <a:extLst>
                  <a:ext uri="{FF2B5EF4-FFF2-40B4-BE49-F238E27FC236}">
                    <a16:creationId xmlns:a16="http://schemas.microsoft.com/office/drawing/2014/main" id="{541A17BF-DFC1-CD06-1C3F-DEDDE2A0CF3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88767" y="2571332"/>
                <a:ext cx="372632" cy="293284"/>
              </a:xfrm>
              <a:prstGeom prst="bentConnector3">
                <a:avLst>
                  <a:gd name="adj1" fmla="val 22115"/>
                </a:avLst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CDD1B1B-1337-07CC-C252-99CCA2A0D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7" y="2571332"/>
                <a:ext cx="372632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FC28D555-9C47-F11D-ACBE-05EA652BC01F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27036" r="27315"/>
              <a:stretch/>
            </p:blipFill>
            <p:spPr>
              <a:xfrm>
                <a:off x="493425" y="2143404"/>
                <a:ext cx="390683" cy="855854"/>
              </a:xfrm>
              <a:prstGeom prst="rect">
                <a:avLst/>
              </a:prstGeom>
            </p:spPr>
          </p:pic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D8CA4DF-D146-D1A9-4434-4339B87009FA}"/>
                </a:ext>
              </a:extLst>
            </p:cNvPr>
            <p:cNvSpPr/>
            <p:nvPr/>
          </p:nvSpPr>
          <p:spPr>
            <a:xfrm>
              <a:off x="1071790" y="2106597"/>
              <a:ext cx="238991" cy="23899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D395B27-39DE-DEF9-7E70-D2BD35475F73}"/>
                </a:ext>
              </a:extLst>
            </p:cNvPr>
            <p:cNvSpPr/>
            <p:nvPr/>
          </p:nvSpPr>
          <p:spPr>
            <a:xfrm>
              <a:off x="1071790" y="2399881"/>
              <a:ext cx="238991" cy="2389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AF8625F-1431-BC0C-CFE6-B3058A7F6BAD}"/>
                </a:ext>
              </a:extLst>
            </p:cNvPr>
            <p:cNvSpPr/>
            <p:nvPr/>
          </p:nvSpPr>
          <p:spPr>
            <a:xfrm>
              <a:off x="1071790" y="2693165"/>
              <a:ext cx="238991" cy="23899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AA3982B6-F410-A8B9-4EA9-719411CAF247}"/>
              </a:ext>
            </a:extLst>
          </p:cNvPr>
          <p:cNvSpPr/>
          <p:nvPr/>
        </p:nvSpPr>
        <p:spPr>
          <a:xfrm>
            <a:off x="1545769" y="2693165"/>
            <a:ext cx="9922331" cy="373885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BB3CA50-9229-3EF3-EC4B-3CB91A263AFE}"/>
              </a:ext>
            </a:extLst>
          </p:cNvPr>
          <p:cNvSpPr/>
          <p:nvPr/>
        </p:nvSpPr>
        <p:spPr>
          <a:xfrm>
            <a:off x="1545769" y="3067050"/>
            <a:ext cx="9922331" cy="992483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0F5C82-C774-B064-423A-AF290F0475E8}"/>
              </a:ext>
            </a:extLst>
          </p:cNvPr>
          <p:cNvSpPr/>
          <p:nvPr/>
        </p:nvSpPr>
        <p:spPr>
          <a:xfrm>
            <a:off x="1545769" y="4441372"/>
            <a:ext cx="9922331" cy="423936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1" name="Table 11">
            <a:extLst>
              <a:ext uri="{FF2B5EF4-FFF2-40B4-BE49-F238E27FC236}">
                <a16:creationId xmlns:a16="http://schemas.microsoft.com/office/drawing/2014/main" id="{91A9744C-FBBC-4E92-8B09-C1FFDE4EF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70447"/>
              </p:ext>
            </p:extLst>
          </p:nvPr>
        </p:nvGraphicFramePr>
        <p:xfrm>
          <a:off x="1524001" y="1976968"/>
          <a:ext cx="9965867" cy="406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399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2430234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2430234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</a:tblGrid>
              <a:tr h="39674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j-lt"/>
                        </a:rPr>
                        <a:t>Testosterone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2"/>
                          </a:solidFill>
                          <a:latin typeface="+mj-lt"/>
                        </a:rPr>
                        <a:t>Placebo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6929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accent1"/>
                          </a:solidFill>
                          <a:latin typeface="+mj-lt"/>
                        </a:rPr>
                        <a:t>Mean (SD) age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+mn-lt"/>
                        </a:rPr>
                        <a:t>, years</a:t>
                      </a:r>
                      <a:endParaRPr lang="en-GB" sz="18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Age ≥65 years, %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63.3 ± 7.9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47.7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63.3 ± 7.9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46.5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994584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Race/ethnicity</a:t>
                      </a:r>
                      <a:r>
                        <a:rPr lang="en-GB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% of patients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Black or African American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17.1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15.7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16.6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16.9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Mean (SD) body mass index</a:t>
                      </a:r>
                      <a:r>
                        <a:rPr lang="en-GB" sz="1800" dirty="0"/>
                        <a:t>, kg/m</a:t>
                      </a:r>
                      <a:r>
                        <a:rPr lang="en-GB" sz="18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35.0 ± 5.7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34.8 ± 6.0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404631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Median (IQR) testosterone level</a:t>
                      </a:r>
                      <a:r>
                        <a:rPr lang="en-GB" sz="1800" dirty="0"/>
                        <a:t>, ng/dL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227 (189, 258)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227 (188, 258)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712541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Mean (SD) PSA level</a:t>
                      </a:r>
                      <a:r>
                        <a:rPr lang="en-GB" sz="1800" dirty="0"/>
                        <a:t>, ng/mL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0.91 ± 0.65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0.94 ± 0.68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580442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Haematocrit</a:t>
                      </a:r>
                      <a:r>
                        <a:rPr lang="en-GB" sz="1800" dirty="0"/>
                        <a:t>, 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42 ± 4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42 ±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147045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Prior testosterone use</a:t>
                      </a:r>
                      <a:r>
                        <a:rPr lang="en-GB" sz="1800" dirty="0"/>
                        <a:t>, %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9866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48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F852E1F-A1F6-F4B9-F582-0BD3BC0481C7}"/>
              </a:ext>
            </a:extLst>
          </p:cNvPr>
          <p:cNvSpPr/>
          <p:nvPr/>
        </p:nvSpPr>
        <p:spPr>
          <a:xfrm>
            <a:off x="155861" y="1975063"/>
            <a:ext cx="2036619" cy="109198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D1A880EF-FBBE-69C9-9B3A-BFE20580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05773"/>
              </p:ext>
            </p:extLst>
          </p:nvPr>
        </p:nvGraphicFramePr>
        <p:xfrm>
          <a:off x="1524001" y="1976968"/>
          <a:ext cx="9965867" cy="4163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399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2430234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2430234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</a:tblGrid>
              <a:tr h="396745">
                <a:tc>
                  <a:txBody>
                    <a:bodyPr/>
                    <a:lstStyle/>
                    <a:p>
                      <a:r>
                        <a:rPr lang="en-GB" dirty="0"/>
                        <a:t>%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j-lt"/>
                        </a:rPr>
                        <a:t>Testosterone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2"/>
                          </a:solidFill>
                          <a:latin typeface="+mj-lt"/>
                        </a:rPr>
                        <a:t>Placebo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692945">
                <a:tc>
                  <a:txBody>
                    <a:bodyPr/>
                    <a:lstStyle/>
                    <a:p>
                      <a:pPr algn="l"/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CV risk category</a:t>
                      </a:r>
                      <a:endParaRPr lang="en-GB" sz="18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Pre-existing CVD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Increased CV risk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54.2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45.8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55.2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44.8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Coronary artery disease</a:t>
                      </a:r>
                      <a:endParaRPr lang="en-GB" sz="18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44.6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Cerebrovascular disease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404631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Peripheral arterial disease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712541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Diabetes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580442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Hypertension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92.3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147045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Dyslipidaemia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89.6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9866595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-CRP ≥2 mg/dL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410452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CV, cardiovascular;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CVD, cardiovascular disease; </a:t>
            </a:r>
            <a:r>
              <a:rPr kumimoji="0" lang="en-GB" sz="900" b="0" i="0" u="none" strike="noStrike" kern="1200" cap="none" spc="0" normalizeH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hs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-CRP, high-sensitivity C-reactive protein.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1" y="1340465"/>
            <a:ext cx="7862592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6314933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Cardiovascular disease and risk factors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A3982B6-F410-A8B9-4EA9-719411CAF247}"/>
              </a:ext>
            </a:extLst>
          </p:cNvPr>
          <p:cNvSpPr/>
          <p:nvPr/>
        </p:nvSpPr>
        <p:spPr>
          <a:xfrm>
            <a:off x="1545769" y="2693165"/>
            <a:ext cx="9922331" cy="669160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BB3CA50-9229-3EF3-EC4B-3CB91A263AFE}"/>
              </a:ext>
            </a:extLst>
          </p:cNvPr>
          <p:cNvSpPr/>
          <p:nvPr/>
        </p:nvSpPr>
        <p:spPr>
          <a:xfrm>
            <a:off x="1545769" y="3362324"/>
            <a:ext cx="9922331" cy="1186699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0F5C82-C774-B064-423A-AF290F0475E8}"/>
              </a:ext>
            </a:extLst>
          </p:cNvPr>
          <p:cNvSpPr/>
          <p:nvPr/>
        </p:nvSpPr>
        <p:spPr>
          <a:xfrm>
            <a:off x="1545769" y="4552949"/>
            <a:ext cx="9922331" cy="1575436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id="{27BA7BCC-1935-B79A-6A5B-C103F1469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306"/>
              </p:ext>
            </p:extLst>
          </p:nvPr>
        </p:nvGraphicFramePr>
        <p:xfrm>
          <a:off x="1524001" y="1976968"/>
          <a:ext cx="9965867" cy="4163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399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2430234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2430234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</a:tblGrid>
              <a:tr h="396745">
                <a:tc>
                  <a:txBody>
                    <a:bodyPr/>
                    <a:lstStyle/>
                    <a:p>
                      <a:r>
                        <a:rPr lang="en-GB" dirty="0"/>
                        <a:t>%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j-lt"/>
                        </a:rPr>
                        <a:t>Testosterone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2"/>
                          </a:solidFill>
                          <a:latin typeface="+mj-lt"/>
                        </a:rPr>
                        <a:t>Placebo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692945">
                <a:tc>
                  <a:txBody>
                    <a:bodyPr/>
                    <a:lstStyle/>
                    <a:p>
                      <a:pPr algn="l"/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CV risk category</a:t>
                      </a:r>
                      <a:endParaRPr lang="en-GB" sz="18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Pre-existing CVD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Increased CV risk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54.2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45.8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55.2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44.8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Coronary artery disease</a:t>
                      </a:r>
                      <a:endParaRPr lang="en-GB" sz="18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44.6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Cerebrovascular disease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404631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Peripheral arterial disease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712541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Diabetes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580442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Hypertension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92.3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147045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Dyslipidaemia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89.6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9866595"/>
                  </a:ext>
                </a:extLst>
              </a:tr>
              <a:tr h="396745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-CRP ≥2 mg/dL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4104522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D3ED127C-8753-3D0A-F4B3-CA82FDB0A253}"/>
              </a:ext>
            </a:extLst>
          </p:cNvPr>
          <p:cNvGrpSpPr/>
          <p:nvPr/>
        </p:nvGrpSpPr>
        <p:grpSpPr>
          <a:xfrm>
            <a:off x="535199" y="2087523"/>
            <a:ext cx="851473" cy="851473"/>
            <a:chOff x="535199" y="2087523"/>
            <a:chExt cx="851473" cy="85147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0F70E10-2B31-91E8-A5C3-3647CC3F91AA}"/>
                </a:ext>
              </a:extLst>
            </p:cNvPr>
            <p:cNvSpPr/>
            <p:nvPr/>
          </p:nvSpPr>
          <p:spPr>
            <a:xfrm>
              <a:off x="1065152" y="2147607"/>
              <a:ext cx="247136" cy="247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20C9B9A-5BDE-231F-0E01-DFB2340F0605}"/>
                </a:ext>
              </a:extLst>
            </p:cNvPr>
            <p:cNvGrpSpPr/>
            <p:nvPr/>
          </p:nvGrpSpPr>
          <p:grpSpPr>
            <a:xfrm>
              <a:off x="535199" y="2087523"/>
              <a:ext cx="851473" cy="851473"/>
              <a:chOff x="414195" y="3743540"/>
              <a:chExt cx="851473" cy="85147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2E5A261-012F-23D0-56F9-C2B9B5710073}"/>
                  </a:ext>
                </a:extLst>
              </p:cNvPr>
              <p:cNvGrpSpPr/>
              <p:nvPr/>
            </p:nvGrpSpPr>
            <p:grpSpPr>
              <a:xfrm>
                <a:off x="414195" y="3743540"/>
                <a:ext cx="851473" cy="851473"/>
                <a:chOff x="414195" y="3743540"/>
                <a:chExt cx="851473" cy="851473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E149E-7B32-1561-BFD9-0E9B1FDA763F}"/>
                    </a:ext>
                  </a:extLst>
                </p:cNvPr>
                <p:cNvSpPr/>
                <p:nvPr/>
              </p:nvSpPr>
              <p:spPr>
                <a:xfrm>
                  <a:off x="598170" y="3955673"/>
                  <a:ext cx="125730" cy="126742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8" name="Graphic 17">
                  <a:extLst>
                    <a:ext uri="{FF2B5EF4-FFF2-40B4-BE49-F238E27FC236}">
                      <a16:creationId xmlns:a16="http://schemas.microsoft.com/office/drawing/2014/main" id="{2D2CA9EE-72A2-5330-611A-153EDBBFE3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195" y="3743540"/>
                  <a:ext cx="851473" cy="851473"/>
                </a:xfrm>
                <a:prstGeom prst="rect">
                  <a:avLst/>
                </a:prstGeom>
              </p:spPr>
            </p:pic>
          </p:grpSp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F7EB8B51-C0D8-FB01-1760-D257C0441AC4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4195" y="3743540"/>
                <a:ext cx="851473" cy="851473"/>
              </a:xfrm>
              <a:custGeom>
                <a:avLst/>
                <a:gdLst>
                  <a:gd name="connsiteX0" fmla="*/ 550623 w 851473"/>
                  <a:gd name="connsiteY0" fmla="*/ 0 h 851473"/>
                  <a:gd name="connsiteX1" fmla="*/ 851473 w 851473"/>
                  <a:gd name="connsiteY1" fmla="*/ 0 h 851473"/>
                  <a:gd name="connsiteX2" fmla="*/ 851473 w 851473"/>
                  <a:gd name="connsiteY2" fmla="*/ 851473 h 851473"/>
                  <a:gd name="connsiteX3" fmla="*/ 379478 w 851473"/>
                  <a:gd name="connsiteY3" fmla="*/ 851473 h 851473"/>
                  <a:gd name="connsiteX4" fmla="*/ 465658 w 851473"/>
                  <a:gd name="connsiteY4" fmla="*/ 585599 h 851473"/>
                  <a:gd name="connsiteX5" fmla="*/ 507568 w 851473"/>
                  <a:gd name="connsiteY5" fmla="*/ 446534 h 851473"/>
                  <a:gd name="connsiteX6" fmla="*/ 432130 w 851473"/>
                  <a:gd name="connsiteY6" fmla="*/ 304711 h 851473"/>
                  <a:gd name="connsiteX7" fmla="*/ 434637 w 851473"/>
                  <a:gd name="connsiteY7" fmla="*/ 304314 h 851473"/>
                  <a:gd name="connsiteX8" fmla="*/ 427485 w 851473"/>
                  <a:gd name="connsiteY8" fmla="*/ 259158 h 851473"/>
                  <a:gd name="connsiteX9" fmla="*/ 246857 w 851473"/>
                  <a:gd name="connsiteY9" fmla="*/ 287767 h 851473"/>
                  <a:gd name="connsiteX10" fmla="*/ 248765 w 851473"/>
                  <a:gd name="connsiteY10" fmla="*/ 299815 h 851473"/>
                  <a:gd name="connsiteX11" fmla="*/ 238963 w 851473"/>
                  <a:gd name="connsiteY11" fmla="*/ 301754 h 851473"/>
                  <a:gd name="connsiteX12" fmla="*/ 208483 w 851473"/>
                  <a:gd name="connsiteY12" fmla="*/ 280799 h 851473"/>
                  <a:gd name="connsiteX13" fmla="*/ 239435 w 851473"/>
                  <a:gd name="connsiteY13" fmla="*/ 270159 h 851473"/>
                  <a:gd name="connsiteX14" fmla="*/ 241959 w 851473"/>
                  <a:gd name="connsiteY14" fmla="*/ 277093 h 851473"/>
                  <a:gd name="connsiteX15" fmla="*/ 413810 w 851473"/>
                  <a:gd name="connsiteY15" fmla="*/ 214544 h 851473"/>
                  <a:gd name="connsiteX16" fmla="*/ 407171 w 851473"/>
                  <a:gd name="connsiteY16" fmla="*/ 196303 h 851473"/>
                  <a:gd name="connsiteX17" fmla="*/ 0 w 851473"/>
                  <a:gd name="connsiteY17" fmla="*/ 0 h 851473"/>
                  <a:gd name="connsiteX18" fmla="*/ 120371 w 851473"/>
                  <a:gd name="connsiteY18" fmla="*/ 0 h 851473"/>
                  <a:gd name="connsiteX19" fmla="*/ 75133 w 851473"/>
                  <a:gd name="connsiteY19" fmla="*/ 56009 h 851473"/>
                  <a:gd name="connsiteX20" fmla="*/ 35128 w 851473"/>
                  <a:gd name="connsiteY20" fmla="*/ 240794 h 851473"/>
                  <a:gd name="connsiteX21" fmla="*/ 6553 w 851473"/>
                  <a:gd name="connsiteY21" fmla="*/ 591314 h 851473"/>
                  <a:gd name="connsiteX22" fmla="*/ 101302 w 851473"/>
                  <a:gd name="connsiteY22" fmla="*/ 851473 h 851473"/>
                  <a:gd name="connsiteX23" fmla="*/ 0 w 851473"/>
                  <a:gd name="connsiteY23" fmla="*/ 851473 h 85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51473" h="851473">
                    <a:moveTo>
                      <a:pt x="550623" y="0"/>
                    </a:moveTo>
                    <a:lnTo>
                      <a:pt x="851473" y="0"/>
                    </a:lnTo>
                    <a:lnTo>
                      <a:pt x="851473" y="851473"/>
                    </a:lnTo>
                    <a:lnTo>
                      <a:pt x="379478" y="851473"/>
                    </a:lnTo>
                    <a:lnTo>
                      <a:pt x="465658" y="585599"/>
                    </a:lnTo>
                    <a:lnTo>
                      <a:pt x="507568" y="446534"/>
                    </a:lnTo>
                    <a:lnTo>
                      <a:pt x="432130" y="304711"/>
                    </a:lnTo>
                    <a:lnTo>
                      <a:pt x="434637" y="304314"/>
                    </a:lnTo>
                    <a:lnTo>
                      <a:pt x="427485" y="259158"/>
                    </a:lnTo>
                    <a:lnTo>
                      <a:pt x="246857" y="287767"/>
                    </a:lnTo>
                    <a:lnTo>
                      <a:pt x="248765" y="299815"/>
                    </a:lnTo>
                    <a:lnTo>
                      <a:pt x="238963" y="301754"/>
                    </a:lnTo>
                    <a:lnTo>
                      <a:pt x="208483" y="280799"/>
                    </a:lnTo>
                    <a:lnTo>
                      <a:pt x="239435" y="270159"/>
                    </a:lnTo>
                    <a:lnTo>
                      <a:pt x="241959" y="277093"/>
                    </a:lnTo>
                    <a:lnTo>
                      <a:pt x="413810" y="214544"/>
                    </a:lnTo>
                    <a:lnTo>
                      <a:pt x="407171" y="196303"/>
                    </a:lnTo>
                    <a:close/>
                    <a:moveTo>
                      <a:pt x="0" y="0"/>
                    </a:moveTo>
                    <a:lnTo>
                      <a:pt x="120371" y="0"/>
                    </a:lnTo>
                    <a:lnTo>
                      <a:pt x="75133" y="56009"/>
                    </a:lnTo>
                    <a:lnTo>
                      <a:pt x="35128" y="240794"/>
                    </a:lnTo>
                    <a:lnTo>
                      <a:pt x="6553" y="591314"/>
                    </a:lnTo>
                    <a:lnTo>
                      <a:pt x="101302" y="851473"/>
                    </a:lnTo>
                    <a:lnTo>
                      <a:pt x="0" y="851473"/>
                    </a:lnTo>
                    <a:close/>
                  </a:path>
                </a:pathLst>
              </a:custGeom>
            </p:spPr>
          </p:pic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CA273CE-24DD-0850-5213-45D7AB97D0D2}"/>
                  </a:ext>
                </a:extLst>
              </p:cNvPr>
              <p:cNvGrpSpPr/>
              <p:nvPr/>
            </p:nvGrpSpPr>
            <p:grpSpPr>
              <a:xfrm>
                <a:off x="414195" y="3743540"/>
                <a:ext cx="851473" cy="851473"/>
                <a:chOff x="510494" y="4396955"/>
                <a:chExt cx="851473" cy="851473"/>
              </a:xfrm>
            </p:grpSpPr>
            <p:pic>
              <p:nvPicPr>
                <p:cNvPr id="30" name="Graphic 29">
                  <a:extLst>
                    <a:ext uri="{FF2B5EF4-FFF2-40B4-BE49-F238E27FC236}">
                      <a16:creationId xmlns:a16="http://schemas.microsoft.com/office/drawing/2014/main" id="{639459D9-E11E-552B-1940-8CD321DE511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10494" y="4396955"/>
                  <a:ext cx="851473" cy="851473"/>
                </a:xfrm>
                <a:custGeom>
                  <a:avLst/>
                  <a:gdLst>
                    <a:gd name="connsiteX0" fmla="*/ 550623 w 851473"/>
                    <a:gd name="connsiteY0" fmla="*/ 0 h 851473"/>
                    <a:gd name="connsiteX1" fmla="*/ 851473 w 851473"/>
                    <a:gd name="connsiteY1" fmla="*/ 0 h 851473"/>
                    <a:gd name="connsiteX2" fmla="*/ 851473 w 851473"/>
                    <a:gd name="connsiteY2" fmla="*/ 851473 h 851473"/>
                    <a:gd name="connsiteX3" fmla="*/ 379478 w 851473"/>
                    <a:gd name="connsiteY3" fmla="*/ 851473 h 851473"/>
                    <a:gd name="connsiteX4" fmla="*/ 465658 w 851473"/>
                    <a:gd name="connsiteY4" fmla="*/ 585599 h 851473"/>
                    <a:gd name="connsiteX5" fmla="*/ 507568 w 851473"/>
                    <a:gd name="connsiteY5" fmla="*/ 446534 h 851473"/>
                    <a:gd name="connsiteX6" fmla="*/ 432130 w 851473"/>
                    <a:gd name="connsiteY6" fmla="*/ 304711 h 851473"/>
                    <a:gd name="connsiteX7" fmla="*/ 434637 w 851473"/>
                    <a:gd name="connsiteY7" fmla="*/ 304314 h 851473"/>
                    <a:gd name="connsiteX8" fmla="*/ 427485 w 851473"/>
                    <a:gd name="connsiteY8" fmla="*/ 259158 h 851473"/>
                    <a:gd name="connsiteX9" fmla="*/ 246857 w 851473"/>
                    <a:gd name="connsiteY9" fmla="*/ 287767 h 851473"/>
                    <a:gd name="connsiteX10" fmla="*/ 248765 w 851473"/>
                    <a:gd name="connsiteY10" fmla="*/ 299815 h 851473"/>
                    <a:gd name="connsiteX11" fmla="*/ 238963 w 851473"/>
                    <a:gd name="connsiteY11" fmla="*/ 301754 h 851473"/>
                    <a:gd name="connsiteX12" fmla="*/ 208483 w 851473"/>
                    <a:gd name="connsiteY12" fmla="*/ 280799 h 851473"/>
                    <a:gd name="connsiteX13" fmla="*/ 239435 w 851473"/>
                    <a:gd name="connsiteY13" fmla="*/ 270159 h 851473"/>
                    <a:gd name="connsiteX14" fmla="*/ 241959 w 851473"/>
                    <a:gd name="connsiteY14" fmla="*/ 277093 h 851473"/>
                    <a:gd name="connsiteX15" fmla="*/ 413810 w 851473"/>
                    <a:gd name="connsiteY15" fmla="*/ 214544 h 851473"/>
                    <a:gd name="connsiteX16" fmla="*/ 407171 w 851473"/>
                    <a:gd name="connsiteY16" fmla="*/ 196303 h 851473"/>
                    <a:gd name="connsiteX17" fmla="*/ 0 w 851473"/>
                    <a:gd name="connsiteY17" fmla="*/ 0 h 851473"/>
                    <a:gd name="connsiteX18" fmla="*/ 120371 w 851473"/>
                    <a:gd name="connsiteY18" fmla="*/ 0 h 851473"/>
                    <a:gd name="connsiteX19" fmla="*/ 75133 w 851473"/>
                    <a:gd name="connsiteY19" fmla="*/ 56009 h 851473"/>
                    <a:gd name="connsiteX20" fmla="*/ 35128 w 851473"/>
                    <a:gd name="connsiteY20" fmla="*/ 240794 h 851473"/>
                    <a:gd name="connsiteX21" fmla="*/ 6553 w 851473"/>
                    <a:gd name="connsiteY21" fmla="*/ 591314 h 851473"/>
                    <a:gd name="connsiteX22" fmla="*/ 101302 w 851473"/>
                    <a:gd name="connsiteY22" fmla="*/ 851473 h 851473"/>
                    <a:gd name="connsiteX23" fmla="*/ 0 w 851473"/>
                    <a:gd name="connsiteY23" fmla="*/ 851473 h 85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1473" h="851473">
                      <a:moveTo>
                        <a:pt x="550623" y="0"/>
                      </a:moveTo>
                      <a:lnTo>
                        <a:pt x="851473" y="0"/>
                      </a:lnTo>
                      <a:lnTo>
                        <a:pt x="851473" y="851473"/>
                      </a:lnTo>
                      <a:lnTo>
                        <a:pt x="379478" y="851473"/>
                      </a:lnTo>
                      <a:lnTo>
                        <a:pt x="465658" y="585599"/>
                      </a:lnTo>
                      <a:lnTo>
                        <a:pt x="507568" y="446534"/>
                      </a:lnTo>
                      <a:lnTo>
                        <a:pt x="432130" y="304711"/>
                      </a:lnTo>
                      <a:lnTo>
                        <a:pt x="434637" y="304314"/>
                      </a:lnTo>
                      <a:lnTo>
                        <a:pt x="427485" y="259158"/>
                      </a:lnTo>
                      <a:lnTo>
                        <a:pt x="246857" y="287767"/>
                      </a:lnTo>
                      <a:lnTo>
                        <a:pt x="248765" y="299815"/>
                      </a:lnTo>
                      <a:lnTo>
                        <a:pt x="238963" y="301754"/>
                      </a:lnTo>
                      <a:lnTo>
                        <a:pt x="208483" y="280799"/>
                      </a:lnTo>
                      <a:lnTo>
                        <a:pt x="239435" y="270159"/>
                      </a:lnTo>
                      <a:lnTo>
                        <a:pt x="241959" y="277093"/>
                      </a:lnTo>
                      <a:lnTo>
                        <a:pt x="413810" y="214544"/>
                      </a:lnTo>
                      <a:lnTo>
                        <a:pt x="407171" y="196303"/>
                      </a:lnTo>
                      <a:close/>
                      <a:moveTo>
                        <a:pt x="0" y="0"/>
                      </a:moveTo>
                      <a:lnTo>
                        <a:pt x="120371" y="0"/>
                      </a:lnTo>
                      <a:lnTo>
                        <a:pt x="75133" y="56009"/>
                      </a:lnTo>
                      <a:lnTo>
                        <a:pt x="35128" y="240794"/>
                      </a:lnTo>
                      <a:lnTo>
                        <a:pt x="6553" y="591314"/>
                      </a:lnTo>
                      <a:lnTo>
                        <a:pt x="101302" y="851473"/>
                      </a:lnTo>
                      <a:lnTo>
                        <a:pt x="0" y="85147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" name="Graphic 50">
                  <a:extLst>
                    <a:ext uri="{FF2B5EF4-FFF2-40B4-BE49-F238E27FC236}">
                      <a16:creationId xmlns:a16="http://schemas.microsoft.com/office/drawing/2014/main" id="{C1FB7613-3989-7E2C-A4A8-70F53C4E4D1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10494" y="4396955"/>
                  <a:ext cx="851473" cy="851473"/>
                </a:xfrm>
                <a:custGeom>
                  <a:avLst/>
                  <a:gdLst>
                    <a:gd name="connsiteX0" fmla="*/ 209640 w 851473"/>
                    <a:gd name="connsiteY0" fmla="*/ 280401 h 851473"/>
                    <a:gd name="connsiteX1" fmla="*/ 209014 w 851473"/>
                    <a:gd name="connsiteY1" fmla="*/ 281164 h 851473"/>
                    <a:gd name="connsiteX2" fmla="*/ 208483 w 851473"/>
                    <a:gd name="connsiteY2" fmla="*/ 280799 h 851473"/>
                    <a:gd name="connsiteX3" fmla="*/ 851473 w 851473"/>
                    <a:gd name="connsiteY3" fmla="*/ 266554 h 851473"/>
                    <a:gd name="connsiteX4" fmla="*/ 851473 w 851473"/>
                    <a:gd name="connsiteY4" fmla="*/ 851473 h 851473"/>
                    <a:gd name="connsiteX5" fmla="*/ 379478 w 851473"/>
                    <a:gd name="connsiteY5" fmla="*/ 851473 h 851473"/>
                    <a:gd name="connsiteX6" fmla="*/ 465658 w 851473"/>
                    <a:gd name="connsiteY6" fmla="*/ 585599 h 851473"/>
                    <a:gd name="connsiteX7" fmla="*/ 507568 w 851473"/>
                    <a:gd name="connsiteY7" fmla="*/ 446534 h 851473"/>
                    <a:gd name="connsiteX8" fmla="*/ 493776 w 851473"/>
                    <a:gd name="connsiteY8" fmla="*/ 420604 h 851473"/>
                    <a:gd name="connsiteX9" fmla="*/ 733471 w 851473"/>
                    <a:gd name="connsiteY9" fmla="*/ 477940 h 851473"/>
                    <a:gd name="connsiteX10" fmla="*/ 720834 w 851473"/>
                    <a:gd name="connsiteY10" fmla="*/ 342540 h 851473"/>
                    <a:gd name="connsiteX11" fmla="*/ 721845 w 851473"/>
                    <a:gd name="connsiteY11" fmla="*/ 336801 h 851473"/>
                    <a:gd name="connsiteX12" fmla="*/ 732861 w 851473"/>
                    <a:gd name="connsiteY12" fmla="*/ 327225 h 851473"/>
                    <a:gd name="connsiteX13" fmla="*/ 750089 w 851473"/>
                    <a:gd name="connsiteY13" fmla="*/ 321293 h 851473"/>
                    <a:gd name="connsiteX14" fmla="*/ 772303 w 851473"/>
                    <a:gd name="connsiteY14" fmla="*/ 328084 h 851473"/>
                    <a:gd name="connsiteX15" fmla="*/ 774680 w 851473"/>
                    <a:gd name="connsiteY15" fmla="*/ 320309 h 851473"/>
                    <a:gd name="connsiteX16" fmla="*/ 812206 w 851473"/>
                    <a:gd name="connsiteY16" fmla="*/ 320309 h 851473"/>
                    <a:gd name="connsiteX17" fmla="*/ 812206 w 851473"/>
                    <a:gd name="connsiteY17" fmla="*/ 299905 h 851473"/>
                    <a:gd name="connsiteX18" fmla="*/ 835624 w 851473"/>
                    <a:gd name="connsiteY18" fmla="*/ 291841 h 851473"/>
                    <a:gd name="connsiteX19" fmla="*/ 830181 w 851473"/>
                    <a:gd name="connsiteY19" fmla="*/ 276034 h 851473"/>
                    <a:gd name="connsiteX20" fmla="*/ 834501 w 851473"/>
                    <a:gd name="connsiteY20" fmla="*/ 201933 h 851473"/>
                    <a:gd name="connsiteX21" fmla="*/ 851473 w 851473"/>
                    <a:gd name="connsiteY21" fmla="*/ 209686 h 851473"/>
                    <a:gd name="connsiteX22" fmla="*/ 851473 w 851473"/>
                    <a:gd name="connsiteY22" fmla="*/ 240054 h 851473"/>
                    <a:gd name="connsiteX23" fmla="*/ 676321 w 851473"/>
                    <a:gd name="connsiteY23" fmla="*/ 108370 h 851473"/>
                    <a:gd name="connsiteX24" fmla="*/ 744947 w 851473"/>
                    <a:gd name="connsiteY24" fmla="*/ 118729 h 851473"/>
                    <a:gd name="connsiteX25" fmla="*/ 759199 w 851473"/>
                    <a:gd name="connsiteY25" fmla="*/ 150740 h 851473"/>
                    <a:gd name="connsiteX26" fmla="*/ 750616 w 851473"/>
                    <a:gd name="connsiteY26" fmla="*/ 163615 h 851473"/>
                    <a:gd name="connsiteX27" fmla="*/ 764237 w 851473"/>
                    <a:gd name="connsiteY27" fmla="*/ 169837 h 851473"/>
                    <a:gd name="connsiteX28" fmla="*/ 764237 w 851473"/>
                    <a:gd name="connsiteY28" fmla="*/ 190399 h 851473"/>
                    <a:gd name="connsiteX29" fmla="*/ 745086 w 851473"/>
                    <a:gd name="connsiteY29" fmla="*/ 253038 h 851473"/>
                    <a:gd name="connsiteX30" fmla="*/ 708427 w 851473"/>
                    <a:gd name="connsiteY30" fmla="*/ 284906 h 851473"/>
                    <a:gd name="connsiteX31" fmla="*/ 659331 w 851473"/>
                    <a:gd name="connsiteY31" fmla="*/ 301812 h 851473"/>
                    <a:gd name="connsiteX32" fmla="*/ 623710 w 851473"/>
                    <a:gd name="connsiteY32" fmla="*/ 295531 h 851473"/>
                    <a:gd name="connsiteX33" fmla="*/ 607666 w 851473"/>
                    <a:gd name="connsiteY33" fmla="*/ 288953 h 851473"/>
                    <a:gd name="connsiteX34" fmla="*/ 577722 w 851473"/>
                    <a:gd name="connsiteY34" fmla="*/ 271665 h 851473"/>
                    <a:gd name="connsiteX35" fmla="*/ 553456 w 851473"/>
                    <a:gd name="connsiteY35" fmla="*/ 232831 h 851473"/>
                    <a:gd name="connsiteX36" fmla="*/ 802708 w 851473"/>
                    <a:gd name="connsiteY36" fmla="*/ 0 h 851473"/>
                    <a:gd name="connsiteX37" fmla="*/ 851473 w 851473"/>
                    <a:gd name="connsiteY37" fmla="*/ 0 h 851473"/>
                    <a:gd name="connsiteX38" fmla="*/ 851473 w 851473"/>
                    <a:gd name="connsiteY38" fmla="*/ 111687 h 851473"/>
                    <a:gd name="connsiteX39" fmla="*/ 0 w 851473"/>
                    <a:gd name="connsiteY39" fmla="*/ 0 h 851473"/>
                    <a:gd name="connsiteX40" fmla="*/ 120371 w 851473"/>
                    <a:gd name="connsiteY40" fmla="*/ 0 h 851473"/>
                    <a:gd name="connsiteX41" fmla="*/ 75133 w 851473"/>
                    <a:gd name="connsiteY41" fmla="*/ 56009 h 851473"/>
                    <a:gd name="connsiteX42" fmla="*/ 35128 w 851473"/>
                    <a:gd name="connsiteY42" fmla="*/ 240794 h 851473"/>
                    <a:gd name="connsiteX43" fmla="*/ 6553 w 851473"/>
                    <a:gd name="connsiteY43" fmla="*/ 591314 h 851473"/>
                    <a:gd name="connsiteX44" fmla="*/ 101302 w 851473"/>
                    <a:gd name="connsiteY44" fmla="*/ 851473 h 851473"/>
                    <a:gd name="connsiteX45" fmla="*/ 0 w 851473"/>
                    <a:gd name="connsiteY45" fmla="*/ 851473 h 85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851473" h="851473">
                      <a:moveTo>
                        <a:pt x="209640" y="280401"/>
                      </a:moveTo>
                      <a:lnTo>
                        <a:pt x="209014" y="281164"/>
                      </a:lnTo>
                      <a:lnTo>
                        <a:pt x="208483" y="280799"/>
                      </a:lnTo>
                      <a:close/>
                      <a:moveTo>
                        <a:pt x="851473" y="266554"/>
                      </a:moveTo>
                      <a:lnTo>
                        <a:pt x="851473" y="851473"/>
                      </a:lnTo>
                      <a:lnTo>
                        <a:pt x="379478" y="851473"/>
                      </a:lnTo>
                      <a:lnTo>
                        <a:pt x="465658" y="585599"/>
                      </a:lnTo>
                      <a:lnTo>
                        <a:pt x="507568" y="446534"/>
                      </a:lnTo>
                      <a:lnTo>
                        <a:pt x="493776" y="420604"/>
                      </a:lnTo>
                      <a:lnTo>
                        <a:pt x="733471" y="477940"/>
                      </a:lnTo>
                      <a:lnTo>
                        <a:pt x="720834" y="342540"/>
                      </a:lnTo>
                      <a:lnTo>
                        <a:pt x="721845" y="336801"/>
                      </a:lnTo>
                      <a:lnTo>
                        <a:pt x="732861" y="327225"/>
                      </a:lnTo>
                      <a:lnTo>
                        <a:pt x="750089" y="321293"/>
                      </a:lnTo>
                      <a:lnTo>
                        <a:pt x="772303" y="328084"/>
                      </a:lnTo>
                      <a:lnTo>
                        <a:pt x="774680" y="320309"/>
                      </a:lnTo>
                      <a:lnTo>
                        <a:pt x="812206" y="320309"/>
                      </a:lnTo>
                      <a:lnTo>
                        <a:pt x="812206" y="299905"/>
                      </a:lnTo>
                      <a:lnTo>
                        <a:pt x="835624" y="291841"/>
                      </a:lnTo>
                      <a:lnTo>
                        <a:pt x="830181" y="276034"/>
                      </a:lnTo>
                      <a:close/>
                      <a:moveTo>
                        <a:pt x="834501" y="201933"/>
                      </a:moveTo>
                      <a:lnTo>
                        <a:pt x="851473" y="209686"/>
                      </a:lnTo>
                      <a:lnTo>
                        <a:pt x="851473" y="240054"/>
                      </a:lnTo>
                      <a:close/>
                      <a:moveTo>
                        <a:pt x="676321" y="108370"/>
                      </a:moveTo>
                      <a:lnTo>
                        <a:pt x="744947" y="118729"/>
                      </a:lnTo>
                      <a:lnTo>
                        <a:pt x="759199" y="150740"/>
                      </a:lnTo>
                      <a:lnTo>
                        <a:pt x="750616" y="163615"/>
                      </a:lnTo>
                      <a:lnTo>
                        <a:pt x="764237" y="169837"/>
                      </a:lnTo>
                      <a:lnTo>
                        <a:pt x="764237" y="190399"/>
                      </a:lnTo>
                      <a:lnTo>
                        <a:pt x="745086" y="253038"/>
                      </a:lnTo>
                      <a:lnTo>
                        <a:pt x="708427" y="284906"/>
                      </a:lnTo>
                      <a:lnTo>
                        <a:pt x="659331" y="301812"/>
                      </a:lnTo>
                      <a:lnTo>
                        <a:pt x="623710" y="295531"/>
                      </a:lnTo>
                      <a:lnTo>
                        <a:pt x="607666" y="288953"/>
                      </a:lnTo>
                      <a:lnTo>
                        <a:pt x="577722" y="271665"/>
                      </a:lnTo>
                      <a:lnTo>
                        <a:pt x="553456" y="232831"/>
                      </a:lnTo>
                      <a:close/>
                      <a:moveTo>
                        <a:pt x="802708" y="0"/>
                      </a:moveTo>
                      <a:lnTo>
                        <a:pt x="851473" y="0"/>
                      </a:lnTo>
                      <a:lnTo>
                        <a:pt x="851473" y="111687"/>
                      </a:lnTo>
                      <a:close/>
                      <a:moveTo>
                        <a:pt x="0" y="0"/>
                      </a:moveTo>
                      <a:lnTo>
                        <a:pt x="120371" y="0"/>
                      </a:lnTo>
                      <a:lnTo>
                        <a:pt x="75133" y="56009"/>
                      </a:lnTo>
                      <a:lnTo>
                        <a:pt x="35128" y="240794"/>
                      </a:lnTo>
                      <a:lnTo>
                        <a:pt x="6553" y="591314"/>
                      </a:lnTo>
                      <a:lnTo>
                        <a:pt x="101302" y="851473"/>
                      </a:lnTo>
                      <a:lnTo>
                        <a:pt x="0" y="851473"/>
                      </a:lnTo>
                      <a:close/>
                    </a:path>
                  </a:pathLst>
                </a:cu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7382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146A39-3B79-A03B-8A8B-3291469CD6D8}"/>
              </a:ext>
            </a:extLst>
          </p:cNvPr>
          <p:cNvSpPr/>
          <p:nvPr/>
        </p:nvSpPr>
        <p:spPr>
          <a:xfrm>
            <a:off x="155861" y="1975063"/>
            <a:ext cx="2036619" cy="109198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HDL, high-density lipoprotein; IQR, interquartile range; LDL, low-density lipoprotein.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2" y="1340465"/>
            <a:ext cx="6688852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9" y="1360561"/>
            <a:ext cx="5259856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Baseline medications and lipids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8C85FDE-7542-8CA2-02A7-33B46E036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2606"/>
              </p:ext>
            </p:extLst>
          </p:nvPr>
        </p:nvGraphicFramePr>
        <p:xfrm>
          <a:off x="1524001" y="1976968"/>
          <a:ext cx="9965867" cy="2690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399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2430234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2430234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</a:tblGrid>
              <a:tr h="3967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j-lt"/>
                        </a:rPr>
                        <a:t>Testosterone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2"/>
                          </a:solidFill>
                          <a:latin typeface="+mj-lt"/>
                        </a:rPr>
                        <a:t>Placebo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69294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accent1"/>
                          </a:solidFill>
                          <a:latin typeface="+mj-lt"/>
                        </a:rPr>
                        <a:t>Medications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+mn-lt"/>
                        </a:rPr>
                        <a:t>, % of patients</a:t>
                      </a:r>
                      <a:endParaRPr lang="en-GB" sz="18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Aspirin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Lipid-lowering therapy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60.4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84.0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59.5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83.7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994584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j-lt"/>
                        </a:rPr>
                        <a:t>Lipids</a:t>
                      </a:r>
                      <a:r>
                        <a:rPr lang="en-GB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mg/dL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LDL-cholesterol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HDL-cholesterol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Median (IQR) triglycerides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80.2 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± 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34.0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41.9 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± 11.2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154.6 [108.1, 227.6]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79.3 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± 33.9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41.7 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± 10.9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157.7 [112.5, 226.7]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</a:tbl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1CC42206-343D-DEF1-9190-AA61912F821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036" r="27315"/>
          <a:stretch/>
        </p:blipFill>
        <p:spPr>
          <a:xfrm>
            <a:off x="503816" y="2091449"/>
            <a:ext cx="390683" cy="85585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D486F7C-0F25-C630-80BE-F4D8E3DA32FB}"/>
              </a:ext>
            </a:extLst>
          </p:cNvPr>
          <p:cNvGrpSpPr/>
          <p:nvPr/>
        </p:nvGrpSpPr>
        <p:grpSpPr>
          <a:xfrm>
            <a:off x="1015860" y="2118302"/>
            <a:ext cx="390683" cy="390683"/>
            <a:chOff x="4348198" y="2428394"/>
            <a:chExt cx="3810000" cy="381000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1360402-45E1-6180-03A1-92CF3377B3B5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48198" y="2428394"/>
              <a:ext cx="3810000" cy="381000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3768F13-160B-C1E8-E27E-9142E627A31C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47246" r="66834" b="18920"/>
            <a:stretch>
              <a:fillRect/>
            </a:stretch>
          </p:blipFill>
          <p:spPr>
            <a:xfrm>
              <a:off x="4348198" y="4228467"/>
              <a:ext cx="1263617" cy="1289068"/>
            </a:xfrm>
            <a:custGeom>
              <a:avLst/>
              <a:gdLst>
                <a:gd name="connsiteX0" fmla="*/ 0 w 1263617"/>
                <a:gd name="connsiteY0" fmla="*/ 0 h 1289068"/>
                <a:gd name="connsiteX1" fmla="*/ 1263617 w 1263617"/>
                <a:gd name="connsiteY1" fmla="*/ 0 h 1289068"/>
                <a:gd name="connsiteX2" fmla="*/ 1263617 w 1263617"/>
                <a:gd name="connsiteY2" fmla="*/ 1289068 h 1289068"/>
                <a:gd name="connsiteX3" fmla="*/ 0 w 1263617"/>
                <a:gd name="connsiteY3" fmla="*/ 1289068 h 128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3617" h="1289068">
                  <a:moveTo>
                    <a:pt x="0" y="0"/>
                  </a:moveTo>
                  <a:lnTo>
                    <a:pt x="1263617" y="0"/>
                  </a:lnTo>
                  <a:lnTo>
                    <a:pt x="1263617" y="1289068"/>
                  </a:lnTo>
                  <a:lnTo>
                    <a:pt x="0" y="1289068"/>
                  </a:lnTo>
                  <a:close/>
                </a:path>
              </a:pathLst>
            </a:cu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470754-3E84-8B49-B14E-409AE53FEA69}"/>
              </a:ext>
            </a:extLst>
          </p:cNvPr>
          <p:cNvGrpSpPr/>
          <p:nvPr/>
        </p:nvGrpSpPr>
        <p:grpSpPr>
          <a:xfrm>
            <a:off x="918555" y="2631994"/>
            <a:ext cx="502022" cy="305321"/>
            <a:chOff x="8762999" y="927667"/>
            <a:chExt cx="3810000" cy="2317173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65BAAA0E-228E-84CF-C7C5-E4F03B3A9D07}"/>
                </a:ext>
              </a:extLst>
            </p:cNvPr>
            <p:cNvSpPr/>
            <p:nvPr/>
          </p:nvSpPr>
          <p:spPr>
            <a:xfrm flipV="1">
              <a:off x="9318877" y="2224879"/>
              <a:ext cx="472726" cy="6399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68406AE7-59DB-C721-0B3F-82C4211F6F0A}"/>
                </a:ext>
              </a:extLst>
            </p:cNvPr>
            <p:cNvSpPr/>
            <p:nvPr/>
          </p:nvSpPr>
          <p:spPr>
            <a:xfrm flipV="1">
              <a:off x="10435917" y="2224879"/>
              <a:ext cx="472726" cy="6399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9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33C99E0D-9C98-1FD9-4917-C98E3854D344}"/>
                </a:ext>
              </a:extLst>
            </p:cNvPr>
            <p:cNvSpPr/>
            <p:nvPr/>
          </p:nvSpPr>
          <p:spPr>
            <a:xfrm flipV="1">
              <a:off x="11542906" y="2224879"/>
              <a:ext cx="472726" cy="6399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4F9D3F8-C6A8-255A-9738-3DB727A68B7D}"/>
                </a:ext>
              </a:extLst>
            </p:cNvPr>
            <p:cNvPicPr>
              <a:picLocks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19455" b="19727"/>
            <a:stretch/>
          </p:blipFill>
          <p:spPr>
            <a:xfrm>
              <a:off x="8762999" y="927667"/>
              <a:ext cx="3810000" cy="2317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088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2" y="1340465"/>
            <a:ext cx="7475916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6023531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Study drug discontinuation over time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0E317DC-B410-C904-D093-CE8CE486A9F3}"/>
              </a:ext>
            </a:extLst>
          </p:cNvPr>
          <p:cNvGrpSpPr/>
          <p:nvPr/>
        </p:nvGrpSpPr>
        <p:grpSpPr>
          <a:xfrm>
            <a:off x="355128" y="2078182"/>
            <a:ext cx="10948054" cy="3857624"/>
            <a:chOff x="637810" y="2078182"/>
            <a:chExt cx="10948054" cy="3857624"/>
          </a:xfrm>
        </p:grpSpPr>
        <p:sp>
          <p:nvSpPr>
            <p:cNvPr id="181" name="Rounded Rectangle 57">
              <a:extLst>
                <a:ext uri="{FF2B5EF4-FFF2-40B4-BE49-F238E27FC236}">
                  <a16:creationId xmlns:a16="http://schemas.microsoft.com/office/drawing/2014/main" id="{FA1A79BF-61C4-B9A2-42A2-AC4771F4D367}"/>
                </a:ext>
              </a:extLst>
            </p:cNvPr>
            <p:cNvSpPr/>
            <p:nvPr/>
          </p:nvSpPr>
          <p:spPr>
            <a:xfrm>
              <a:off x="2478247" y="2078182"/>
              <a:ext cx="9107617" cy="3857624"/>
            </a:xfrm>
            <a:prstGeom prst="roundRect">
              <a:avLst>
                <a:gd name="adj" fmla="val 505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F1711EB-8D1B-E818-C1C4-6FDB0785CF07}"/>
                </a:ext>
              </a:extLst>
            </p:cNvPr>
            <p:cNvSpPr/>
            <p:nvPr/>
          </p:nvSpPr>
          <p:spPr>
            <a:xfrm>
              <a:off x="3589480" y="2684780"/>
              <a:ext cx="6751320" cy="2425700"/>
            </a:xfrm>
            <a:custGeom>
              <a:avLst/>
              <a:gdLst>
                <a:gd name="connsiteX0" fmla="*/ 0 w 6751320"/>
                <a:gd name="connsiteY0" fmla="*/ 2425700 h 2425700"/>
                <a:gd name="connsiteX1" fmla="*/ 764540 w 6751320"/>
                <a:gd name="connsiteY1" fmla="*/ 2425700 h 2425700"/>
                <a:gd name="connsiteX2" fmla="*/ 1173480 w 6751320"/>
                <a:gd name="connsiteY2" fmla="*/ 2349500 h 2425700"/>
                <a:gd name="connsiteX3" fmla="*/ 1518920 w 6751320"/>
                <a:gd name="connsiteY3" fmla="*/ 2113280 h 2425700"/>
                <a:gd name="connsiteX4" fmla="*/ 1788160 w 6751320"/>
                <a:gd name="connsiteY4" fmla="*/ 1986280 h 2425700"/>
                <a:gd name="connsiteX5" fmla="*/ 1922780 w 6751320"/>
                <a:gd name="connsiteY5" fmla="*/ 1940560 h 2425700"/>
                <a:gd name="connsiteX6" fmla="*/ 2042160 w 6751320"/>
                <a:gd name="connsiteY6" fmla="*/ 1902460 h 2425700"/>
                <a:gd name="connsiteX7" fmla="*/ 2420620 w 6751320"/>
                <a:gd name="connsiteY7" fmla="*/ 1651000 h 2425700"/>
                <a:gd name="connsiteX8" fmla="*/ 2583180 w 6751320"/>
                <a:gd name="connsiteY8" fmla="*/ 1569720 h 2425700"/>
                <a:gd name="connsiteX9" fmla="*/ 2885440 w 6751320"/>
                <a:gd name="connsiteY9" fmla="*/ 1435100 h 2425700"/>
                <a:gd name="connsiteX10" fmla="*/ 3309620 w 6751320"/>
                <a:gd name="connsiteY10" fmla="*/ 1252220 h 2425700"/>
                <a:gd name="connsiteX11" fmla="*/ 3556000 w 6751320"/>
                <a:gd name="connsiteY11" fmla="*/ 1115060 h 2425700"/>
                <a:gd name="connsiteX12" fmla="*/ 3705860 w 6751320"/>
                <a:gd name="connsiteY12" fmla="*/ 1071880 h 2425700"/>
                <a:gd name="connsiteX13" fmla="*/ 3949700 w 6751320"/>
                <a:gd name="connsiteY13" fmla="*/ 988060 h 2425700"/>
                <a:gd name="connsiteX14" fmla="*/ 4188460 w 6751320"/>
                <a:gd name="connsiteY14" fmla="*/ 853440 h 2425700"/>
                <a:gd name="connsiteX15" fmla="*/ 4358640 w 6751320"/>
                <a:gd name="connsiteY15" fmla="*/ 744220 h 2425700"/>
                <a:gd name="connsiteX16" fmla="*/ 4566920 w 6751320"/>
                <a:gd name="connsiteY16" fmla="*/ 642620 h 2425700"/>
                <a:gd name="connsiteX17" fmla="*/ 4752340 w 6751320"/>
                <a:gd name="connsiteY17" fmla="*/ 589280 h 2425700"/>
                <a:gd name="connsiteX18" fmla="*/ 4851400 w 6751320"/>
                <a:gd name="connsiteY18" fmla="*/ 556260 h 2425700"/>
                <a:gd name="connsiteX19" fmla="*/ 5120640 w 6751320"/>
                <a:gd name="connsiteY19" fmla="*/ 411480 h 2425700"/>
                <a:gd name="connsiteX20" fmla="*/ 5240020 w 6751320"/>
                <a:gd name="connsiteY20" fmla="*/ 355600 h 2425700"/>
                <a:gd name="connsiteX21" fmla="*/ 5339080 w 6751320"/>
                <a:gd name="connsiteY21" fmla="*/ 276860 h 2425700"/>
                <a:gd name="connsiteX22" fmla="*/ 5539740 w 6751320"/>
                <a:gd name="connsiteY22" fmla="*/ 215900 h 2425700"/>
                <a:gd name="connsiteX23" fmla="*/ 5628640 w 6751320"/>
                <a:gd name="connsiteY23" fmla="*/ 175260 h 2425700"/>
                <a:gd name="connsiteX24" fmla="*/ 5737860 w 6751320"/>
                <a:gd name="connsiteY24" fmla="*/ 114300 h 2425700"/>
                <a:gd name="connsiteX25" fmla="*/ 5877560 w 6751320"/>
                <a:gd name="connsiteY25" fmla="*/ 114300 h 2425700"/>
                <a:gd name="connsiteX26" fmla="*/ 6009640 w 6751320"/>
                <a:gd name="connsiteY26" fmla="*/ 35560 h 2425700"/>
                <a:gd name="connsiteX27" fmla="*/ 6139180 w 6751320"/>
                <a:gd name="connsiteY27" fmla="*/ 0 h 2425700"/>
                <a:gd name="connsiteX28" fmla="*/ 6751320 w 6751320"/>
                <a:gd name="connsiteY28" fmla="*/ 0 h 242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51320" h="2425700">
                  <a:moveTo>
                    <a:pt x="0" y="2425700"/>
                  </a:moveTo>
                  <a:lnTo>
                    <a:pt x="764540" y="2425700"/>
                  </a:lnTo>
                  <a:lnTo>
                    <a:pt x="1173480" y="2349500"/>
                  </a:lnTo>
                  <a:lnTo>
                    <a:pt x="1518920" y="2113280"/>
                  </a:lnTo>
                  <a:lnTo>
                    <a:pt x="1788160" y="1986280"/>
                  </a:lnTo>
                  <a:lnTo>
                    <a:pt x="1922780" y="1940560"/>
                  </a:lnTo>
                  <a:lnTo>
                    <a:pt x="2042160" y="1902460"/>
                  </a:lnTo>
                  <a:lnTo>
                    <a:pt x="2420620" y="1651000"/>
                  </a:lnTo>
                  <a:lnTo>
                    <a:pt x="2583180" y="1569720"/>
                  </a:lnTo>
                  <a:lnTo>
                    <a:pt x="2885440" y="1435100"/>
                  </a:lnTo>
                  <a:lnTo>
                    <a:pt x="3309620" y="1252220"/>
                  </a:lnTo>
                  <a:lnTo>
                    <a:pt x="3556000" y="1115060"/>
                  </a:lnTo>
                  <a:lnTo>
                    <a:pt x="3705860" y="1071880"/>
                  </a:lnTo>
                  <a:lnTo>
                    <a:pt x="3949700" y="988060"/>
                  </a:lnTo>
                  <a:lnTo>
                    <a:pt x="4188460" y="853440"/>
                  </a:lnTo>
                  <a:lnTo>
                    <a:pt x="4358640" y="744220"/>
                  </a:lnTo>
                  <a:lnTo>
                    <a:pt x="4566920" y="642620"/>
                  </a:lnTo>
                  <a:lnTo>
                    <a:pt x="4752340" y="589280"/>
                  </a:lnTo>
                  <a:lnTo>
                    <a:pt x="4851400" y="556260"/>
                  </a:lnTo>
                  <a:lnTo>
                    <a:pt x="5120640" y="411480"/>
                  </a:lnTo>
                  <a:lnTo>
                    <a:pt x="5240020" y="355600"/>
                  </a:lnTo>
                  <a:lnTo>
                    <a:pt x="5339080" y="276860"/>
                  </a:lnTo>
                  <a:lnTo>
                    <a:pt x="5539740" y="215900"/>
                  </a:lnTo>
                  <a:lnTo>
                    <a:pt x="5628640" y="175260"/>
                  </a:lnTo>
                  <a:lnTo>
                    <a:pt x="5737860" y="114300"/>
                  </a:lnTo>
                  <a:lnTo>
                    <a:pt x="5877560" y="114300"/>
                  </a:lnTo>
                  <a:lnTo>
                    <a:pt x="6009640" y="35560"/>
                  </a:lnTo>
                  <a:lnTo>
                    <a:pt x="6139180" y="0"/>
                  </a:lnTo>
                  <a:lnTo>
                    <a:pt x="6751320" y="0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4A1348-E84E-01E7-15C9-80D4CCA334B3}"/>
                </a:ext>
              </a:extLst>
            </p:cNvPr>
            <p:cNvSpPr/>
            <p:nvPr/>
          </p:nvSpPr>
          <p:spPr>
            <a:xfrm>
              <a:off x="3586940" y="2684780"/>
              <a:ext cx="6753860" cy="2428240"/>
            </a:xfrm>
            <a:custGeom>
              <a:avLst/>
              <a:gdLst>
                <a:gd name="connsiteX0" fmla="*/ 0 w 6753860"/>
                <a:gd name="connsiteY0" fmla="*/ 2428240 h 2428240"/>
                <a:gd name="connsiteX1" fmla="*/ 772160 w 6753860"/>
                <a:gd name="connsiteY1" fmla="*/ 2428240 h 2428240"/>
                <a:gd name="connsiteX2" fmla="*/ 1051560 w 6753860"/>
                <a:gd name="connsiteY2" fmla="*/ 2377440 h 2428240"/>
                <a:gd name="connsiteX3" fmla="*/ 1140460 w 6753860"/>
                <a:gd name="connsiteY3" fmla="*/ 2321560 h 2428240"/>
                <a:gd name="connsiteX4" fmla="*/ 1287780 w 6753860"/>
                <a:gd name="connsiteY4" fmla="*/ 2263140 h 2428240"/>
                <a:gd name="connsiteX5" fmla="*/ 1399540 w 6753860"/>
                <a:gd name="connsiteY5" fmla="*/ 2197100 h 2428240"/>
                <a:gd name="connsiteX6" fmla="*/ 1539240 w 6753860"/>
                <a:gd name="connsiteY6" fmla="*/ 2151380 h 2428240"/>
                <a:gd name="connsiteX7" fmla="*/ 1793240 w 6753860"/>
                <a:gd name="connsiteY7" fmla="*/ 2021840 h 2428240"/>
                <a:gd name="connsiteX8" fmla="*/ 1922780 w 6753860"/>
                <a:gd name="connsiteY8" fmla="*/ 1978660 h 2428240"/>
                <a:gd name="connsiteX9" fmla="*/ 2293620 w 6753860"/>
                <a:gd name="connsiteY9" fmla="*/ 1739900 h 2428240"/>
                <a:gd name="connsiteX10" fmla="*/ 2433320 w 6753860"/>
                <a:gd name="connsiteY10" fmla="*/ 1673860 h 2428240"/>
                <a:gd name="connsiteX11" fmla="*/ 2550160 w 6753860"/>
                <a:gd name="connsiteY11" fmla="*/ 1592580 h 2428240"/>
                <a:gd name="connsiteX12" fmla="*/ 2692400 w 6753860"/>
                <a:gd name="connsiteY12" fmla="*/ 1562100 h 2428240"/>
                <a:gd name="connsiteX13" fmla="*/ 2832100 w 6753860"/>
                <a:gd name="connsiteY13" fmla="*/ 1493520 h 2428240"/>
                <a:gd name="connsiteX14" fmla="*/ 2931160 w 6753860"/>
                <a:gd name="connsiteY14" fmla="*/ 1422400 h 2428240"/>
                <a:gd name="connsiteX15" fmla="*/ 3327400 w 6753860"/>
                <a:gd name="connsiteY15" fmla="*/ 1249680 h 2428240"/>
                <a:gd name="connsiteX16" fmla="*/ 3444240 w 6753860"/>
                <a:gd name="connsiteY16" fmla="*/ 1216660 h 2428240"/>
                <a:gd name="connsiteX17" fmla="*/ 3683000 w 6753860"/>
                <a:gd name="connsiteY17" fmla="*/ 1082040 h 2428240"/>
                <a:gd name="connsiteX18" fmla="*/ 3970020 w 6753860"/>
                <a:gd name="connsiteY18" fmla="*/ 982980 h 2428240"/>
                <a:gd name="connsiteX19" fmla="*/ 4203700 w 6753860"/>
                <a:gd name="connsiteY19" fmla="*/ 848360 h 2428240"/>
                <a:gd name="connsiteX20" fmla="*/ 4358640 w 6753860"/>
                <a:gd name="connsiteY20" fmla="*/ 782320 h 2428240"/>
                <a:gd name="connsiteX21" fmla="*/ 4493260 w 6753860"/>
                <a:gd name="connsiteY21" fmla="*/ 713740 h 2428240"/>
                <a:gd name="connsiteX22" fmla="*/ 4577080 w 6753860"/>
                <a:gd name="connsiteY22" fmla="*/ 665480 h 2428240"/>
                <a:gd name="connsiteX23" fmla="*/ 4688840 w 6753860"/>
                <a:gd name="connsiteY23" fmla="*/ 614680 h 2428240"/>
                <a:gd name="connsiteX24" fmla="*/ 4859020 w 6753860"/>
                <a:gd name="connsiteY24" fmla="*/ 556260 h 2428240"/>
                <a:gd name="connsiteX25" fmla="*/ 5224780 w 6753860"/>
                <a:gd name="connsiteY25" fmla="*/ 365760 h 2428240"/>
                <a:gd name="connsiteX26" fmla="*/ 5356860 w 6753860"/>
                <a:gd name="connsiteY26" fmla="*/ 332740 h 2428240"/>
                <a:gd name="connsiteX27" fmla="*/ 5476240 w 6753860"/>
                <a:gd name="connsiteY27" fmla="*/ 284480 h 2428240"/>
                <a:gd name="connsiteX28" fmla="*/ 5608320 w 6753860"/>
                <a:gd name="connsiteY28" fmla="*/ 241300 h 2428240"/>
                <a:gd name="connsiteX29" fmla="*/ 5788660 w 6753860"/>
                <a:gd name="connsiteY29" fmla="*/ 165100 h 2428240"/>
                <a:gd name="connsiteX30" fmla="*/ 5880100 w 6753860"/>
                <a:gd name="connsiteY30" fmla="*/ 137160 h 2428240"/>
                <a:gd name="connsiteX31" fmla="*/ 6129020 w 6753860"/>
                <a:gd name="connsiteY31" fmla="*/ 10160 h 2428240"/>
                <a:gd name="connsiteX32" fmla="*/ 6510020 w 6753860"/>
                <a:gd name="connsiteY32" fmla="*/ 10160 h 2428240"/>
                <a:gd name="connsiteX33" fmla="*/ 6680200 w 6753860"/>
                <a:gd name="connsiteY33" fmla="*/ 0 h 2428240"/>
                <a:gd name="connsiteX34" fmla="*/ 6753860 w 6753860"/>
                <a:gd name="connsiteY34" fmla="*/ 0 h 242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53860" h="2428240">
                  <a:moveTo>
                    <a:pt x="0" y="2428240"/>
                  </a:moveTo>
                  <a:lnTo>
                    <a:pt x="772160" y="2428240"/>
                  </a:lnTo>
                  <a:lnTo>
                    <a:pt x="1051560" y="2377440"/>
                  </a:lnTo>
                  <a:lnTo>
                    <a:pt x="1140460" y="2321560"/>
                  </a:lnTo>
                  <a:lnTo>
                    <a:pt x="1287780" y="2263140"/>
                  </a:lnTo>
                  <a:lnTo>
                    <a:pt x="1399540" y="2197100"/>
                  </a:lnTo>
                  <a:lnTo>
                    <a:pt x="1539240" y="2151380"/>
                  </a:lnTo>
                  <a:lnTo>
                    <a:pt x="1793240" y="2021840"/>
                  </a:lnTo>
                  <a:lnTo>
                    <a:pt x="1922780" y="1978660"/>
                  </a:lnTo>
                  <a:lnTo>
                    <a:pt x="2293620" y="1739900"/>
                  </a:lnTo>
                  <a:lnTo>
                    <a:pt x="2433320" y="1673860"/>
                  </a:lnTo>
                  <a:lnTo>
                    <a:pt x="2550160" y="1592580"/>
                  </a:lnTo>
                  <a:lnTo>
                    <a:pt x="2692400" y="1562100"/>
                  </a:lnTo>
                  <a:lnTo>
                    <a:pt x="2832100" y="1493520"/>
                  </a:lnTo>
                  <a:lnTo>
                    <a:pt x="2931160" y="1422400"/>
                  </a:lnTo>
                  <a:lnTo>
                    <a:pt x="3327400" y="1249680"/>
                  </a:lnTo>
                  <a:lnTo>
                    <a:pt x="3444240" y="1216660"/>
                  </a:lnTo>
                  <a:lnTo>
                    <a:pt x="3683000" y="1082040"/>
                  </a:lnTo>
                  <a:lnTo>
                    <a:pt x="3970020" y="982980"/>
                  </a:lnTo>
                  <a:lnTo>
                    <a:pt x="4203700" y="848360"/>
                  </a:lnTo>
                  <a:lnTo>
                    <a:pt x="4358640" y="782320"/>
                  </a:lnTo>
                  <a:lnTo>
                    <a:pt x="4493260" y="713740"/>
                  </a:lnTo>
                  <a:lnTo>
                    <a:pt x="4577080" y="665480"/>
                  </a:lnTo>
                  <a:lnTo>
                    <a:pt x="4688840" y="614680"/>
                  </a:lnTo>
                  <a:lnTo>
                    <a:pt x="4859020" y="556260"/>
                  </a:lnTo>
                  <a:lnTo>
                    <a:pt x="5224780" y="365760"/>
                  </a:lnTo>
                  <a:lnTo>
                    <a:pt x="5356860" y="332740"/>
                  </a:lnTo>
                  <a:lnTo>
                    <a:pt x="5476240" y="284480"/>
                  </a:lnTo>
                  <a:lnTo>
                    <a:pt x="5608320" y="241300"/>
                  </a:lnTo>
                  <a:lnTo>
                    <a:pt x="5788660" y="165100"/>
                  </a:lnTo>
                  <a:lnTo>
                    <a:pt x="5880100" y="137160"/>
                  </a:lnTo>
                  <a:lnTo>
                    <a:pt x="6129020" y="10160"/>
                  </a:lnTo>
                  <a:lnTo>
                    <a:pt x="6510020" y="10160"/>
                  </a:lnTo>
                  <a:lnTo>
                    <a:pt x="6680200" y="0"/>
                  </a:lnTo>
                  <a:lnTo>
                    <a:pt x="6753860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345FF7EE-43AB-1A75-5BFD-755A40077D6A}"/>
                </a:ext>
              </a:extLst>
            </p:cNvPr>
            <p:cNvGrpSpPr/>
            <p:nvPr/>
          </p:nvGrpSpPr>
          <p:grpSpPr>
            <a:xfrm>
              <a:off x="637810" y="2672902"/>
              <a:ext cx="1816326" cy="687374"/>
              <a:chOff x="260259" y="3614235"/>
              <a:chExt cx="1816326" cy="687374"/>
            </a:xfrm>
          </p:grpSpPr>
          <p:sp>
            <p:nvSpPr>
              <p:cNvPr id="182" name="Rectangle: Top Corners Rounded 181">
                <a:extLst>
                  <a:ext uri="{FF2B5EF4-FFF2-40B4-BE49-F238E27FC236}">
                    <a16:creationId xmlns:a16="http://schemas.microsoft.com/office/drawing/2014/main" id="{1000B7A5-33CB-75E3-68E5-0F8E7608C6E9}"/>
                  </a:ext>
                </a:extLst>
              </p:cNvPr>
              <p:cNvSpPr/>
              <p:nvPr/>
            </p:nvSpPr>
            <p:spPr>
              <a:xfrm rot="16200000">
                <a:off x="824735" y="3049759"/>
                <a:ext cx="687374" cy="1816325"/>
              </a:xfrm>
              <a:prstGeom prst="round2Same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B7C7586D-D5FA-5B38-2A60-C291392501DA}"/>
                  </a:ext>
                </a:extLst>
              </p:cNvPr>
              <p:cNvSpPr txBox="1"/>
              <p:nvPr/>
            </p:nvSpPr>
            <p:spPr>
              <a:xfrm>
                <a:off x="260261" y="3621372"/>
                <a:ext cx="18163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  <a:latin typeface="Poppins Medium"/>
                  </a:rPr>
                  <a:t>Number of discontinued</a:t>
                </a:r>
                <a:br>
                  <a:rPr lang="en-GB" sz="1200" dirty="0">
                    <a:solidFill>
                      <a:prstClr val="white"/>
                    </a:solidFill>
                    <a:latin typeface="Poppins Medium"/>
                  </a:rPr>
                </a:br>
                <a:r>
                  <a:rPr lang="en-GB" sz="1200" dirty="0">
                    <a:solidFill>
                      <a:prstClr val="white"/>
                    </a:solidFill>
                    <a:latin typeface="Poppins Medium"/>
                  </a:rPr>
                  <a:t> study drug patients</a:t>
                </a: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AA9085B-9A78-AF34-03B8-044BB87D065F}"/>
                </a:ext>
              </a:extLst>
            </p:cNvPr>
            <p:cNvSpPr txBox="1"/>
            <p:nvPr/>
          </p:nvSpPr>
          <p:spPr>
            <a:xfrm rot="16200000">
              <a:off x="1263110" y="3689751"/>
              <a:ext cx="2860817" cy="2236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Patients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AEACF8F-512A-D404-1543-307277ED0E73}"/>
                </a:ext>
              </a:extLst>
            </p:cNvPr>
            <p:cNvSpPr txBox="1"/>
            <p:nvPr/>
          </p:nvSpPr>
          <p:spPr>
            <a:xfrm>
              <a:off x="2744446" y="4173451"/>
              <a:ext cx="452999" cy="239233"/>
            </a:xfrm>
            <a:prstGeom prst="rect">
              <a:avLst/>
            </a:prstGeom>
            <a:noFill/>
          </p:spPr>
          <p:txBody>
            <a:bodyPr wrap="square" lIns="0" tIns="0" rIns="108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04" name="Freeform: Shape 182">
              <a:extLst>
                <a:ext uri="{FF2B5EF4-FFF2-40B4-BE49-F238E27FC236}">
                  <a16:creationId xmlns:a16="http://schemas.microsoft.com/office/drawing/2014/main" id="{34315AE5-782E-B7A4-8EB3-AEA29C0D5566}"/>
                </a:ext>
              </a:extLst>
            </p:cNvPr>
            <p:cNvSpPr/>
            <p:nvPr/>
          </p:nvSpPr>
          <p:spPr>
            <a:xfrm>
              <a:off x="3288807" y="2358695"/>
              <a:ext cx="128253" cy="2860817"/>
            </a:xfrm>
            <a:custGeom>
              <a:avLst/>
              <a:gdLst>
                <a:gd name="connsiteX0" fmla="*/ 0 w 2480261"/>
                <a:gd name="connsiteY0" fmla="*/ 0 h 1722840"/>
                <a:gd name="connsiteX1" fmla="*/ 0 w 2480261"/>
                <a:gd name="connsiteY1" fmla="*/ 1722840 h 1722840"/>
                <a:gd name="connsiteX2" fmla="*/ 2480261 w 2480261"/>
                <a:gd name="connsiteY2" fmla="*/ 1722840 h 1722840"/>
                <a:gd name="connsiteX0" fmla="*/ 0 w 0"/>
                <a:gd name="connsiteY0" fmla="*/ 0 h 1722840"/>
                <a:gd name="connsiteX1" fmla="*/ 0 w 0"/>
                <a:gd name="connsiteY1" fmla="*/ 1722840 h 172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22840">
                  <a:moveTo>
                    <a:pt x="0" y="0"/>
                  </a:moveTo>
                  <a:lnTo>
                    <a:pt x="0" y="1722840"/>
                  </a:lnTo>
                </a:path>
              </a:pathLst>
            </a:custGeom>
            <a:noFill/>
            <a:ln w="19050" cap="sq">
              <a:solidFill>
                <a:srgbClr val="00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005EE7B-9FAB-D4A9-A7C5-7A65BB405CBB}"/>
                </a:ext>
              </a:extLst>
            </p:cNvPr>
            <p:cNvGrpSpPr/>
            <p:nvPr/>
          </p:nvGrpSpPr>
          <p:grpSpPr>
            <a:xfrm>
              <a:off x="2831671" y="2410357"/>
              <a:ext cx="457833" cy="184666"/>
              <a:chOff x="3039491" y="3561914"/>
              <a:chExt cx="457833" cy="142545"/>
            </a:xfrm>
          </p:grpSpPr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08E7883-11F6-99DA-0F48-27ABCE97389C}"/>
                  </a:ext>
                </a:extLst>
              </p:cNvPr>
              <p:cNvSpPr txBox="1"/>
              <p:nvPr/>
            </p:nvSpPr>
            <p:spPr>
              <a:xfrm>
                <a:off x="3039491" y="3561914"/>
                <a:ext cx="381140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1700</a:t>
                </a:r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1D5E4BFA-B088-DCDD-3B9D-79786CD252C9}"/>
                  </a:ext>
                </a:extLst>
              </p:cNvPr>
              <p:cNvCxnSpPr/>
              <p:nvPr/>
            </p:nvCxnSpPr>
            <p:spPr>
              <a:xfrm>
                <a:off x="3436124" y="3634971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5BD9D31-815A-1FEC-E47A-23835628F2B8}"/>
                </a:ext>
              </a:extLst>
            </p:cNvPr>
            <p:cNvGrpSpPr/>
            <p:nvPr/>
          </p:nvGrpSpPr>
          <p:grpSpPr>
            <a:xfrm>
              <a:off x="2879965" y="3568065"/>
              <a:ext cx="409539" cy="184666"/>
              <a:chOff x="3087785" y="4151008"/>
              <a:chExt cx="409539" cy="142545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6E85BE09-9370-59A6-AD5D-353948AED3D6}"/>
                  </a:ext>
                </a:extLst>
              </p:cNvPr>
              <p:cNvSpPr txBox="1"/>
              <p:nvPr/>
            </p:nvSpPr>
            <p:spPr>
              <a:xfrm>
                <a:off x="3087785" y="4151008"/>
                <a:ext cx="332844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900</a:t>
                </a:r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0E5408C-0B5D-B397-9EAA-0A1F204E52E1}"/>
                  </a:ext>
                </a:extLst>
              </p:cNvPr>
              <p:cNvCxnSpPr/>
              <p:nvPr/>
            </p:nvCxnSpPr>
            <p:spPr>
              <a:xfrm>
                <a:off x="3436124" y="4224407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CF5B095-2316-F173-C95E-3881C7520834}"/>
                </a:ext>
              </a:extLst>
            </p:cNvPr>
            <p:cNvGrpSpPr/>
            <p:nvPr/>
          </p:nvGrpSpPr>
          <p:grpSpPr>
            <a:xfrm>
              <a:off x="2879965" y="4725773"/>
              <a:ext cx="409539" cy="184666"/>
              <a:chOff x="3087785" y="4744547"/>
              <a:chExt cx="409539" cy="142545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C3A29FB-3CAF-3484-565F-8D196D513F3E}"/>
                  </a:ext>
                </a:extLst>
              </p:cNvPr>
              <p:cNvSpPr txBox="1"/>
              <p:nvPr/>
            </p:nvSpPr>
            <p:spPr>
              <a:xfrm>
                <a:off x="3087785" y="4744547"/>
                <a:ext cx="332844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100</a:t>
                </a:r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C9214A8-C4E9-8266-FD89-6DAB512CE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124" y="4818288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236D2A1-E001-27F1-F11B-54C3E20AAA53}"/>
                </a:ext>
              </a:extLst>
            </p:cNvPr>
            <p:cNvCxnSpPr>
              <a:cxnSpLocks/>
            </p:cNvCxnSpPr>
            <p:nvPr/>
          </p:nvCxnSpPr>
          <p:spPr>
            <a:xfrm>
              <a:off x="3277834" y="5231985"/>
              <a:ext cx="735651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011836B-84DC-04E9-DBB8-4CA768B862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424752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FD13E45-A2BD-E66C-E29E-46A75FEB383F}"/>
                </a:ext>
              </a:extLst>
            </p:cNvPr>
            <p:cNvSpPr txBox="1"/>
            <p:nvPr/>
          </p:nvSpPr>
          <p:spPr>
            <a:xfrm>
              <a:off x="3327174" y="5337877"/>
              <a:ext cx="273101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D799DEE-7175-6BCA-DC14-E3C4E5120C6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88122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6836D12-F7B7-CA5D-AD96-3C2C7857EDDB}"/>
                </a:ext>
              </a:extLst>
            </p:cNvPr>
            <p:cNvSpPr txBox="1"/>
            <p:nvPr/>
          </p:nvSpPr>
          <p:spPr>
            <a:xfrm>
              <a:off x="4114643" y="5337877"/>
              <a:ext cx="22604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CE8EFEFD-7C64-6CDA-A372-9DB8BF6615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14862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787EC0E-DB6A-0791-83FC-0963F3292109}"/>
                </a:ext>
              </a:extLst>
            </p:cNvPr>
            <p:cNvSpPr txBox="1"/>
            <p:nvPr/>
          </p:nvSpPr>
          <p:spPr>
            <a:xfrm>
              <a:off x="5603558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18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F5190ABA-69F7-369D-C11A-7764061C0BAF}"/>
                </a:ext>
              </a:extLst>
            </p:cNvPr>
            <p:cNvGrpSpPr/>
            <p:nvPr/>
          </p:nvGrpSpPr>
          <p:grpSpPr>
            <a:xfrm>
              <a:off x="2879965" y="5015201"/>
              <a:ext cx="409539" cy="184666"/>
              <a:chOff x="3240185" y="4896947"/>
              <a:chExt cx="409539" cy="142545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5589B37C-C80C-1F2D-1CB4-5AC28B746D6B}"/>
                  </a:ext>
                </a:extLst>
              </p:cNvPr>
              <p:cNvSpPr txBox="1"/>
              <p:nvPr/>
            </p:nvSpPr>
            <p:spPr>
              <a:xfrm>
                <a:off x="3240185" y="4896947"/>
                <a:ext cx="332844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0</a:t>
                </a:r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3E12D124-F4FB-B727-5D07-2289FDDEE624}"/>
                  </a:ext>
                </a:extLst>
              </p:cNvPr>
              <p:cNvCxnSpPr/>
              <p:nvPr/>
            </p:nvCxnSpPr>
            <p:spPr>
              <a:xfrm>
                <a:off x="3588524" y="4970688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F2C1B7D-B236-341F-020D-1B6BB3EA1209}"/>
                </a:ext>
              </a:extLst>
            </p:cNvPr>
            <p:cNvSpPr txBox="1"/>
            <p:nvPr/>
          </p:nvSpPr>
          <p:spPr>
            <a:xfrm>
              <a:off x="4932547" y="5625360"/>
              <a:ext cx="3932655" cy="23391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Months over the course of the trial</a:t>
              </a: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77F43DD5-F921-11AA-4D34-084E8959D4E7}"/>
                </a:ext>
              </a:extLst>
            </p:cNvPr>
            <p:cNvGrpSpPr/>
            <p:nvPr/>
          </p:nvGrpSpPr>
          <p:grpSpPr>
            <a:xfrm>
              <a:off x="3434313" y="2444746"/>
              <a:ext cx="1364857" cy="389594"/>
              <a:chOff x="3642133" y="3276024"/>
              <a:chExt cx="1364857" cy="389594"/>
            </a:xfrm>
          </p:grpSpPr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6BCDFD7D-17B0-EEA9-6121-73B27B154569}"/>
                  </a:ext>
                </a:extLst>
              </p:cNvPr>
              <p:cNvSpPr txBox="1"/>
              <p:nvPr/>
            </p:nvSpPr>
            <p:spPr>
              <a:xfrm>
                <a:off x="3783331" y="3276024"/>
                <a:ext cx="1223659" cy="38959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Testosterone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Placebo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E6694AA-45E1-0587-F3B7-00DE174A6D93}"/>
                  </a:ext>
                </a:extLst>
              </p:cNvPr>
              <p:cNvSpPr/>
              <p:nvPr/>
            </p:nvSpPr>
            <p:spPr>
              <a:xfrm>
                <a:off x="3642133" y="3310408"/>
                <a:ext cx="90488" cy="904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C6F08807-EC56-EC55-D0FE-3FF33A5C87A9}"/>
                  </a:ext>
                </a:extLst>
              </p:cNvPr>
              <p:cNvSpPr/>
              <p:nvPr/>
            </p:nvSpPr>
            <p:spPr>
              <a:xfrm>
                <a:off x="3642133" y="3503174"/>
                <a:ext cx="90488" cy="904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4989C44E-92F1-4027-35A6-1F0B9D398456}"/>
                </a:ext>
              </a:extLst>
            </p:cNvPr>
            <p:cNvGrpSpPr/>
            <p:nvPr/>
          </p:nvGrpSpPr>
          <p:grpSpPr>
            <a:xfrm>
              <a:off x="2831671" y="2699784"/>
              <a:ext cx="457833" cy="184666"/>
              <a:chOff x="3039491" y="3561914"/>
              <a:chExt cx="457833" cy="142545"/>
            </a:xfrm>
          </p:grpSpPr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4BB66C95-0B69-2828-7F74-4E22554D1BCB}"/>
                  </a:ext>
                </a:extLst>
              </p:cNvPr>
              <p:cNvSpPr txBox="1"/>
              <p:nvPr/>
            </p:nvSpPr>
            <p:spPr>
              <a:xfrm>
                <a:off x="3039491" y="3561914"/>
                <a:ext cx="381140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1500</a:t>
                </a:r>
              </a:p>
            </p:txBody>
          </p: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C50615AD-0925-8D34-97F8-5D46DFA17EEA}"/>
                  </a:ext>
                </a:extLst>
              </p:cNvPr>
              <p:cNvCxnSpPr/>
              <p:nvPr/>
            </p:nvCxnSpPr>
            <p:spPr>
              <a:xfrm>
                <a:off x="3436124" y="3634971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C89ED6F6-3FF6-6641-8796-3D18FC3DA8D0}"/>
                </a:ext>
              </a:extLst>
            </p:cNvPr>
            <p:cNvGrpSpPr/>
            <p:nvPr/>
          </p:nvGrpSpPr>
          <p:grpSpPr>
            <a:xfrm>
              <a:off x="2831671" y="2989211"/>
              <a:ext cx="457833" cy="184666"/>
              <a:chOff x="3039491" y="3561914"/>
              <a:chExt cx="457833" cy="142545"/>
            </a:xfrm>
          </p:grpSpPr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94E5FE0D-3589-7647-D429-9C03656C3843}"/>
                  </a:ext>
                </a:extLst>
              </p:cNvPr>
              <p:cNvSpPr txBox="1"/>
              <p:nvPr/>
            </p:nvSpPr>
            <p:spPr>
              <a:xfrm>
                <a:off x="3039491" y="3561914"/>
                <a:ext cx="381140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1300</a:t>
                </a:r>
              </a:p>
            </p:txBody>
          </p: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CD1284D-03B6-4C65-605D-8FC94F7938B3}"/>
                  </a:ext>
                </a:extLst>
              </p:cNvPr>
              <p:cNvCxnSpPr/>
              <p:nvPr/>
            </p:nvCxnSpPr>
            <p:spPr>
              <a:xfrm>
                <a:off x="3436124" y="3634971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83C6CB64-E8F3-16CC-8968-C1E91BC3B06A}"/>
                </a:ext>
              </a:extLst>
            </p:cNvPr>
            <p:cNvGrpSpPr/>
            <p:nvPr/>
          </p:nvGrpSpPr>
          <p:grpSpPr>
            <a:xfrm>
              <a:off x="2831671" y="3278638"/>
              <a:ext cx="457833" cy="184666"/>
              <a:chOff x="3039491" y="3561914"/>
              <a:chExt cx="457833" cy="142545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721EF08A-4278-32A9-2290-402838008570}"/>
                  </a:ext>
                </a:extLst>
              </p:cNvPr>
              <p:cNvSpPr txBox="1"/>
              <p:nvPr/>
            </p:nvSpPr>
            <p:spPr>
              <a:xfrm>
                <a:off x="3039491" y="3561914"/>
                <a:ext cx="381140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1100</a:t>
                </a: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96D8245C-B409-4E0A-4F4D-A7A770AEDE45}"/>
                  </a:ext>
                </a:extLst>
              </p:cNvPr>
              <p:cNvCxnSpPr/>
              <p:nvPr/>
            </p:nvCxnSpPr>
            <p:spPr>
              <a:xfrm>
                <a:off x="3436124" y="3634971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3256C4D-740F-B788-256A-07724FB5F3CF}"/>
                </a:ext>
              </a:extLst>
            </p:cNvPr>
            <p:cNvGrpSpPr/>
            <p:nvPr/>
          </p:nvGrpSpPr>
          <p:grpSpPr>
            <a:xfrm>
              <a:off x="2831671" y="3857492"/>
              <a:ext cx="457833" cy="184666"/>
              <a:chOff x="3039491" y="3561914"/>
              <a:chExt cx="457833" cy="142545"/>
            </a:xfrm>
          </p:grpSpPr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3EFE5FE2-617D-8D09-1AA7-EC74234D10FB}"/>
                  </a:ext>
                </a:extLst>
              </p:cNvPr>
              <p:cNvSpPr txBox="1"/>
              <p:nvPr/>
            </p:nvSpPr>
            <p:spPr>
              <a:xfrm>
                <a:off x="3039491" y="3561914"/>
                <a:ext cx="381140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700</a:t>
                </a:r>
              </a:p>
            </p:txBody>
          </p: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E66C12C1-67F1-3519-F832-E1FD64723ADB}"/>
                  </a:ext>
                </a:extLst>
              </p:cNvPr>
              <p:cNvCxnSpPr/>
              <p:nvPr/>
            </p:nvCxnSpPr>
            <p:spPr>
              <a:xfrm>
                <a:off x="3436124" y="3634971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7A95D826-9F19-AA0F-832C-5D3B4C83207F}"/>
                </a:ext>
              </a:extLst>
            </p:cNvPr>
            <p:cNvGrpSpPr/>
            <p:nvPr/>
          </p:nvGrpSpPr>
          <p:grpSpPr>
            <a:xfrm>
              <a:off x="2831671" y="4146919"/>
              <a:ext cx="457833" cy="184666"/>
              <a:chOff x="3039491" y="3561914"/>
              <a:chExt cx="457833" cy="142545"/>
            </a:xfrm>
          </p:grpSpPr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FB6993D7-D0EA-0B5B-7375-5ACC20D31780}"/>
                  </a:ext>
                </a:extLst>
              </p:cNvPr>
              <p:cNvSpPr txBox="1"/>
              <p:nvPr/>
            </p:nvSpPr>
            <p:spPr>
              <a:xfrm>
                <a:off x="3039491" y="3561914"/>
                <a:ext cx="381140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500</a:t>
                </a:r>
              </a:p>
            </p:txBody>
          </p: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EE179376-0122-5CB8-9A35-5FF5FC865C95}"/>
                  </a:ext>
                </a:extLst>
              </p:cNvPr>
              <p:cNvCxnSpPr/>
              <p:nvPr/>
            </p:nvCxnSpPr>
            <p:spPr>
              <a:xfrm>
                <a:off x="3436124" y="3634971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2F0DD38F-B3EB-0D4D-B61D-A359917465C0}"/>
                </a:ext>
              </a:extLst>
            </p:cNvPr>
            <p:cNvGrpSpPr/>
            <p:nvPr/>
          </p:nvGrpSpPr>
          <p:grpSpPr>
            <a:xfrm>
              <a:off x="2831671" y="4436346"/>
              <a:ext cx="457833" cy="184666"/>
              <a:chOff x="3039491" y="3561914"/>
              <a:chExt cx="457833" cy="142545"/>
            </a:xfrm>
          </p:grpSpPr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1CA20871-625A-4A63-D74C-63B23C50E812}"/>
                  </a:ext>
                </a:extLst>
              </p:cNvPr>
              <p:cNvSpPr txBox="1"/>
              <p:nvPr/>
            </p:nvSpPr>
            <p:spPr>
              <a:xfrm>
                <a:off x="3039491" y="3561914"/>
                <a:ext cx="381140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300</a:t>
                </a: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CBA607E1-CD63-80EA-FF41-10322B879137}"/>
                  </a:ext>
                </a:extLst>
              </p:cNvPr>
              <p:cNvCxnSpPr/>
              <p:nvPr/>
            </p:nvCxnSpPr>
            <p:spPr>
              <a:xfrm>
                <a:off x="3436124" y="3634971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D61826A-0A8F-E663-B4A0-F8DAC898A6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951492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2EA3A1-2CD7-2BA3-0F38-EC9C0AB63C90}"/>
                </a:ext>
              </a:extLst>
            </p:cNvPr>
            <p:cNvSpPr txBox="1"/>
            <p:nvPr/>
          </p:nvSpPr>
          <p:spPr>
            <a:xfrm>
              <a:off x="4876008" y="5337877"/>
              <a:ext cx="22604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12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09279A-649F-AB3F-0F32-C518190EF9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478232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6B7A15-BDA3-C2A6-DEF7-0843DF6CBB6E}"/>
                </a:ext>
              </a:extLst>
            </p:cNvPr>
            <p:cNvSpPr txBox="1"/>
            <p:nvPr/>
          </p:nvSpPr>
          <p:spPr>
            <a:xfrm>
              <a:off x="6366828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24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110C66-259D-41F2-04FB-134BDCE6EBF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004972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6C8A7A-7274-6589-7A81-A800B35B6D39}"/>
                </a:ext>
              </a:extLst>
            </p:cNvPr>
            <p:cNvSpPr txBox="1"/>
            <p:nvPr/>
          </p:nvSpPr>
          <p:spPr>
            <a:xfrm>
              <a:off x="7896545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36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0226367-A1BF-0B0E-6058-C4C11075FB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241602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92457F-CA99-E1C6-9F9F-37F15C0DEADF}"/>
                </a:ext>
              </a:extLst>
            </p:cNvPr>
            <p:cNvSpPr txBox="1"/>
            <p:nvPr/>
          </p:nvSpPr>
          <p:spPr>
            <a:xfrm>
              <a:off x="7124545" y="5337877"/>
              <a:ext cx="313670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30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0DF5C-9D3B-FF43-3D01-109370EFF3F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768342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81096BD-48EC-B0FD-3FF0-43E655EB1B90}"/>
                </a:ext>
              </a:extLst>
            </p:cNvPr>
            <p:cNvSpPr txBox="1"/>
            <p:nvPr/>
          </p:nvSpPr>
          <p:spPr>
            <a:xfrm>
              <a:off x="8659815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42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4A940AE-5189-154A-6F97-DB03B0E593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531714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51B85B-E433-D90B-779B-1896A197DCC7}"/>
                </a:ext>
              </a:extLst>
            </p:cNvPr>
            <p:cNvSpPr txBox="1"/>
            <p:nvPr/>
          </p:nvSpPr>
          <p:spPr>
            <a:xfrm>
              <a:off x="9423525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48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CD57B28-5965-7ACC-E21C-7C72156946E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293714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7CF03F4-5BF9-D51A-2827-17CF090A7E9F}"/>
                </a:ext>
              </a:extLst>
            </p:cNvPr>
            <p:cNvSpPr txBox="1"/>
            <p:nvPr/>
          </p:nvSpPr>
          <p:spPr>
            <a:xfrm>
              <a:off x="10182985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54</a:t>
              </a:r>
            </a:p>
          </p:txBody>
        </p:sp>
        <p:sp>
          <p:nvSpPr>
            <p:cNvPr id="55" name="Freeform: Shape 182">
              <a:extLst>
                <a:ext uri="{FF2B5EF4-FFF2-40B4-BE49-F238E27FC236}">
                  <a16:creationId xmlns:a16="http://schemas.microsoft.com/office/drawing/2014/main" id="{E95DF8E8-8AD6-E9E6-4555-3F51B59B5821}"/>
                </a:ext>
              </a:extLst>
            </p:cNvPr>
            <p:cNvSpPr/>
            <p:nvPr/>
          </p:nvSpPr>
          <p:spPr>
            <a:xfrm>
              <a:off x="9572465" y="2358695"/>
              <a:ext cx="128253" cy="2860817"/>
            </a:xfrm>
            <a:custGeom>
              <a:avLst/>
              <a:gdLst>
                <a:gd name="connsiteX0" fmla="*/ 0 w 2480261"/>
                <a:gd name="connsiteY0" fmla="*/ 0 h 1722840"/>
                <a:gd name="connsiteX1" fmla="*/ 0 w 2480261"/>
                <a:gd name="connsiteY1" fmla="*/ 1722840 h 1722840"/>
                <a:gd name="connsiteX2" fmla="*/ 2480261 w 2480261"/>
                <a:gd name="connsiteY2" fmla="*/ 1722840 h 1722840"/>
                <a:gd name="connsiteX0" fmla="*/ 0 w 0"/>
                <a:gd name="connsiteY0" fmla="*/ 0 h 1722840"/>
                <a:gd name="connsiteX1" fmla="*/ 0 w 0"/>
                <a:gd name="connsiteY1" fmla="*/ 1722840 h 172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22840">
                  <a:moveTo>
                    <a:pt x="0" y="0"/>
                  </a:moveTo>
                  <a:lnTo>
                    <a:pt x="0" y="1722840"/>
                  </a:lnTo>
                </a:path>
              </a:pathLst>
            </a:custGeom>
            <a:noFill/>
            <a:ln w="19050" cap="sq">
              <a:solidFill>
                <a:srgbClr val="000000"/>
              </a:solidFill>
              <a:prstDash val="dash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B70B2CF-6F24-5050-F32C-B09FED493132}"/>
                </a:ext>
              </a:extLst>
            </p:cNvPr>
            <p:cNvSpPr txBox="1"/>
            <p:nvPr/>
          </p:nvSpPr>
          <p:spPr>
            <a:xfrm>
              <a:off x="7856297" y="4531012"/>
              <a:ext cx="1335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spc="-20" dirty="0">
                  <a:solidFill>
                    <a:schemeClr val="bg2">
                      <a:lumMod val="25000"/>
                    </a:schemeClr>
                  </a:solidFill>
                </a:rPr>
                <a:t>End-of-study visits began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F19238A-8F8C-61AF-58F2-55314CD8A7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9299" y="4443951"/>
              <a:ext cx="338226" cy="16161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7DD93CD-0650-33AA-E8DE-2086E63F25B7}"/>
              </a:ext>
            </a:extLst>
          </p:cNvPr>
          <p:cNvSpPr txBox="1"/>
          <p:nvPr/>
        </p:nvSpPr>
        <p:spPr>
          <a:xfrm>
            <a:off x="9450660" y="2851265"/>
            <a:ext cx="1692866" cy="646986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3198 patients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61.5%</a:t>
            </a:r>
          </a:p>
        </p:txBody>
      </p:sp>
    </p:spTree>
    <p:extLst>
      <p:ext uri="{BB962C8B-B14F-4D97-AF65-F5344CB8AC3E}">
        <p14:creationId xmlns:p14="http://schemas.microsoft.com/office/powerpoint/2010/main" val="2212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patient flow through the trial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1C9526-2232-396C-F22D-9FF093416EB6}"/>
              </a:ext>
            </a:extLst>
          </p:cNvPr>
          <p:cNvSpPr txBox="1"/>
          <p:nvPr/>
        </p:nvSpPr>
        <p:spPr>
          <a:xfrm>
            <a:off x="2945436" y="1317896"/>
            <a:ext cx="5767439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5204 patients randomised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(with no duplicates)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3362F7C-1EDF-C967-25B1-1466C0B800F4}"/>
              </a:ext>
            </a:extLst>
          </p:cNvPr>
          <p:cNvGrpSpPr/>
          <p:nvPr/>
        </p:nvGrpSpPr>
        <p:grpSpPr>
          <a:xfrm>
            <a:off x="3269864" y="1677895"/>
            <a:ext cx="5118585" cy="440144"/>
            <a:chOff x="3269864" y="1677895"/>
            <a:chExt cx="5118585" cy="440144"/>
          </a:xfrm>
        </p:grpSpPr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43A0C2DC-F9E9-B76C-9843-0A73F3371DF3}"/>
                </a:ext>
              </a:extLst>
            </p:cNvPr>
            <p:cNvCxnSpPr>
              <a:cxnSpLocks/>
              <a:stCxn id="4" idx="2"/>
              <a:endCxn id="12" idx="0"/>
            </p:cNvCxnSpPr>
            <p:nvPr/>
          </p:nvCxnSpPr>
          <p:spPr>
            <a:xfrm rot="16200000" flipH="1">
              <a:off x="6888731" y="618321"/>
              <a:ext cx="440143" cy="255929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ABC6AA6B-4BFC-0AA0-6989-5CE5B092FC3C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 rot="5400000">
              <a:off x="4329439" y="618321"/>
              <a:ext cx="440143" cy="255929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E1128F7-ABD8-F561-67A5-B7369ED6A6DB}"/>
              </a:ext>
            </a:extLst>
          </p:cNvPr>
          <p:cNvGrpSpPr/>
          <p:nvPr/>
        </p:nvGrpSpPr>
        <p:grpSpPr>
          <a:xfrm>
            <a:off x="4994066" y="2683005"/>
            <a:ext cx="1670179" cy="1272634"/>
            <a:chOff x="5067409" y="2835405"/>
            <a:chExt cx="1670179" cy="1272634"/>
          </a:xfrm>
        </p:grpSpPr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48E48E5E-FC87-DD7E-CE41-952C5AB96B40}"/>
                </a:ext>
              </a:extLst>
            </p:cNvPr>
            <p:cNvSpPr txBox="1">
              <a:spLocks/>
            </p:cNvSpPr>
            <p:nvPr/>
          </p:nvSpPr>
          <p:spPr>
            <a:xfrm>
              <a:off x="5067409" y="3792055"/>
              <a:ext cx="1670179" cy="31598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272AE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Safety set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272A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C24873-E83B-0041-0F73-CEC5E1B74923}"/>
                </a:ext>
              </a:extLst>
            </p:cNvPr>
            <p:cNvGrpSpPr/>
            <p:nvPr/>
          </p:nvGrpSpPr>
          <p:grpSpPr>
            <a:xfrm>
              <a:off x="5429239" y="2835405"/>
              <a:ext cx="946519" cy="946519"/>
              <a:chOff x="8690978" y="2487610"/>
              <a:chExt cx="946519" cy="946519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1568383-6FE0-5B6C-EA61-6F9FA7F4BD25}"/>
                  </a:ext>
                </a:extLst>
              </p:cNvPr>
              <p:cNvSpPr/>
              <p:nvPr/>
            </p:nvSpPr>
            <p:spPr>
              <a:xfrm>
                <a:off x="8810625" y="2527935"/>
                <a:ext cx="712470" cy="866775"/>
              </a:xfrm>
              <a:custGeom>
                <a:avLst/>
                <a:gdLst>
                  <a:gd name="connsiteX0" fmla="*/ 352425 w 712470"/>
                  <a:gd name="connsiteY0" fmla="*/ 866775 h 866775"/>
                  <a:gd name="connsiteX1" fmla="*/ 209550 w 712470"/>
                  <a:gd name="connsiteY1" fmla="*/ 802005 h 866775"/>
                  <a:gd name="connsiteX2" fmla="*/ 83820 w 712470"/>
                  <a:gd name="connsiteY2" fmla="*/ 680085 h 866775"/>
                  <a:gd name="connsiteX3" fmla="*/ 26670 w 712470"/>
                  <a:gd name="connsiteY3" fmla="*/ 588645 h 866775"/>
                  <a:gd name="connsiteX4" fmla="*/ 0 w 712470"/>
                  <a:gd name="connsiteY4" fmla="*/ 508635 h 866775"/>
                  <a:gd name="connsiteX5" fmla="*/ 0 w 712470"/>
                  <a:gd name="connsiteY5" fmla="*/ 447675 h 866775"/>
                  <a:gd name="connsiteX6" fmla="*/ 0 w 712470"/>
                  <a:gd name="connsiteY6" fmla="*/ 104775 h 866775"/>
                  <a:gd name="connsiteX7" fmla="*/ 17145 w 712470"/>
                  <a:gd name="connsiteY7" fmla="*/ 74295 h 866775"/>
                  <a:gd name="connsiteX8" fmla="*/ 356235 w 712470"/>
                  <a:gd name="connsiteY8" fmla="*/ 0 h 866775"/>
                  <a:gd name="connsiteX9" fmla="*/ 689610 w 712470"/>
                  <a:gd name="connsiteY9" fmla="*/ 85725 h 866775"/>
                  <a:gd name="connsiteX10" fmla="*/ 712470 w 712470"/>
                  <a:gd name="connsiteY10" fmla="*/ 114300 h 866775"/>
                  <a:gd name="connsiteX11" fmla="*/ 712470 w 712470"/>
                  <a:gd name="connsiteY11" fmla="*/ 462915 h 866775"/>
                  <a:gd name="connsiteX12" fmla="*/ 687705 w 712470"/>
                  <a:gd name="connsiteY12" fmla="*/ 527685 h 866775"/>
                  <a:gd name="connsiteX13" fmla="*/ 672465 w 712470"/>
                  <a:gd name="connsiteY13" fmla="*/ 600075 h 866775"/>
                  <a:gd name="connsiteX14" fmla="*/ 624840 w 712470"/>
                  <a:gd name="connsiteY14" fmla="*/ 672465 h 866775"/>
                  <a:gd name="connsiteX15" fmla="*/ 558165 w 712470"/>
                  <a:gd name="connsiteY15" fmla="*/ 752475 h 866775"/>
                  <a:gd name="connsiteX16" fmla="*/ 485775 w 712470"/>
                  <a:gd name="connsiteY16" fmla="*/ 805815 h 866775"/>
                  <a:gd name="connsiteX17" fmla="*/ 352425 w 712470"/>
                  <a:gd name="connsiteY17" fmla="*/ 866775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12470" h="866775">
                    <a:moveTo>
                      <a:pt x="352425" y="866775"/>
                    </a:moveTo>
                    <a:lnTo>
                      <a:pt x="209550" y="802005"/>
                    </a:lnTo>
                    <a:lnTo>
                      <a:pt x="83820" y="680085"/>
                    </a:lnTo>
                    <a:lnTo>
                      <a:pt x="26670" y="588645"/>
                    </a:lnTo>
                    <a:lnTo>
                      <a:pt x="0" y="508635"/>
                    </a:lnTo>
                    <a:lnTo>
                      <a:pt x="0" y="447675"/>
                    </a:lnTo>
                    <a:lnTo>
                      <a:pt x="0" y="104775"/>
                    </a:lnTo>
                    <a:lnTo>
                      <a:pt x="17145" y="74295"/>
                    </a:lnTo>
                    <a:lnTo>
                      <a:pt x="356235" y="0"/>
                    </a:lnTo>
                    <a:lnTo>
                      <a:pt x="689610" y="85725"/>
                    </a:lnTo>
                    <a:lnTo>
                      <a:pt x="712470" y="114300"/>
                    </a:lnTo>
                    <a:lnTo>
                      <a:pt x="712470" y="462915"/>
                    </a:lnTo>
                    <a:lnTo>
                      <a:pt x="687705" y="527685"/>
                    </a:lnTo>
                    <a:lnTo>
                      <a:pt x="672465" y="600075"/>
                    </a:lnTo>
                    <a:lnTo>
                      <a:pt x="624840" y="672465"/>
                    </a:lnTo>
                    <a:lnTo>
                      <a:pt x="558165" y="752475"/>
                    </a:lnTo>
                    <a:lnTo>
                      <a:pt x="485775" y="805815"/>
                    </a:lnTo>
                    <a:lnTo>
                      <a:pt x="352425" y="86677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146E9294-99A8-79AE-061C-B4FD9634E5F6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90978" y="2487610"/>
                <a:ext cx="946519" cy="946519"/>
              </a:xfrm>
              <a:prstGeom prst="rect">
                <a:avLst/>
              </a:prstGeom>
            </p:spPr>
          </p:pic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81A4366-C228-CF17-E99D-761DC8755C3B}"/>
                  </a:ext>
                </a:extLst>
              </p:cNvPr>
              <p:cNvGrpSpPr/>
              <p:nvPr/>
            </p:nvGrpSpPr>
            <p:grpSpPr>
              <a:xfrm>
                <a:off x="8881720" y="2657172"/>
                <a:ext cx="565035" cy="607396"/>
                <a:chOff x="3939259" y="3363593"/>
                <a:chExt cx="2479544" cy="2665434"/>
              </a:xfrm>
            </p:grpSpPr>
            <p:pic>
              <p:nvPicPr>
                <p:cNvPr id="46" name="Graphic 45">
                  <a:extLst>
                    <a:ext uri="{FF2B5EF4-FFF2-40B4-BE49-F238E27FC236}">
                      <a16:creationId xmlns:a16="http://schemas.microsoft.com/office/drawing/2014/main" id="{E3C4FC37-3B4B-E33D-547F-9941866AB52F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3939259" y="3363593"/>
                  <a:ext cx="1038499" cy="2274998"/>
                </a:xfrm>
                <a:prstGeom prst="rect">
                  <a:avLst/>
                </a:prstGeom>
              </p:spPr>
            </p:pic>
            <p:pic>
              <p:nvPicPr>
                <p:cNvPr id="47" name="Graphic 46">
                  <a:extLst>
                    <a:ext uri="{FF2B5EF4-FFF2-40B4-BE49-F238E27FC236}">
                      <a16:creationId xmlns:a16="http://schemas.microsoft.com/office/drawing/2014/main" id="{40B906EA-477D-30CC-3E03-A48CFAB614B5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5380304" y="3363593"/>
                  <a:ext cx="1038499" cy="2274998"/>
                </a:xfrm>
                <a:prstGeom prst="rect">
                  <a:avLst/>
                </a:prstGeom>
              </p:spPr>
            </p:pic>
            <p:pic>
              <p:nvPicPr>
                <p:cNvPr id="48" name="Graphic 47">
                  <a:extLst>
                    <a:ext uri="{FF2B5EF4-FFF2-40B4-BE49-F238E27FC236}">
                      <a16:creationId xmlns:a16="http://schemas.microsoft.com/office/drawing/2014/main" id="{0DB17506-4272-A5A9-34C2-89978BB86401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4578490" y="3397864"/>
                  <a:ext cx="1201083" cy="26311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D3AB7FD-7ABB-7199-9010-7827DB577BBB}"/>
              </a:ext>
            </a:extLst>
          </p:cNvPr>
          <p:cNvSpPr txBox="1"/>
          <p:nvPr/>
        </p:nvSpPr>
        <p:spPr>
          <a:xfrm>
            <a:off x="216125" y="2431773"/>
            <a:ext cx="951150" cy="44203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Not treated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n=5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B9E622-1ABD-E9E5-D614-2189F5D7D788}"/>
              </a:ext>
            </a:extLst>
          </p:cNvPr>
          <p:cNvSpPr txBox="1"/>
          <p:nvPr/>
        </p:nvSpPr>
        <p:spPr>
          <a:xfrm>
            <a:off x="10491036" y="2431773"/>
            <a:ext cx="951150" cy="44203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Not treated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n=1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BE195-75FD-BC19-3E97-8E34DFA8AED0}"/>
              </a:ext>
            </a:extLst>
          </p:cNvPr>
          <p:cNvSpPr txBox="1"/>
          <p:nvPr/>
        </p:nvSpPr>
        <p:spPr>
          <a:xfrm>
            <a:off x="1383399" y="2118039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Testosterone, n=2601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39652-34E3-5527-DDA3-69CD43EEE915}"/>
              </a:ext>
            </a:extLst>
          </p:cNvPr>
          <p:cNvSpPr txBox="1"/>
          <p:nvPr/>
        </p:nvSpPr>
        <p:spPr>
          <a:xfrm>
            <a:off x="6501984" y="2118039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Placebo gel, n=2603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F16D1-9F26-F583-B5FF-F56888A4E5CF}"/>
              </a:ext>
            </a:extLst>
          </p:cNvPr>
          <p:cNvSpPr txBox="1"/>
          <p:nvPr/>
        </p:nvSpPr>
        <p:spPr>
          <a:xfrm>
            <a:off x="1383399" y="2946828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Testosterone-treated, n=2596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B3D85D-95B2-B809-5DFD-7B35D6D7EB3A}"/>
              </a:ext>
            </a:extLst>
          </p:cNvPr>
          <p:cNvSpPr txBox="1"/>
          <p:nvPr/>
        </p:nvSpPr>
        <p:spPr>
          <a:xfrm>
            <a:off x="6501984" y="2946828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Placebo gel-treated, n=2602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BB3B2E3-A1DC-CFFD-A3B5-1F5E89C911F6}"/>
              </a:ext>
            </a:extLst>
          </p:cNvPr>
          <p:cNvSpPr txBox="1"/>
          <p:nvPr/>
        </p:nvSpPr>
        <p:spPr>
          <a:xfrm>
            <a:off x="1383399" y="3775618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Completed study drug, n=1003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CD68DE-B8CA-9A67-5806-2CED7413ADD3}"/>
              </a:ext>
            </a:extLst>
          </p:cNvPr>
          <p:cNvSpPr txBox="1"/>
          <p:nvPr/>
        </p:nvSpPr>
        <p:spPr>
          <a:xfrm>
            <a:off x="6501984" y="3775618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Completed study drug, n=997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32112AE-FD5D-7D03-0531-EAA6274592EC}"/>
              </a:ext>
            </a:extLst>
          </p:cNvPr>
          <p:cNvCxnSpPr>
            <a:stCxn id="11" idx="2"/>
            <a:endCxn id="23" idx="0"/>
          </p:cNvCxnSpPr>
          <p:nvPr/>
        </p:nvCxnSpPr>
        <p:spPr>
          <a:xfrm>
            <a:off x="3269863" y="2478039"/>
            <a:ext cx="0" cy="46878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7D3FF5-2911-145C-9C23-68EFCD2D586B}"/>
              </a:ext>
            </a:extLst>
          </p:cNvPr>
          <p:cNvCxnSpPr>
            <a:cxnSpLocks/>
            <a:stCxn id="12" idx="2"/>
            <a:endCxn id="24" idx="0"/>
          </p:cNvCxnSpPr>
          <p:nvPr/>
        </p:nvCxnSpPr>
        <p:spPr>
          <a:xfrm>
            <a:off x="8388448" y="2478039"/>
            <a:ext cx="0" cy="468789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2687BE3-BB1B-40C5-88BC-6BC77B061BB6}"/>
              </a:ext>
            </a:extLst>
          </p:cNvPr>
          <p:cNvCxnSpPr>
            <a:cxnSpLocks/>
            <a:stCxn id="24" idx="2"/>
            <a:endCxn id="63" idx="0"/>
          </p:cNvCxnSpPr>
          <p:nvPr/>
        </p:nvCxnSpPr>
        <p:spPr>
          <a:xfrm>
            <a:off x="8388448" y="3306828"/>
            <a:ext cx="0" cy="46879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0D5AF67-7A5C-29B3-7C56-3B81534E7165}"/>
              </a:ext>
            </a:extLst>
          </p:cNvPr>
          <p:cNvCxnSpPr>
            <a:cxnSpLocks/>
            <a:stCxn id="23" idx="2"/>
            <a:endCxn id="61" idx="0"/>
          </p:cNvCxnSpPr>
          <p:nvPr/>
        </p:nvCxnSpPr>
        <p:spPr>
          <a:xfrm>
            <a:off x="3269863" y="3306828"/>
            <a:ext cx="0" cy="46879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E47D2D2-8986-8049-D992-F94C2DCCD259}"/>
              </a:ext>
            </a:extLst>
          </p:cNvPr>
          <p:cNvSpPr txBox="1"/>
          <p:nvPr/>
        </p:nvSpPr>
        <p:spPr>
          <a:xfrm>
            <a:off x="60758" y="3151382"/>
            <a:ext cx="1261884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Discontinued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study drug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n=1594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272A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61.4%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C50255C-D22A-06DE-3954-FF3E80B9DF98}"/>
              </a:ext>
            </a:extLst>
          </p:cNvPr>
          <p:cNvSpPr txBox="1"/>
          <p:nvPr/>
        </p:nvSpPr>
        <p:spPr>
          <a:xfrm>
            <a:off x="10335669" y="3151382"/>
            <a:ext cx="1261884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Discontinued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study drug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n=1605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272A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61.7%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)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E7B6B85-A43A-638D-6D13-B29926C49058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8391525" y="2652791"/>
            <a:ext cx="2099511" cy="0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51BC1B8-040D-4A76-A670-1ABBD0CCE572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8391525" y="3474548"/>
            <a:ext cx="1944144" cy="0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3624937-4C39-DB92-5C51-1DF0A104D784}"/>
              </a:ext>
            </a:extLst>
          </p:cNvPr>
          <p:cNvCxnSpPr>
            <a:cxnSpLocks/>
            <a:endCxn id="52" idx="3"/>
          </p:cNvCxnSpPr>
          <p:nvPr/>
        </p:nvCxnSpPr>
        <p:spPr>
          <a:xfrm flipH="1">
            <a:off x="1167275" y="2652791"/>
            <a:ext cx="2071225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938E99A-337D-2D4A-71F6-15038651733E}"/>
              </a:ext>
            </a:extLst>
          </p:cNvPr>
          <p:cNvCxnSpPr>
            <a:cxnSpLocks/>
            <a:endCxn id="106" idx="3"/>
          </p:cNvCxnSpPr>
          <p:nvPr/>
        </p:nvCxnSpPr>
        <p:spPr>
          <a:xfrm flipH="1">
            <a:off x="1322642" y="3474548"/>
            <a:ext cx="1934908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CE0C851-09BD-39EA-26AD-D36BE86F3F60}"/>
              </a:ext>
            </a:extLst>
          </p:cNvPr>
          <p:cNvGrpSpPr/>
          <p:nvPr/>
        </p:nvGrpSpPr>
        <p:grpSpPr>
          <a:xfrm>
            <a:off x="2055870" y="4258539"/>
            <a:ext cx="7546572" cy="584775"/>
            <a:chOff x="2055870" y="4258539"/>
            <a:chExt cx="7546572" cy="584775"/>
          </a:xfrm>
        </p:grpSpPr>
        <p:sp>
          <p:nvSpPr>
            <p:cNvPr id="66" name="Text Box 10">
              <a:extLst>
                <a:ext uri="{FF2B5EF4-FFF2-40B4-BE49-F238E27FC236}">
                  <a16:creationId xmlns:a16="http://schemas.microsoft.com/office/drawing/2014/main" id="{CD23129F-2E5D-6D40-A2E9-F395FA8D6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060" y="4258539"/>
              <a:ext cx="7374191" cy="584775"/>
            </a:xfrm>
            <a:prstGeom prst="rect">
              <a:avLst/>
            </a:prstGeom>
            <a:solidFill>
              <a:srgbClr val="CCDCE2">
                <a:alpha val="74902"/>
              </a:srgbClr>
            </a:solidFill>
            <a:ln w="19050">
              <a:solidFill>
                <a:schemeClr val="tx2">
                  <a:alpha val="80000"/>
                </a:schemeClr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+mj-lt"/>
                  <a:cs typeface="Arial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Duration of treatment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272AE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% time treated</a:t>
              </a:r>
            </a:p>
          </p:txBody>
        </p:sp>
        <p:sp>
          <p:nvSpPr>
            <p:cNvPr id="127" name="Text Box 10">
              <a:extLst>
                <a:ext uri="{FF2B5EF4-FFF2-40B4-BE49-F238E27FC236}">
                  <a16:creationId xmlns:a16="http://schemas.microsoft.com/office/drawing/2014/main" id="{7E5BB40C-97D4-3B7B-52EC-55DCEE006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870" y="4258539"/>
              <a:ext cx="2421835" cy="584775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+mj-lt"/>
                  <a:cs typeface="Arial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21.8 ± 14.2 months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272AE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67.5%</a:t>
              </a:r>
            </a:p>
          </p:txBody>
        </p:sp>
        <p:sp>
          <p:nvSpPr>
            <p:cNvPr id="128" name="Text Box 10">
              <a:extLst>
                <a:ext uri="{FF2B5EF4-FFF2-40B4-BE49-F238E27FC236}">
                  <a16:creationId xmlns:a16="http://schemas.microsoft.com/office/drawing/2014/main" id="{A42306CC-5050-7CBD-9B6E-C7B33879C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0607" y="4258539"/>
              <a:ext cx="2421835" cy="584775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+mj-lt"/>
                  <a:cs typeface="Arial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21.6 ± 14.0 months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272AE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67.3%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4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106" grpId="0" animBg="1"/>
      <p:bldP spid="1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ounded Rectangle 57">
            <a:extLst>
              <a:ext uri="{FF2B5EF4-FFF2-40B4-BE49-F238E27FC236}">
                <a16:creationId xmlns:a16="http://schemas.microsoft.com/office/drawing/2014/main" id="{FA1A79BF-61C4-B9A2-42A2-AC4771F4D367}"/>
              </a:ext>
            </a:extLst>
          </p:cNvPr>
          <p:cNvSpPr/>
          <p:nvPr/>
        </p:nvSpPr>
        <p:spPr>
          <a:xfrm>
            <a:off x="2195565" y="2078182"/>
            <a:ext cx="9107617" cy="3857624"/>
          </a:xfrm>
          <a:prstGeom prst="roundRect">
            <a:avLst>
              <a:gd name="adj" fmla="val 5052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8FECE70-5B13-8710-F862-3AD3F84CA317}"/>
              </a:ext>
            </a:extLst>
          </p:cNvPr>
          <p:cNvSpPr/>
          <p:nvPr/>
        </p:nvSpPr>
        <p:spPr>
          <a:xfrm>
            <a:off x="3303270" y="2895600"/>
            <a:ext cx="6989445" cy="2230755"/>
          </a:xfrm>
          <a:custGeom>
            <a:avLst/>
            <a:gdLst>
              <a:gd name="connsiteX0" fmla="*/ 0 w 6989445"/>
              <a:gd name="connsiteY0" fmla="*/ 2230755 h 2230755"/>
              <a:gd name="connsiteX1" fmla="*/ 1038225 w 6989445"/>
              <a:gd name="connsiteY1" fmla="*/ 2230755 h 2230755"/>
              <a:gd name="connsiteX2" fmla="*/ 1249680 w 6989445"/>
              <a:gd name="connsiteY2" fmla="*/ 2209800 h 2230755"/>
              <a:gd name="connsiteX3" fmla="*/ 1396365 w 6989445"/>
              <a:gd name="connsiteY3" fmla="*/ 2207895 h 2230755"/>
              <a:gd name="connsiteX4" fmla="*/ 1514475 w 6989445"/>
              <a:gd name="connsiteY4" fmla="*/ 2175510 h 2230755"/>
              <a:gd name="connsiteX5" fmla="*/ 1750695 w 6989445"/>
              <a:gd name="connsiteY5" fmla="*/ 2127885 h 2230755"/>
              <a:gd name="connsiteX6" fmla="*/ 1910715 w 6989445"/>
              <a:gd name="connsiteY6" fmla="*/ 2122170 h 2230755"/>
              <a:gd name="connsiteX7" fmla="*/ 2034540 w 6989445"/>
              <a:gd name="connsiteY7" fmla="*/ 2099310 h 2230755"/>
              <a:gd name="connsiteX8" fmla="*/ 2164080 w 6989445"/>
              <a:gd name="connsiteY8" fmla="*/ 2095500 h 2230755"/>
              <a:gd name="connsiteX9" fmla="*/ 2533650 w 6989445"/>
              <a:gd name="connsiteY9" fmla="*/ 1975485 h 2230755"/>
              <a:gd name="connsiteX10" fmla="*/ 3053715 w 6989445"/>
              <a:gd name="connsiteY10" fmla="*/ 1870710 h 2230755"/>
              <a:gd name="connsiteX11" fmla="*/ 3166110 w 6989445"/>
              <a:gd name="connsiteY11" fmla="*/ 1823085 h 2230755"/>
              <a:gd name="connsiteX12" fmla="*/ 3295650 w 6989445"/>
              <a:gd name="connsiteY12" fmla="*/ 1798320 h 2230755"/>
              <a:gd name="connsiteX13" fmla="*/ 3421380 w 6989445"/>
              <a:gd name="connsiteY13" fmla="*/ 1760220 h 2230755"/>
              <a:gd name="connsiteX14" fmla="*/ 3549015 w 6989445"/>
              <a:gd name="connsiteY14" fmla="*/ 1710690 h 2230755"/>
              <a:gd name="connsiteX15" fmla="*/ 3688080 w 6989445"/>
              <a:gd name="connsiteY15" fmla="*/ 1674495 h 2230755"/>
              <a:gd name="connsiteX16" fmla="*/ 3954780 w 6989445"/>
              <a:gd name="connsiteY16" fmla="*/ 1598295 h 2230755"/>
              <a:gd name="connsiteX17" fmla="*/ 4053840 w 6989445"/>
              <a:gd name="connsiteY17" fmla="*/ 1564005 h 2230755"/>
              <a:gd name="connsiteX18" fmla="*/ 4181475 w 6989445"/>
              <a:gd name="connsiteY18" fmla="*/ 1539240 h 2230755"/>
              <a:gd name="connsiteX19" fmla="*/ 4324350 w 6989445"/>
              <a:gd name="connsiteY19" fmla="*/ 1483995 h 2230755"/>
              <a:gd name="connsiteX20" fmla="*/ 4585335 w 6989445"/>
              <a:gd name="connsiteY20" fmla="*/ 1423035 h 2230755"/>
              <a:gd name="connsiteX21" fmla="*/ 4949190 w 6989445"/>
              <a:gd name="connsiteY21" fmla="*/ 1304925 h 2230755"/>
              <a:gd name="connsiteX22" fmla="*/ 5086350 w 6989445"/>
              <a:gd name="connsiteY22" fmla="*/ 1306830 h 2230755"/>
              <a:gd name="connsiteX23" fmla="*/ 5215890 w 6989445"/>
              <a:gd name="connsiteY23" fmla="*/ 1272540 h 2230755"/>
              <a:gd name="connsiteX24" fmla="*/ 5318760 w 6989445"/>
              <a:gd name="connsiteY24" fmla="*/ 1238250 h 2230755"/>
              <a:gd name="connsiteX25" fmla="*/ 5417820 w 6989445"/>
              <a:gd name="connsiteY25" fmla="*/ 1205865 h 2230755"/>
              <a:gd name="connsiteX26" fmla="*/ 5591175 w 6989445"/>
              <a:gd name="connsiteY26" fmla="*/ 1158240 h 2230755"/>
              <a:gd name="connsiteX27" fmla="*/ 5718810 w 6989445"/>
              <a:gd name="connsiteY27" fmla="*/ 1095375 h 2230755"/>
              <a:gd name="connsiteX28" fmla="*/ 5854065 w 6989445"/>
              <a:gd name="connsiteY28" fmla="*/ 1053465 h 2230755"/>
              <a:gd name="connsiteX29" fmla="*/ 5981700 w 6989445"/>
              <a:gd name="connsiteY29" fmla="*/ 1000125 h 2230755"/>
              <a:gd name="connsiteX30" fmla="*/ 6086475 w 6989445"/>
              <a:gd name="connsiteY30" fmla="*/ 916305 h 2230755"/>
              <a:gd name="connsiteX31" fmla="*/ 6235065 w 6989445"/>
              <a:gd name="connsiteY31" fmla="*/ 781050 h 2230755"/>
              <a:gd name="connsiteX32" fmla="*/ 6334125 w 6989445"/>
              <a:gd name="connsiteY32" fmla="*/ 674370 h 2230755"/>
              <a:gd name="connsiteX33" fmla="*/ 6446520 w 6989445"/>
              <a:gd name="connsiteY33" fmla="*/ 474345 h 2230755"/>
              <a:gd name="connsiteX34" fmla="*/ 6545580 w 6989445"/>
              <a:gd name="connsiteY34" fmla="*/ 293370 h 2230755"/>
              <a:gd name="connsiteX35" fmla="*/ 6598920 w 6989445"/>
              <a:gd name="connsiteY35" fmla="*/ 194310 h 2230755"/>
              <a:gd name="connsiteX36" fmla="*/ 6736080 w 6989445"/>
              <a:gd name="connsiteY36" fmla="*/ 0 h 2230755"/>
              <a:gd name="connsiteX37" fmla="*/ 6989445 w 6989445"/>
              <a:gd name="connsiteY37" fmla="*/ 0 h 223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989445" h="2230755">
                <a:moveTo>
                  <a:pt x="0" y="2230755"/>
                </a:moveTo>
                <a:lnTo>
                  <a:pt x="1038225" y="2230755"/>
                </a:lnTo>
                <a:lnTo>
                  <a:pt x="1249680" y="2209800"/>
                </a:lnTo>
                <a:lnTo>
                  <a:pt x="1396365" y="2207895"/>
                </a:lnTo>
                <a:lnTo>
                  <a:pt x="1514475" y="2175510"/>
                </a:lnTo>
                <a:lnTo>
                  <a:pt x="1750695" y="2127885"/>
                </a:lnTo>
                <a:lnTo>
                  <a:pt x="1910715" y="2122170"/>
                </a:lnTo>
                <a:lnTo>
                  <a:pt x="2034540" y="2099310"/>
                </a:lnTo>
                <a:lnTo>
                  <a:pt x="2164080" y="2095500"/>
                </a:lnTo>
                <a:lnTo>
                  <a:pt x="2533650" y="1975485"/>
                </a:lnTo>
                <a:lnTo>
                  <a:pt x="3053715" y="1870710"/>
                </a:lnTo>
                <a:lnTo>
                  <a:pt x="3166110" y="1823085"/>
                </a:lnTo>
                <a:lnTo>
                  <a:pt x="3295650" y="1798320"/>
                </a:lnTo>
                <a:lnTo>
                  <a:pt x="3421380" y="1760220"/>
                </a:lnTo>
                <a:lnTo>
                  <a:pt x="3549015" y="1710690"/>
                </a:lnTo>
                <a:lnTo>
                  <a:pt x="3688080" y="1674495"/>
                </a:lnTo>
                <a:lnTo>
                  <a:pt x="3954780" y="1598295"/>
                </a:lnTo>
                <a:lnTo>
                  <a:pt x="4053840" y="1564005"/>
                </a:lnTo>
                <a:lnTo>
                  <a:pt x="4181475" y="1539240"/>
                </a:lnTo>
                <a:lnTo>
                  <a:pt x="4324350" y="1483995"/>
                </a:lnTo>
                <a:lnTo>
                  <a:pt x="4585335" y="1423035"/>
                </a:lnTo>
                <a:lnTo>
                  <a:pt x="4949190" y="1304925"/>
                </a:lnTo>
                <a:lnTo>
                  <a:pt x="5086350" y="1306830"/>
                </a:lnTo>
                <a:lnTo>
                  <a:pt x="5215890" y="1272540"/>
                </a:lnTo>
                <a:lnTo>
                  <a:pt x="5318760" y="1238250"/>
                </a:lnTo>
                <a:lnTo>
                  <a:pt x="5417820" y="1205865"/>
                </a:lnTo>
                <a:lnTo>
                  <a:pt x="5591175" y="1158240"/>
                </a:lnTo>
                <a:lnTo>
                  <a:pt x="5718810" y="1095375"/>
                </a:lnTo>
                <a:lnTo>
                  <a:pt x="5854065" y="1053465"/>
                </a:lnTo>
                <a:lnTo>
                  <a:pt x="5981700" y="1000125"/>
                </a:lnTo>
                <a:lnTo>
                  <a:pt x="6086475" y="916305"/>
                </a:lnTo>
                <a:lnTo>
                  <a:pt x="6235065" y="781050"/>
                </a:lnTo>
                <a:lnTo>
                  <a:pt x="6334125" y="674370"/>
                </a:lnTo>
                <a:lnTo>
                  <a:pt x="6446520" y="474345"/>
                </a:lnTo>
                <a:lnTo>
                  <a:pt x="6545580" y="293370"/>
                </a:lnTo>
                <a:lnTo>
                  <a:pt x="6598920" y="194310"/>
                </a:lnTo>
                <a:lnTo>
                  <a:pt x="6736080" y="0"/>
                </a:lnTo>
                <a:lnTo>
                  <a:pt x="6989445" y="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3" y="1340465"/>
            <a:ext cx="7903157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6344365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Patient withdrawal from study over time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45FF7EE-43AB-1A75-5BFD-755A40077D6A}"/>
              </a:ext>
            </a:extLst>
          </p:cNvPr>
          <p:cNvGrpSpPr/>
          <p:nvPr/>
        </p:nvGrpSpPr>
        <p:grpSpPr>
          <a:xfrm>
            <a:off x="355128" y="2672902"/>
            <a:ext cx="1816326" cy="687374"/>
            <a:chOff x="260259" y="3614235"/>
            <a:chExt cx="1816326" cy="687374"/>
          </a:xfrm>
        </p:grpSpPr>
        <p:sp>
          <p:nvSpPr>
            <p:cNvPr id="182" name="Rectangle: Top Corners Rounded 181">
              <a:extLst>
                <a:ext uri="{FF2B5EF4-FFF2-40B4-BE49-F238E27FC236}">
                  <a16:creationId xmlns:a16="http://schemas.microsoft.com/office/drawing/2014/main" id="{1000B7A5-33CB-75E3-68E5-0F8E7608C6E9}"/>
                </a:ext>
              </a:extLst>
            </p:cNvPr>
            <p:cNvSpPr/>
            <p:nvPr/>
          </p:nvSpPr>
          <p:spPr>
            <a:xfrm rot="16200000">
              <a:off x="824735" y="3049759"/>
              <a:ext cx="687374" cy="1816325"/>
            </a:xfrm>
            <a:prstGeom prst="round2Same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7C7586D-D5FA-5B38-2A60-C291392501DA}"/>
                </a:ext>
              </a:extLst>
            </p:cNvPr>
            <p:cNvSpPr txBox="1"/>
            <p:nvPr/>
          </p:nvSpPr>
          <p:spPr>
            <a:xfrm>
              <a:off x="260261" y="3621372"/>
              <a:ext cx="18163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200" dirty="0">
                  <a:solidFill>
                    <a:prstClr val="white"/>
                  </a:solidFill>
                  <a:latin typeface="Poppins Medium"/>
                </a:rPr>
                <a:t>Number of patients who withdrew </a:t>
              </a:r>
              <a:br>
                <a:rPr lang="en-GB" sz="1200" dirty="0">
                  <a:solidFill>
                    <a:prstClr val="white"/>
                  </a:solidFill>
                  <a:latin typeface="Poppins Medium"/>
                </a:rPr>
              </a:br>
              <a:r>
                <a:rPr lang="en-GB" sz="1200" dirty="0">
                  <a:solidFill>
                    <a:prstClr val="white"/>
                  </a:solidFill>
                  <a:latin typeface="Poppins Medium"/>
                </a:rPr>
                <a:t>from the study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1AA9085B-9A78-AF34-03B8-044BB87D065F}"/>
              </a:ext>
            </a:extLst>
          </p:cNvPr>
          <p:cNvSpPr txBox="1"/>
          <p:nvPr/>
        </p:nvSpPr>
        <p:spPr>
          <a:xfrm rot="16200000">
            <a:off x="980428" y="3689751"/>
            <a:ext cx="2860817" cy="223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Patients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AEACF8F-512A-D404-1543-307277ED0E73}"/>
              </a:ext>
            </a:extLst>
          </p:cNvPr>
          <p:cNvSpPr txBox="1"/>
          <p:nvPr/>
        </p:nvSpPr>
        <p:spPr>
          <a:xfrm>
            <a:off x="2461764" y="4173451"/>
            <a:ext cx="452999" cy="239233"/>
          </a:xfrm>
          <a:prstGeom prst="rect">
            <a:avLst/>
          </a:prstGeom>
          <a:noFill/>
        </p:spPr>
        <p:txBody>
          <a:bodyPr wrap="square" lIns="0" tIns="0" rIns="10800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04" name="Freeform: Shape 182">
            <a:extLst>
              <a:ext uri="{FF2B5EF4-FFF2-40B4-BE49-F238E27FC236}">
                <a16:creationId xmlns:a16="http://schemas.microsoft.com/office/drawing/2014/main" id="{34315AE5-782E-B7A4-8EB3-AEA29C0D5566}"/>
              </a:ext>
            </a:extLst>
          </p:cNvPr>
          <p:cNvSpPr/>
          <p:nvPr/>
        </p:nvSpPr>
        <p:spPr>
          <a:xfrm>
            <a:off x="3006125" y="2358695"/>
            <a:ext cx="128253" cy="2860817"/>
          </a:xfrm>
          <a:custGeom>
            <a:avLst/>
            <a:gdLst>
              <a:gd name="connsiteX0" fmla="*/ 0 w 2480261"/>
              <a:gd name="connsiteY0" fmla="*/ 0 h 1722840"/>
              <a:gd name="connsiteX1" fmla="*/ 0 w 2480261"/>
              <a:gd name="connsiteY1" fmla="*/ 1722840 h 1722840"/>
              <a:gd name="connsiteX2" fmla="*/ 2480261 w 2480261"/>
              <a:gd name="connsiteY2" fmla="*/ 1722840 h 1722840"/>
              <a:gd name="connsiteX0" fmla="*/ 0 w 0"/>
              <a:gd name="connsiteY0" fmla="*/ 0 h 1722840"/>
              <a:gd name="connsiteX1" fmla="*/ 0 w 0"/>
              <a:gd name="connsiteY1" fmla="*/ 1722840 h 172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22840">
                <a:moveTo>
                  <a:pt x="0" y="0"/>
                </a:moveTo>
                <a:lnTo>
                  <a:pt x="0" y="1722840"/>
                </a:lnTo>
              </a:path>
            </a:pathLst>
          </a:custGeom>
          <a:noFill/>
          <a:ln w="19050" cap="sq">
            <a:solidFill>
              <a:srgbClr val="00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005EE7B-9FAB-D4A9-A7C5-7A65BB405CBB}"/>
              </a:ext>
            </a:extLst>
          </p:cNvPr>
          <p:cNvGrpSpPr/>
          <p:nvPr/>
        </p:nvGrpSpPr>
        <p:grpSpPr>
          <a:xfrm>
            <a:off x="2548989" y="2410357"/>
            <a:ext cx="457833" cy="184666"/>
            <a:chOff x="3039491" y="3561914"/>
            <a:chExt cx="457833" cy="142545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08E7883-11F6-99DA-0F48-27ABCE97389C}"/>
                </a:ext>
              </a:extLst>
            </p:cNvPr>
            <p:cNvSpPr txBox="1"/>
            <p:nvPr/>
          </p:nvSpPr>
          <p:spPr>
            <a:xfrm>
              <a:off x="3039491" y="3561914"/>
              <a:ext cx="381140" cy="142545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1200</a:t>
              </a: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1D5E4BFA-B088-DCDD-3B9D-79786CD252C9}"/>
                </a:ext>
              </a:extLst>
            </p:cNvPr>
            <p:cNvCxnSpPr/>
            <p:nvPr/>
          </p:nvCxnSpPr>
          <p:spPr>
            <a:xfrm>
              <a:off x="3436124" y="3634971"/>
              <a:ext cx="61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5BD9D31-815A-1FEC-E47A-23835628F2B8}"/>
              </a:ext>
            </a:extLst>
          </p:cNvPr>
          <p:cNvGrpSpPr/>
          <p:nvPr/>
        </p:nvGrpSpPr>
        <p:grpSpPr>
          <a:xfrm>
            <a:off x="2597283" y="3278637"/>
            <a:ext cx="409539" cy="184666"/>
            <a:chOff x="3087785" y="4151008"/>
            <a:chExt cx="409539" cy="142545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E85BE09-9370-59A6-AD5D-353948AED3D6}"/>
                </a:ext>
              </a:extLst>
            </p:cNvPr>
            <p:cNvSpPr txBox="1"/>
            <p:nvPr/>
          </p:nvSpPr>
          <p:spPr>
            <a:xfrm>
              <a:off x="3087785" y="4151008"/>
              <a:ext cx="332844" cy="142545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000000"/>
                  </a:solidFill>
                  <a:latin typeface="Poppins Light"/>
                </a:rPr>
                <a:t>8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00</a:t>
              </a: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70E5408C-0B5D-B397-9EAA-0A1F204E52E1}"/>
                </a:ext>
              </a:extLst>
            </p:cNvPr>
            <p:cNvCxnSpPr/>
            <p:nvPr/>
          </p:nvCxnSpPr>
          <p:spPr>
            <a:xfrm>
              <a:off x="3436124" y="4224407"/>
              <a:ext cx="61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236D2A1-E001-27F1-F11B-54C3E20AAA53}"/>
              </a:ext>
            </a:extLst>
          </p:cNvPr>
          <p:cNvCxnSpPr>
            <a:cxnSpLocks/>
          </p:cNvCxnSpPr>
          <p:nvPr/>
        </p:nvCxnSpPr>
        <p:spPr>
          <a:xfrm>
            <a:off x="2995152" y="5231985"/>
            <a:ext cx="7356510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011836B-84DC-04E9-DBB8-4CA768B86208}"/>
              </a:ext>
            </a:extLst>
          </p:cNvPr>
          <p:cNvCxnSpPr>
            <a:cxnSpLocks/>
          </p:cNvCxnSpPr>
          <p:nvPr/>
        </p:nvCxnSpPr>
        <p:spPr>
          <a:xfrm rot="5400000">
            <a:off x="3142070" y="5271627"/>
            <a:ext cx="79284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8FD13E45-A2BD-E66C-E29E-46A75FEB383F}"/>
              </a:ext>
            </a:extLst>
          </p:cNvPr>
          <p:cNvSpPr txBox="1"/>
          <p:nvPr/>
        </p:nvSpPr>
        <p:spPr>
          <a:xfrm>
            <a:off x="3044492" y="5337877"/>
            <a:ext cx="273101" cy="1754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1D799DEE-7175-6BCA-DC14-E3C4E5120C65}"/>
              </a:ext>
            </a:extLst>
          </p:cNvPr>
          <p:cNvCxnSpPr>
            <a:cxnSpLocks/>
          </p:cNvCxnSpPr>
          <p:nvPr/>
        </p:nvCxnSpPr>
        <p:spPr>
          <a:xfrm rot="5400000">
            <a:off x="3905440" y="5271627"/>
            <a:ext cx="79284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C6836D12-F7B7-CA5D-AD96-3C2C7857EDDB}"/>
              </a:ext>
            </a:extLst>
          </p:cNvPr>
          <p:cNvSpPr txBox="1"/>
          <p:nvPr/>
        </p:nvSpPr>
        <p:spPr>
          <a:xfrm>
            <a:off x="3831961" y="5337877"/>
            <a:ext cx="226042" cy="1754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E8EFEFD-7C64-6CDA-A372-9DB8BF661519}"/>
              </a:ext>
            </a:extLst>
          </p:cNvPr>
          <p:cNvCxnSpPr>
            <a:cxnSpLocks/>
          </p:cNvCxnSpPr>
          <p:nvPr/>
        </p:nvCxnSpPr>
        <p:spPr>
          <a:xfrm rot="5400000">
            <a:off x="5432180" y="5271627"/>
            <a:ext cx="79284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2787EC0E-DB6A-0791-83FC-0963F3292109}"/>
              </a:ext>
            </a:extLst>
          </p:cNvPr>
          <p:cNvSpPr txBox="1"/>
          <p:nvPr/>
        </p:nvSpPr>
        <p:spPr>
          <a:xfrm>
            <a:off x="5320876" y="5337877"/>
            <a:ext cx="298592" cy="1754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18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5190ABA-69F7-369D-C11A-7764061C0BAF}"/>
              </a:ext>
            </a:extLst>
          </p:cNvPr>
          <p:cNvGrpSpPr/>
          <p:nvPr/>
        </p:nvGrpSpPr>
        <p:grpSpPr>
          <a:xfrm>
            <a:off x="2597283" y="5015201"/>
            <a:ext cx="409539" cy="184666"/>
            <a:chOff x="3240185" y="4896947"/>
            <a:chExt cx="409539" cy="142545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589B37C-C80C-1F2D-1CB4-5AC28B746D6B}"/>
                </a:ext>
              </a:extLst>
            </p:cNvPr>
            <p:cNvSpPr txBox="1"/>
            <p:nvPr/>
          </p:nvSpPr>
          <p:spPr>
            <a:xfrm>
              <a:off x="3240185" y="4896947"/>
              <a:ext cx="332844" cy="142545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E12D124-F4FB-B727-5D07-2289FDDEE624}"/>
                </a:ext>
              </a:extLst>
            </p:cNvPr>
            <p:cNvCxnSpPr/>
            <p:nvPr/>
          </p:nvCxnSpPr>
          <p:spPr>
            <a:xfrm>
              <a:off x="3588524" y="4970688"/>
              <a:ext cx="61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2F2C1B7D-B236-341F-020D-1B6BB3EA1209}"/>
              </a:ext>
            </a:extLst>
          </p:cNvPr>
          <p:cNvSpPr txBox="1"/>
          <p:nvPr/>
        </p:nvSpPr>
        <p:spPr>
          <a:xfrm>
            <a:off x="4649865" y="5625360"/>
            <a:ext cx="3932655" cy="23391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Months over the course of the trial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7F43DD5-F921-11AA-4D34-084E8959D4E7}"/>
              </a:ext>
            </a:extLst>
          </p:cNvPr>
          <p:cNvGrpSpPr/>
          <p:nvPr/>
        </p:nvGrpSpPr>
        <p:grpSpPr>
          <a:xfrm>
            <a:off x="3151631" y="2444746"/>
            <a:ext cx="1364857" cy="389594"/>
            <a:chOff x="3642133" y="3276024"/>
            <a:chExt cx="1364857" cy="389594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BCDFD7D-17B0-EEA9-6121-73B27B154569}"/>
                </a:ext>
              </a:extLst>
            </p:cNvPr>
            <p:cNvSpPr txBox="1"/>
            <p:nvPr/>
          </p:nvSpPr>
          <p:spPr>
            <a:xfrm>
              <a:off x="3783331" y="3276024"/>
              <a:ext cx="1223659" cy="38959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Testosterone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E6694AA-45E1-0587-F3B7-00DE174A6D93}"/>
                </a:ext>
              </a:extLst>
            </p:cNvPr>
            <p:cNvSpPr/>
            <p:nvPr/>
          </p:nvSpPr>
          <p:spPr>
            <a:xfrm>
              <a:off x="3642133" y="3310408"/>
              <a:ext cx="90488" cy="90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6F08807-EC56-EC55-D0FE-3FF33A5C87A9}"/>
                </a:ext>
              </a:extLst>
            </p:cNvPr>
            <p:cNvSpPr/>
            <p:nvPr/>
          </p:nvSpPr>
          <p:spPr>
            <a:xfrm>
              <a:off x="3642133" y="3503174"/>
              <a:ext cx="90488" cy="904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89ED6F6-3FF6-6641-8796-3D18FC3DA8D0}"/>
              </a:ext>
            </a:extLst>
          </p:cNvPr>
          <p:cNvGrpSpPr/>
          <p:nvPr/>
        </p:nvGrpSpPr>
        <p:grpSpPr>
          <a:xfrm>
            <a:off x="2548989" y="2844497"/>
            <a:ext cx="457833" cy="184666"/>
            <a:chOff x="3039491" y="3561914"/>
            <a:chExt cx="457833" cy="142545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94E5FE0D-3589-7647-D429-9C03656C3843}"/>
                </a:ext>
              </a:extLst>
            </p:cNvPr>
            <p:cNvSpPr txBox="1"/>
            <p:nvPr/>
          </p:nvSpPr>
          <p:spPr>
            <a:xfrm>
              <a:off x="3039491" y="3561914"/>
              <a:ext cx="381140" cy="142545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1000</a:t>
              </a: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4CD1284D-03B6-4C65-605D-8FC94F7938B3}"/>
                </a:ext>
              </a:extLst>
            </p:cNvPr>
            <p:cNvCxnSpPr/>
            <p:nvPr/>
          </p:nvCxnSpPr>
          <p:spPr>
            <a:xfrm>
              <a:off x="3436124" y="3634971"/>
              <a:ext cx="61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7A95D826-9F19-AA0F-832C-5D3B4C83207F}"/>
              </a:ext>
            </a:extLst>
          </p:cNvPr>
          <p:cNvGrpSpPr/>
          <p:nvPr/>
        </p:nvGrpSpPr>
        <p:grpSpPr>
          <a:xfrm>
            <a:off x="2548989" y="3712777"/>
            <a:ext cx="457833" cy="184666"/>
            <a:chOff x="3039491" y="3561914"/>
            <a:chExt cx="457833" cy="142545"/>
          </a:xfrm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FB6993D7-D0EA-0B5B-7375-5ACC20D31780}"/>
                </a:ext>
              </a:extLst>
            </p:cNvPr>
            <p:cNvSpPr txBox="1"/>
            <p:nvPr/>
          </p:nvSpPr>
          <p:spPr>
            <a:xfrm>
              <a:off x="3039491" y="3561914"/>
              <a:ext cx="381140" cy="142545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000000"/>
                  </a:solidFill>
                  <a:latin typeface="Poppins Light"/>
                </a:rPr>
                <a:t>6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00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E179376-0122-5CB8-9A35-5FF5FC865C95}"/>
                </a:ext>
              </a:extLst>
            </p:cNvPr>
            <p:cNvCxnSpPr/>
            <p:nvPr/>
          </p:nvCxnSpPr>
          <p:spPr>
            <a:xfrm>
              <a:off x="3436124" y="3634971"/>
              <a:ext cx="61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61826A-0A8F-E663-B4A0-F8DAC898A6E8}"/>
              </a:ext>
            </a:extLst>
          </p:cNvPr>
          <p:cNvCxnSpPr>
            <a:cxnSpLocks/>
          </p:cNvCxnSpPr>
          <p:nvPr/>
        </p:nvCxnSpPr>
        <p:spPr>
          <a:xfrm rot="5400000">
            <a:off x="4668810" y="5271627"/>
            <a:ext cx="79284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2EA3A1-2CD7-2BA3-0F38-EC9C0AB63C90}"/>
              </a:ext>
            </a:extLst>
          </p:cNvPr>
          <p:cNvSpPr txBox="1"/>
          <p:nvPr/>
        </p:nvSpPr>
        <p:spPr>
          <a:xfrm>
            <a:off x="4593326" y="5337877"/>
            <a:ext cx="226042" cy="1754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09279A-649F-AB3F-0F32-C518190EF9AE}"/>
              </a:ext>
            </a:extLst>
          </p:cNvPr>
          <p:cNvCxnSpPr>
            <a:cxnSpLocks/>
          </p:cNvCxnSpPr>
          <p:nvPr/>
        </p:nvCxnSpPr>
        <p:spPr>
          <a:xfrm rot="5400000">
            <a:off x="6195550" y="5271627"/>
            <a:ext cx="79284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A6B7A15-BDA3-C2A6-DEF7-0843DF6CBB6E}"/>
              </a:ext>
            </a:extLst>
          </p:cNvPr>
          <p:cNvSpPr txBox="1"/>
          <p:nvPr/>
        </p:nvSpPr>
        <p:spPr>
          <a:xfrm>
            <a:off x="6084146" y="5337877"/>
            <a:ext cx="298592" cy="1754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24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110C66-259D-41F2-04FB-134BDCE6EBF6}"/>
              </a:ext>
            </a:extLst>
          </p:cNvPr>
          <p:cNvCxnSpPr>
            <a:cxnSpLocks/>
          </p:cNvCxnSpPr>
          <p:nvPr/>
        </p:nvCxnSpPr>
        <p:spPr>
          <a:xfrm rot="5400000">
            <a:off x="7722290" y="5271627"/>
            <a:ext cx="79284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76C8A7A-7274-6589-7A81-A800B35B6D39}"/>
              </a:ext>
            </a:extLst>
          </p:cNvPr>
          <p:cNvSpPr txBox="1"/>
          <p:nvPr/>
        </p:nvSpPr>
        <p:spPr>
          <a:xfrm>
            <a:off x="7613863" y="5337877"/>
            <a:ext cx="298592" cy="1754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0226367-A1BF-0B0E-6058-C4C11075FB53}"/>
              </a:ext>
            </a:extLst>
          </p:cNvPr>
          <p:cNvCxnSpPr>
            <a:cxnSpLocks/>
          </p:cNvCxnSpPr>
          <p:nvPr/>
        </p:nvCxnSpPr>
        <p:spPr>
          <a:xfrm rot="5400000">
            <a:off x="6958920" y="5271627"/>
            <a:ext cx="79284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D92457F-CA99-E1C6-9F9F-37F15C0DEADF}"/>
              </a:ext>
            </a:extLst>
          </p:cNvPr>
          <p:cNvSpPr txBox="1"/>
          <p:nvPr/>
        </p:nvSpPr>
        <p:spPr>
          <a:xfrm>
            <a:off x="6841863" y="5337877"/>
            <a:ext cx="313670" cy="1754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10DF5C-9D3B-FF43-3D01-109370EFF3F0}"/>
              </a:ext>
            </a:extLst>
          </p:cNvPr>
          <p:cNvCxnSpPr>
            <a:cxnSpLocks/>
          </p:cNvCxnSpPr>
          <p:nvPr/>
        </p:nvCxnSpPr>
        <p:spPr>
          <a:xfrm rot="5400000">
            <a:off x="8485660" y="5271627"/>
            <a:ext cx="79284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81096BD-48EC-B0FD-3FF0-43E655EB1B90}"/>
              </a:ext>
            </a:extLst>
          </p:cNvPr>
          <p:cNvSpPr txBox="1"/>
          <p:nvPr/>
        </p:nvSpPr>
        <p:spPr>
          <a:xfrm>
            <a:off x="8377133" y="5337877"/>
            <a:ext cx="298592" cy="1754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A940AE-5189-154A-6F97-DB03B0E5931B}"/>
              </a:ext>
            </a:extLst>
          </p:cNvPr>
          <p:cNvCxnSpPr>
            <a:cxnSpLocks/>
          </p:cNvCxnSpPr>
          <p:nvPr/>
        </p:nvCxnSpPr>
        <p:spPr>
          <a:xfrm rot="5400000">
            <a:off x="9249032" y="5271627"/>
            <a:ext cx="79284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B51B85B-E433-D90B-779B-1896A197DCC7}"/>
              </a:ext>
            </a:extLst>
          </p:cNvPr>
          <p:cNvSpPr txBox="1"/>
          <p:nvPr/>
        </p:nvSpPr>
        <p:spPr>
          <a:xfrm>
            <a:off x="9140843" y="5337877"/>
            <a:ext cx="298592" cy="1754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48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D57B28-5965-7ACC-E21C-7C72156946E5}"/>
              </a:ext>
            </a:extLst>
          </p:cNvPr>
          <p:cNvCxnSpPr>
            <a:cxnSpLocks/>
          </p:cNvCxnSpPr>
          <p:nvPr/>
        </p:nvCxnSpPr>
        <p:spPr>
          <a:xfrm rot="5400000">
            <a:off x="10011032" y="5271627"/>
            <a:ext cx="79284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7CF03F4-5BF9-D51A-2827-17CF090A7E9F}"/>
              </a:ext>
            </a:extLst>
          </p:cNvPr>
          <p:cNvSpPr txBox="1"/>
          <p:nvPr/>
        </p:nvSpPr>
        <p:spPr>
          <a:xfrm>
            <a:off x="9900303" y="5337877"/>
            <a:ext cx="298592" cy="1754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54</a:t>
            </a:r>
          </a:p>
        </p:txBody>
      </p:sp>
      <p:sp>
        <p:nvSpPr>
          <p:cNvPr id="55" name="Freeform: Shape 182">
            <a:extLst>
              <a:ext uri="{FF2B5EF4-FFF2-40B4-BE49-F238E27FC236}">
                <a16:creationId xmlns:a16="http://schemas.microsoft.com/office/drawing/2014/main" id="{E95DF8E8-8AD6-E9E6-4555-3F51B59B5821}"/>
              </a:ext>
            </a:extLst>
          </p:cNvPr>
          <p:cNvSpPr/>
          <p:nvPr/>
        </p:nvSpPr>
        <p:spPr>
          <a:xfrm>
            <a:off x="9289783" y="2358695"/>
            <a:ext cx="128253" cy="2860817"/>
          </a:xfrm>
          <a:custGeom>
            <a:avLst/>
            <a:gdLst>
              <a:gd name="connsiteX0" fmla="*/ 0 w 2480261"/>
              <a:gd name="connsiteY0" fmla="*/ 0 h 1722840"/>
              <a:gd name="connsiteX1" fmla="*/ 0 w 2480261"/>
              <a:gd name="connsiteY1" fmla="*/ 1722840 h 1722840"/>
              <a:gd name="connsiteX2" fmla="*/ 2480261 w 2480261"/>
              <a:gd name="connsiteY2" fmla="*/ 1722840 h 1722840"/>
              <a:gd name="connsiteX0" fmla="*/ 0 w 0"/>
              <a:gd name="connsiteY0" fmla="*/ 0 h 1722840"/>
              <a:gd name="connsiteX1" fmla="*/ 0 w 0"/>
              <a:gd name="connsiteY1" fmla="*/ 1722840 h 172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22840">
                <a:moveTo>
                  <a:pt x="0" y="0"/>
                </a:moveTo>
                <a:lnTo>
                  <a:pt x="0" y="1722840"/>
                </a:lnTo>
              </a:path>
            </a:pathLst>
          </a:custGeom>
          <a:noFill/>
          <a:ln w="19050" cap="sq">
            <a:solidFill>
              <a:srgbClr val="000000"/>
            </a:solidFill>
            <a:prstDash val="dash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70B2CF-6F24-5050-F32C-B09FED493132}"/>
              </a:ext>
            </a:extLst>
          </p:cNvPr>
          <p:cNvSpPr txBox="1"/>
          <p:nvPr/>
        </p:nvSpPr>
        <p:spPr>
          <a:xfrm>
            <a:off x="7573615" y="4531012"/>
            <a:ext cx="133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spc="-20" dirty="0">
                <a:solidFill>
                  <a:schemeClr val="bg2">
                    <a:lumMod val="25000"/>
                  </a:schemeClr>
                </a:solidFill>
              </a:rPr>
              <a:t>End-of-study visits began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F19238A-8F8C-61AF-58F2-55314CD8A785}"/>
              </a:ext>
            </a:extLst>
          </p:cNvPr>
          <p:cNvCxnSpPr>
            <a:cxnSpLocks/>
          </p:cNvCxnSpPr>
          <p:nvPr/>
        </p:nvCxnSpPr>
        <p:spPr>
          <a:xfrm flipV="1">
            <a:off x="8866617" y="4443951"/>
            <a:ext cx="338226" cy="161615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D4A1FF-4728-F88C-25E9-7232B66C114A}"/>
              </a:ext>
            </a:extLst>
          </p:cNvPr>
          <p:cNvGrpSpPr/>
          <p:nvPr/>
        </p:nvGrpSpPr>
        <p:grpSpPr>
          <a:xfrm>
            <a:off x="2597283" y="4581057"/>
            <a:ext cx="409539" cy="184666"/>
            <a:chOff x="3087785" y="4151008"/>
            <a:chExt cx="409539" cy="1425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919E7F-A818-F8C3-90B1-07B4F955EAB3}"/>
                </a:ext>
              </a:extLst>
            </p:cNvPr>
            <p:cNvSpPr txBox="1"/>
            <p:nvPr/>
          </p:nvSpPr>
          <p:spPr>
            <a:xfrm>
              <a:off x="3087785" y="4151008"/>
              <a:ext cx="332844" cy="142545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200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E7A0657-CCB3-40C5-CFC3-CF0409FFDBE1}"/>
                </a:ext>
              </a:extLst>
            </p:cNvPr>
            <p:cNvCxnSpPr/>
            <p:nvPr/>
          </p:nvCxnSpPr>
          <p:spPr>
            <a:xfrm>
              <a:off x="3436124" y="4224407"/>
              <a:ext cx="61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526C3B-18F4-0E9D-7B57-D38D681DFEA3}"/>
              </a:ext>
            </a:extLst>
          </p:cNvPr>
          <p:cNvGrpSpPr/>
          <p:nvPr/>
        </p:nvGrpSpPr>
        <p:grpSpPr>
          <a:xfrm>
            <a:off x="2548989" y="4146917"/>
            <a:ext cx="457833" cy="184666"/>
            <a:chOff x="3039491" y="3561914"/>
            <a:chExt cx="457833" cy="1425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5D971C-3D1F-6F44-728A-DAB8E197768D}"/>
                </a:ext>
              </a:extLst>
            </p:cNvPr>
            <p:cNvSpPr txBox="1"/>
            <p:nvPr/>
          </p:nvSpPr>
          <p:spPr>
            <a:xfrm>
              <a:off x="3039491" y="3561914"/>
              <a:ext cx="381140" cy="142545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400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CA197C-3A10-2540-17D7-8C1EC1BA85C4}"/>
                </a:ext>
              </a:extLst>
            </p:cNvPr>
            <p:cNvCxnSpPr/>
            <p:nvPr/>
          </p:nvCxnSpPr>
          <p:spPr>
            <a:xfrm>
              <a:off x="3436124" y="3634971"/>
              <a:ext cx="61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825458B-1A93-0223-92EB-D9547B4CF1E1}"/>
              </a:ext>
            </a:extLst>
          </p:cNvPr>
          <p:cNvSpPr/>
          <p:nvPr/>
        </p:nvSpPr>
        <p:spPr>
          <a:xfrm>
            <a:off x="3301365" y="2933700"/>
            <a:ext cx="6993255" cy="2190750"/>
          </a:xfrm>
          <a:custGeom>
            <a:avLst/>
            <a:gdLst>
              <a:gd name="connsiteX0" fmla="*/ 0 w 6993255"/>
              <a:gd name="connsiteY0" fmla="*/ 2190750 h 2190750"/>
              <a:gd name="connsiteX1" fmla="*/ 1030605 w 6993255"/>
              <a:gd name="connsiteY1" fmla="*/ 2190750 h 2190750"/>
              <a:gd name="connsiteX2" fmla="*/ 1327785 w 6993255"/>
              <a:gd name="connsiteY2" fmla="*/ 2160270 h 2190750"/>
              <a:gd name="connsiteX3" fmla="*/ 1541145 w 6993255"/>
              <a:gd name="connsiteY3" fmla="*/ 2129790 h 2190750"/>
              <a:gd name="connsiteX4" fmla="*/ 2146935 w 6993255"/>
              <a:gd name="connsiteY4" fmla="*/ 2009775 h 2190750"/>
              <a:gd name="connsiteX5" fmla="*/ 2287905 w 6993255"/>
              <a:gd name="connsiteY5" fmla="*/ 2009775 h 2190750"/>
              <a:gd name="connsiteX6" fmla="*/ 2535555 w 6993255"/>
              <a:gd name="connsiteY6" fmla="*/ 1965960 h 2190750"/>
              <a:gd name="connsiteX7" fmla="*/ 2674620 w 6993255"/>
              <a:gd name="connsiteY7" fmla="*/ 1931670 h 2190750"/>
              <a:gd name="connsiteX8" fmla="*/ 2788920 w 6993255"/>
              <a:gd name="connsiteY8" fmla="*/ 1914525 h 2190750"/>
              <a:gd name="connsiteX9" fmla="*/ 3051810 w 6993255"/>
              <a:gd name="connsiteY9" fmla="*/ 1861185 h 2190750"/>
              <a:gd name="connsiteX10" fmla="*/ 3177540 w 6993255"/>
              <a:gd name="connsiteY10" fmla="*/ 1861185 h 2190750"/>
              <a:gd name="connsiteX11" fmla="*/ 3293745 w 6993255"/>
              <a:gd name="connsiteY11" fmla="*/ 1819275 h 2190750"/>
              <a:gd name="connsiteX12" fmla="*/ 3417570 w 6993255"/>
              <a:gd name="connsiteY12" fmla="*/ 1794510 h 2190750"/>
              <a:gd name="connsiteX13" fmla="*/ 3550920 w 6993255"/>
              <a:gd name="connsiteY13" fmla="*/ 1750695 h 2190750"/>
              <a:gd name="connsiteX14" fmla="*/ 3689985 w 6993255"/>
              <a:gd name="connsiteY14" fmla="*/ 1729740 h 2190750"/>
              <a:gd name="connsiteX15" fmla="*/ 4206240 w 6993255"/>
              <a:gd name="connsiteY15" fmla="*/ 1579245 h 2190750"/>
              <a:gd name="connsiteX16" fmla="*/ 4318635 w 6993255"/>
              <a:gd name="connsiteY16" fmla="*/ 1541145 h 2190750"/>
              <a:gd name="connsiteX17" fmla="*/ 4461510 w 6993255"/>
              <a:gd name="connsiteY17" fmla="*/ 1508760 h 2190750"/>
              <a:gd name="connsiteX18" fmla="*/ 4575810 w 6993255"/>
              <a:gd name="connsiteY18" fmla="*/ 1476375 h 2190750"/>
              <a:gd name="connsiteX19" fmla="*/ 4735830 w 6993255"/>
              <a:gd name="connsiteY19" fmla="*/ 1440180 h 2190750"/>
              <a:gd name="connsiteX20" fmla="*/ 4970145 w 6993255"/>
              <a:gd name="connsiteY20" fmla="*/ 1379220 h 2190750"/>
              <a:gd name="connsiteX21" fmla="*/ 5204460 w 6993255"/>
              <a:gd name="connsiteY21" fmla="*/ 1304925 h 2190750"/>
              <a:gd name="connsiteX22" fmla="*/ 5345430 w 6993255"/>
              <a:gd name="connsiteY22" fmla="*/ 1278255 h 2190750"/>
              <a:gd name="connsiteX23" fmla="*/ 5465445 w 6993255"/>
              <a:gd name="connsiteY23" fmla="*/ 1257300 h 2190750"/>
              <a:gd name="connsiteX24" fmla="*/ 5581650 w 6993255"/>
              <a:gd name="connsiteY24" fmla="*/ 1203960 h 2190750"/>
              <a:gd name="connsiteX25" fmla="*/ 5709285 w 6993255"/>
              <a:gd name="connsiteY25" fmla="*/ 1129665 h 2190750"/>
              <a:gd name="connsiteX26" fmla="*/ 5829300 w 6993255"/>
              <a:gd name="connsiteY26" fmla="*/ 1093470 h 2190750"/>
              <a:gd name="connsiteX27" fmla="*/ 5981700 w 6993255"/>
              <a:gd name="connsiteY27" fmla="*/ 1042035 h 2190750"/>
              <a:gd name="connsiteX28" fmla="*/ 6221730 w 6993255"/>
              <a:gd name="connsiteY28" fmla="*/ 838200 h 2190750"/>
              <a:gd name="connsiteX29" fmla="*/ 6360795 w 6993255"/>
              <a:gd name="connsiteY29" fmla="*/ 662940 h 2190750"/>
              <a:gd name="connsiteX30" fmla="*/ 6537960 w 6993255"/>
              <a:gd name="connsiteY30" fmla="*/ 323850 h 2190750"/>
              <a:gd name="connsiteX31" fmla="*/ 6612255 w 6993255"/>
              <a:gd name="connsiteY31" fmla="*/ 205740 h 2190750"/>
              <a:gd name="connsiteX32" fmla="*/ 6661785 w 6993255"/>
              <a:gd name="connsiteY32" fmla="*/ 133350 h 2190750"/>
              <a:gd name="connsiteX33" fmla="*/ 6739890 w 6993255"/>
              <a:gd name="connsiteY33" fmla="*/ 24765 h 2190750"/>
              <a:gd name="connsiteX34" fmla="*/ 6869430 w 6993255"/>
              <a:gd name="connsiteY34" fmla="*/ 0 h 2190750"/>
              <a:gd name="connsiteX35" fmla="*/ 6993255 w 6993255"/>
              <a:gd name="connsiteY35" fmla="*/ 0 h 21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993255" h="2190750">
                <a:moveTo>
                  <a:pt x="0" y="2190750"/>
                </a:moveTo>
                <a:lnTo>
                  <a:pt x="1030605" y="2190750"/>
                </a:lnTo>
                <a:lnTo>
                  <a:pt x="1327785" y="2160270"/>
                </a:lnTo>
                <a:lnTo>
                  <a:pt x="1541145" y="2129790"/>
                </a:lnTo>
                <a:lnTo>
                  <a:pt x="2146935" y="2009775"/>
                </a:lnTo>
                <a:lnTo>
                  <a:pt x="2287905" y="2009775"/>
                </a:lnTo>
                <a:lnTo>
                  <a:pt x="2535555" y="1965960"/>
                </a:lnTo>
                <a:lnTo>
                  <a:pt x="2674620" y="1931670"/>
                </a:lnTo>
                <a:lnTo>
                  <a:pt x="2788920" y="1914525"/>
                </a:lnTo>
                <a:lnTo>
                  <a:pt x="3051810" y="1861185"/>
                </a:lnTo>
                <a:lnTo>
                  <a:pt x="3177540" y="1861185"/>
                </a:lnTo>
                <a:lnTo>
                  <a:pt x="3293745" y="1819275"/>
                </a:lnTo>
                <a:lnTo>
                  <a:pt x="3417570" y="1794510"/>
                </a:lnTo>
                <a:lnTo>
                  <a:pt x="3550920" y="1750695"/>
                </a:lnTo>
                <a:lnTo>
                  <a:pt x="3689985" y="1729740"/>
                </a:lnTo>
                <a:lnTo>
                  <a:pt x="4206240" y="1579245"/>
                </a:lnTo>
                <a:lnTo>
                  <a:pt x="4318635" y="1541145"/>
                </a:lnTo>
                <a:lnTo>
                  <a:pt x="4461510" y="1508760"/>
                </a:lnTo>
                <a:lnTo>
                  <a:pt x="4575810" y="1476375"/>
                </a:lnTo>
                <a:lnTo>
                  <a:pt x="4735830" y="1440180"/>
                </a:lnTo>
                <a:lnTo>
                  <a:pt x="4970145" y="1379220"/>
                </a:lnTo>
                <a:lnTo>
                  <a:pt x="5204460" y="1304925"/>
                </a:lnTo>
                <a:lnTo>
                  <a:pt x="5345430" y="1278255"/>
                </a:lnTo>
                <a:lnTo>
                  <a:pt x="5465445" y="1257300"/>
                </a:lnTo>
                <a:lnTo>
                  <a:pt x="5581650" y="1203960"/>
                </a:lnTo>
                <a:lnTo>
                  <a:pt x="5709285" y="1129665"/>
                </a:lnTo>
                <a:lnTo>
                  <a:pt x="5829300" y="1093470"/>
                </a:lnTo>
                <a:lnTo>
                  <a:pt x="5981700" y="1042035"/>
                </a:lnTo>
                <a:lnTo>
                  <a:pt x="6221730" y="838200"/>
                </a:lnTo>
                <a:lnTo>
                  <a:pt x="6360795" y="662940"/>
                </a:lnTo>
                <a:lnTo>
                  <a:pt x="6537960" y="323850"/>
                </a:lnTo>
                <a:lnTo>
                  <a:pt x="6612255" y="205740"/>
                </a:lnTo>
                <a:lnTo>
                  <a:pt x="6661785" y="133350"/>
                </a:lnTo>
                <a:lnTo>
                  <a:pt x="6739890" y="24765"/>
                </a:lnTo>
                <a:lnTo>
                  <a:pt x="6869430" y="0"/>
                </a:lnTo>
                <a:lnTo>
                  <a:pt x="6993255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70BD17-7DA2-C1DA-73A7-388CC601045E}"/>
              </a:ext>
            </a:extLst>
          </p:cNvPr>
          <p:cNvSpPr txBox="1"/>
          <p:nvPr/>
        </p:nvSpPr>
        <p:spPr>
          <a:xfrm>
            <a:off x="9480804" y="2167979"/>
            <a:ext cx="1612575" cy="646986"/>
          </a:xfrm>
          <a:prstGeom prst="roundRect">
            <a:avLst/>
          </a:prstGeom>
          <a:solidFill>
            <a:schemeClr val="tx2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947 patients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18.2%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931B9D-079E-FAB0-86C4-DDC89EBF08D2}"/>
              </a:ext>
            </a:extLst>
          </p:cNvPr>
          <p:cNvSpPr txBox="1"/>
          <p:nvPr/>
        </p:nvSpPr>
        <p:spPr>
          <a:xfrm>
            <a:off x="7494201" y="2167979"/>
            <a:ext cx="1612575" cy="646986"/>
          </a:xfrm>
          <a:prstGeom prst="roundRect">
            <a:avLst/>
          </a:prstGeom>
          <a:solidFill>
            <a:schemeClr val="tx2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1082 patients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20.8%</a:t>
            </a:r>
          </a:p>
        </p:txBody>
      </p:sp>
    </p:spTree>
    <p:extLst>
      <p:ext uri="{BB962C8B-B14F-4D97-AF65-F5344CB8AC3E}">
        <p14:creationId xmlns:p14="http://schemas.microsoft.com/office/powerpoint/2010/main" val="25480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CC4056FF-DAC2-71AA-111E-A177A47044B3}"/>
              </a:ext>
            </a:extLst>
          </p:cNvPr>
          <p:cNvGrpSpPr/>
          <p:nvPr/>
        </p:nvGrpSpPr>
        <p:grpSpPr>
          <a:xfrm>
            <a:off x="1199741" y="1884448"/>
            <a:ext cx="9642423" cy="1635422"/>
            <a:chOff x="1270077" y="1793008"/>
            <a:chExt cx="9642423" cy="1635422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591F47-7493-4F50-E260-71B3D3AC75D0}"/>
                </a:ext>
              </a:extLst>
            </p:cNvPr>
            <p:cNvSpPr/>
            <p:nvPr/>
          </p:nvSpPr>
          <p:spPr>
            <a:xfrm flipV="1">
              <a:off x="1270077" y="1793008"/>
              <a:ext cx="535268" cy="1489064"/>
            </a:xfrm>
            <a:custGeom>
              <a:avLst/>
              <a:gdLst>
                <a:gd name="connsiteX0" fmla="*/ 0 w 535268"/>
                <a:gd name="connsiteY0" fmla="*/ 1489064 h 1489064"/>
                <a:gd name="connsiteX1" fmla="*/ 281902 w 535268"/>
                <a:gd name="connsiteY1" fmla="*/ 1489064 h 1489064"/>
                <a:gd name="connsiteX2" fmla="*/ 281902 w 535268"/>
                <a:gd name="connsiteY2" fmla="*/ 530664 h 1489064"/>
                <a:gd name="connsiteX3" fmla="*/ 281178 w 535268"/>
                <a:gd name="connsiteY3" fmla="*/ 530664 h 1489064"/>
                <a:gd name="connsiteX4" fmla="*/ 281178 w 535268"/>
                <a:gd name="connsiteY4" fmla="*/ 386549 h 1489064"/>
                <a:gd name="connsiteX5" fmla="*/ 386549 w 535268"/>
                <a:gd name="connsiteY5" fmla="*/ 281178 h 1489064"/>
                <a:gd name="connsiteX6" fmla="*/ 535268 w 535268"/>
                <a:gd name="connsiteY6" fmla="*/ 281178 h 1489064"/>
                <a:gd name="connsiteX7" fmla="*/ 535268 w 535268"/>
                <a:gd name="connsiteY7" fmla="*/ 0 h 1489064"/>
                <a:gd name="connsiteX8" fmla="*/ 386549 w 535268"/>
                <a:gd name="connsiteY8" fmla="*/ 0 h 1489064"/>
                <a:gd name="connsiteX9" fmla="*/ 0 w 535268"/>
                <a:gd name="connsiteY9" fmla="*/ 386549 h 1489064"/>
                <a:gd name="connsiteX10" fmla="*/ 0 w 535268"/>
                <a:gd name="connsiteY10" fmla="*/ 530664 h 1489064"/>
                <a:gd name="connsiteX11" fmla="*/ 0 w 535268"/>
                <a:gd name="connsiteY11" fmla="*/ 1206516 h 148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268" h="1489064">
                  <a:moveTo>
                    <a:pt x="0" y="1489064"/>
                  </a:moveTo>
                  <a:lnTo>
                    <a:pt x="281902" y="1489064"/>
                  </a:lnTo>
                  <a:lnTo>
                    <a:pt x="281902" y="530664"/>
                  </a:lnTo>
                  <a:lnTo>
                    <a:pt x="281178" y="530664"/>
                  </a:lnTo>
                  <a:lnTo>
                    <a:pt x="281178" y="386549"/>
                  </a:lnTo>
                  <a:cubicBezTo>
                    <a:pt x="281178" y="328354"/>
                    <a:pt x="328354" y="281178"/>
                    <a:pt x="386549" y="281178"/>
                  </a:cubicBezTo>
                  <a:lnTo>
                    <a:pt x="535268" y="281178"/>
                  </a:lnTo>
                  <a:lnTo>
                    <a:pt x="535268" y="0"/>
                  </a:lnTo>
                  <a:lnTo>
                    <a:pt x="386549" y="0"/>
                  </a:lnTo>
                  <a:cubicBezTo>
                    <a:pt x="173064" y="0"/>
                    <a:pt x="0" y="173064"/>
                    <a:pt x="0" y="386549"/>
                  </a:cubicBezTo>
                  <a:lnTo>
                    <a:pt x="0" y="530664"/>
                  </a:lnTo>
                  <a:lnTo>
                    <a:pt x="0" y="1206516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9ED3000-26C4-DF74-0843-8C661F754D09}"/>
                </a:ext>
              </a:extLst>
            </p:cNvPr>
            <p:cNvGrpSpPr/>
            <p:nvPr/>
          </p:nvGrpSpPr>
          <p:grpSpPr>
            <a:xfrm>
              <a:off x="1664848" y="2912800"/>
              <a:ext cx="9247652" cy="515630"/>
              <a:chOff x="1383504" y="4944166"/>
              <a:chExt cx="9247652" cy="51563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6728B2-6DC5-5C59-0D2A-CDDC61BD9242}"/>
                  </a:ext>
                </a:extLst>
              </p:cNvPr>
              <p:cNvSpPr txBox="1"/>
              <p:nvPr/>
            </p:nvSpPr>
            <p:spPr>
              <a:xfrm>
                <a:off x="1808780" y="4944166"/>
                <a:ext cx="8822376" cy="515630"/>
              </a:xfrm>
              <a:prstGeom prst="roundRect">
                <a:avLst>
                  <a:gd name="adj" fmla="val 11703"/>
                </a:avLst>
              </a:prstGeom>
              <a:solidFill>
                <a:schemeClr val="bg1"/>
              </a:solidFill>
              <a:ln w="57150"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712788" indent="-228600" algn="l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solidFill>
                      <a:schemeClr val="bg2">
                        <a:lumMod val="25000"/>
                      </a:schemeClr>
                    </a:solidFill>
                  </a:rPr>
                  <a:t>Randomised, double-blind, placebo-controlled trial</a:t>
                </a:r>
              </a:p>
            </p:txBody>
          </p:sp>
          <p:sp>
            <p:nvSpPr>
              <p:cNvPr id="65" name="Pentagon 92">
                <a:extLst>
                  <a:ext uri="{FF2B5EF4-FFF2-40B4-BE49-F238E27FC236}">
                    <a16:creationId xmlns:a16="http://schemas.microsoft.com/office/drawing/2014/main" id="{9764CA1D-C460-736C-59A0-4AE1A6B2C683}"/>
                  </a:ext>
                </a:extLst>
              </p:cNvPr>
              <p:cNvSpPr/>
              <p:nvPr/>
            </p:nvSpPr>
            <p:spPr>
              <a:xfrm>
                <a:off x="1383504" y="4944996"/>
                <a:ext cx="827133" cy="514800"/>
              </a:xfrm>
              <a:prstGeom prst="homePlat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712788" indent="-228600">
                  <a:spcBef>
                    <a:spcPts val="6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en-GB" sz="24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B6DC0C7-C4F7-8432-BE10-95E3C3FFF6DB}"/>
              </a:ext>
            </a:extLst>
          </p:cNvPr>
          <p:cNvGrpSpPr/>
          <p:nvPr/>
        </p:nvGrpSpPr>
        <p:grpSpPr>
          <a:xfrm>
            <a:off x="1199741" y="2014549"/>
            <a:ext cx="9642423" cy="2343472"/>
            <a:chOff x="1270077" y="1923109"/>
            <a:chExt cx="9642423" cy="2343472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022FDB1-ED21-E975-2682-E1485536E8F3}"/>
                </a:ext>
              </a:extLst>
            </p:cNvPr>
            <p:cNvSpPr/>
            <p:nvPr/>
          </p:nvSpPr>
          <p:spPr>
            <a:xfrm flipV="1">
              <a:off x="1270077" y="1923109"/>
              <a:ext cx="535268" cy="2197114"/>
            </a:xfrm>
            <a:custGeom>
              <a:avLst/>
              <a:gdLst>
                <a:gd name="connsiteX0" fmla="*/ 0 w 535268"/>
                <a:gd name="connsiteY0" fmla="*/ 2197114 h 2197114"/>
                <a:gd name="connsiteX1" fmla="*/ 281902 w 535268"/>
                <a:gd name="connsiteY1" fmla="*/ 2197114 h 2197114"/>
                <a:gd name="connsiteX2" fmla="*/ 281902 w 535268"/>
                <a:gd name="connsiteY2" fmla="*/ 605294 h 2197114"/>
                <a:gd name="connsiteX3" fmla="*/ 281178 w 535268"/>
                <a:gd name="connsiteY3" fmla="*/ 605294 h 2197114"/>
                <a:gd name="connsiteX4" fmla="*/ 281178 w 535268"/>
                <a:gd name="connsiteY4" fmla="*/ 386549 h 2197114"/>
                <a:gd name="connsiteX5" fmla="*/ 386549 w 535268"/>
                <a:gd name="connsiteY5" fmla="*/ 281178 h 2197114"/>
                <a:gd name="connsiteX6" fmla="*/ 535268 w 535268"/>
                <a:gd name="connsiteY6" fmla="*/ 281178 h 2197114"/>
                <a:gd name="connsiteX7" fmla="*/ 535268 w 535268"/>
                <a:gd name="connsiteY7" fmla="*/ 0 h 2197114"/>
                <a:gd name="connsiteX8" fmla="*/ 386549 w 535268"/>
                <a:gd name="connsiteY8" fmla="*/ 0 h 2197114"/>
                <a:gd name="connsiteX9" fmla="*/ 0 w 535268"/>
                <a:gd name="connsiteY9" fmla="*/ 386549 h 2197114"/>
                <a:gd name="connsiteX10" fmla="*/ 0 w 535268"/>
                <a:gd name="connsiteY10" fmla="*/ 605294 h 2197114"/>
                <a:gd name="connsiteX11" fmla="*/ 0 w 535268"/>
                <a:gd name="connsiteY11" fmla="*/ 1206516 h 219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268" h="2197114">
                  <a:moveTo>
                    <a:pt x="0" y="2197114"/>
                  </a:moveTo>
                  <a:lnTo>
                    <a:pt x="281902" y="2197114"/>
                  </a:lnTo>
                  <a:lnTo>
                    <a:pt x="281902" y="605294"/>
                  </a:lnTo>
                  <a:lnTo>
                    <a:pt x="281178" y="605294"/>
                  </a:lnTo>
                  <a:lnTo>
                    <a:pt x="281178" y="386549"/>
                  </a:lnTo>
                  <a:cubicBezTo>
                    <a:pt x="281178" y="328354"/>
                    <a:pt x="328354" y="281178"/>
                    <a:pt x="386549" y="281178"/>
                  </a:cubicBezTo>
                  <a:lnTo>
                    <a:pt x="535268" y="281178"/>
                  </a:lnTo>
                  <a:lnTo>
                    <a:pt x="535268" y="0"/>
                  </a:lnTo>
                  <a:lnTo>
                    <a:pt x="386549" y="0"/>
                  </a:lnTo>
                  <a:cubicBezTo>
                    <a:pt x="173064" y="0"/>
                    <a:pt x="0" y="173064"/>
                    <a:pt x="0" y="386549"/>
                  </a:cubicBezTo>
                  <a:lnTo>
                    <a:pt x="0" y="605294"/>
                  </a:lnTo>
                  <a:lnTo>
                    <a:pt x="0" y="1206516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C4A3304-BD6F-5AE8-71B0-934E95D68763}"/>
                </a:ext>
              </a:extLst>
            </p:cNvPr>
            <p:cNvGrpSpPr/>
            <p:nvPr/>
          </p:nvGrpSpPr>
          <p:grpSpPr>
            <a:xfrm>
              <a:off x="1664848" y="3750951"/>
              <a:ext cx="9247652" cy="515630"/>
              <a:chOff x="1383504" y="4944166"/>
              <a:chExt cx="9247652" cy="51563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C0C2FF-A4F4-5008-6BAB-AD953692EA7B}"/>
                  </a:ext>
                </a:extLst>
              </p:cNvPr>
              <p:cNvSpPr txBox="1"/>
              <p:nvPr/>
            </p:nvSpPr>
            <p:spPr>
              <a:xfrm>
                <a:off x="1808780" y="4944166"/>
                <a:ext cx="8822376" cy="515630"/>
              </a:xfrm>
              <a:prstGeom prst="roundRect">
                <a:avLst>
                  <a:gd name="adj" fmla="val 11703"/>
                </a:avLst>
              </a:prstGeom>
              <a:solidFill>
                <a:schemeClr val="bg1"/>
              </a:solidFill>
              <a:ln w="57150"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712788" indent="-228600" algn="l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solidFill>
                      <a:schemeClr val="bg2">
                        <a:lumMod val="25000"/>
                      </a:schemeClr>
                    </a:solidFill>
                  </a:rPr>
                  <a:t>Non-inferiority</a:t>
                </a:r>
              </a:p>
            </p:txBody>
          </p:sp>
          <p:sp>
            <p:nvSpPr>
              <p:cNvPr id="52" name="Pentagon 92">
                <a:extLst>
                  <a:ext uri="{FF2B5EF4-FFF2-40B4-BE49-F238E27FC236}">
                    <a16:creationId xmlns:a16="http://schemas.microsoft.com/office/drawing/2014/main" id="{6A0CC527-4584-3CAE-0082-6443E102785F}"/>
                  </a:ext>
                </a:extLst>
              </p:cNvPr>
              <p:cNvSpPr/>
              <p:nvPr/>
            </p:nvSpPr>
            <p:spPr>
              <a:xfrm>
                <a:off x="1383504" y="4944996"/>
                <a:ext cx="827133" cy="514800"/>
              </a:xfrm>
              <a:prstGeom prst="homePlat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712788" indent="-228600">
                  <a:spcBef>
                    <a:spcPts val="6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en-GB" sz="24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320238D-22C1-CD59-CE2F-FDA233E01278}"/>
              </a:ext>
            </a:extLst>
          </p:cNvPr>
          <p:cNvGrpSpPr/>
          <p:nvPr/>
        </p:nvGrpSpPr>
        <p:grpSpPr>
          <a:xfrm>
            <a:off x="1199741" y="2144799"/>
            <a:ext cx="9642423" cy="3051522"/>
            <a:chOff x="1270077" y="2053359"/>
            <a:chExt cx="9642423" cy="305152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D3F5022-617C-1502-A98E-856E4BDC51E4}"/>
                </a:ext>
              </a:extLst>
            </p:cNvPr>
            <p:cNvSpPr/>
            <p:nvPr/>
          </p:nvSpPr>
          <p:spPr>
            <a:xfrm flipV="1">
              <a:off x="1270077" y="2053359"/>
              <a:ext cx="535268" cy="2905164"/>
            </a:xfrm>
            <a:custGeom>
              <a:avLst/>
              <a:gdLst>
                <a:gd name="connsiteX0" fmla="*/ 0 w 535268"/>
                <a:gd name="connsiteY0" fmla="*/ 2905164 h 2905164"/>
                <a:gd name="connsiteX1" fmla="*/ 281902 w 535268"/>
                <a:gd name="connsiteY1" fmla="*/ 2905164 h 2905164"/>
                <a:gd name="connsiteX2" fmla="*/ 281902 w 535268"/>
                <a:gd name="connsiteY2" fmla="*/ 414447 h 2905164"/>
                <a:gd name="connsiteX3" fmla="*/ 281178 w 535268"/>
                <a:gd name="connsiteY3" fmla="*/ 414447 h 2905164"/>
                <a:gd name="connsiteX4" fmla="*/ 281178 w 535268"/>
                <a:gd name="connsiteY4" fmla="*/ 386549 h 2905164"/>
                <a:gd name="connsiteX5" fmla="*/ 386549 w 535268"/>
                <a:gd name="connsiteY5" fmla="*/ 281178 h 2905164"/>
                <a:gd name="connsiteX6" fmla="*/ 535268 w 535268"/>
                <a:gd name="connsiteY6" fmla="*/ 281178 h 2905164"/>
                <a:gd name="connsiteX7" fmla="*/ 535268 w 535268"/>
                <a:gd name="connsiteY7" fmla="*/ 0 h 2905164"/>
                <a:gd name="connsiteX8" fmla="*/ 386549 w 535268"/>
                <a:gd name="connsiteY8" fmla="*/ 0 h 2905164"/>
                <a:gd name="connsiteX9" fmla="*/ 0 w 535268"/>
                <a:gd name="connsiteY9" fmla="*/ 386549 h 2905164"/>
                <a:gd name="connsiteX10" fmla="*/ 0 w 535268"/>
                <a:gd name="connsiteY10" fmla="*/ 414447 h 2905164"/>
                <a:gd name="connsiteX11" fmla="*/ 0 w 535268"/>
                <a:gd name="connsiteY11" fmla="*/ 1206516 h 290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268" h="2905164">
                  <a:moveTo>
                    <a:pt x="0" y="2905164"/>
                  </a:moveTo>
                  <a:lnTo>
                    <a:pt x="281902" y="2905164"/>
                  </a:lnTo>
                  <a:lnTo>
                    <a:pt x="281902" y="414447"/>
                  </a:lnTo>
                  <a:lnTo>
                    <a:pt x="281178" y="414447"/>
                  </a:lnTo>
                  <a:lnTo>
                    <a:pt x="281178" y="386549"/>
                  </a:lnTo>
                  <a:cubicBezTo>
                    <a:pt x="281178" y="328354"/>
                    <a:pt x="328354" y="281178"/>
                    <a:pt x="386549" y="281178"/>
                  </a:cubicBezTo>
                  <a:lnTo>
                    <a:pt x="535268" y="281178"/>
                  </a:lnTo>
                  <a:lnTo>
                    <a:pt x="535268" y="0"/>
                  </a:lnTo>
                  <a:lnTo>
                    <a:pt x="386549" y="0"/>
                  </a:lnTo>
                  <a:cubicBezTo>
                    <a:pt x="173064" y="0"/>
                    <a:pt x="0" y="173064"/>
                    <a:pt x="0" y="386549"/>
                  </a:cubicBezTo>
                  <a:lnTo>
                    <a:pt x="0" y="414447"/>
                  </a:lnTo>
                  <a:lnTo>
                    <a:pt x="0" y="1206516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30F13F8-B40D-2508-A9BD-4FA9A968C458}"/>
                </a:ext>
              </a:extLst>
            </p:cNvPr>
            <p:cNvGrpSpPr/>
            <p:nvPr/>
          </p:nvGrpSpPr>
          <p:grpSpPr>
            <a:xfrm>
              <a:off x="1664848" y="4589251"/>
              <a:ext cx="9247652" cy="515630"/>
              <a:chOff x="1383504" y="4944166"/>
              <a:chExt cx="9247652" cy="51563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A5E8898-4909-68B7-A310-FF1332D75896}"/>
                  </a:ext>
                </a:extLst>
              </p:cNvPr>
              <p:cNvSpPr txBox="1"/>
              <p:nvPr/>
            </p:nvSpPr>
            <p:spPr>
              <a:xfrm>
                <a:off x="1808780" y="4944166"/>
                <a:ext cx="8822376" cy="515630"/>
              </a:xfrm>
              <a:prstGeom prst="roundRect">
                <a:avLst>
                  <a:gd name="adj" fmla="val 11703"/>
                </a:avLst>
              </a:prstGeom>
              <a:solidFill>
                <a:schemeClr val="bg1"/>
              </a:solidFill>
              <a:ln w="57150"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712788" indent="-228600" algn="l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solidFill>
                      <a:schemeClr val="bg2">
                        <a:lumMod val="25000"/>
                      </a:schemeClr>
                    </a:solidFill>
                  </a:rPr>
                  <a:t>Event-driven</a:t>
                </a:r>
              </a:p>
            </p:txBody>
          </p:sp>
          <p:sp>
            <p:nvSpPr>
              <p:cNvPr id="47" name="Pentagon 92">
                <a:extLst>
                  <a:ext uri="{FF2B5EF4-FFF2-40B4-BE49-F238E27FC236}">
                    <a16:creationId xmlns:a16="http://schemas.microsoft.com/office/drawing/2014/main" id="{5B71CA01-8B6E-58AE-A6E7-F654AAD206DE}"/>
                  </a:ext>
                </a:extLst>
              </p:cNvPr>
              <p:cNvSpPr/>
              <p:nvPr/>
            </p:nvSpPr>
            <p:spPr>
              <a:xfrm>
                <a:off x="1383504" y="4944996"/>
                <a:ext cx="827133" cy="514800"/>
              </a:xfrm>
              <a:prstGeom prst="homePlat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712788" indent="-228600">
                  <a:spcBef>
                    <a:spcPts val="6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en-GB" sz="24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C794938-26BF-07D2-A19A-2BAA1FA84475}"/>
              </a:ext>
            </a:extLst>
          </p:cNvPr>
          <p:cNvGrpSpPr/>
          <p:nvPr/>
        </p:nvGrpSpPr>
        <p:grpSpPr>
          <a:xfrm>
            <a:off x="1199741" y="2276327"/>
            <a:ext cx="9642423" cy="3759572"/>
            <a:chOff x="1270077" y="2184887"/>
            <a:chExt cx="9642423" cy="375957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EA135CF-72FC-597E-3207-64DC62D1C222}"/>
                </a:ext>
              </a:extLst>
            </p:cNvPr>
            <p:cNvSpPr/>
            <p:nvPr/>
          </p:nvSpPr>
          <p:spPr>
            <a:xfrm flipV="1">
              <a:off x="1270077" y="2184887"/>
              <a:ext cx="535268" cy="3613214"/>
            </a:xfrm>
            <a:custGeom>
              <a:avLst/>
              <a:gdLst>
                <a:gd name="connsiteX0" fmla="*/ 1 w 535268"/>
                <a:gd name="connsiteY0" fmla="*/ 3613214 h 3613214"/>
                <a:gd name="connsiteX1" fmla="*/ 281903 w 535268"/>
                <a:gd name="connsiteY1" fmla="*/ 3613214 h 3613214"/>
                <a:gd name="connsiteX2" fmla="*/ 281903 w 535268"/>
                <a:gd name="connsiteY2" fmla="*/ 1034867 h 3613214"/>
                <a:gd name="connsiteX3" fmla="*/ 281178 w 535268"/>
                <a:gd name="connsiteY3" fmla="*/ 1034867 h 3613214"/>
                <a:gd name="connsiteX4" fmla="*/ 281178 w 535268"/>
                <a:gd name="connsiteY4" fmla="*/ 386549 h 3613214"/>
                <a:gd name="connsiteX5" fmla="*/ 386549 w 535268"/>
                <a:gd name="connsiteY5" fmla="*/ 281178 h 3613214"/>
                <a:gd name="connsiteX6" fmla="*/ 535268 w 535268"/>
                <a:gd name="connsiteY6" fmla="*/ 281178 h 3613214"/>
                <a:gd name="connsiteX7" fmla="*/ 535268 w 535268"/>
                <a:gd name="connsiteY7" fmla="*/ 0 h 3613214"/>
                <a:gd name="connsiteX8" fmla="*/ 386549 w 535268"/>
                <a:gd name="connsiteY8" fmla="*/ 0 h 3613214"/>
                <a:gd name="connsiteX9" fmla="*/ 0 w 535268"/>
                <a:gd name="connsiteY9" fmla="*/ 386549 h 3613214"/>
                <a:gd name="connsiteX10" fmla="*/ 0 w 535268"/>
                <a:gd name="connsiteY10" fmla="*/ 1206516 h 3613214"/>
                <a:gd name="connsiteX11" fmla="*/ 1 w 535268"/>
                <a:gd name="connsiteY11" fmla="*/ 1206516 h 361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268" h="3613214">
                  <a:moveTo>
                    <a:pt x="1" y="3613214"/>
                  </a:moveTo>
                  <a:lnTo>
                    <a:pt x="281903" y="3613214"/>
                  </a:lnTo>
                  <a:lnTo>
                    <a:pt x="281903" y="1034867"/>
                  </a:lnTo>
                  <a:lnTo>
                    <a:pt x="281178" y="1034867"/>
                  </a:lnTo>
                  <a:lnTo>
                    <a:pt x="281178" y="386549"/>
                  </a:lnTo>
                  <a:cubicBezTo>
                    <a:pt x="281178" y="328354"/>
                    <a:pt x="328354" y="281178"/>
                    <a:pt x="386549" y="281178"/>
                  </a:cubicBezTo>
                  <a:lnTo>
                    <a:pt x="535268" y="281178"/>
                  </a:lnTo>
                  <a:lnTo>
                    <a:pt x="535268" y="0"/>
                  </a:lnTo>
                  <a:lnTo>
                    <a:pt x="386549" y="0"/>
                  </a:lnTo>
                  <a:cubicBezTo>
                    <a:pt x="173064" y="0"/>
                    <a:pt x="0" y="173064"/>
                    <a:pt x="0" y="386549"/>
                  </a:cubicBezTo>
                  <a:lnTo>
                    <a:pt x="0" y="1206516"/>
                  </a:lnTo>
                  <a:lnTo>
                    <a:pt x="1" y="1206516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6F8ABC4-7CF5-E41D-A4AC-F945E9ADFAE0}"/>
                </a:ext>
              </a:extLst>
            </p:cNvPr>
            <p:cNvGrpSpPr/>
            <p:nvPr/>
          </p:nvGrpSpPr>
          <p:grpSpPr>
            <a:xfrm>
              <a:off x="1664848" y="5428829"/>
              <a:ext cx="9247652" cy="515630"/>
              <a:chOff x="1383504" y="4944166"/>
              <a:chExt cx="9247652" cy="51563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E49A11-FBEA-336A-42C1-C0912D368BA9}"/>
                  </a:ext>
                </a:extLst>
              </p:cNvPr>
              <p:cNvSpPr txBox="1"/>
              <p:nvPr/>
            </p:nvSpPr>
            <p:spPr>
              <a:xfrm>
                <a:off x="1808780" y="4944166"/>
                <a:ext cx="8822376" cy="515630"/>
              </a:xfrm>
              <a:prstGeom prst="roundRect">
                <a:avLst>
                  <a:gd name="adj" fmla="val 11703"/>
                </a:avLst>
              </a:prstGeom>
              <a:solidFill>
                <a:schemeClr val="bg1"/>
              </a:solidFill>
              <a:ln w="57150"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712788" indent="-228600" algn="l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solidFill>
                      <a:schemeClr val="bg2">
                        <a:lumMod val="25000"/>
                      </a:schemeClr>
                    </a:solidFill>
                  </a:rPr>
                  <a:t>Multicentre – 316 sites in the United States</a:t>
                </a:r>
              </a:p>
            </p:txBody>
          </p:sp>
          <p:sp>
            <p:nvSpPr>
              <p:cNvPr id="35" name="Pentagon 92">
                <a:extLst>
                  <a:ext uri="{FF2B5EF4-FFF2-40B4-BE49-F238E27FC236}">
                    <a16:creationId xmlns:a16="http://schemas.microsoft.com/office/drawing/2014/main" id="{E7BD23A8-62B3-B712-C013-07213ACA3EE5}"/>
                  </a:ext>
                </a:extLst>
              </p:cNvPr>
              <p:cNvSpPr/>
              <p:nvPr/>
            </p:nvSpPr>
            <p:spPr>
              <a:xfrm>
                <a:off x="1383504" y="4944996"/>
                <a:ext cx="827133" cy="514800"/>
              </a:xfrm>
              <a:prstGeom prst="homePlat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712788" indent="-228600">
                  <a:spcBef>
                    <a:spcPts val="6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en-GB" sz="24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objective and design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33139D-0820-B00D-14F7-7BFAFE0AB869}"/>
              </a:ext>
            </a:extLst>
          </p:cNvPr>
          <p:cNvGrpSpPr/>
          <p:nvPr/>
        </p:nvGrpSpPr>
        <p:grpSpPr>
          <a:xfrm>
            <a:off x="383098" y="1155461"/>
            <a:ext cx="11031177" cy="1516246"/>
            <a:chOff x="1059061" y="3558894"/>
            <a:chExt cx="11031177" cy="15162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F990D06-11D0-1063-2B4A-B42FF44DE20C}"/>
                </a:ext>
              </a:extLst>
            </p:cNvPr>
            <p:cNvGrpSpPr/>
            <p:nvPr/>
          </p:nvGrpSpPr>
          <p:grpSpPr>
            <a:xfrm>
              <a:off x="1697340" y="3758433"/>
              <a:ext cx="10392898" cy="1316707"/>
              <a:chOff x="1697340" y="3758433"/>
              <a:chExt cx="10392898" cy="1316707"/>
            </a:xfrm>
          </p:grpSpPr>
          <p:sp>
            <p:nvSpPr>
              <p:cNvPr id="17" name="Rounded Rectangle 75">
                <a:extLst>
                  <a:ext uri="{FF2B5EF4-FFF2-40B4-BE49-F238E27FC236}">
                    <a16:creationId xmlns:a16="http://schemas.microsoft.com/office/drawing/2014/main" id="{6B3B726F-EC24-4B3D-53C6-4C7BDE109BD1}"/>
                  </a:ext>
                </a:extLst>
              </p:cNvPr>
              <p:cNvSpPr/>
              <p:nvPr/>
            </p:nvSpPr>
            <p:spPr>
              <a:xfrm>
                <a:off x="1697340" y="3758433"/>
                <a:ext cx="10392898" cy="1316707"/>
              </a:xfrm>
              <a:prstGeom prst="roundRect">
                <a:avLst>
                  <a:gd name="adj" fmla="val 11807"/>
                </a:avLst>
              </a:prstGeom>
              <a:solidFill>
                <a:schemeClr val="accent1"/>
              </a:solidFill>
              <a:ln w="57150" cap="flat" cmpd="sng" algn="ctr">
                <a:solidFill>
                  <a:schemeClr val="tx2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239B30-4044-A5FE-7D95-274910509290}"/>
                  </a:ext>
                </a:extLst>
              </p:cNvPr>
              <p:cNvSpPr txBox="1"/>
              <p:nvPr/>
            </p:nvSpPr>
            <p:spPr>
              <a:xfrm>
                <a:off x="2278416" y="3816622"/>
                <a:ext cx="9802094" cy="120032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 defTabSz="457200">
                  <a:spcBef>
                    <a:spcPts val="600"/>
                  </a:spcBef>
                  <a:buClr>
                    <a:schemeClr val="bg1"/>
                  </a:buClr>
                </a:pPr>
                <a:r>
                  <a:rPr lang="en-US" sz="2400" dirty="0">
                    <a:solidFill>
                      <a:schemeClr val="bg1"/>
                    </a:solidFill>
                  </a:rPr>
                  <a:t>Determine the effects of testosterone replacement therapy on major adverse cardiac events among middle-aged and older men with hypogonadism who are at high cardiovascular risk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669854-BC38-D334-3E00-98AEB0F02607}"/>
                </a:ext>
              </a:extLst>
            </p:cNvPr>
            <p:cNvGrpSpPr/>
            <p:nvPr/>
          </p:nvGrpSpPr>
          <p:grpSpPr>
            <a:xfrm>
              <a:off x="1059061" y="3558894"/>
              <a:ext cx="1236662" cy="1287483"/>
              <a:chOff x="4706938" y="1981200"/>
              <a:chExt cx="2781300" cy="2895600"/>
            </a:xfrm>
          </p:grpSpPr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536E0BFE-AA2E-CBD2-3D8B-5976F15838DF}"/>
                  </a:ext>
                </a:extLst>
              </p:cNvPr>
              <p:cNvSpPr/>
              <p:nvPr/>
            </p:nvSpPr>
            <p:spPr>
              <a:xfrm>
                <a:off x="5060950" y="2254250"/>
                <a:ext cx="1339850" cy="1320800"/>
              </a:xfrm>
              <a:custGeom>
                <a:avLst/>
                <a:gdLst>
                  <a:gd name="connsiteX0" fmla="*/ 0 w 1339850"/>
                  <a:gd name="connsiteY0" fmla="*/ 184150 h 1320800"/>
                  <a:gd name="connsiteX1" fmla="*/ 196850 w 1339850"/>
                  <a:gd name="connsiteY1" fmla="*/ 0 h 1320800"/>
                  <a:gd name="connsiteX2" fmla="*/ 425450 w 1339850"/>
                  <a:gd name="connsiteY2" fmla="*/ 234950 h 1320800"/>
                  <a:gd name="connsiteX3" fmla="*/ 501650 w 1339850"/>
                  <a:gd name="connsiteY3" fmla="*/ 190500 h 1320800"/>
                  <a:gd name="connsiteX4" fmla="*/ 1187450 w 1339850"/>
                  <a:gd name="connsiteY4" fmla="*/ 869950 h 1320800"/>
                  <a:gd name="connsiteX5" fmla="*/ 1168400 w 1339850"/>
                  <a:gd name="connsiteY5" fmla="*/ 971550 h 1320800"/>
                  <a:gd name="connsiteX6" fmla="*/ 1339850 w 1339850"/>
                  <a:gd name="connsiteY6" fmla="*/ 1155700 h 1320800"/>
                  <a:gd name="connsiteX7" fmla="*/ 1162050 w 1339850"/>
                  <a:gd name="connsiteY7" fmla="*/ 1320800 h 1320800"/>
                  <a:gd name="connsiteX8" fmla="*/ 996950 w 1339850"/>
                  <a:gd name="connsiteY8" fmla="*/ 1168400 h 1320800"/>
                  <a:gd name="connsiteX9" fmla="*/ 895350 w 1339850"/>
                  <a:gd name="connsiteY9" fmla="*/ 1193800 h 1320800"/>
                  <a:gd name="connsiteX10" fmla="*/ 742950 w 1339850"/>
                  <a:gd name="connsiteY10" fmla="*/ 1066800 h 1320800"/>
                  <a:gd name="connsiteX11" fmla="*/ 869950 w 1339850"/>
                  <a:gd name="connsiteY11" fmla="*/ 920750 h 1320800"/>
                  <a:gd name="connsiteX12" fmla="*/ 863600 w 1339850"/>
                  <a:gd name="connsiteY12" fmla="*/ 698500 h 1320800"/>
                  <a:gd name="connsiteX13" fmla="*/ 723900 w 1339850"/>
                  <a:gd name="connsiteY13" fmla="*/ 546100 h 1320800"/>
                  <a:gd name="connsiteX14" fmla="*/ 558800 w 1339850"/>
                  <a:gd name="connsiteY14" fmla="*/ 457200 h 1320800"/>
                  <a:gd name="connsiteX15" fmla="*/ 368300 w 1339850"/>
                  <a:gd name="connsiteY15" fmla="*/ 508000 h 1320800"/>
                  <a:gd name="connsiteX16" fmla="*/ 254000 w 1339850"/>
                  <a:gd name="connsiteY16" fmla="*/ 590550 h 1320800"/>
                  <a:gd name="connsiteX17" fmla="*/ 184150 w 1339850"/>
                  <a:gd name="connsiteY17" fmla="*/ 482600 h 1320800"/>
                  <a:gd name="connsiteX18" fmla="*/ 228600 w 1339850"/>
                  <a:gd name="connsiteY18" fmla="*/ 355600 h 1320800"/>
                  <a:gd name="connsiteX19" fmla="*/ 184150 w 1339850"/>
                  <a:gd name="connsiteY19" fmla="*/ 361950 h 1320800"/>
                  <a:gd name="connsiteX20" fmla="*/ 0 w 1339850"/>
                  <a:gd name="connsiteY20" fmla="*/ 184150 h 132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9850" h="1320800">
                    <a:moveTo>
                      <a:pt x="0" y="184150"/>
                    </a:moveTo>
                    <a:lnTo>
                      <a:pt x="196850" y="0"/>
                    </a:lnTo>
                    <a:lnTo>
                      <a:pt x="425450" y="234950"/>
                    </a:lnTo>
                    <a:lnTo>
                      <a:pt x="501650" y="190500"/>
                    </a:lnTo>
                    <a:lnTo>
                      <a:pt x="1187450" y="869950"/>
                    </a:lnTo>
                    <a:lnTo>
                      <a:pt x="1168400" y="971550"/>
                    </a:lnTo>
                    <a:lnTo>
                      <a:pt x="1339850" y="1155700"/>
                    </a:lnTo>
                    <a:lnTo>
                      <a:pt x="1162050" y="1320800"/>
                    </a:lnTo>
                    <a:lnTo>
                      <a:pt x="996950" y="1168400"/>
                    </a:lnTo>
                    <a:lnTo>
                      <a:pt x="895350" y="1193800"/>
                    </a:lnTo>
                    <a:lnTo>
                      <a:pt x="742950" y="1066800"/>
                    </a:lnTo>
                    <a:lnTo>
                      <a:pt x="869950" y="920750"/>
                    </a:lnTo>
                    <a:lnTo>
                      <a:pt x="863600" y="698500"/>
                    </a:lnTo>
                    <a:lnTo>
                      <a:pt x="723900" y="546100"/>
                    </a:lnTo>
                    <a:lnTo>
                      <a:pt x="558800" y="457200"/>
                    </a:lnTo>
                    <a:lnTo>
                      <a:pt x="368300" y="508000"/>
                    </a:lnTo>
                    <a:lnTo>
                      <a:pt x="254000" y="590550"/>
                    </a:lnTo>
                    <a:lnTo>
                      <a:pt x="184150" y="482600"/>
                    </a:lnTo>
                    <a:lnTo>
                      <a:pt x="228600" y="355600"/>
                    </a:lnTo>
                    <a:lnTo>
                      <a:pt x="184150" y="361950"/>
                    </a:lnTo>
                    <a:lnTo>
                      <a:pt x="0" y="184150"/>
                    </a:lnTo>
                    <a:close/>
                  </a:path>
                </a:pathLst>
              </a:custGeom>
              <a:solidFill>
                <a:srgbClr val="C0C0C0"/>
              </a:solidFill>
              <a:ln w="254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518B9AF9-44DD-1313-7E6C-BBDE203FAB85}"/>
                  </a:ext>
                </a:extLst>
              </p:cNvPr>
              <p:cNvSpPr/>
              <p:nvPr/>
            </p:nvSpPr>
            <p:spPr>
              <a:xfrm>
                <a:off x="5060950" y="3194050"/>
                <a:ext cx="2057400" cy="1371600"/>
              </a:xfrm>
              <a:custGeom>
                <a:avLst/>
                <a:gdLst>
                  <a:gd name="connsiteX0" fmla="*/ 190500 w 2057400"/>
                  <a:gd name="connsiteY0" fmla="*/ 0 h 1371600"/>
                  <a:gd name="connsiteX1" fmla="*/ 95250 w 2057400"/>
                  <a:gd name="connsiteY1" fmla="*/ 304800 h 1371600"/>
                  <a:gd name="connsiteX2" fmla="*/ 88900 w 2057400"/>
                  <a:gd name="connsiteY2" fmla="*/ 539750 h 1371600"/>
                  <a:gd name="connsiteX3" fmla="*/ 114300 w 2057400"/>
                  <a:gd name="connsiteY3" fmla="*/ 704850 h 1371600"/>
                  <a:gd name="connsiteX4" fmla="*/ 158750 w 2057400"/>
                  <a:gd name="connsiteY4" fmla="*/ 812800 h 1371600"/>
                  <a:gd name="connsiteX5" fmla="*/ 254000 w 2057400"/>
                  <a:gd name="connsiteY5" fmla="*/ 990600 h 1371600"/>
                  <a:gd name="connsiteX6" fmla="*/ 165100 w 2057400"/>
                  <a:gd name="connsiteY6" fmla="*/ 1041400 h 1371600"/>
                  <a:gd name="connsiteX7" fmla="*/ 63500 w 2057400"/>
                  <a:gd name="connsiteY7" fmla="*/ 1136650 h 1371600"/>
                  <a:gd name="connsiteX8" fmla="*/ 0 w 2057400"/>
                  <a:gd name="connsiteY8" fmla="*/ 1225550 h 1371600"/>
                  <a:gd name="connsiteX9" fmla="*/ 19050 w 2057400"/>
                  <a:gd name="connsiteY9" fmla="*/ 1320800 h 1371600"/>
                  <a:gd name="connsiteX10" fmla="*/ 114300 w 2057400"/>
                  <a:gd name="connsiteY10" fmla="*/ 1371600 h 1371600"/>
                  <a:gd name="connsiteX11" fmla="*/ 1987550 w 2057400"/>
                  <a:gd name="connsiteY11" fmla="*/ 1358900 h 1371600"/>
                  <a:gd name="connsiteX12" fmla="*/ 2025650 w 2057400"/>
                  <a:gd name="connsiteY12" fmla="*/ 1295400 h 1371600"/>
                  <a:gd name="connsiteX13" fmla="*/ 1993900 w 2057400"/>
                  <a:gd name="connsiteY13" fmla="*/ 1117600 h 1371600"/>
                  <a:gd name="connsiteX14" fmla="*/ 1898650 w 2057400"/>
                  <a:gd name="connsiteY14" fmla="*/ 1060450 h 1371600"/>
                  <a:gd name="connsiteX15" fmla="*/ 1790700 w 2057400"/>
                  <a:gd name="connsiteY15" fmla="*/ 1022350 h 1371600"/>
                  <a:gd name="connsiteX16" fmla="*/ 1765300 w 2057400"/>
                  <a:gd name="connsiteY16" fmla="*/ 984250 h 1371600"/>
                  <a:gd name="connsiteX17" fmla="*/ 1879600 w 2057400"/>
                  <a:gd name="connsiteY17" fmla="*/ 781050 h 1371600"/>
                  <a:gd name="connsiteX18" fmla="*/ 1968500 w 2057400"/>
                  <a:gd name="connsiteY18" fmla="*/ 781050 h 1371600"/>
                  <a:gd name="connsiteX19" fmla="*/ 2057400 w 2057400"/>
                  <a:gd name="connsiteY19" fmla="*/ 704850 h 1371600"/>
                  <a:gd name="connsiteX20" fmla="*/ 1968500 w 2057400"/>
                  <a:gd name="connsiteY20" fmla="*/ 596900 h 1371600"/>
                  <a:gd name="connsiteX21" fmla="*/ 1104900 w 2057400"/>
                  <a:gd name="connsiteY21" fmla="*/ 609600 h 1371600"/>
                  <a:gd name="connsiteX22" fmla="*/ 1022350 w 2057400"/>
                  <a:gd name="connsiteY22" fmla="*/ 673100 h 1371600"/>
                  <a:gd name="connsiteX23" fmla="*/ 1022350 w 2057400"/>
                  <a:gd name="connsiteY23" fmla="*/ 730250 h 1371600"/>
                  <a:gd name="connsiteX24" fmla="*/ 1104900 w 2057400"/>
                  <a:gd name="connsiteY24" fmla="*/ 781050 h 1371600"/>
                  <a:gd name="connsiteX25" fmla="*/ 1428750 w 2057400"/>
                  <a:gd name="connsiteY25" fmla="*/ 774700 h 1371600"/>
                  <a:gd name="connsiteX26" fmla="*/ 1390650 w 2057400"/>
                  <a:gd name="connsiteY26" fmla="*/ 869950 h 1371600"/>
                  <a:gd name="connsiteX27" fmla="*/ 1212850 w 2057400"/>
                  <a:gd name="connsiteY27" fmla="*/ 958850 h 1371600"/>
                  <a:gd name="connsiteX28" fmla="*/ 984250 w 2057400"/>
                  <a:gd name="connsiteY28" fmla="*/ 1003300 h 1371600"/>
                  <a:gd name="connsiteX29" fmla="*/ 819150 w 2057400"/>
                  <a:gd name="connsiteY29" fmla="*/ 958850 h 1371600"/>
                  <a:gd name="connsiteX30" fmla="*/ 654050 w 2057400"/>
                  <a:gd name="connsiteY30" fmla="*/ 889000 h 1371600"/>
                  <a:gd name="connsiteX31" fmla="*/ 558800 w 2057400"/>
                  <a:gd name="connsiteY31" fmla="*/ 768350 h 1371600"/>
                  <a:gd name="connsiteX32" fmla="*/ 533400 w 2057400"/>
                  <a:gd name="connsiteY32" fmla="*/ 704850 h 1371600"/>
                  <a:gd name="connsiteX33" fmla="*/ 546100 w 2057400"/>
                  <a:gd name="connsiteY33" fmla="*/ 692150 h 1371600"/>
                  <a:gd name="connsiteX34" fmla="*/ 488950 w 2057400"/>
                  <a:gd name="connsiteY34" fmla="*/ 577850 h 1371600"/>
                  <a:gd name="connsiteX35" fmla="*/ 476250 w 2057400"/>
                  <a:gd name="connsiteY35" fmla="*/ 546100 h 1371600"/>
                  <a:gd name="connsiteX36" fmla="*/ 463550 w 2057400"/>
                  <a:gd name="connsiteY36" fmla="*/ 387350 h 1371600"/>
                  <a:gd name="connsiteX37" fmla="*/ 476250 w 2057400"/>
                  <a:gd name="connsiteY37" fmla="*/ 203200 h 1371600"/>
                  <a:gd name="connsiteX38" fmla="*/ 342900 w 2057400"/>
                  <a:gd name="connsiteY38" fmla="*/ 133350 h 1371600"/>
                  <a:gd name="connsiteX39" fmla="*/ 190500 w 2057400"/>
                  <a:gd name="connsiteY39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57400" h="1371600">
                    <a:moveTo>
                      <a:pt x="190500" y="0"/>
                    </a:moveTo>
                    <a:lnTo>
                      <a:pt x="95250" y="304800"/>
                    </a:lnTo>
                    <a:lnTo>
                      <a:pt x="88900" y="539750"/>
                    </a:lnTo>
                    <a:lnTo>
                      <a:pt x="114300" y="704850"/>
                    </a:lnTo>
                    <a:lnTo>
                      <a:pt x="158750" y="812800"/>
                    </a:lnTo>
                    <a:lnTo>
                      <a:pt x="254000" y="990600"/>
                    </a:lnTo>
                    <a:lnTo>
                      <a:pt x="165100" y="1041400"/>
                    </a:lnTo>
                    <a:lnTo>
                      <a:pt x="63500" y="1136650"/>
                    </a:lnTo>
                    <a:lnTo>
                      <a:pt x="0" y="1225550"/>
                    </a:lnTo>
                    <a:lnTo>
                      <a:pt x="19050" y="1320800"/>
                    </a:lnTo>
                    <a:lnTo>
                      <a:pt x="114300" y="1371600"/>
                    </a:lnTo>
                    <a:lnTo>
                      <a:pt x="1987550" y="1358900"/>
                    </a:lnTo>
                    <a:lnTo>
                      <a:pt x="2025650" y="1295400"/>
                    </a:lnTo>
                    <a:lnTo>
                      <a:pt x="1993900" y="1117600"/>
                    </a:lnTo>
                    <a:lnTo>
                      <a:pt x="1898650" y="1060450"/>
                    </a:lnTo>
                    <a:lnTo>
                      <a:pt x="1790700" y="1022350"/>
                    </a:lnTo>
                    <a:lnTo>
                      <a:pt x="1765300" y="984250"/>
                    </a:lnTo>
                    <a:lnTo>
                      <a:pt x="1879600" y="781050"/>
                    </a:lnTo>
                    <a:lnTo>
                      <a:pt x="1968500" y="781050"/>
                    </a:lnTo>
                    <a:lnTo>
                      <a:pt x="2057400" y="704850"/>
                    </a:lnTo>
                    <a:lnTo>
                      <a:pt x="1968500" y="596900"/>
                    </a:lnTo>
                    <a:lnTo>
                      <a:pt x="1104900" y="609600"/>
                    </a:lnTo>
                    <a:lnTo>
                      <a:pt x="1022350" y="673100"/>
                    </a:lnTo>
                    <a:lnTo>
                      <a:pt x="1022350" y="730250"/>
                    </a:lnTo>
                    <a:lnTo>
                      <a:pt x="1104900" y="781050"/>
                    </a:lnTo>
                    <a:lnTo>
                      <a:pt x="1428750" y="774700"/>
                    </a:lnTo>
                    <a:lnTo>
                      <a:pt x="1390650" y="869950"/>
                    </a:lnTo>
                    <a:lnTo>
                      <a:pt x="1212850" y="958850"/>
                    </a:lnTo>
                    <a:lnTo>
                      <a:pt x="984250" y="1003300"/>
                    </a:lnTo>
                    <a:lnTo>
                      <a:pt x="819150" y="958850"/>
                    </a:lnTo>
                    <a:lnTo>
                      <a:pt x="654050" y="889000"/>
                    </a:lnTo>
                    <a:lnTo>
                      <a:pt x="558800" y="768350"/>
                    </a:lnTo>
                    <a:lnTo>
                      <a:pt x="533400" y="704850"/>
                    </a:lnTo>
                    <a:lnTo>
                      <a:pt x="546100" y="692150"/>
                    </a:lnTo>
                    <a:lnTo>
                      <a:pt x="488950" y="577850"/>
                    </a:lnTo>
                    <a:lnTo>
                      <a:pt x="476250" y="546100"/>
                    </a:lnTo>
                    <a:lnTo>
                      <a:pt x="463550" y="387350"/>
                    </a:lnTo>
                    <a:lnTo>
                      <a:pt x="476250" y="203200"/>
                    </a:lnTo>
                    <a:lnTo>
                      <a:pt x="342900" y="13335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C0C0C0"/>
              </a:solidFill>
              <a:ln w="254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CA6CDD7-FEC2-2F7B-384B-C299F18F3E8A}"/>
                  </a:ext>
                </a:extLst>
              </p:cNvPr>
              <p:cNvSpPr/>
              <p:nvPr/>
            </p:nvSpPr>
            <p:spPr>
              <a:xfrm>
                <a:off x="5289550" y="2769430"/>
                <a:ext cx="596900" cy="596900"/>
              </a:xfrm>
              <a:prstGeom prst="ellipse">
                <a:avLst/>
              </a:prstGeom>
              <a:solidFill>
                <a:srgbClr val="EFEFE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C56DF25F-A354-F713-9595-C0B5FCAFE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6938" y="1981200"/>
                <a:ext cx="2781300" cy="2895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92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patient flow through the trial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1C9526-2232-396C-F22D-9FF093416EB6}"/>
              </a:ext>
            </a:extLst>
          </p:cNvPr>
          <p:cNvSpPr txBox="1"/>
          <p:nvPr/>
        </p:nvSpPr>
        <p:spPr>
          <a:xfrm>
            <a:off x="2945436" y="1317896"/>
            <a:ext cx="5767439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5204 patients randomised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(with no duplicates)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3362F7C-1EDF-C967-25B1-1466C0B800F4}"/>
              </a:ext>
            </a:extLst>
          </p:cNvPr>
          <p:cNvGrpSpPr/>
          <p:nvPr/>
        </p:nvGrpSpPr>
        <p:grpSpPr>
          <a:xfrm>
            <a:off x="3269864" y="1677895"/>
            <a:ext cx="5118585" cy="440144"/>
            <a:chOff x="3269864" y="1677895"/>
            <a:chExt cx="5118585" cy="440144"/>
          </a:xfrm>
        </p:grpSpPr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43A0C2DC-F9E9-B76C-9843-0A73F3371DF3}"/>
                </a:ext>
              </a:extLst>
            </p:cNvPr>
            <p:cNvCxnSpPr>
              <a:cxnSpLocks/>
              <a:stCxn id="4" idx="2"/>
              <a:endCxn id="12" idx="0"/>
            </p:cNvCxnSpPr>
            <p:nvPr/>
          </p:nvCxnSpPr>
          <p:spPr>
            <a:xfrm rot="16200000" flipH="1">
              <a:off x="6888731" y="618321"/>
              <a:ext cx="440143" cy="255929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ABC6AA6B-4BFC-0AA0-6989-5CE5B092FC3C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 rot="5400000">
              <a:off x="4329439" y="618321"/>
              <a:ext cx="440143" cy="255929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E1128F7-ABD8-F561-67A5-B7369ED6A6DB}"/>
              </a:ext>
            </a:extLst>
          </p:cNvPr>
          <p:cNvGrpSpPr/>
          <p:nvPr/>
        </p:nvGrpSpPr>
        <p:grpSpPr>
          <a:xfrm>
            <a:off x="4994066" y="2683005"/>
            <a:ext cx="1670179" cy="1272634"/>
            <a:chOff x="5067409" y="2835405"/>
            <a:chExt cx="1670179" cy="1272634"/>
          </a:xfrm>
        </p:grpSpPr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48E48E5E-FC87-DD7E-CE41-952C5AB96B40}"/>
                </a:ext>
              </a:extLst>
            </p:cNvPr>
            <p:cNvSpPr txBox="1">
              <a:spLocks/>
            </p:cNvSpPr>
            <p:nvPr/>
          </p:nvSpPr>
          <p:spPr>
            <a:xfrm>
              <a:off x="5067409" y="3792055"/>
              <a:ext cx="1670179" cy="31598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272AE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Safety set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272A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C24873-E83B-0041-0F73-CEC5E1B74923}"/>
                </a:ext>
              </a:extLst>
            </p:cNvPr>
            <p:cNvGrpSpPr/>
            <p:nvPr/>
          </p:nvGrpSpPr>
          <p:grpSpPr>
            <a:xfrm>
              <a:off x="5429239" y="2835405"/>
              <a:ext cx="946519" cy="946519"/>
              <a:chOff x="8690978" y="2487610"/>
              <a:chExt cx="946519" cy="946519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1568383-6FE0-5B6C-EA61-6F9FA7F4BD25}"/>
                  </a:ext>
                </a:extLst>
              </p:cNvPr>
              <p:cNvSpPr/>
              <p:nvPr/>
            </p:nvSpPr>
            <p:spPr>
              <a:xfrm>
                <a:off x="8810625" y="2527935"/>
                <a:ext cx="712470" cy="866775"/>
              </a:xfrm>
              <a:custGeom>
                <a:avLst/>
                <a:gdLst>
                  <a:gd name="connsiteX0" fmla="*/ 352425 w 712470"/>
                  <a:gd name="connsiteY0" fmla="*/ 866775 h 866775"/>
                  <a:gd name="connsiteX1" fmla="*/ 209550 w 712470"/>
                  <a:gd name="connsiteY1" fmla="*/ 802005 h 866775"/>
                  <a:gd name="connsiteX2" fmla="*/ 83820 w 712470"/>
                  <a:gd name="connsiteY2" fmla="*/ 680085 h 866775"/>
                  <a:gd name="connsiteX3" fmla="*/ 26670 w 712470"/>
                  <a:gd name="connsiteY3" fmla="*/ 588645 h 866775"/>
                  <a:gd name="connsiteX4" fmla="*/ 0 w 712470"/>
                  <a:gd name="connsiteY4" fmla="*/ 508635 h 866775"/>
                  <a:gd name="connsiteX5" fmla="*/ 0 w 712470"/>
                  <a:gd name="connsiteY5" fmla="*/ 447675 h 866775"/>
                  <a:gd name="connsiteX6" fmla="*/ 0 w 712470"/>
                  <a:gd name="connsiteY6" fmla="*/ 104775 h 866775"/>
                  <a:gd name="connsiteX7" fmla="*/ 17145 w 712470"/>
                  <a:gd name="connsiteY7" fmla="*/ 74295 h 866775"/>
                  <a:gd name="connsiteX8" fmla="*/ 356235 w 712470"/>
                  <a:gd name="connsiteY8" fmla="*/ 0 h 866775"/>
                  <a:gd name="connsiteX9" fmla="*/ 689610 w 712470"/>
                  <a:gd name="connsiteY9" fmla="*/ 85725 h 866775"/>
                  <a:gd name="connsiteX10" fmla="*/ 712470 w 712470"/>
                  <a:gd name="connsiteY10" fmla="*/ 114300 h 866775"/>
                  <a:gd name="connsiteX11" fmla="*/ 712470 w 712470"/>
                  <a:gd name="connsiteY11" fmla="*/ 462915 h 866775"/>
                  <a:gd name="connsiteX12" fmla="*/ 687705 w 712470"/>
                  <a:gd name="connsiteY12" fmla="*/ 527685 h 866775"/>
                  <a:gd name="connsiteX13" fmla="*/ 672465 w 712470"/>
                  <a:gd name="connsiteY13" fmla="*/ 600075 h 866775"/>
                  <a:gd name="connsiteX14" fmla="*/ 624840 w 712470"/>
                  <a:gd name="connsiteY14" fmla="*/ 672465 h 866775"/>
                  <a:gd name="connsiteX15" fmla="*/ 558165 w 712470"/>
                  <a:gd name="connsiteY15" fmla="*/ 752475 h 866775"/>
                  <a:gd name="connsiteX16" fmla="*/ 485775 w 712470"/>
                  <a:gd name="connsiteY16" fmla="*/ 805815 h 866775"/>
                  <a:gd name="connsiteX17" fmla="*/ 352425 w 712470"/>
                  <a:gd name="connsiteY17" fmla="*/ 866775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12470" h="866775">
                    <a:moveTo>
                      <a:pt x="352425" y="866775"/>
                    </a:moveTo>
                    <a:lnTo>
                      <a:pt x="209550" y="802005"/>
                    </a:lnTo>
                    <a:lnTo>
                      <a:pt x="83820" y="680085"/>
                    </a:lnTo>
                    <a:lnTo>
                      <a:pt x="26670" y="588645"/>
                    </a:lnTo>
                    <a:lnTo>
                      <a:pt x="0" y="508635"/>
                    </a:lnTo>
                    <a:lnTo>
                      <a:pt x="0" y="447675"/>
                    </a:lnTo>
                    <a:lnTo>
                      <a:pt x="0" y="104775"/>
                    </a:lnTo>
                    <a:lnTo>
                      <a:pt x="17145" y="74295"/>
                    </a:lnTo>
                    <a:lnTo>
                      <a:pt x="356235" y="0"/>
                    </a:lnTo>
                    <a:lnTo>
                      <a:pt x="689610" y="85725"/>
                    </a:lnTo>
                    <a:lnTo>
                      <a:pt x="712470" y="114300"/>
                    </a:lnTo>
                    <a:lnTo>
                      <a:pt x="712470" y="462915"/>
                    </a:lnTo>
                    <a:lnTo>
                      <a:pt x="687705" y="527685"/>
                    </a:lnTo>
                    <a:lnTo>
                      <a:pt x="672465" y="600075"/>
                    </a:lnTo>
                    <a:lnTo>
                      <a:pt x="624840" y="672465"/>
                    </a:lnTo>
                    <a:lnTo>
                      <a:pt x="558165" y="752475"/>
                    </a:lnTo>
                    <a:lnTo>
                      <a:pt x="485775" y="805815"/>
                    </a:lnTo>
                    <a:lnTo>
                      <a:pt x="352425" y="86677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146E9294-99A8-79AE-061C-B4FD9634E5F6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90978" y="2487610"/>
                <a:ext cx="946519" cy="946519"/>
              </a:xfrm>
              <a:prstGeom prst="rect">
                <a:avLst/>
              </a:prstGeom>
            </p:spPr>
          </p:pic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81A4366-C228-CF17-E99D-761DC8755C3B}"/>
                  </a:ext>
                </a:extLst>
              </p:cNvPr>
              <p:cNvGrpSpPr/>
              <p:nvPr/>
            </p:nvGrpSpPr>
            <p:grpSpPr>
              <a:xfrm>
                <a:off x="8881720" y="2657172"/>
                <a:ext cx="565035" cy="607396"/>
                <a:chOff x="3939259" y="3363593"/>
                <a:chExt cx="2479544" cy="2665434"/>
              </a:xfrm>
            </p:grpSpPr>
            <p:pic>
              <p:nvPicPr>
                <p:cNvPr id="46" name="Graphic 45">
                  <a:extLst>
                    <a:ext uri="{FF2B5EF4-FFF2-40B4-BE49-F238E27FC236}">
                      <a16:creationId xmlns:a16="http://schemas.microsoft.com/office/drawing/2014/main" id="{E3C4FC37-3B4B-E33D-547F-9941866AB52F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3939259" y="3363593"/>
                  <a:ext cx="1038499" cy="2274998"/>
                </a:xfrm>
                <a:prstGeom prst="rect">
                  <a:avLst/>
                </a:prstGeom>
              </p:spPr>
            </p:pic>
            <p:pic>
              <p:nvPicPr>
                <p:cNvPr id="47" name="Graphic 46">
                  <a:extLst>
                    <a:ext uri="{FF2B5EF4-FFF2-40B4-BE49-F238E27FC236}">
                      <a16:creationId xmlns:a16="http://schemas.microsoft.com/office/drawing/2014/main" id="{40B906EA-477D-30CC-3E03-A48CFAB614B5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5380304" y="3363593"/>
                  <a:ext cx="1038499" cy="2274998"/>
                </a:xfrm>
                <a:prstGeom prst="rect">
                  <a:avLst/>
                </a:prstGeom>
              </p:spPr>
            </p:pic>
            <p:pic>
              <p:nvPicPr>
                <p:cNvPr id="48" name="Graphic 47">
                  <a:extLst>
                    <a:ext uri="{FF2B5EF4-FFF2-40B4-BE49-F238E27FC236}">
                      <a16:creationId xmlns:a16="http://schemas.microsoft.com/office/drawing/2014/main" id="{0DB17506-4272-A5A9-34C2-89978BB86401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4578490" y="3397864"/>
                  <a:ext cx="1201083" cy="26311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D3AB7FD-7ABB-7199-9010-7827DB577BBB}"/>
              </a:ext>
            </a:extLst>
          </p:cNvPr>
          <p:cNvSpPr txBox="1"/>
          <p:nvPr/>
        </p:nvSpPr>
        <p:spPr>
          <a:xfrm>
            <a:off x="216125" y="2431773"/>
            <a:ext cx="951150" cy="44203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Not treated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n=5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B9E622-1ABD-E9E5-D614-2189F5D7D788}"/>
              </a:ext>
            </a:extLst>
          </p:cNvPr>
          <p:cNvSpPr txBox="1"/>
          <p:nvPr/>
        </p:nvSpPr>
        <p:spPr>
          <a:xfrm>
            <a:off x="10491036" y="2431773"/>
            <a:ext cx="951150" cy="44203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Not treated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n=1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BE195-75FD-BC19-3E97-8E34DFA8AED0}"/>
              </a:ext>
            </a:extLst>
          </p:cNvPr>
          <p:cNvSpPr txBox="1"/>
          <p:nvPr/>
        </p:nvSpPr>
        <p:spPr>
          <a:xfrm>
            <a:off x="1383399" y="2118039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Testosterone, n=2601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39652-34E3-5527-DDA3-69CD43EEE915}"/>
              </a:ext>
            </a:extLst>
          </p:cNvPr>
          <p:cNvSpPr txBox="1"/>
          <p:nvPr/>
        </p:nvSpPr>
        <p:spPr>
          <a:xfrm>
            <a:off x="6501984" y="2118039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Placebo gel, n=2603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F16D1-9F26-F583-B5FF-F56888A4E5CF}"/>
              </a:ext>
            </a:extLst>
          </p:cNvPr>
          <p:cNvSpPr txBox="1"/>
          <p:nvPr/>
        </p:nvSpPr>
        <p:spPr>
          <a:xfrm>
            <a:off x="1383399" y="2946828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Testosterone-treated, n=2596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B3D85D-95B2-B809-5DFD-7B35D6D7EB3A}"/>
              </a:ext>
            </a:extLst>
          </p:cNvPr>
          <p:cNvSpPr txBox="1"/>
          <p:nvPr/>
        </p:nvSpPr>
        <p:spPr>
          <a:xfrm>
            <a:off x="6501984" y="2946828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Placebo gel-treated, n=2602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BB3B2E3-A1DC-CFFD-A3B5-1F5E89C911F6}"/>
              </a:ext>
            </a:extLst>
          </p:cNvPr>
          <p:cNvSpPr txBox="1"/>
          <p:nvPr/>
        </p:nvSpPr>
        <p:spPr>
          <a:xfrm>
            <a:off x="1383399" y="3775618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Completed study drug, n=1003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CD68DE-B8CA-9A67-5806-2CED7413ADD3}"/>
              </a:ext>
            </a:extLst>
          </p:cNvPr>
          <p:cNvSpPr txBox="1"/>
          <p:nvPr/>
        </p:nvSpPr>
        <p:spPr>
          <a:xfrm>
            <a:off x="6501984" y="3775618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Completed study drug, n=997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32112AE-FD5D-7D03-0531-EAA6274592EC}"/>
              </a:ext>
            </a:extLst>
          </p:cNvPr>
          <p:cNvCxnSpPr>
            <a:stCxn id="11" idx="2"/>
            <a:endCxn id="23" idx="0"/>
          </p:cNvCxnSpPr>
          <p:nvPr/>
        </p:nvCxnSpPr>
        <p:spPr>
          <a:xfrm>
            <a:off x="3269863" y="2478039"/>
            <a:ext cx="0" cy="46878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7D3FF5-2911-145C-9C23-68EFCD2D586B}"/>
              </a:ext>
            </a:extLst>
          </p:cNvPr>
          <p:cNvCxnSpPr>
            <a:cxnSpLocks/>
            <a:stCxn id="12" idx="2"/>
            <a:endCxn id="24" idx="0"/>
          </p:cNvCxnSpPr>
          <p:nvPr/>
        </p:nvCxnSpPr>
        <p:spPr>
          <a:xfrm>
            <a:off x="8388448" y="2478039"/>
            <a:ext cx="0" cy="468789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2687BE3-BB1B-40C5-88BC-6BC77B061BB6}"/>
              </a:ext>
            </a:extLst>
          </p:cNvPr>
          <p:cNvCxnSpPr>
            <a:cxnSpLocks/>
            <a:stCxn id="24" idx="2"/>
            <a:endCxn id="63" idx="0"/>
          </p:cNvCxnSpPr>
          <p:nvPr/>
        </p:nvCxnSpPr>
        <p:spPr>
          <a:xfrm>
            <a:off x="8388448" y="3306828"/>
            <a:ext cx="0" cy="46879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0D5AF67-7A5C-29B3-7C56-3B81534E7165}"/>
              </a:ext>
            </a:extLst>
          </p:cNvPr>
          <p:cNvCxnSpPr>
            <a:cxnSpLocks/>
            <a:stCxn id="23" idx="2"/>
            <a:endCxn id="61" idx="0"/>
          </p:cNvCxnSpPr>
          <p:nvPr/>
        </p:nvCxnSpPr>
        <p:spPr>
          <a:xfrm>
            <a:off x="3269863" y="3306828"/>
            <a:ext cx="0" cy="46879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E47D2D2-8986-8049-D992-F94C2DCCD259}"/>
              </a:ext>
            </a:extLst>
          </p:cNvPr>
          <p:cNvSpPr txBox="1"/>
          <p:nvPr/>
        </p:nvSpPr>
        <p:spPr>
          <a:xfrm>
            <a:off x="60758" y="3151382"/>
            <a:ext cx="1261884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Discontinued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study drug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n=1594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272A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61.4%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C50255C-D22A-06DE-3954-FF3E80B9DF98}"/>
              </a:ext>
            </a:extLst>
          </p:cNvPr>
          <p:cNvSpPr txBox="1"/>
          <p:nvPr/>
        </p:nvSpPr>
        <p:spPr>
          <a:xfrm>
            <a:off x="10335669" y="3151382"/>
            <a:ext cx="1261884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Discontinued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study drug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n=1605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272A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61.7%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)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E7B6B85-A43A-638D-6D13-B29926C49058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8391525" y="2652791"/>
            <a:ext cx="2099511" cy="0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51BC1B8-040D-4A76-A670-1ABBD0CCE572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8391525" y="3474548"/>
            <a:ext cx="1944144" cy="0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3624937-4C39-DB92-5C51-1DF0A104D784}"/>
              </a:ext>
            </a:extLst>
          </p:cNvPr>
          <p:cNvCxnSpPr>
            <a:cxnSpLocks/>
            <a:endCxn id="52" idx="3"/>
          </p:cNvCxnSpPr>
          <p:nvPr/>
        </p:nvCxnSpPr>
        <p:spPr>
          <a:xfrm flipH="1">
            <a:off x="1167275" y="2652791"/>
            <a:ext cx="2071225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938E99A-337D-2D4A-71F6-15038651733E}"/>
              </a:ext>
            </a:extLst>
          </p:cNvPr>
          <p:cNvCxnSpPr>
            <a:cxnSpLocks/>
            <a:endCxn id="106" idx="3"/>
          </p:cNvCxnSpPr>
          <p:nvPr/>
        </p:nvCxnSpPr>
        <p:spPr>
          <a:xfrm flipH="1">
            <a:off x="1322642" y="3474548"/>
            <a:ext cx="1934908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8967DE39-482F-EC3A-6367-79E1D9AD4E41}"/>
              </a:ext>
            </a:extLst>
          </p:cNvPr>
          <p:cNvSpPr txBox="1"/>
          <p:nvPr/>
        </p:nvSpPr>
        <p:spPr>
          <a:xfrm>
            <a:off x="1383399" y="5281679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Completed study, n=1594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B2C88C2-1BC1-BBE3-475D-EB5C17FC1F16}"/>
              </a:ext>
            </a:extLst>
          </p:cNvPr>
          <p:cNvSpPr txBox="1"/>
          <p:nvPr/>
        </p:nvSpPr>
        <p:spPr>
          <a:xfrm>
            <a:off x="6501984" y="5281679"/>
            <a:ext cx="3772928" cy="360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Completed study, n=1580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E9EDBF12-F9FB-4F99-B76C-9E5249344DE5}"/>
              </a:ext>
            </a:extLst>
          </p:cNvPr>
          <p:cNvCxnSpPr>
            <a:cxnSpLocks/>
            <a:stCxn id="63" idx="2"/>
            <a:endCxn id="158" idx="0"/>
          </p:cNvCxnSpPr>
          <p:nvPr/>
        </p:nvCxnSpPr>
        <p:spPr>
          <a:xfrm>
            <a:off x="8388448" y="4135618"/>
            <a:ext cx="0" cy="1146061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E9294C4-5004-E885-640F-C351212C8804}"/>
              </a:ext>
            </a:extLst>
          </p:cNvPr>
          <p:cNvCxnSpPr>
            <a:cxnSpLocks/>
            <a:stCxn id="61" idx="2"/>
            <a:endCxn id="157" idx="0"/>
          </p:cNvCxnSpPr>
          <p:nvPr/>
        </p:nvCxnSpPr>
        <p:spPr>
          <a:xfrm>
            <a:off x="3269863" y="4135618"/>
            <a:ext cx="0" cy="114606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6C9BB4C5-0968-F7A6-D61A-120985440F9F}"/>
              </a:ext>
            </a:extLst>
          </p:cNvPr>
          <p:cNvSpPr txBox="1"/>
          <p:nvPr/>
        </p:nvSpPr>
        <p:spPr>
          <a:xfrm>
            <a:off x="60758" y="4657443"/>
            <a:ext cx="1261884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Withdrew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from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n=1007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272A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38.8%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9EDDE85-EAAA-EF14-F535-08698C609BD2}"/>
              </a:ext>
            </a:extLst>
          </p:cNvPr>
          <p:cNvSpPr txBox="1"/>
          <p:nvPr/>
        </p:nvSpPr>
        <p:spPr>
          <a:xfrm>
            <a:off x="10335669" y="4657443"/>
            <a:ext cx="1261884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Withdrew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from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n=1023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272A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39.3%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)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B6546E5-780C-F771-1669-82567DCDD359}"/>
              </a:ext>
            </a:extLst>
          </p:cNvPr>
          <p:cNvCxnSpPr>
            <a:cxnSpLocks/>
            <a:endCxn id="162" idx="1"/>
          </p:cNvCxnSpPr>
          <p:nvPr/>
        </p:nvCxnSpPr>
        <p:spPr>
          <a:xfrm>
            <a:off x="8391525" y="4980609"/>
            <a:ext cx="1944144" cy="0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5CE79DE-AED2-3C84-918D-14287E4FE2F5}"/>
              </a:ext>
            </a:extLst>
          </p:cNvPr>
          <p:cNvCxnSpPr>
            <a:cxnSpLocks/>
            <a:endCxn id="161" idx="3"/>
          </p:cNvCxnSpPr>
          <p:nvPr/>
        </p:nvCxnSpPr>
        <p:spPr>
          <a:xfrm flipH="1">
            <a:off x="1322642" y="4980609"/>
            <a:ext cx="1934908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CE0C851-09BD-39EA-26AD-D36BE86F3F60}"/>
              </a:ext>
            </a:extLst>
          </p:cNvPr>
          <p:cNvGrpSpPr/>
          <p:nvPr/>
        </p:nvGrpSpPr>
        <p:grpSpPr>
          <a:xfrm>
            <a:off x="2055870" y="4258539"/>
            <a:ext cx="7546572" cy="584775"/>
            <a:chOff x="2055870" y="4258539"/>
            <a:chExt cx="7546572" cy="584775"/>
          </a:xfrm>
        </p:grpSpPr>
        <p:sp>
          <p:nvSpPr>
            <p:cNvPr id="66" name="Text Box 10">
              <a:extLst>
                <a:ext uri="{FF2B5EF4-FFF2-40B4-BE49-F238E27FC236}">
                  <a16:creationId xmlns:a16="http://schemas.microsoft.com/office/drawing/2014/main" id="{CD23129F-2E5D-6D40-A2E9-F395FA8D6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060" y="4258539"/>
              <a:ext cx="7374191" cy="584775"/>
            </a:xfrm>
            <a:prstGeom prst="rect">
              <a:avLst/>
            </a:prstGeom>
            <a:solidFill>
              <a:srgbClr val="CCDCE2">
                <a:alpha val="74902"/>
              </a:srgbClr>
            </a:solidFill>
            <a:ln w="19050">
              <a:solidFill>
                <a:schemeClr val="tx2">
                  <a:alpha val="80000"/>
                </a:schemeClr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+mj-lt"/>
                  <a:cs typeface="Arial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Duration of treatment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272AE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% time treated</a:t>
              </a:r>
            </a:p>
          </p:txBody>
        </p:sp>
        <p:sp>
          <p:nvSpPr>
            <p:cNvPr id="127" name="Text Box 10">
              <a:extLst>
                <a:ext uri="{FF2B5EF4-FFF2-40B4-BE49-F238E27FC236}">
                  <a16:creationId xmlns:a16="http://schemas.microsoft.com/office/drawing/2014/main" id="{7E5BB40C-97D4-3B7B-52EC-55DCEE006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870" y="4258539"/>
              <a:ext cx="2421835" cy="584775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+mj-lt"/>
                  <a:cs typeface="Arial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21.8 ± 14.2 months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272AE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67.5%</a:t>
              </a:r>
            </a:p>
          </p:txBody>
        </p:sp>
        <p:sp>
          <p:nvSpPr>
            <p:cNvPr id="128" name="Text Box 10">
              <a:extLst>
                <a:ext uri="{FF2B5EF4-FFF2-40B4-BE49-F238E27FC236}">
                  <a16:creationId xmlns:a16="http://schemas.microsoft.com/office/drawing/2014/main" id="{A42306CC-5050-7CBD-9B6E-C7B33879C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0607" y="4258539"/>
              <a:ext cx="2421835" cy="584775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+mj-lt"/>
                  <a:cs typeface="Arial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21.6 ± 14.0 months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272AE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67.3%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0F374E2-E48A-C840-2DC5-AD9939145F77}"/>
              </a:ext>
            </a:extLst>
          </p:cNvPr>
          <p:cNvGrpSpPr/>
          <p:nvPr/>
        </p:nvGrpSpPr>
        <p:grpSpPr>
          <a:xfrm>
            <a:off x="2208270" y="5757959"/>
            <a:ext cx="7546572" cy="584775"/>
            <a:chOff x="2055870" y="4258539"/>
            <a:chExt cx="7546572" cy="584775"/>
          </a:xfrm>
        </p:grpSpPr>
        <p:sp>
          <p:nvSpPr>
            <p:cNvPr id="166" name="Text Box 10">
              <a:extLst>
                <a:ext uri="{FF2B5EF4-FFF2-40B4-BE49-F238E27FC236}">
                  <a16:creationId xmlns:a16="http://schemas.microsoft.com/office/drawing/2014/main" id="{162C9368-DE1E-5A7B-47D3-97DBDFF3E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060" y="4258539"/>
              <a:ext cx="7374191" cy="584775"/>
            </a:xfrm>
            <a:prstGeom prst="rect">
              <a:avLst/>
            </a:prstGeom>
            <a:solidFill>
              <a:srgbClr val="CCDCE2">
                <a:alpha val="74902"/>
              </a:srgbClr>
            </a:solidFill>
            <a:ln w="19050">
              <a:solidFill>
                <a:schemeClr val="tx2">
                  <a:alpha val="80000"/>
                </a:schemeClr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+mj-lt"/>
                  <a:cs typeface="Arial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Duration of follow-up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272AE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% possible follow-up</a:t>
              </a:r>
            </a:p>
          </p:txBody>
        </p:sp>
        <p:sp>
          <p:nvSpPr>
            <p:cNvPr id="167" name="Text Box 10">
              <a:extLst>
                <a:ext uri="{FF2B5EF4-FFF2-40B4-BE49-F238E27FC236}">
                  <a16:creationId xmlns:a16="http://schemas.microsoft.com/office/drawing/2014/main" id="{9A795979-FA08-F635-65FA-F70445F70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870" y="4258539"/>
              <a:ext cx="2421835" cy="584775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+mj-lt"/>
                  <a:cs typeface="Arial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33.1 ± 12.0 months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272AE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82.7%</a:t>
              </a:r>
            </a:p>
          </p:txBody>
        </p:sp>
        <p:sp>
          <p:nvSpPr>
            <p:cNvPr id="168" name="Text Box 10">
              <a:extLst>
                <a:ext uri="{FF2B5EF4-FFF2-40B4-BE49-F238E27FC236}">
                  <a16:creationId xmlns:a16="http://schemas.microsoft.com/office/drawing/2014/main" id="{1290D4A5-9C11-97FD-70B1-DEE278D99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0607" y="4258539"/>
              <a:ext cx="2421835" cy="584775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+mj-lt"/>
                  <a:cs typeface="Arial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32.9 ± 12.1 months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272AE"/>
                  </a:solidFill>
                  <a:effectLst/>
                  <a:uLnTx/>
                  <a:uFillTx/>
                  <a:latin typeface="Poppins Medium"/>
                  <a:ea typeface="+mn-ea"/>
                  <a:cs typeface="Arial" charset="0"/>
                </a:rPr>
                <a:t>81.7%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3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  <p:bldP spid="161" grpId="0" animBg="1"/>
      <p:bldP spid="1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roup 626">
            <a:extLst>
              <a:ext uri="{FF2B5EF4-FFF2-40B4-BE49-F238E27FC236}">
                <a16:creationId xmlns:a16="http://schemas.microsoft.com/office/drawing/2014/main" id="{18C2BA58-1B3F-EE1D-E62C-278511C4A32B}"/>
              </a:ext>
            </a:extLst>
          </p:cNvPr>
          <p:cNvGrpSpPr/>
          <p:nvPr/>
        </p:nvGrpSpPr>
        <p:grpSpPr>
          <a:xfrm>
            <a:off x="194631" y="1340465"/>
            <a:ext cx="11308602" cy="4748607"/>
            <a:chOff x="194631" y="1340465"/>
            <a:chExt cx="11308602" cy="4748607"/>
          </a:xfrm>
        </p:grpSpPr>
        <p:sp>
          <p:nvSpPr>
            <p:cNvPr id="181" name="Rounded Rectangle 57">
              <a:extLst>
                <a:ext uri="{FF2B5EF4-FFF2-40B4-BE49-F238E27FC236}">
                  <a16:creationId xmlns:a16="http://schemas.microsoft.com/office/drawing/2014/main" id="{FA1A79BF-61C4-B9A2-42A2-AC4771F4D367}"/>
                </a:ext>
              </a:extLst>
            </p:cNvPr>
            <p:cNvSpPr/>
            <p:nvPr/>
          </p:nvSpPr>
          <p:spPr>
            <a:xfrm>
              <a:off x="194631" y="1523301"/>
              <a:ext cx="11308602" cy="4565771"/>
            </a:xfrm>
            <a:prstGeom prst="roundRect">
              <a:avLst>
                <a:gd name="adj" fmla="val 505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3F8DD4D-0EC4-5067-6C44-82E06B8E0989}"/>
                </a:ext>
              </a:extLst>
            </p:cNvPr>
            <p:cNvGrpSpPr/>
            <p:nvPr/>
          </p:nvGrpSpPr>
          <p:grpSpPr>
            <a:xfrm>
              <a:off x="5896510" y="1340465"/>
              <a:ext cx="5465142" cy="449779"/>
              <a:chOff x="6357549" y="1645126"/>
              <a:chExt cx="5465142" cy="449779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E6A5E90-E0B1-C575-BF9B-3CF02DEE5B37}"/>
                  </a:ext>
                </a:extLst>
              </p:cNvPr>
              <p:cNvSpPr/>
              <p:nvPr/>
            </p:nvSpPr>
            <p:spPr>
              <a:xfrm>
                <a:off x="6357549" y="1645126"/>
                <a:ext cx="5465142" cy="449779"/>
              </a:xfrm>
              <a:prstGeom prst="roundRect">
                <a:avLst>
                  <a:gd name="adj" fmla="val 50000"/>
                </a:avLst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27E89AB2-BE1C-59EF-2295-CA4D550EDF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5042" y="1665222"/>
                <a:ext cx="4970157" cy="4278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ct val="0"/>
                  </a:spcAft>
                  <a:buClr>
                    <a:srgbClr val="006EAB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en-US" b="1" dirty="0">
                    <a:solidFill>
                      <a:prstClr val="white"/>
                    </a:solidFill>
                    <a:latin typeface="Poppins Light"/>
                  </a:rPr>
                  <a:t>Change in t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estosterone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 levels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870CA36-EBEF-80D5-17AB-56A61B7CF450}"/>
                </a:ext>
              </a:extLst>
            </p:cNvPr>
            <p:cNvGrpSpPr/>
            <p:nvPr/>
          </p:nvGrpSpPr>
          <p:grpSpPr>
            <a:xfrm>
              <a:off x="286612" y="1340465"/>
              <a:ext cx="5465142" cy="449779"/>
              <a:chOff x="6357549" y="1645126"/>
              <a:chExt cx="5465142" cy="449779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69EEC6ED-4D31-4929-241A-5ECC241F9D90}"/>
                  </a:ext>
                </a:extLst>
              </p:cNvPr>
              <p:cNvSpPr/>
              <p:nvPr/>
            </p:nvSpPr>
            <p:spPr>
              <a:xfrm>
                <a:off x="6357549" y="1645126"/>
                <a:ext cx="5465142" cy="449779"/>
              </a:xfrm>
              <a:prstGeom prst="roundRect">
                <a:avLst>
                  <a:gd name="adj" fmla="val 50000"/>
                </a:avLst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61737E00-54E8-91AF-C1DC-F8E1585AF1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5042" y="1665222"/>
                <a:ext cx="4970157" cy="4278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ct val="0"/>
                  </a:spcAft>
                  <a:buClr>
                    <a:srgbClr val="006EAB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en-US" b="1" dirty="0">
                    <a:solidFill>
                      <a:prstClr val="white"/>
                    </a:solidFill>
                    <a:latin typeface="Poppins Light"/>
                  </a:rPr>
                  <a:t>T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estosterone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 levels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B767875-F24E-8C4E-D98E-1EB0C5BCA18C}"/>
                </a:ext>
              </a:extLst>
            </p:cNvPr>
            <p:cNvSpPr txBox="1"/>
            <p:nvPr/>
          </p:nvSpPr>
          <p:spPr>
            <a:xfrm>
              <a:off x="818338" y="1929914"/>
              <a:ext cx="4361498" cy="23391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Median (range) testosterone (ng/dL)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B3EFB13-5083-C303-D73F-FF723946C3A6}"/>
                </a:ext>
              </a:extLst>
            </p:cNvPr>
            <p:cNvSpPr txBox="1"/>
            <p:nvPr/>
          </p:nvSpPr>
          <p:spPr>
            <a:xfrm>
              <a:off x="6096470" y="1929914"/>
              <a:ext cx="5025031" cy="23391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Median (range) change in testosterone (ng/dL)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D403EDA8-7C20-5BB8-B21B-0412C259BA19}"/>
                </a:ext>
              </a:extLst>
            </p:cNvPr>
            <p:cNvGrpSpPr/>
            <p:nvPr/>
          </p:nvGrpSpPr>
          <p:grpSpPr>
            <a:xfrm>
              <a:off x="452619" y="2125925"/>
              <a:ext cx="5118584" cy="3197852"/>
              <a:chOff x="452619" y="2125925"/>
              <a:chExt cx="5118584" cy="3197852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77F43DD5-F921-11AA-4D34-084E8959D4E7}"/>
                  </a:ext>
                </a:extLst>
              </p:cNvPr>
              <p:cNvGrpSpPr/>
              <p:nvPr/>
            </p:nvGrpSpPr>
            <p:grpSpPr>
              <a:xfrm>
                <a:off x="1326021" y="2244703"/>
                <a:ext cx="1364857" cy="389594"/>
                <a:chOff x="3642133" y="3224069"/>
                <a:chExt cx="1364857" cy="389594"/>
              </a:xfrm>
            </p:grpSpPr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6BCDFD7D-17B0-EEA9-6121-73B27B154569}"/>
                    </a:ext>
                  </a:extLst>
                </p:cNvPr>
                <p:cNvSpPr txBox="1"/>
                <p:nvPr/>
              </p:nvSpPr>
              <p:spPr>
                <a:xfrm>
                  <a:off x="3783331" y="3224069"/>
                  <a:ext cx="1223659" cy="389594"/>
                </a:xfrm>
                <a:prstGeom prst="rect">
                  <a:avLst/>
                </a:prstGeom>
                <a:noFill/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Testosterone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Placebo</a:t>
                  </a: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1E6694AA-45E1-0587-F3B7-00DE174A6D93}"/>
                    </a:ext>
                  </a:extLst>
                </p:cNvPr>
                <p:cNvSpPr/>
                <p:nvPr/>
              </p:nvSpPr>
              <p:spPr>
                <a:xfrm>
                  <a:off x="3642133" y="3258453"/>
                  <a:ext cx="90488" cy="9048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C6F08807-EC56-EC55-D0FE-3FF33A5C87A9}"/>
                    </a:ext>
                  </a:extLst>
                </p:cNvPr>
                <p:cNvSpPr/>
                <p:nvPr/>
              </p:nvSpPr>
              <p:spPr>
                <a:xfrm>
                  <a:off x="3642133" y="3451219"/>
                  <a:ext cx="90488" cy="9048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AA9085B-9A78-AF34-03B8-044BB87D065F}"/>
                  </a:ext>
                </a:extLst>
              </p:cNvPr>
              <p:cNvSpPr txBox="1"/>
              <p:nvPr/>
            </p:nvSpPr>
            <p:spPr>
              <a:xfrm rot="16200000">
                <a:off x="-865964" y="3444508"/>
                <a:ext cx="2860817" cy="223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Cumulative incidence</a:t>
                </a:r>
                <a:r>
                  <a:rPr lang="en-GB" sz="1600" dirty="0">
                    <a:solidFill>
                      <a:srgbClr val="000000"/>
                    </a:solidFill>
                    <a:latin typeface="Poppins Medium"/>
                  </a:rPr>
                  <a:t>, %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AEACF8F-512A-D404-1543-307277ED0E73}"/>
                  </a:ext>
                </a:extLst>
              </p:cNvPr>
              <p:cNvSpPr txBox="1"/>
              <p:nvPr/>
            </p:nvSpPr>
            <p:spPr>
              <a:xfrm>
                <a:off x="615372" y="3712898"/>
                <a:ext cx="452999" cy="239233"/>
              </a:xfrm>
              <a:prstGeom prst="rect">
                <a:avLst/>
              </a:prstGeom>
              <a:noFill/>
            </p:spPr>
            <p:txBody>
              <a:bodyPr wrap="square" lIns="0" tIns="0" rIns="108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72727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F005EE7B-9FAB-D4A9-A7C5-7A65BB405CBB}"/>
                  </a:ext>
                </a:extLst>
              </p:cNvPr>
              <p:cNvGrpSpPr/>
              <p:nvPr/>
            </p:nvGrpSpPr>
            <p:grpSpPr>
              <a:xfrm>
                <a:off x="702597" y="2258452"/>
                <a:ext cx="457833" cy="184666"/>
                <a:chOff x="3039491" y="3831009"/>
                <a:chExt cx="457833" cy="142545"/>
              </a:xfrm>
            </p:grpSpPr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708E7883-11F6-99DA-0F48-27ABCE97389C}"/>
                    </a:ext>
                  </a:extLst>
                </p:cNvPr>
                <p:cNvSpPr txBox="1"/>
                <p:nvPr/>
              </p:nvSpPr>
              <p:spPr>
                <a:xfrm>
                  <a:off x="3039491" y="3831009"/>
                  <a:ext cx="381140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600</a:t>
                  </a:r>
                </a:p>
              </p:txBody>
            </p: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1D5E4BFA-B088-DCDD-3B9D-79786CD252C9}"/>
                    </a:ext>
                  </a:extLst>
                </p:cNvPr>
                <p:cNvCxnSpPr/>
                <p:nvPr/>
              </p:nvCxnSpPr>
              <p:spPr>
                <a:xfrm>
                  <a:off x="3436124" y="3904065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5BD9D31-815A-1FEC-E47A-23835628F2B8}"/>
                  </a:ext>
                </a:extLst>
              </p:cNvPr>
              <p:cNvGrpSpPr/>
              <p:nvPr/>
            </p:nvGrpSpPr>
            <p:grpSpPr>
              <a:xfrm>
                <a:off x="750891" y="4186884"/>
                <a:ext cx="409539" cy="184666"/>
                <a:chOff x="3087785" y="4151008"/>
                <a:chExt cx="409539" cy="142545"/>
              </a:xfrm>
            </p:grpSpPr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6E85BE09-9370-59A6-AD5D-353948AED3D6}"/>
                    </a:ext>
                  </a:extLst>
                </p:cNvPr>
                <p:cNvSpPr txBox="1"/>
                <p:nvPr/>
              </p:nvSpPr>
              <p:spPr>
                <a:xfrm>
                  <a:off x="3087785" y="4151008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200</a:t>
                  </a:r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70E5408C-0B5D-B397-9EAA-0A1F204E52E1}"/>
                    </a:ext>
                  </a:extLst>
                </p:cNvPr>
                <p:cNvCxnSpPr/>
                <p:nvPr/>
              </p:nvCxnSpPr>
              <p:spPr>
                <a:xfrm>
                  <a:off x="3436124" y="4224407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8011836B-84DC-04E9-DBB8-4CA768B8620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88058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FD13E45-A2BD-E66C-E29E-46A75FEB383F}"/>
                  </a:ext>
                </a:extLst>
              </p:cNvPr>
              <p:cNvSpPr txBox="1"/>
              <p:nvPr/>
            </p:nvSpPr>
            <p:spPr>
              <a:xfrm>
                <a:off x="1190480" y="4871654"/>
                <a:ext cx="273101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0</a:t>
                </a:r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1D799DEE-7175-6BCA-DC14-E3C4E5120C6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799968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6836D12-F7B7-CA5D-AD96-3C2C7857EDDB}"/>
                  </a:ext>
                </a:extLst>
              </p:cNvPr>
              <p:cNvSpPr txBox="1"/>
              <p:nvPr/>
            </p:nvSpPr>
            <p:spPr>
              <a:xfrm>
                <a:off x="1724584" y="4871654"/>
                <a:ext cx="22604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6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E8EFEFD-7C64-6CDA-A372-9DB8BF661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823788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787EC0E-DB6A-0791-83FC-0963F3292109}"/>
                  </a:ext>
                </a:extLst>
              </p:cNvPr>
              <p:cNvSpPr txBox="1"/>
              <p:nvPr/>
            </p:nvSpPr>
            <p:spPr>
              <a:xfrm>
                <a:off x="2714389" y="4871654"/>
                <a:ext cx="29859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18</a:t>
                </a: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5190ABA-69F7-369D-C11A-7764061C0BAF}"/>
                  </a:ext>
                </a:extLst>
              </p:cNvPr>
              <p:cNvGrpSpPr/>
              <p:nvPr/>
            </p:nvGrpSpPr>
            <p:grpSpPr>
              <a:xfrm>
                <a:off x="750891" y="4668993"/>
                <a:ext cx="409539" cy="184666"/>
                <a:chOff x="3240185" y="4896947"/>
                <a:chExt cx="409539" cy="142545"/>
              </a:xfrm>
            </p:grpSpPr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5589B37C-C80C-1F2D-1CB4-5AC28B746D6B}"/>
                    </a:ext>
                  </a:extLst>
                </p:cNvPr>
                <p:cNvSpPr txBox="1"/>
                <p:nvPr/>
              </p:nvSpPr>
              <p:spPr>
                <a:xfrm>
                  <a:off x="3240185" y="4896947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100</a:t>
                  </a:r>
                </a:p>
              </p:txBody>
            </p: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3E12D124-F4FB-B727-5D07-2289FDDEE624}"/>
                    </a:ext>
                  </a:extLst>
                </p:cNvPr>
                <p:cNvCxnSpPr/>
                <p:nvPr/>
              </p:nvCxnSpPr>
              <p:spPr>
                <a:xfrm>
                  <a:off x="3588524" y="4970688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F2C1B7D-B236-341F-020D-1B6BB3EA1209}"/>
                  </a:ext>
                </a:extLst>
              </p:cNvPr>
              <p:cNvSpPr txBox="1"/>
              <p:nvPr/>
            </p:nvSpPr>
            <p:spPr>
              <a:xfrm>
                <a:off x="1377573" y="5089867"/>
                <a:ext cx="3932655" cy="23391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Months after randomisation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D61826A-0A8F-E663-B4A0-F8DAC898A6E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311878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2EA3A1-2CD7-2BA3-0F38-EC9C0AB63C90}"/>
                  </a:ext>
                </a:extLst>
              </p:cNvPr>
              <p:cNvSpPr txBox="1"/>
              <p:nvPr/>
            </p:nvSpPr>
            <p:spPr>
              <a:xfrm>
                <a:off x="2238299" y="4871654"/>
                <a:ext cx="22604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12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F09279A-649F-AB3F-0F32-C518190EF9A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335698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6B7A15-BDA3-C2A6-DEF7-0843DF6CBB6E}"/>
                  </a:ext>
                </a:extLst>
              </p:cNvPr>
              <p:cNvSpPr txBox="1"/>
              <p:nvPr/>
            </p:nvSpPr>
            <p:spPr>
              <a:xfrm>
                <a:off x="3224294" y="4871654"/>
                <a:ext cx="29859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24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1110C66-259D-41F2-04FB-134BDCE6EBF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59518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6C8A7A-7274-6589-7A81-A800B35B6D39}"/>
                  </a:ext>
                </a:extLst>
              </p:cNvPr>
              <p:cNvSpPr txBox="1"/>
              <p:nvPr/>
            </p:nvSpPr>
            <p:spPr>
              <a:xfrm>
                <a:off x="4249186" y="4871654"/>
                <a:ext cx="29859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36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0226367-A1BF-0B0E-6058-C4C11075FB5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47608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92457F-CA99-E1C6-9F9F-37F15C0DEADF}"/>
                  </a:ext>
                </a:extLst>
              </p:cNvPr>
              <p:cNvSpPr txBox="1"/>
              <p:nvPr/>
            </p:nvSpPr>
            <p:spPr>
              <a:xfrm>
                <a:off x="3728646" y="4871654"/>
                <a:ext cx="313670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30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B10DF5C-9D3B-FF43-3D01-109370EFF3F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871428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81096BD-48EC-B0FD-3FF0-43E655EB1B90}"/>
                  </a:ext>
                </a:extLst>
              </p:cNvPr>
              <p:cNvSpPr txBox="1"/>
              <p:nvPr/>
            </p:nvSpPr>
            <p:spPr>
              <a:xfrm>
                <a:off x="4760996" y="4871654"/>
                <a:ext cx="29859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42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CD57B28-5965-7ACC-E21C-7C72156946E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383340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7CF03F4-5BF9-D51A-2827-17CF090A7E9F}"/>
                  </a:ext>
                </a:extLst>
              </p:cNvPr>
              <p:cNvSpPr txBox="1"/>
              <p:nvPr/>
            </p:nvSpPr>
            <p:spPr>
              <a:xfrm>
                <a:off x="5272611" y="4871654"/>
                <a:ext cx="29859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104" name="Freeform: Shape 182">
                <a:extLst>
                  <a:ext uri="{FF2B5EF4-FFF2-40B4-BE49-F238E27FC236}">
                    <a16:creationId xmlns:a16="http://schemas.microsoft.com/office/drawing/2014/main" id="{34315AE5-782E-B7A4-8EB3-AEA29C0D5566}"/>
                  </a:ext>
                </a:extLst>
              </p:cNvPr>
              <p:cNvSpPr/>
              <p:nvPr/>
            </p:nvSpPr>
            <p:spPr>
              <a:xfrm>
                <a:off x="1159733" y="2256209"/>
                <a:ext cx="128253" cy="2497080"/>
              </a:xfrm>
              <a:custGeom>
                <a:avLst/>
                <a:gdLst>
                  <a:gd name="connsiteX0" fmla="*/ 0 w 2480261"/>
                  <a:gd name="connsiteY0" fmla="*/ 0 h 1722840"/>
                  <a:gd name="connsiteX1" fmla="*/ 0 w 2480261"/>
                  <a:gd name="connsiteY1" fmla="*/ 1722840 h 1722840"/>
                  <a:gd name="connsiteX2" fmla="*/ 2480261 w 2480261"/>
                  <a:gd name="connsiteY2" fmla="*/ 1722840 h 1722840"/>
                  <a:gd name="connsiteX0" fmla="*/ 0 w 0"/>
                  <a:gd name="connsiteY0" fmla="*/ 0 h 1722840"/>
                  <a:gd name="connsiteX1" fmla="*/ 0 w 0"/>
                  <a:gd name="connsiteY1" fmla="*/ 1722840 h 172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722840">
                    <a:moveTo>
                      <a:pt x="0" y="0"/>
                    </a:moveTo>
                    <a:lnTo>
                      <a:pt x="0" y="172284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236D2A1-E001-27F1-F11B-54C3E20AA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760" y="4765762"/>
                <a:ext cx="439028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3DED6736-0B40-D23B-59E6-EAD88BB52CC2}"/>
                  </a:ext>
                </a:extLst>
              </p:cNvPr>
              <p:cNvGrpSpPr/>
              <p:nvPr/>
            </p:nvGrpSpPr>
            <p:grpSpPr>
              <a:xfrm>
                <a:off x="702597" y="2740560"/>
                <a:ext cx="457833" cy="184666"/>
                <a:chOff x="3039491" y="3831009"/>
                <a:chExt cx="457833" cy="142545"/>
              </a:xfrm>
            </p:grpSpPr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7AD906B-B04D-91E7-60B0-BC01D925D92F}"/>
                    </a:ext>
                  </a:extLst>
                </p:cNvPr>
                <p:cNvSpPr txBox="1"/>
                <p:nvPr/>
              </p:nvSpPr>
              <p:spPr>
                <a:xfrm>
                  <a:off x="3039491" y="3831009"/>
                  <a:ext cx="381140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Light"/>
                    </a:rPr>
                    <a:t>5</a:t>
                  </a: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00</a:t>
                  </a:r>
                </a:p>
              </p:txBody>
            </p: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841F4088-44C1-F95B-363B-FDDE82965A46}"/>
                    </a:ext>
                  </a:extLst>
                </p:cNvPr>
                <p:cNvCxnSpPr/>
                <p:nvPr/>
              </p:nvCxnSpPr>
              <p:spPr>
                <a:xfrm>
                  <a:off x="3436124" y="3904065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6B8F9D1A-7C2C-C5C4-4633-124F86540C50}"/>
                  </a:ext>
                </a:extLst>
              </p:cNvPr>
              <p:cNvGrpSpPr/>
              <p:nvPr/>
            </p:nvGrpSpPr>
            <p:grpSpPr>
              <a:xfrm>
                <a:off x="702597" y="3222668"/>
                <a:ext cx="457833" cy="184666"/>
                <a:chOff x="3039491" y="3831009"/>
                <a:chExt cx="457833" cy="142545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0E8D3B7-0CC5-2A17-7D03-0E816ABECD10}"/>
                    </a:ext>
                  </a:extLst>
                </p:cNvPr>
                <p:cNvSpPr txBox="1"/>
                <p:nvPr/>
              </p:nvSpPr>
              <p:spPr>
                <a:xfrm>
                  <a:off x="3039491" y="3831009"/>
                  <a:ext cx="381140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Light"/>
                    </a:rPr>
                    <a:t>4</a:t>
                  </a: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00</a:t>
                  </a:r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DDD91516-A5CF-100E-E646-65DD7F4D41A9}"/>
                    </a:ext>
                  </a:extLst>
                </p:cNvPr>
                <p:cNvCxnSpPr/>
                <p:nvPr/>
              </p:nvCxnSpPr>
              <p:spPr>
                <a:xfrm>
                  <a:off x="3436124" y="3904065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918EDFF-DAEC-18AE-279F-7EA556F07B1E}"/>
                  </a:ext>
                </a:extLst>
              </p:cNvPr>
              <p:cNvGrpSpPr/>
              <p:nvPr/>
            </p:nvGrpSpPr>
            <p:grpSpPr>
              <a:xfrm>
                <a:off x="702597" y="3704776"/>
                <a:ext cx="457833" cy="184666"/>
                <a:chOff x="3039491" y="3831009"/>
                <a:chExt cx="457833" cy="142545"/>
              </a:xfrm>
            </p:grpSpPr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3FB16F8-EAC1-51A7-9607-A305D983E5EA}"/>
                    </a:ext>
                  </a:extLst>
                </p:cNvPr>
                <p:cNvSpPr txBox="1"/>
                <p:nvPr/>
              </p:nvSpPr>
              <p:spPr>
                <a:xfrm>
                  <a:off x="3039491" y="3831009"/>
                  <a:ext cx="381140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300</a:t>
                  </a:r>
                </a:p>
              </p:txBody>
            </p: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A3F9A9AB-2AA8-85AA-9E1B-B644592BAF41}"/>
                    </a:ext>
                  </a:extLst>
                </p:cNvPr>
                <p:cNvCxnSpPr/>
                <p:nvPr/>
              </p:nvCxnSpPr>
              <p:spPr>
                <a:xfrm>
                  <a:off x="3436124" y="3904065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E8039252-15BE-A1EC-035E-A89E4E390540}"/>
                  </a:ext>
                </a:extLst>
              </p:cNvPr>
              <p:cNvGrpSpPr/>
              <p:nvPr/>
            </p:nvGrpSpPr>
            <p:grpSpPr>
              <a:xfrm>
                <a:off x="1325845" y="2564130"/>
                <a:ext cx="4173638" cy="1609311"/>
                <a:chOff x="1307841" y="2564130"/>
                <a:chExt cx="4173638" cy="1609311"/>
              </a:xfrm>
            </p:grpSpPr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2BA4600C-B4F1-FE57-C344-88E00302E254}"/>
                    </a:ext>
                  </a:extLst>
                </p:cNvPr>
                <p:cNvGrpSpPr/>
                <p:nvPr/>
              </p:nvGrpSpPr>
              <p:grpSpPr>
                <a:xfrm>
                  <a:off x="1347831" y="2564130"/>
                  <a:ext cx="4133648" cy="1571625"/>
                  <a:chOff x="1347831" y="2564130"/>
                  <a:chExt cx="4133648" cy="1571625"/>
                </a:xfrm>
              </p:grpSpPr>
              <p:grpSp>
                <p:nvGrpSpPr>
                  <p:cNvPr id="217" name="Group 216">
                    <a:extLst>
                      <a:ext uri="{FF2B5EF4-FFF2-40B4-BE49-F238E27FC236}">
                        <a16:creationId xmlns:a16="http://schemas.microsoft.com/office/drawing/2014/main" id="{AAC45F02-0BE4-18E4-8ACB-BB6439D7F05E}"/>
                      </a:ext>
                    </a:extLst>
                  </p:cNvPr>
                  <p:cNvGrpSpPr/>
                  <p:nvPr/>
                </p:nvGrpSpPr>
                <p:grpSpPr>
                  <a:xfrm>
                    <a:off x="1347831" y="2564130"/>
                    <a:ext cx="4133648" cy="1571625"/>
                    <a:chOff x="1347831" y="2564130"/>
                    <a:chExt cx="4133648" cy="1571625"/>
                  </a:xfrm>
                </p:grpSpPr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E4BA2B4D-B089-5CF8-B03E-247AC30F0E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47831" y="3068955"/>
                      <a:ext cx="78102" cy="1009650"/>
                      <a:chOff x="1540812" y="3539772"/>
                      <a:chExt cx="78102" cy="1009650"/>
                    </a:xfrm>
                  </p:grpSpPr>
                  <p:sp>
                    <p:nvSpPr>
                      <p:cNvPr id="146" name="Oval 145">
                        <a:extLst>
                          <a:ext uri="{FF2B5EF4-FFF2-40B4-BE49-F238E27FC236}">
                            <a16:creationId xmlns:a16="http://schemas.microsoft.com/office/drawing/2014/main" id="{C16B4985-FECD-23E7-D643-9FB20D81B3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40812" y="4094802"/>
                        <a:ext cx="78102" cy="7810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147" name="Straight Connector 146">
                        <a:extLst>
                          <a:ext uri="{FF2B5EF4-FFF2-40B4-BE49-F238E27FC236}">
                            <a16:creationId xmlns:a16="http://schemas.microsoft.com/office/drawing/2014/main" id="{03BF6F28-C027-6438-5EC7-483A01C111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79863" y="3539772"/>
                        <a:ext cx="0" cy="1009650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A9EF2ABF-7421-7CBB-9C61-AA13F05FC8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89919" y="2899410"/>
                      <a:ext cx="78102" cy="1057275"/>
                      <a:chOff x="1502712" y="3484549"/>
                      <a:chExt cx="78102" cy="1057275"/>
                    </a:xfrm>
                  </p:grpSpPr>
                  <p:sp>
                    <p:nvSpPr>
                      <p:cNvPr id="152" name="Oval 151">
                        <a:extLst>
                          <a:ext uri="{FF2B5EF4-FFF2-40B4-BE49-F238E27FC236}">
                            <a16:creationId xmlns:a16="http://schemas.microsoft.com/office/drawing/2014/main" id="{ADD99A92-0495-1C9B-A6EA-29B10629D5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2712" y="4094802"/>
                        <a:ext cx="78102" cy="7810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153" name="Straight Connector 152">
                        <a:extLst>
                          <a:ext uri="{FF2B5EF4-FFF2-40B4-BE49-F238E27FC236}">
                            <a16:creationId xmlns:a16="http://schemas.microsoft.com/office/drawing/2014/main" id="{83A2A0D4-3CAD-53D7-E330-99B7B1A84F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41763" y="3484549"/>
                        <a:ext cx="0" cy="1057275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" name="Group 155">
                      <a:extLst>
                        <a:ext uri="{FF2B5EF4-FFF2-40B4-BE49-F238E27FC236}">
                          <a16:creationId xmlns:a16="http://schemas.microsoft.com/office/drawing/2014/main" id="{1201DFD5-7391-E1A2-7566-5C7F130F57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53860" y="2846070"/>
                      <a:ext cx="78102" cy="1144905"/>
                      <a:chOff x="1502712" y="3441714"/>
                      <a:chExt cx="78102" cy="1144905"/>
                    </a:xfrm>
                  </p:grpSpPr>
                  <p:sp>
                    <p:nvSpPr>
                      <p:cNvPr id="157" name="Oval 156">
                        <a:extLst>
                          <a:ext uri="{FF2B5EF4-FFF2-40B4-BE49-F238E27FC236}">
                            <a16:creationId xmlns:a16="http://schemas.microsoft.com/office/drawing/2014/main" id="{7B29BADA-5113-53CB-2A0B-FC8971F8DB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2712" y="4094802"/>
                        <a:ext cx="78102" cy="7810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158" name="Straight Connector 157">
                        <a:extLst>
                          <a:ext uri="{FF2B5EF4-FFF2-40B4-BE49-F238E27FC236}">
                            <a16:creationId xmlns:a16="http://schemas.microsoft.com/office/drawing/2014/main" id="{6D743B3E-2974-B945-B753-3155C5FFD0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41763" y="3441714"/>
                        <a:ext cx="0" cy="1144905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097B1A86-B49B-E36A-E76D-A2E086C4B3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21162" y="2726055"/>
                      <a:ext cx="78102" cy="1211580"/>
                      <a:chOff x="1502712" y="3409929"/>
                      <a:chExt cx="78102" cy="1211580"/>
                    </a:xfrm>
                  </p:grpSpPr>
                  <p:sp>
                    <p:nvSpPr>
                      <p:cNvPr id="162" name="Oval 161">
                        <a:extLst>
                          <a:ext uri="{FF2B5EF4-FFF2-40B4-BE49-F238E27FC236}">
                            <a16:creationId xmlns:a16="http://schemas.microsoft.com/office/drawing/2014/main" id="{E179520E-5217-82F1-E0FE-11A8641F66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2712" y="4094802"/>
                        <a:ext cx="78102" cy="7810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163" name="Straight Connector 162">
                        <a:extLst>
                          <a:ext uri="{FF2B5EF4-FFF2-40B4-BE49-F238E27FC236}">
                            <a16:creationId xmlns:a16="http://schemas.microsoft.com/office/drawing/2014/main" id="{16596BB9-CEE6-079A-C42D-605E94E942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41763" y="3409929"/>
                        <a:ext cx="0" cy="1211580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1" name="Group 170">
                      <a:extLst>
                        <a:ext uri="{FF2B5EF4-FFF2-40B4-BE49-F238E27FC236}">
                          <a16:creationId xmlns:a16="http://schemas.microsoft.com/office/drawing/2014/main" id="{465AD314-1591-C7D8-3696-1E157C663C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32939" y="2689860"/>
                      <a:ext cx="78102" cy="1268730"/>
                      <a:chOff x="1502712" y="3392929"/>
                      <a:chExt cx="78102" cy="1268730"/>
                    </a:xfrm>
                  </p:grpSpPr>
                  <p:sp>
                    <p:nvSpPr>
                      <p:cNvPr id="172" name="Oval 171">
                        <a:extLst>
                          <a:ext uri="{FF2B5EF4-FFF2-40B4-BE49-F238E27FC236}">
                            <a16:creationId xmlns:a16="http://schemas.microsoft.com/office/drawing/2014/main" id="{54324980-EB2F-8AB4-2C63-D4A7404898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2712" y="4094802"/>
                        <a:ext cx="78102" cy="7810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177" name="Straight Connector 176">
                        <a:extLst>
                          <a:ext uri="{FF2B5EF4-FFF2-40B4-BE49-F238E27FC236}">
                            <a16:creationId xmlns:a16="http://schemas.microsoft.com/office/drawing/2014/main" id="{60A08101-5F1D-D921-4C66-B13E1BBF61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41763" y="3392929"/>
                        <a:ext cx="0" cy="1268730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0" name="Group 179">
                      <a:extLst>
                        <a:ext uri="{FF2B5EF4-FFF2-40B4-BE49-F238E27FC236}">
                          <a16:creationId xmlns:a16="http://schemas.microsoft.com/office/drawing/2014/main" id="{E23AEBFE-D02F-9077-D287-64029913B3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5455" y="2564130"/>
                      <a:ext cx="78102" cy="1438275"/>
                      <a:chOff x="1502712" y="3336678"/>
                      <a:chExt cx="78102" cy="1438275"/>
                    </a:xfrm>
                  </p:grpSpPr>
                  <p:sp>
                    <p:nvSpPr>
                      <p:cNvPr id="183" name="Oval 182">
                        <a:extLst>
                          <a:ext uri="{FF2B5EF4-FFF2-40B4-BE49-F238E27FC236}">
                            <a16:creationId xmlns:a16="http://schemas.microsoft.com/office/drawing/2014/main" id="{CCFB3B7C-4E52-2081-140B-71D85714FE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2712" y="4094802"/>
                        <a:ext cx="78102" cy="7810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185" name="Straight Connector 184">
                        <a:extLst>
                          <a:ext uri="{FF2B5EF4-FFF2-40B4-BE49-F238E27FC236}">
                            <a16:creationId xmlns:a16="http://schemas.microsoft.com/office/drawing/2014/main" id="{F5BBDBBB-A429-8E7B-8899-3EE0E46885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41763" y="3336678"/>
                        <a:ext cx="0" cy="1438275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2" name="Group 191">
                      <a:extLst>
                        <a:ext uri="{FF2B5EF4-FFF2-40B4-BE49-F238E27FC236}">
                          <a16:creationId xmlns:a16="http://schemas.microsoft.com/office/drawing/2014/main" id="{A9232BE1-0ADB-DB12-B150-67AC175642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6061" y="2745105"/>
                      <a:ext cx="78102" cy="1261110"/>
                      <a:chOff x="1502712" y="3384789"/>
                      <a:chExt cx="78102" cy="1261110"/>
                    </a:xfrm>
                  </p:grpSpPr>
                  <p:sp>
                    <p:nvSpPr>
                      <p:cNvPr id="193" name="Oval 192">
                        <a:extLst>
                          <a:ext uri="{FF2B5EF4-FFF2-40B4-BE49-F238E27FC236}">
                            <a16:creationId xmlns:a16="http://schemas.microsoft.com/office/drawing/2014/main" id="{518499E4-830B-449A-2A6C-800A4F28D8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2712" y="4094802"/>
                        <a:ext cx="78102" cy="7810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194" name="Straight Connector 193">
                        <a:extLst>
                          <a:ext uri="{FF2B5EF4-FFF2-40B4-BE49-F238E27FC236}">
                            <a16:creationId xmlns:a16="http://schemas.microsoft.com/office/drawing/2014/main" id="{1A17E1B4-5CBF-C4DE-1A5B-14E469DD57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41763" y="3384789"/>
                        <a:ext cx="0" cy="1261110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7" name="Group 196">
                      <a:extLst>
                        <a:ext uri="{FF2B5EF4-FFF2-40B4-BE49-F238E27FC236}">
                          <a16:creationId xmlns:a16="http://schemas.microsoft.com/office/drawing/2014/main" id="{5BB21F6C-BE03-9C98-8A38-3E81ADE4CB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80719" y="2785110"/>
                      <a:ext cx="78102" cy="1196340"/>
                      <a:chOff x="1502712" y="3426251"/>
                      <a:chExt cx="78102" cy="1196340"/>
                    </a:xfrm>
                  </p:grpSpPr>
                  <p:sp>
                    <p:nvSpPr>
                      <p:cNvPr id="198" name="Oval 197">
                        <a:extLst>
                          <a:ext uri="{FF2B5EF4-FFF2-40B4-BE49-F238E27FC236}">
                            <a16:creationId xmlns:a16="http://schemas.microsoft.com/office/drawing/2014/main" id="{70340493-57D6-6357-8152-80A08EFCD9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2712" y="4094802"/>
                        <a:ext cx="78102" cy="7810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199" name="Straight Connector 198">
                        <a:extLst>
                          <a:ext uri="{FF2B5EF4-FFF2-40B4-BE49-F238E27FC236}">
                            <a16:creationId xmlns:a16="http://schemas.microsoft.com/office/drawing/2014/main" id="{652A4CD7-2333-34F9-4996-D2EF635700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41763" y="3426251"/>
                        <a:ext cx="0" cy="1196340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2" name="Group 201">
                      <a:extLst>
                        <a:ext uri="{FF2B5EF4-FFF2-40B4-BE49-F238E27FC236}">
                          <a16:creationId xmlns:a16="http://schemas.microsoft.com/office/drawing/2014/main" id="{782048F3-546C-7F32-5813-3361705060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03377" y="3046095"/>
                      <a:ext cx="78102" cy="1089660"/>
                      <a:chOff x="1502712" y="3534212"/>
                      <a:chExt cx="78102" cy="1089660"/>
                    </a:xfrm>
                  </p:grpSpPr>
                  <p:sp>
                    <p:nvSpPr>
                      <p:cNvPr id="203" name="Oval 202">
                        <a:extLst>
                          <a:ext uri="{FF2B5EF4-FFF2-40B4-BE49-F238E27FC236}">
                            <a16:creationId xmlns:a16="http://schemas.microsoft.com/office/drawing/2014/main" id="{75162339-D1EF-DE4E-CFE2-7C9F07C562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2712" y="4094802"/>
                        <a:ext cx="78102" cy="7810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204" name="Straight Connector 203">
                        <a:extLst>
                          <a:ext uri="{FF2B5EF4-FFF2-40B4-BE49-F238E27FC236}">
                            <a16:creationId xmlns:a16="http://schemas.microsoft.com/office/drawing/2014/main" id="{F1556837-CAF5-63AB-774C-08BF6A9E92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41763" y="3534212"/>
                        <a:ext cx="0" cy="1089660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54913493-1979-4583-9E4F-968151F56F34}"/>
                      </a:ext>
                    </a:extLst>
                  </p:cNvPr>
                  <p:cNvSpPr/>
                  <p:nvPr/>
                </p:nvSpPr>
                <p:spPr>
                  <a:xfrm>
                    <a:off x="1388745" y="3362325"/>
                    <a:ext cx="4055745" cy="297180"/>
                  </a:xfrm>
                  <a:custGeom>
                    <a:avLst/>
                    <a:gdLst>
                      <a:gd name="connsiteX0" fmla="*/ 0 w 4055745"/>
                      <a:gd name="connsiteY0" fmla="*/ 297180 h 297180"/>
                      <a:gd name="connsiteX1" fmla="*/ 40005 w 4055745"/>
                      <a:gd name="connsiteY1" fmla="*/ 188595 h 297180"/>
                      <a:gd name="connsiteX2" fmla="*/ 205740 w 4055745"/>
                      <a:gd name="connsiteY2" fmla="*/ 175260 h 297180"/>
                      <a:gd name="connsiteX3" fmla="*/ 470535 w 4055745"/>
                      <a:gd name="connsiteY3" fmla="*/ 87630 h 297180"/>
                      <a:gd name="connsiteX4" fmla="*/ 984885 w 4055745"/>
                      <a:gd name="connsiteY4" fmla="*/ 68580 h 297180"/>
                      <a:gd name="connsiteX5" fmla="*/ 1497330 w 4055745"/>
                      <a:gd name="connsiteY5" fmla="*/ 0 h 297180"/>
                      <a:gd name="connsiteX6" fmla="*/ 2009775 w 4055745"/>
                      <a:gd name="connsiteY6" fmla="*/ 131445 h 297180"/>
                      <a:gd name="connsiteX7" fmla="*/ 3034665 w 4055745"/>
                      <a:gd name="connsiteY7" fmla="*/ 127635 h 297180"/>
                      <a:gd name="connsiteX8" fmla="*/ 3030855 w 4055745"/>
                      <a:gd name="connsiteY8" fmla="*/ 131445 h 297180"/>
                      <a:gd name="connsiteX9" fmla="*/ 4055745 w 4055745"/>
                      <a:gd name="connsiteY9" fmla="*/ 283845 h 297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055745" h="297180">
                        <a:moveTo>
                          <a:pt x="0" y="297180"/>
                        </a:moveTo>
                        <a:lnTo>
                          <a:pt x="40005" y="188595"/>
                        </a:lnTo>
                        <a:lnTo>
                          <a:pt x="205740" y="175260"/>
                        </a:lnTo>
                        <a:lnTo>
                          <a:pt x="470535" y="87630"/>
                        </a:lnTo>
                        <a:lnTo>
                          <a:pt x="984885" y="68580"/>
                        </a:lnTo>
                        <a:lnTo>
                          <a:pt x="1497330" y="0"/>
                        </a:lnTo>
                        <a:lnTo>
                          <a:pt x="2009775" y="131445"/>
                        </a:lnTo>
                        <a:lnTo>
                          <a:pt x="3034665" y="127635"/>
                        </a:lnTo>
                        <a:lnTo>
                          <a:pt x="3030855" y="131445"/>
                        </a:lnTo>
                        <a:lnTo>
                          <a:pt x="4055745" y="283845"/>
                        </a:lnTo>
                      </a:path>
                    </a:pathLst>
                  </a:custGeom>
                  <a:noFill/>
                  <a:ln w="381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  <a:latin typeface="Poppins Light"/>
                    </a:endParaRPr>
                  </a:p>
                </p:txBody>
              </p:sp>
            </p:grp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3E7E86CD-70E2-048B-05A9-8BAA427A7A04}"/>
                    </a:ext>
                  </a:extLst>
                </p:cNvPr>
                <p:cNvSpPr/>
                <p:nvPr/>
              </p:nvSpPr>
              <p:spPr>
                <a:xfrm>
                  <a:off x="1307841" y="4095339"/>
                  <a:ext cx="78102" cy="781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6800283A-96B5-5E35-E7E1-637A04379C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48740" y="3663315"/>
                  <a:ext cx="40005" cy="47434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7E2F3F2B-D1B0-CAEB-B41E-00BBE0A63B85}"/>
                  </a:ext>
                </a:extLst>
              </p:cNvPr>
              <p:cNvGrpSpPr/>
              <p:nvPr/>
            </p:nvGrpSpPr>
            <p:grpSpPr>
              <a:xfrm>
                <a:off x="1250718" y="3726180"/>
                <a:ext cx="4172421" cy="618657"/>
                <a:chOff x="1308914" y="3726180"/>
                <a:chExt cx="4172421" cy="618657"/>
              </a:xfrm>
            </p:grpSpPr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09259761-8155-6B30-814D-C0236553B512}"/>
                    </a:ext>
                  </a:extLst>
                </p:cNvPr>
                <p:cNvGrpSpPr/>
                <p:nvPr/>
              </p:nvGrpSpPr>
              <p:grpSpPr>
                <a:xfrm>
                  <a:off x="1308914" y="3726180"/>
                  <a:ext cx="4172421" cy="618657"/>
                  <a:chOff x="1308914" y="3726180"/>
                  <a:chExt cx="4172421" cy="618657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237B7E95-F603-FDCE-D407-1C939DDEE841}"/>
                      </a:ext>
                    </a:extLst>
                  </p:cNvPr>
                  <p:cNvGrpSpPr/>
                  <p:nvPr/>
                </p:nvGrpSpPr>
                <p:grpSpPr>
                  <a:xfrm>
                    <a:off x="1554147" y="3899535"/>
                    <a:ext cx="78102" cy="441960"/>
                    <a:chOff x="1502712" y="3905250"/>
                    <a:chExt cx="78102" cy="441960"/>
                  </a:xfrm>
                </p:grpSpPr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C1E03A49-96AA-6E0B-3C08-2DE8885B34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2712" y="4094802"/>
                      <a:ext cx="78102" cy="7810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A34F856B-571E-A446-6D7D-8C993DBAB2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41763" y="3905250"/>
                      <a:ext cx="0" cy="441960"/>
                    </a:xfrm>
                    <a:prstGeom prst="line">
                      <a:avLst/>
                    </a:prstGeom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3DE71ECB-4957-D7CC-284F-E6AF76F30EAE}"/>
                      </a:ext>
                    </a:extLst>
                  </p:cNvPr>
                  <p:cNvGrpSpPr/>
                  <p:nvPr/>
                </p:nvGrpSpPr>
                <p:grpSpPr>
                  <a:xfrm>
                    <a:off x="1390317" y="3890010"/>
                    <a:ext cx="78102" cy="451485"/>
                    <a:chOff x="1502712" y="3890010"/>
                    <a:chExt cx="78102" cy="451485"/>
                  </a:xfrm>
                </p:grpSpPr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317A9ABF-5CE2-CB52-1693-DC28A5729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2712" y="4094802"/>
                      <a:ext cx="78102" cy="7810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177A39B4-C087-4879-EBE0-369CBCD748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41763" y="3890010"/>
                      <a:ext cx="0" cy="451485"/>
                    </a:xfrm>
                    <a:prstGeom prst="line">
                      <a:avLst/>
                    </a:prstGeom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2C5395E9-3AC5-6E57-5565-D8199C6A0A01}"/>
                      </a:ext>
                    </a:extLst>
                  </p:cNvPr>
                  <p:cNvGrpSpPr/>
                  <p:nvPr/>
                </p:nvGrpSpPr>
                <p:grpSpPr>
                  <a:xfrm>
                    <a:off x="1347591" y="3916680"/>
                    <a:ext cx="78102" cy="428157"/>
                    <a:chOff x="1540812" y="3920958"/>
                    <a:chExt cx="78102" cy="428157"/>
                  </a:xfrm>
                </p:grpSpPr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76C5769D-3880-8C80-A648-9EFB18A7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0812" y="4094802"/>
                      <a:ext cx="78102" cy="7810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A491A8FB-A612-3D40-7DCB-EDD2BA53EF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79863" y="3920958"/>
                      <a:ext cx="0" cy="428157"/>
                    </a:xfrm>
                    <a:prstGeom prst="line">
                      <a:avLst/>
                    </a:prstGeom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D7EF089D-87A0-8F03-6512-E5583A3CCB08}"/>
                      </a:ext>
                    </a:extLst>
                  </p:cNvPr>
                  <p:cNvGrpSpPr/>
                  <p:nvPr/>
                </p:nvGrpSpPr>
                <p:grpSpPr>
                  <a:xfrm>
                    <a:off x="1308914" y="3983355"/>
                    <a:ext cx="78102" cy="325755"/>
                    <a:chOff x="1588437" y="3983408"/>
                    <a:chExt cx="78102" cy="325755"/>
                  </a:xfrm>
                </p:grpSpPr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850507E8-8BD5-1D47-DFA9-8EEAF1E5D8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437" y="4094802"/>
                      <a:ext cx="78102" cy="7810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2C6101D5-DB89-29E5-B79A-7FEBB43013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27488" y="3983408"/>
                      <a:ext cx="0" cy="325755"/>
                    </a:xfrm>
                    <a:prstGeom prst="line">
                      <a:avLst/>
                    </a:prstGeom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3630E782-202B-1EBD-BBCC-DE0051F266DF}"/>
                      </a:ext>
                    </a:extLst>
                  </p:cNvPr>
                  <p:cNvGrpSpPr/>
                  <p:nvPr/>
                </p:nvGrpSpPr>
                <p:grpSpPr>
                  <a:xfrm>
                    <a:off x="1820534" y="3880485"/>
                    <a:ext cx="78102" cy="453390"/>
                    <a:chOff x="1502712" y="3904394"/>
                    <a:chExt cx="78102" cy="453390"/>
                  </a:xfrm>
                </p:grpSpPr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id="{4EAF5C1F-5118-3F72-3378-A12EB0C44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2712" y="4094802"/>
                      <a:ext cx="78102" cy="7810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17" name="Straight Connector 116">
                      <a:extLst>
                        <a:ext uri="{FF2B5EF4-FFF2-40B4-BE49-F238E27FC236}">
                          <a16:creationId xmlns:a16="http://schemas.microsoft.com/office/drawing/2014/main" id="{EE454E01-C64D-DFEE-5467-F2834FFF46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41763" y="3904394"/>
                      <a:ext cx="0" cy="453390"/>
                    </a:xfrm>
                    <a:prstGeom prst="line">
                      <a:avLst/>
                    </a:prstGeom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FC95B673-88AB-B895-D44C-366D2AC51C0B}"/>
                      </a:ext>
                    </a:extLst>
                  </p:cNvPr>
                  <p:cNvGrpSpPr/>
                  <p:nvPr/>
                </p:nvGrpSpPr>
                <p:grpSpPr>
                  <a:xfrm>
                    <a:off x="2332828" y="3830955"/>
                    <a:ext cx="78102" cy="489585"/>
                    <a:chOff x="1502712" y="3886436"/>
                    <a:chExt cx="78102" cy="489585"/>
                  </a:xfrm>
                </p:grpSpPr>
                <p:sp>
                  <p:nvSpPr>
                    <p:cNvPr id="121" name="Oval 120">
                      <a:extLst>
                        <a:ext uri="{FF2B5EF4-FFF2-40B4-BE49-F238E27FC236}">
                          <a16:creationId xmlns:a16="http://schemas.microsoft.com/office/drawing/2014/main" id="{3EFA5926-878E-AAC5-DE8C-E56806C498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2712" y="4094802"/>
                      <a:ext cx="78102" cy="7810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22" name="Straight Connector 121">
                      <a:extLst>
                        <a:ext uri="{FF2B5EF4-FFF2-40B4-BE49-F238E27FC236}">
                          <a16:creationId xmlns:a16="http://schemas.microsoft.com/office/drawing/2014/main" id="{4364C5E7-9D12-06AF-3B69-E1180F624F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41763" y="3886436"/>
                      <a:ext cx="0" cy="489585"/>
                    </a:xfrm>
                    <a:prstGeom prst="line">
                      <a:avLst/>
                    </a:prstGeom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EAA304C9-60B3-8935-C760-723483D8EC65}"/>
                      </a:ext>
                    </a:extLst>
                  </p:cNvPr>
                  <p:cNvGrpSpPr/>
                  <p:nvPr/>
                </p:nvGrpSpPr>
                <p:grpSpPr>
                  <a:xfrm>
                    <a:off x="2844319" y="3827145"/>
                    <a:ext cx="78102" cy="493395"/>
                    <a:chOff x="1502712" y="3869830"/>
                    <a:chExt cx="78102" cy="493395"/>
                  </a:xfrm>
                </p:grpSpPr>
                <p:sp>
                  <p:nvSpPr>
                    <p:cNvPr id="126" name="Oval 125">
                      <a:extLst>
                        <a:ext uri="{FF2B5EF4-FFF2-40B4-BE49-F238E27FC236}">
                          <a16:creationId xmlns:a16="http://schemas.microsoft.com/office/drawing/2014/main" id="{3A5794B0-DF8F-1EDD-6D13-88856E4FB6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2712" y="4094802"/>
                      <a:ext cx="78102" cy="7810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EC854655-3412-A554-8232-61F1B5C114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41763" y="3869830"/>
                      <a:ext cx="0" cy="493395"/>
                    </a:xfrm>
                    <a:prstGeom prst="line">
                      <a:avLst/>
                    </a:prstGeom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DA3AEA1F-3B95-8970-437D-B67F81A41821}"/>
                      </a:ext>
                    </a:extLst>
                  </p:cNvPr>
                  <p:cNvGrpSpPr/>
                  <p:nvPr/>
                </p:nvGrpSpPr>
                <p:grpSpPr>
                  <a:xfrm>
                    <a:off x="3355434" y="3804285"/>
                    <a:ext cx="78102" cy="518160"/>
                    <a:chOff x="1502712" y="3863808"/>
                    <a:chExt cx="78102" cy="518160"/>
                  </a:xfrm>
                </p:grpSpPr>
                <p:sp>
                  <p:nvSpPr>
                    <p:cNvPr id="131" name="Oval 130">
                      <a:extLst>
                        <a:ext uri="{FF2B5EF4-FFF2-40B4-BE49-F238E27FC236}">
                          <a16:creationId xmlns:a16="http://schemas.microsoft.com/office/drawing/2014/main" id="{BA0511F0-3BF7-5524-AE3F-FDBE1379D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2712" y="4094802"/>
                      <a:ext cx="78102" cy="7810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32" name="Straight Connector 131">
                      <a:extLst>
                        <a:ext uri="{FF2B5EF4-FFF2-40B4-BE49-F238E27FC236}">
                          <a16:creationId xmlns:a16="http://schemas.microsoft.com/office/drawing/2014/main" id="{3A5C5A19-DD2E-32F3-FBC1-81528DC5E2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41763" y="3863808"/>
                      <a:ext cx="0" cy="518160"/>
                    </a:xfrm>
                    <a:prstGeom prst="line">
                      <a:avLst/>
                    </a:prstGeom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26268B87-CD69-1BAE-30E3-88AE568AF992}"/>
                      </a:ext>
                    </a:extLst>
                  </p:cNvPr>
                  <p:cNvGrpSpPr/>
                  <p:nvPr/>
                </p:nvGrpSpPr>
                <p:grpSpPr>
                  <a:xfrm>
                    <a:off x="4380884" y="3726180"/>
                    <a:ext cx="78102" cy="556260"/>
                    <a:chOff x="1502712" y="3826698"/>
                    <a:chExt cx="78102" cy="556260"/>
                  </a:xfrm>
                </p:grpSpPr>
                <p:sp>
                  <p:nvSpPr>
                    <p:cNvPr id="136" name="Oval 135">
                      <a:extLst>
                        <a:ext uri="{FF2B5EF4-FFF2-40B4-BE49-F238E27FC236}">
                          <a16:creationId xmlns:a16="http://schemas.microsoft.com/office/drawing/2014/main" id="{DD1CF106-982D-F0BF-3BCE-2410977DC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2712" y="4094802"/>
                      <a:ext cx="78102" cy="7810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8AF25829-83B4-71A7-C7D4-94EBEE1941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41763" y="3826698"/>
                      <a:ext cx="0" cy="556260"/>
                    </a:xfrm>
                    <a:prstGeom prst="line">
                      <a:avLst/>
                    </a:prstGeom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A4066991-D413-51D1-3024-B69CF4A3C149}"/>
                      </a:ext>
                    </a:extLst>
                  </p:cNvPr>
                  <p:cNvGrpSpPr/>
                  <p:nvPr/>
                </p:nvGrpSpPr>
                <p:grpSpPr>
                  <a:xfrm>
                    <a:off x="5403233" y="3733800"/>
                    <a:ext cx="78102" cy="527685"/>
                    <a:chOff x="1502712" y="3833123"/>
                    <a:chExt cx="78102" cy="527685"/>
                  </a:xfrm>
                </p:grpSpPr>
                <p:sp>
                  <p:nvSpPr>
                    <p:cNvPr id="141" name="Oval 140">
                      <a:extLst>
                        <a:ext uri="{FF2B5EF4-FFF2-40B4-BE49-F238E27FC236}">
                          <a16:creationId xmlns:a16="http://schemas.microsoft.com/office/drawing/2014/main" id="{D225BAA5-842A-E2FB-DEA7-1B3EAD3A15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2712" y="4094802"/>
                      <a:ext cx="78102" cy="78102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42" name="Straight Connector 141">
                      <a:extLst>
                        <a:ext uri="{FF2B5EF4-FFF2-40B4-BE49-F238E27FC236}">
                          <a16:creationId xmlns:a16="http://schemas.microsoft.com/office/drawing/2014/main" id="{B8E5CCE3-A6E2-A68F-49E8-66370A8BDB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41763" y="3833123"/>
                      <a:ext cx="0" cy="527685"/>
                    </a:xfrm>
                    <a:prstGeom prst="line">
                      <a:avLst/>
                    </a:prstGeom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9AFDCF43-7EDA-D3A5-6F7C-565267C83DEF}"/>
                    </a:ext>
                  </a:extLst>
                </p:cNvPr>
                <p:cNvSpPr/>
                <p:nvPr/>
              </p:nvSpPr>
              <p:spPr>
                <a:xfrm>
                  <a:off x="1344930" y="4032885"/>
                  <a:ext cx="4099560" cy="99060"/>
                </a:xfrm>
                <a:custGeom>
                  <a:avLst/>
                  <a:gdLst>
                    <a:gd name="connsiteX0" fmla="*/ 0 w 4099560"/>
                    <a:gd name="connsiteY0" fmla="*/ 97155 h 99060"/>
                    <a:gd name="connsiteX1" fmla="*/ 85725 w 4099560"/>
                    <a:gd name="connsiteY1" fmla="*/ 99060 h 99060"/>
                    <a:gd name="connsiteX2" fmla="*/ 247650 w 4099560"/>
                    <a:gd name="connsiteY2" fmla="*/ 93345 h 99060"/>
                    <a:gd name="connsiteX3" fmla="*/ 514350 w 4099560"/>
                    <a:gd name="connsiteY3" fmla="*/ 78105 h 99060"/>
                    <a:gd name="connsiteX4" fmla="*/ 1026795 w 4099560"/>
                    <a:gd name="connsiteY4" fmla="*/ 43815 h 99060"/>
                    <a:gd name="connsiteX5" fmla="*/ 1539240 w 4099560"/>
                    <a:gd name="connsiteY5" fmla="*/ 57150 h 99060"/>
                    <a:gd name="connsiteX6" fmla="*/ 2049780 w 4099560"/>
                    <a:gd name="connsiteY6" fmla="*/ 41910 h 99060"/>
                    <a:gd name="connsiteX7" fmla="*/ 3076575 w 4099560"/>
                    <a:gd name="connsiteY7" fmla="*/ 0 h 99060"/>
                    <a:gd name="connsiteX8" fmla="*/ 4099560 w 4099560"/>
                    <a:gd name="connsiteY8" fmla="*/ 1905 h 99060"/>
                    <a:gd name="connsiteX9" fmla="*/ 4099560 w 4099560"/>
                    <a:gd name="connsiteY9" fmla="*/ 0 h 99060"/>
                    <a:gd name="connsiteX10" fmla="*/ 4099560 w 4099560"/>
                    <a:gd name="connsiteY10" fmla="*/ 0 h 99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9560" h="99060">
                      <a:moveTo>
                        <a:pt x="0" y="97155"/>
                      </a:moveTo>
                      <a:lnTo>
                        <a:pt x="85725" y="99060"/>
                      </a:lnTo>
                      <a:lnTo>
                        <a:pt x="247650" y="93345"/>
                      </a:lnTo>
                      <a:lnTo>
                        <a:pt x="514350" y="78105"/>
                      </a:lnTo>
                      <a:lnTo>
                        <a:pt x="1026795" y="43815"/>
                      </a:lnTo>
                      <a:lnTo>
                        <a:pt x="1539240" y="57150"/>
                      </a:lnTo>
                      <a:lnTo>
                        <a:pt x="2049780" y="41910"/>
                      </a:lnTo>
                      <a:lnTo>
                        <a:pt x="3076575" y="0"/>
                      </a:lnTo>
                      <a:lnTo>
                        <a:pt x="4099560" y="1905"/>
                      </a:lnTo>
                      <a:lnTo>
                        <a:pt x="4099560" y="0"/>
                      </a:lnTo>
                      <a:lnTo>
                        <a:pt x="4099560" y="0"/>
                      </a:lnTo>
                    </a:path>
                  </a:pathLst>
                </a:cu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  <a:latin typeface="Poppins Light"/>
                  </a:endParaRPr>
                </a:p>
              </p:txBody>
            </p:sp>
          </p:grpSp>
          <p:sp>
            <p:nvSpPr>
              <p:cNvPr id="615" name="TextBox 614">
                <a:extLst>
                  <a:ext uri="{FF2B5EF4-FFF2-40B4-BE49-F238E27FC236}">
                    <a16:creationId xmlns:a16="http://schemas.microsoft.com/office/drawing/2014/main" id="{DCB32FFE-ED96-47B1-F8FB-B86BCCBEAA47}"/>
                  </a:ext>
                </a:extLst>
              </p:cNvPr>
              <p:cNvSpPr txBox="1"/>
              <p:nvPr/>
            </p:nvSpPr>
            <p:spPr>
              <a:xfrm>
                <a:off x="1175601" y="4463126"/>
                <a:ext cx="2599377" cy="27737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Poppins Light"/>
                  </a:rPr>
                  <a:t>Baseline 227 ng/dL [188, 258]</a:t>
                </a:r>
              </a:p>
            </p:txBody>
          </p:sp>
        </p:grpSp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FE75A237-AD67-FB3F-254E-897FDB535025}"/>
                </a:ext>
              </a:extLst>
            </p:cNvPr>
            <p:cNvGrpSpPr/>
            <p:nvPr/>
          </p:nvGrpSpPr>
          <p:grpSpPr>
            <a:xfrm>
              <a:off x="6062517" y="2125925"/>
              <a:ext cx="5118584" cy="3197852"/>
              <a:chOff x="6062517" y="2125925"/>
              <a:chExt cx="5118584" cy="3197852"/>
            </a:xfrm>
          </p:grpSpPr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F667D059-2FE0-9C1D-5D1A-ADB3D0EFDAB5}"/>
                  </a:ext>
                </a:extLst>
              </p:cNvPr>
              <p:cNvGrpSpPr/>
              <p:nvPr/>
            </p:nvGrpSpPr>
            <p:grpSpPr>
              <a:xfrm>
                <a:off x="6935919" y="2244703"/>
                <a:ext cx="1364857" cy="389594"/>
                <a:chOff x="3642133" y="3224069"/>
                <a:chExt cx="1364857" cy="389594"/>
              </a:xfrm>
            </p:grpSpPr>
            <p:sp>
              <p:nvSpPr>
                <p:cNvPr id="462" name="TextBox 461">
                  <a:extLst>
                    <a:ext uri="{FF2B5EF4-FFF2-40B4-BE49-F238E27FC236}">
                      <a16:creationId xmlns:a16="http://schemas.microsoft.com/office/drawing/2014/main" id="{83C901F2-6FB3-33F1-CF3C-845C47D180C6}"/>
                    </a:ext>
                  </a:extLst>
                </p:cNvPr>
                <p:cNvSpPr txBox="1"/>
                <p:nvPr/>
              </p:nvSpPr>
              <p:spPr>
                <a:xfrm>
                  <a:off x="3783331" y="3224069"/>
                  <a:ext cx="1223659" cy="389594"/>
                </a:xfrm>
                <a:prstGeom prst="rect">
                  <a:avLst/>
                </a:prstGeom>
                <a:noFill/>
              </p:spPr>
              <p:txBody>
                <a:bodyPr wrap="none" lIns="36000" tIns="0" rIns="3600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Testosterone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Placebo</a:t>
                  </a:r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52FA878F-3EDE-3AFF-BDEA-93C568FE3D9D}"/>
                    </a:ext>
                  </a:extLst>
                </p:cNvPr>
                <p:cNvSpPr/>
                <p:nvPr/>
              </p:nvSpPr>
              <p:spPr>
                <a:xfrm>
                  <a:off x="3642133" y="3258453"/>
                  <a:ext cx="90488" cy="9048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76139868-7F83-47D7-D404-24A399FAAF0F}"/>
                    </a:ext>
                  </a:extLst>
                </p:cNvPr>
                <p:cNvSpPr/>
                <p:nvPr/>
              </p:nvSpPr>
              <p:spPr>
                <a:xfrm>
                  <a:off x="3642133" y="3451219"/>
                  <a:ext cx="90488" cy="9048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A836B0AC-D043-3E29-563F-8EAD521F27C6}"/>
                  </a:ext>
                </a:extLst>
              </p:cNvPr>
              <p:cNvSpPr txBox="1"/>
              <p:nvPr/>
            </p:nvSpPr>
            <p:spPr>
              <a:xfrm rot="16200000">
                <a:off x="4743934" y="3444508"/>
                <a:ext cx="2860817" cy="223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Cumulative incidence</a:t>
                </a:r>
                <a:r>
                  <a:rPr lang="en-GB" sz="1600" dirty="0">
                    <a:solidFill>
                      <a:srgbClr val="000000"/>
                    </a:solidFill>
                    <a:latin typeface="Poppins Medium"/>
                  </a:rPr>
                  <a:t>, %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endParaRPr>
              </a:p>
            </p:txBody>
          </p: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221B4C76-3972-037A-D311-092B1E67E37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897956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233E00B4-2362-F973-2651-7F1A015F818E}"/>
                  </a:ext>
                </a:extLst>
              </p:cNvPr>
              <p:cNvSpPr txBox="1"/>
              <p:nvPr/>
            </p:nvSpPr>
            <p:spPr>
              <a:xfrm>
                <a:off x="6800378" y="4871654"/>
                <a:ext cx="273101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0</a:t>
                </a: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1D5C2EAF-C061-4F5B-AB27-DBFC96AD013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409866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TextBox 364">
                <a:extLst>
                  <a:ext uri="{FF2B5EF4-FFF2-40B4-BE49-F238E27FC236}">
                    <a16:creationId xmlns:a16="http://schemas.microsoft.com/office/drawing/2014/main" id="{53C3A503-8034-7766-8FB2-1E73DD345CA5}"/>
                  </a:ext>
                </a:extLst>
              </p:cNvPr>
              <p:cNvSpPr txBox="1"/>
              <p:nvPr/>
            </p:nvSpPr>
            <p:spPr>
              <a:xfrm>
                <a:off x="7334482" y="4871654"/>
                <a:ext cx="22604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6</a:t>
                </a:r>
              </a:p>
            </p:txBody>
          </p: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6FBD44ED-FBC9-1936-B62D-FE33CC7595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433686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6B69238A-CA68-3851-91EE-27EC66AF739F}"/>
                  </a:ext>
                </a:extLst>
              </p:cNvPr>
              <p:cNvSpPr txBox="1"/>
              <p:nvPr/>
            </p:nvSpPr>
            <p:spPr>
              <a:xfrm>
                <a:off x="8324287" y="4871654"/>
                <a:ext cx="29859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18</a:t>
                </a:r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2E545ADB-1B5E-F151-25DC-4FF8E37A07DC}"/>
                  </a:ext>
                </a:extLst>
              </p:cNvPr>
              <p:cNvSpPr txBox="1"/>
              <p:nvPr/>
            </p:nvSpPr>
            <p:spPr>
              <a:xfrm>
                <a:off x="6987471" y="5089867"/>
                <a:ext cx="3932655" cy="23391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Months after randomisation</a:t>
                </a:r>
              </a:p>
            </p:txBody>
          </p: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B8536132-6EE7-F5BD-AAD5-9C5C0F8B47E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921776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25F26F00-B123-1150-442D-D2A42E22008C}"/>
                  </a:ext>
                </a:extLst>
              </p:cNvPr>
              <p:cNvSpPr txBox="1"/>
              <p:nvPr/>
            </p:nvSpPr>
            <p:spPr>
              <a:xfrm>
                <a:off x="7848197" y="4871654"/>
                <a:ext cx="22604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12</a:t>
                </a:r>
              </a:p>
            </p:txBody>
          </p: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0F7DA557-8915-4FFF-6994-CBEC6B8747D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945596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TextBox 372">
                <a:extLst>
                  <a:ext uri="{FF2B5EF4-FFF2-40B4-BE49-F238E27FC236}">
                    <a16:creationId xmlns:a16="http://schemas.microsoft.com/office/drawing/2014/main" id="{A8E26372-8C6B-610D-B9D1-D8A34CB47122}"/>
                  </a:ext>
                </a:extLst>
              </p:cNvPr>
              <p:cNvSpPr txBox="1"/>
              <p:nvPr/>
            </p:nvSpPr>
            <p:spPr>
              <a:xfrm>
                <a:off x="8834192" y="4871654"/>
                <a:ext cx="29859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24</a:t>
                </a:r>
              </a:p>
            </p:txBody>
          </p: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69B29CB3-F39E-DAA4-B50F-1201453584E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969416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7420A8EF-EB22-4144-91AD-279737D30279}"/>
                  </a:ext>
                </a:extLst>
              </p:cNvPr>
              <p:cNvSpPr txBox="1"/>
              <p:nvPr/>
            </p:nvSpPr>
            <p:spPr>
              <a:xfrm>
                <a:off x="9859084" y="4871654"/>
                <a:ext cx="29859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36</a:t>
                </a:r>
              </a:p>
            </p:txBody>
          </p: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32FEF2E8-A983-DAB7-B17F-CF1C154B678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457506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DF754B17-17C3-0102-6783-2B2007A7057D}"/>
                  </a:ext>
                </a:extLst>
              </p:cNvPr>
              <p:cNvSpPr txBox="1"/>
              <p:nvPr/>
            </p:nvSpPr>
            <p:spPr>
              <a:xfrm>
                <a:off x="9338544" y="4871654"/>
                <a:ext cx="313670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30</a:t>
                </a:r>
              </a:p>
            </p:txBody>
          </p: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5D02D390-C36E-1A05-637D-4798AF7199E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481326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id="{1A82CE30-B9A6-8517-04D8-EAADBF476E79}"/>
                  </a:ext>
                </a:extLst>
              </p:cNvPr>
              <p:cNvSpPr txBox="1"/>
              <p:nvPr/>
            </p:nvSpPr>
            <p:spPr>
              <a:xfrm>
                <a:off x="10370894" y="4871654"/>
                <a:ext cx="29859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42</a:t>
                </a:r>
              </a:p>
            </p:txBody>
          </p: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1CFCF746-F308-4D36-3E00-42A6F87E360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993238" y="4805404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0F716DF0-EAD0-48B1-4AAD-68AC89BEC706}"/>
                  </a:ext>
                </a:extLst>
              </p:cNvPr>
              <p:cNvSpPr txBox="1"/>
              <p:nvPr/>
            </p:nvSpPr>
            <p:spPr>
              <a:xfrm>
                <a:off x="10882509" y="4871654"/>
                <a:ext cx="29859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382" name="Freeform: Shape 182">
                <a:extLst>
                  <a:ext uri="{FF2B5EF4-FFF2-40B4-BE49-F238E27FC236}">
                    <a16:creationId xmlns:a16="http://schemas.microsoft.com/office/drawing/2014/main" id="{881800B1-B5D9-C741-CD45-1B8EF02B5269}"/>
                  </a:ext>
                </a:extLst>
              </p:cNvPr>
              <p:cNvSpPr/>
              <p:nvPr/>
            </p:nvSpPr>
            <p:spPr>
              <a:xfrm>
                <a:off x="6769631" y="2256209"/>
                <a:ext cx="128253" cy="2497080"/>
              </a:xfrm>
              <a:custGeom>
                <a:avLst/>
                <a:gdLst>
                  <a:gd name="connsiteX0" fmla="*/ 0 w 2480261"/>
                  <a:gd name="connsiteY0" fmla="*/ 0 h 1722840"/>
                  <a:gd name="connsiteX1" fmla="*/ 0 w 2480261"/>
                  <a:gd name="connsiteY1" fmla="*/ 1722840 h 1722840"/>
                  <a:gd name="connsiteX2" fmla="*/ 2480261 w 2480261"/>
                  <a:gd name="connsiteY2" fmla="*/ 1722840 h 1722840"/>
                  <a:gd name="connsiteX0" fmla="*/ 0 w 0"/>
                  <a:gd name="connsiteY0" fmla="*/ 0 h 1722840"/>
                  <a:gd name="connsiteX1" fmla="*/ 0 w 0"/>
                  <a:gd name="connsiteY1" fmla="*/ 1722840 h 172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722840">
                    <a:moveTo>
                      <a:pt x="0" y="0"/>
                    </a:moveTo>
                    <a:lnTo>
                      <a:pt x="0" y="172284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311BC5B2-A7F6-D121-F218-88B12139B9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8658" y="4765762"/>
                <a:ext cx="439028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" name="Group 472">
                <a:extLst>
                  <a:ext uri="{FF2B5EF4-FFF2-40B4-BE49-F238E27FC236}">
                    <a16:creationId xmlns:a16="http://schemas.microsoft.com/office/drawing/2014/main" id="{2A0BB55E-FEB6-EEDF-9A0E-0994322C2FE3}"/>
                  </a:ext>
                </a:extLst>
              </p:cNvPr>
              <p:cNvGrpSpPr/>
              <p:nvPr/>
            </p:nvGrpSpPr>
            <p:grpSpPr>
              <a:xfrm>
                <a:off x="6360789" y="4369198"/>
                <a:ext cx="409539" cy="184666"/>
                <a:chOff x="3087785" y="3722727"/>
                <a:chExt cx="409539" cy="142545"/>
              </a:xfrm>
            </p:grpSpPr>
            <p:sp>
              <p:nvSpPr>
                <p:cNvPr id="474" name="TextBox 473">
                  <a:extLst>
                    <a:ext uri="{FF2B5EF4-FFF2-40B4-BE49-F238E27FC236}">
                      <a16:creationId xmlns:a16="http://schemas.microsoft.com/office/drawing/2014/main" id="{092188C9-3526-22F5-3C23-8979BBB46DD1}"/>
                    </a:ext>
                  </a:extLst>
                </p:cNvPr>
                <p:cNvSpPr txBox="1"/>
                <p:nvPr/>
              </p:nvSpPr>
              <p:spPr>
                <a:xfrm>
                  <a:off x="3087785" y="3722727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</a:t>
                  </a:r>
                </a:p>
              </p:txBody>
            </p:sp>
            <p:cxnSp>
              <p:nvCxnSpPr>
                <p:cNvPr id="475" name="Straight Connector 474">
                  <a:extLst>
                    <a:ext uri="{FF2B5EF4-FFF2-40B4-BE49-F238E27FC236}">
                      <a16:creationId xmlns:a16="http://schemas.microsoft.com/office/drawing/2014/main" id="{FFC23FEA-82EE-730F-78AD-E14C3CE28935}"/>
                    </a:ext>
                  </a:extLst>
                </p:cNvPr>
                <p:cNvCxnSpPr/>
                <p:nvPr/>
              </p:nvCxnSpPr>
              <p:spPr>
                <a:xfrm>
                  <a:off x="3436124" y="3796128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6" name="Group 475">
                <a:extLst>
                  <a:ext uri="{FF2B5EF4-FFF2-40B4-BE49-F238E27FC236}">
                    <a16:creationId xmlns:a16="http://schemas.microsoft.com/office/drawing/2014/main" id="{B9E0CDFE-C605-76D3-44B3-533F7C0E46DC}"/>
                  </a:ext>
                </a:extLst>
              </p:cNvPr>
              <p:cNvGrpSpPr/>
              <p:nvPr/>
            </p:nvGrpSpPr>
            <p:grpSpPr>
              <a:xfrm>
                <a:off x="6360789" y="4082015"/>
                <a:ext cx="409539" cy="184666"/>
                <a:chOff x="3087785" y="3722727"/>
                <a:chExt cx="409539" cy="142545"/>
              </a:xfrm>
            </p:grpSpPr>
            <p:sp>
              <p:nvSpPr>
                <p:cNvPr id="477" name="TextBox 476">
                  <a:extLst>
                    <a:ext uri="{FF2B5EF4-FFF2-40B4-BE49-F238E27FC236}">
                      <a16:creationId xmlns:a16="http://schemas.microsoft.com/office/drawing/2014/main" id="{63CAE383-316B-EFDF-A64F-68501E690133}"/>
                    </a:ext>
                  </a:extLst>
                </p:cNvPr>
                <p:cNvSpPr txBox="1"/>
                <p:nvPr/>
              </p:nvSpPr>
              <p:spPr>
                <a:xfrm>
                  <a:off x="3087785" y="3722727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50</a:t>
                  </a:r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FB6B7CCE-9D08-A049-DC69-60F1A889F202}"/>
                    </a:ext>
                  </a:extLst>
                </p:cNvPr>
                <p:cNvCxnSpPr/>
                <p:nvPr/>
              </p:nvCxnSpPr>
              <p:spPr>
                <a:xfrm>
                  <a:off x="3436124" y="3796128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6AD58DF4-76DD-1C37-5CA6-37622E275B50}"/>
                  </a:ext>
                </a:extLst>
              </p:cNvPr>
              <p:cNvGrpSpPr/>
              <p:nvPr/>
            </p:nvGrpSpPr>
            <p:grpSpPr>
              <a:xfrm>
                <a:off x="6360789" y="3778159"/>
                <a:ext cx="409539" cy="184666"/>
                <a:chOff x="3087785" y="3722727"/>
                <a:chExt cx="409539" cy="142545"/>
              </a:xfrm>
            </p:grpSpPr>
            <p:sp>
              <p:nvSpPr>
                <p:cNvPr id="486" name="TextBox 485">
                  <a:extLst>
                    <a:ext uri="{FF2B5EF4-FFF2-40B4-BE49-F238E27FC236}">
                      <a16:creationId xmlns:a16="http://schemas.microsoft.com/office/drawing/2014/main" id="{D0AF2CCC-6EEB-107D-AC0F-7C03F937A93D}"/>
                    </a:ext>
                  </a:extLst>
                </p:cNvPr>
                <p:cNvSpPr txBox="1"/>
                <p:nvPr/>
              </p:nvSpPr>
              <p:spPr>
                <a:xfrm>
                  <a:off x="3087785" y="3722727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Light"/>
                    </a:rPr>
                    <a:t>10</a:t>
                  </a: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</a:t>
                  </a:r>
                </a:p>
              </p:txBody>
            </p:sp>
            <p:cxnSp>
              <p:nvCxnSpPr>
                <p:cNvPr id="487" name="Straight Connector 486">
                  <a:extLst>
                    <a:ext uri="{FF2B5EF4-FFF2-40B4-BE49-F238E27FC236}">
                      <a16:creationId xmlns:a16="http://schemas.microsoft.com/office/drawing/2014/main" id="{74F7DB0E-9844-4FFF-287B-AD89D32BBDE8}"/>
                    </a:ext>
                  </a:extLst>
                </p:cNvPr>
                <p:cNvCxnSpPr/>
                <p:nvPr/>
              </p:nvCxnSpPr>
              <p:spPr>
                <a:xfrm>
                  <a:off x="3436124" y="3796128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DE95A5B3-3C5F-4D76-2400-EA16BDCF4BC5}"/>
                  </a:ext>
                </a:extLst>
              </p:cNvPr>
              <p:cNvGrpSpPr/>
              <p:nvPr/>
            </p:nvGrpSpPr>
            <p:grpSpPr>
              <a:xfrm>
                <a:off x="6360789" y="3474299"/>
                <a:ext cx="409539" cy="184666"/>
                <a:chOff x="3087785" y="3722727"/>
                <a:chExt cx="409539" cy="142545"/>
              </a:xfrm>
            </p:grpSpPr>
            <p:sp>
              <p:nvSpPr>
                <p:cNvPr id="495" name="TextBox 494">
                  <a:extLst>
                    <a:ext uri="{FF2B5EF4-FFF2-40B4-BE49-F238E27FC236}">
                      <a16:creationId xmlns:a16="http://schemas.microsoft.com/office/drawing/2014/main" id="{CF7587CC-B6F9-703D-573A-C2E5974D73D9}"/>
                    </a:ext>
                  </a:extLst>
                </p:cNvPr>
                <p:cNvSpPr txBox="1"/>
                <p:nvPr/>
              </p:nvSpPr>
              <p:spPr>
                <a:xfrm>
                  <a:off x="3087785" y="3722727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150</a:t>
                  </a:r>
                </a:p>
              </p:txBody>
            </p:sp>
            <p:cxnSp>
              <p:nvCxnSpPr>
                <p:cNvPr id="496" name="Straight Connector 495">
                  <a:extLst>
                    <a:ext uri="{FF2B5EF4-FFF2-40B4-BE49-F238E27FC236}">
                      <a16:creationId xmlns:a16="http://schemas.microsoft.com/office/drawing/2014/main" id="{175B0B40-EED0-343B-433E-68D4ECD5B15D}"/>
                    </a:ext>
                  </a:extLst>
                </p:cNvPr>
                <p:cNvCxnSpPr/>
                <p:nvPr/>
              </p:nvCxnSpPr>
              <p:spPr>
                <a:xfrm>
                  <a:off x="3436124" y="3796128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521B94E1-5AA2-0E24-624C-BFA68139E709}"/>
                  </a:ext>
                </a:extLst>
              </p:cNvPr>
              <p:cNvGrpSpPr/>
              <p:nvPr/>
            </p:nvGrpSpPr>
            <p:grpSpPr>
              <a:xfrm>
                <a:off x="6360789" y="3169710"/>
                <a:ext cx="409539" cy="184666"/>
                <a:chOff x="3087785" y="3722727"/>
                <a:chExt cx="409539" cy="142545"/>
              </a:xfrm>
            </p:grpSpPr>
            <p:sp>
              <p:nvSpPr>
                <p:cNvPr id="504" name="TextBox 503">
                  <a:extLst>
                    <a:ext uri="{FF2B5EF4-FFF2-40B4-BE49-F238E27FC236}">
                      <a16:creationId xmlns:a16="http://schemas.microsoft.com/office/drawing/2014/main" id="{3C091D51-376A-2124-0190-A7E249DB280F}"/>
                    </a:ext>
                  </a:extLst>
                </p:cNvPr>
                <p:cNvSpPr txBox="1"/>
                <p:nvPr/>
              </p:nvSpPr>
              <p:spPr>
                <a:xfrm>
                  <a:off x="3087785" y="3722727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Light"/>
                    </a:rPr>
                    <a:t>20</a:t>
                  </a: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</a:t>
                  </a:r>
                </a:p>
              </p:txBody>
            </p:sp>
            <p:cxnSp>
              <p:nvCxnSpPr>
                <p:cNvPr id="505" name="Straight Connector 504">
                  <a:extLst>
                    <a:ext uri="{FF2B5EF4-FFF2-40B4-BE49-F238E27FC236}">
                      <a16:creationId xmlns:a16="http://schemas.microsoft.com/office/drawing/2014/main" id="{FDA2EAD5-A09B-3AB7-CBC6-D381EE08E952}"/>
                    </a:ext>
                  </a:extLst>
                </p:cNvPr>
                <p:cNvCxnSpPr/>
                <p:nvPr/>
              </p:nvCxnSpPr>
              <p:spPr>
                <a:xfrm>
                  <a:off x="3436124" y="3796128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113E9EC8-7672-D0C4-9830-E39F996DF907}"/>
                  </a:ext>
                </a:extLst>
              </p:cNvPr>
              <p:cNvGrpSpPr/>
              <p:nvPr/>
            </p:nvGrpSpPr>
            <p:grpSpPr>
              <a:xfrm>
                <a:off x="6360789" y="2866295"/>
                <a:ext cx="409539" cy="184666"/>
                <a:chOff x="3087785" y="3722727"/>
                <a:chExt cx="409539" cy="142545"/>
              </a:xfrm>
            </p:grpSpPr>
            <p:sp>
              <p:nvSpPr>
                <p:cNvPr id="513" name="TextBox 512">
                  <a:extLst>
                    <a:ext uri="{FF2B5EF4-FFF2-40B4-BE49-F238E27FC236}">
                      <a16:creationId xmlns:a16="http://schemas.microsoft.com/office/drawing/2014/main" id="{6FBF5E23-CF63-F9EC-AC50-ABB56F898446}"/>
                    </a:ext>
                  </a:extLst>
                </p:cNvPr>
                <p:cNvSpPr txBox="1"/>
                <p:nvPr/>
              </p:nvSpPr>
              <p:spPr>
                <a:xfrm>
                  <a:off x="3087785" y="3722727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250</a:t>
                  </a:r>
                </a:p>
              </p:txBody>
            </p: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70BE80F2-B50E-C8A0-EA1F-F6FC6D399E51}"/>
                    </a:ext>
                  </a:extLst>
                </p:cNvPr>
                <p:cNvCxnSpPr/>
                <p:nvPr/>
              </p:nvCxnSpPr>
              <p:spPr>
                <a:xfrm>
                  <a:off x="3436124" y="3796128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1" name="Group 520">
                <a:extLst>
                  <a:ext uri="{FF2B5EF4-FFF2-40B4-BE49-F238E27FC236}">
                    <a16:creationId xmlns:a16="http://schemas.microsoft.com/office/drawing/2014/main" id="{050C47C9-0FA5-5A25-BCC8-12AC7951EEF7}"/>
                  </a:ext>
                </a:extLst>
              </p:cNvPr>
              <p:cNvGrpSpPr/>
              <p:nvPr/>
            </p:nvGrpSpPr>
            <p:grpSpPr>
              <a:xfrm>
                <a:off x="6360789" y="2562590"/>
                <a:ext cx="409539" cy="184666"/>
                <a:chOff x="3087785" y="3722727"/>
                <a:chExt cx="409539" cy="142545"/>
              </a:xfrm>
            </p:grpSpPr>
            <p:sp>
              <p:nvSpPr>
                <p:cNvPr id="522" name="TextBox 521">
                  <a:extLst>
                    <a:ext uri="{FF2B5EF4-FFF2-40B4-BE49-F238E27FC236}">
                      <a16:creationId xmlns:a16="http://schemas.microsoft.com/office/drawing/2014/main" id="{65CEE4D3-5E5B-80D7-3400-20966964B679}"/>
                    </a:ext>
                  </a:extLst>
                </p:cNvPr>
                <p:cNvSpPr txBox="1"/>
                <p:nvPr/>
              </p:nvSpPr>
              <p:spPr>
                <a:xfrm>
                  <a:off x="3087785" y="3722727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Light"/>
                    </a:rPr>
                    <a:t>30</a:t>
                  </a: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</a:t>
                  </a:r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B16C4812-B306-97F6-111F-404B25FD405B}"/>
                    </a:ext>
                  </a:extLst>
                </p:cNvPr>
                <p:cNvCxnSpPr/>
                <p:nvPr/>
              </p:nvCxnSpPr>
              <p:spPr>
                <a:xfrm>
                  <a:off x="3436124" y="3796128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" name="Group 529">
                <a:extLst>
                  <a:ext uri="{FF2B5EF4-FFF2-40B4-BE49-F238E27FC236}">
                    <a16:creationId xmlns:a16="http://schemas.microsoft.com/office/drawing/2014/main" id="{9DD066AB-28B8-E2EC-FABB-DAEA0912E53E}"/>
                  </a:ext>
                </a:extLst>
              </p:cNvPr>
              <p:cNvGrpSpPr/>
              <p:nvPr/>
            </p:nvGrpSpPr>
            <p:grpSpPr>
              <a:xfrm>
                <a:off x="6360789" y="2258910"/>
                <a:ext cx="409539" cy="184666"/>
                <a:chOff x="3087785" y="3722727"/>
                <a:chExt cx="409539" cy="142545"/>
              </a:xfrm>
            </p:grpSpPr>
            <p:sp>
              <p:nvSpPr>
                <p:cNvPr id="531" name="TextBox 530">
                  <a:extLst>
                    <a:ext uri="{FF2B5EF4-FFF2-40B4-BE49-F238E27FC236}">
                      <a16:creationId xmlns:a16="http://schemas.microsoft.com/office/drawing/2014/main" id="{0BA85C83-E994-C0E5-4065-47A5B29515F3}"/>
                    </a:ext>
                  </a:extLst>
                </p:cNvPr>
                <p:cNvSpPr txBox="1"/>
                <p:nvPr/>
              </p:nvSpPr>
              <p:spPr>
                <a:xfrm>
                  <a:off x="3087785" y="3722727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Light"/>
                    </a:rPr>
                    <a:t>35</a:t>
                  </a: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</a:t>
                  </a:r>
                </a:p>
              </p:txBody>
            </p:sp>
            <p:cxnSp>
              <p:nvCxnSpPr>
                <p:cNvPr id="532" name="Straight Connector 531">
                  <a:extLst>
                    <a:ext uri="{FF2B5EF4-FFF2-40B4-BE49-F238E27FC236}">
                      <a16:creationId xmlns:a16="http://schemas.microsoft.com/office/drawing/2014/main" id="{9A483A2B-752F-9274-B2C5-14410B2D9057}"/>
                    </a:ext>
                  </a:extLst>
                </p:cNvPr>
                <p:cNvCxnSpPr/>
                <p:nvPr/>
              </p:nvCxnSpPr>
              <p:spPr>
                <a:xfrm>
                  <a:off x="3436124" y="3796128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6" name="Group 535">
                <a:extLst>
                  <a:ext uri="{FF2B5EF4-FFF2-40B4-BE49-F238E27FC236}">
                    <a16:creationId xmlns:a16="http://schemas.microsoft.com/office/drawing/2014/main" id="{30C69B35-FA4A-FE59-AE5D-82AA061A49FD}"/>
                  </a:ext>
                </a:extLst>
              </p:cNvPr>
              <p:cNvGrpSpPr/>
              <p:nvPr/>
            </p:nvGrpSpPr>
            <p:grpSpPr>
              <a:xfrm>
                <a:off x="6312495" y="4672356"/>
                <a:ext cx="457833" cy="184666"/>
                <a:chOff x="3039491" y="3817779"/>
                <a:chExt cx="457833" cy="142545"/>
              </a:xfrm>
            </p:grpSpPr>
            <p:sp>
              <p:nvSpPr>
                <p:cNvPr id="537" name="TextBox 536">
                  <a:extLst>
                    <a:ext uri="{FF2B5EF4-FFF2-40B4-BE49-F238E27FC236}">
                      <a16:creationId xmlns:a16="http://schemas.microsoft.com/office/drawing/2014/main" id="{3849AE40-4A4E-6A12-8D40-44AC30D76E24}"/>
                    </a:ext>
                  </a:extLst>
                </p:cNvPr>
                <p:cNvSpPr txBox="1"/>
                <p:nvPr/>
              </p:nvSpPr>
              <p:spPr>
                <a:xfrm>
                  <a:off x="3039491" y="3817779"/>
                  <a:ext cx="381140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Light"/>
                    </a:rPr>
                    <a:t>-50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38" name="Straight Connector 537">
                  <a:extLst>
                    <a:ext uri="{FF2B5EF4-FFF2-40B4-BE49-F238E27FC236}">
                      <a16:creationId xmlns:a16="http://schemas.microsoft.com/office/drawing/2014/main" id="{20E75DFF-86DB-E38B-33BE-DE2E49109373}"/>
                    </a:ext>
                  </a:extLst>
                </p:cNvPr>
                <p:cNvCxnSpPr/>
                <p:nvPr/>
              </p:nvCxnSpPr>
              <p:spPr>
                <a:xfrm>
                  <a:off x="3436124" y="3890835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460B2DD5-3C3C-6E91-5896-5E8652395912}"/>
                  </a:ext>
                </a:extLst>
              </p:cNvPr>
              <p:cNvGrpSpPr/>
              <p:nvPr/>
            </p:nvGrpSpPr>
            <p:grpSpPr>
              <a:xfrm>
                <a:off x="6937568" y="2400300"/>
                <a:ext cx="4171813" cy="2185035"/>
                <a:chOff x="6919564" y="2400300"/>
                <a:chExt cx="4171813" cy="2185035"/>
              </a:xfrm>
            </p:grpSpPr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46D77719-F011-8534-F493-267CBF248696}"/>
                    </a:ext>
                  </a:extLst>
                </p:cNvPr>
                <p:cNvGrpSpPr/>
                <p:nvPr/>
              </p:nvGrpSpPr>
              <p:grpSpPr>
                <a:xfrm>
                  <a:off x="6957729" y="3072765"/>
                  <a:ext cx="78102" cy="1181100"/>
                  <a:chOff x="1540812" y="3368322"/>
                  <a:chExt cx="78102" cy="1181100"/>
                </a:xfrm>
              </p:grpSpPr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117FC10D-B386-22FD-71FB-AA7E8E98DAD2}"/>
                      </a:ext>
                    </a:extLst>
                  </p:cNvPr>
                  <p:cNvSpPr/>
                  <p:nvPr/>
                </p:nvSpPr>
                <p:spPr>
                  <a:xfrm>
                    <a:off x="15408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1916BAA7-5C0E-423E-53B2-05474C690F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79863" y="3368322"/>
                    <a:ext cx="0" cy="11811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4" name="Group 423">
                  <a:extLst>
                    <a:ext uri="{FF2B5EF4-FFF2-40B4-BE49-F238E27FC236}">
                      <a16:creationId xmlns:a16="http://schemas.microsoft.com/office/drawing/2014/main" id="{270EAC54-D8EE-E5FD-9117-80D6F5EED8B6}"/>
                    </a:ext>
                  </a:extLst>
                </p:cNvPr>
                <p:cNvGrpSpPr/>
                <p:nvPr/>
              </p:nvGrpSpPr>
              <p:grpSpPr>
                <a:xfrm>
                  <a:off x="6999817" y="2851785"/>
                  <a:ext cx="78102" cy="1354455"/>
                  <a:chOff x="1502712" y="3334054"/>
                  <a:chExt cx="78102" cy="1354455"/>
                </a:xfrm>
              </p:grpSpPr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9BA76478-F8DF-56B7-9861-732D87561DB8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47" name="Straight Connector 446">
                    <a:extLst>
                      <a:ext uri="{FF2B5EF4-FFF2-40B4-BE49-F238E27FC236}">
                        <a16:creationId xmlns:a16="http://schemas.microsoft.com/office/drawing/2014/main" id="{488AFD16-B849-50DB-0BA2-0B581F5EDB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334054"/>
                    <a:ext cx="0" cy="1354455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5" name="Group 424">
                  <a:extLst>
                    <a:ext uri="{FF2B5EF4-FFF2-40B4-BE49-F238E27FC236}">
                      <a16:creationId xmlns:a16="http://schemas.microsoft.com/office/drawing/2014/main" id="{4C189988-77CC-560A-9F11-5E0DF975B084}"/>
                    </a:ext>
                  </a:extLst>
                </p:cNvPr>
                <p:cNvGrpSpPr/>
                <p:nvPr/>
              </p:nvGrpSpPr>
              <p:grpSpPr>
                <a:xfrm>
                  <a:off x="7163758" y="2796541"/>
                  <a:ext cx="78102" cy="1464944"/>
                  <a:chOff x="1502712" y="3441714"/>
                  <a:chExt cx="78102" cy="1290955"/>
                </a:xfrm>
              </p:grpSpPr>
              <p:sp>
                <p:nvSpPr>
                  <p:cNvPr id="444" name="Oval 443">
                    <a:extLst>
                      <a:ext uri="{FF2B5EF4-FFF2-40B4-BE49-F238E27FC236}">
                        <a16:creationId xmlns:a16="http://schemas.microsoft.com/office/drawing/2014/main" id="{B59C8DBC-A53F-0B46-4C11-AFCAF5B4A3FE}"/>
                      </a:ext>
                    </a:extLst>
                  </p:cNvPr>
                  <p:cNvSpPr/>
                  <p:nvPr/>
                </p:nvSpPr>
                <p:spPr>
                  <a:xfrm>
                    <a:off x="1502712" y="4150201"/>
                    <a:ext cx="78102" cy="7810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45" name="Straight Connector 444">
                    <a:extLst>
                      <a:ext uri="{FF2B5EF4-FFF2-40B4-BE49-F238E27FC236}">
                        <a16:creationId xmlns:a16="http://schemas.microsoft.com/office/drawing/2014/main" id="{D18A512B-55C0-6D38-0EEE-99ABCF6CE8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441714"/>
                    <a:ext cx="0" cy="1290955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6" name="Group 425">
                  <a:extLst>
                    <a:ext uri="{FF2B5EF4-FFF2-40B4-BE49-F238E27FC236}">
                      <a16:creationId xmlns:a16="http://schemas.microsoft.com/office/drawing/2014/main" id="{89BA428C-251F-39C6-ED41-A7556C6899CE}"/>
                    </a:ext>
                  </a:extLst>
                </p:cNvPr>
                <p:cNvGrpSpPr/>
                <p:nvPr/>
              </p:nvGrpSpPr>
              <p:grpSpPr>
                <a:xfrm>
                  <a:off x="7431060" y="2636520"/>
                  <a:ext cx="78102" cy="1564005"/>
                  <a:chOff x="1502712" y="3246099"/>
                  <a:chExt cx="78102" cy="1564005"/>
                </a:xfrm>
              </p:grpSpPr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F40214BB-D084-8F6C-1681-61D3C5809E52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43" name="Straight Connector 442">
                    <a:extLst>
                      <a:ext uri="{FF2B5EF4-FFF2-40B4-BE49-F238E27FC236}">
                        <a16:creationId xmlns:a16="http://schemas.microsoft.com/office/drawing/2014/main" id="{C1BD4997-E431-40FE-18D8-075D42A05C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246099"/>
                    <a:ext cx="0" cy="1564005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7" name="Group 426">
                  <a:extLst>
                    <a:ext uri="{FF2B5EF4-FFF2-40B4-BE49-F238E27FC236}">
                      <a16:creationId xmlns:a16="http://schemas.microsoft.com/office/drawing/2014/main" id="{B89B70A0-D441-756D-1EFF-BB6CC44B0350}"/>
                    </a:ext>
                  </a:extLst>
                </p:cNvPr>
                <p:cNvGrpSpPr/>
                <p:nvPr/>
              </p:nvGrpSpPr>
              <p:grpSpPr>
                <a:xfrm>
                  <a:off x="7942837" y="2552700"/>
                  <a:ext cx="78102" cy="1674495"/>
                  <a:chOff x="1502712" y="3149089"/>
                  <a:chExt cx="78102" cy="1674495"/>
                </a:xfrm>
              </p:grpSpPr>
              <p:sp>
                <p:nvSpPr>
                  <p:cNvPr id="440" name="Oval 439">
                    <a:extLst>
                      <a:ext uri="{FF2B5EF4-FFF2-40B4-BE49-F238E27FC236}">
                        <a16:creationId xmlns:a16="http://schemas.microsoft.com/office/drawing/2014/main" id="{20BADAFA-03FF-EFF1-21BC-5717416E903D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41" name="Straight Connector 440">
                    <a:extLst>
                      <a:ext uri="{FF2B5EF4-FFF2-40B4-BE49-F238E27FC236}">
                        <a16:creationId xmlns:a16="http://schemas.microsoft.com/office/drawing/2014/main" id="{3B1F0E41-48BA-FA8F-9B20-A348BB12D4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149089"/>
                    <a:ext cx="0" cy="1674495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8" name="Group 427">
                  <a:extLst>
                    <a:ext uri="{FF2B5EF4-FFF2-40B4-BE49-F238E27FC236}">
                      <a16:creationId xmlns:a16="http://schemas.microsoft.com/office/drawing/2014/main" id="{82FE4CEB-766E-A5F4-AE40-4147A560731B}"/>
                    </a:ext>
                  </a:extLst>
                </p:cNvPr>
                <p:cNvGrpSpPr/>
                <p:nvPr/>
              </p:nvGrpSpPr>
              <p:grpSpPr>
                <a:xfrm>
                  <a:off x="8455353" y="2400300"/>
                  <a:ext cx="78102" cy="1853565"/>
                  <a:chOff x="1502712" y="3029973"/>
                  <a:chExt cx="78102" cy="1853565"/>
                </a:xfrm>
              </p:grpSpPr>
              <p:sp>
                <p:nvSpPr>
                  <p:cNvPr id="438" name="Oval 437">
                    <a:extLst>
                      <a:ext uri="{FF2B5EF4-FFF2-40B4-BE49-F238E27FC236}">
                        <a16:creationId xmlns:a16="http://schemas.microsoft.com/office/drawing/2014/main" id="{F2129E29-B894-D4FB-131C-07DC389BD124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39" name="Straight Connector 438">
                    <a:extLst>
                      <a:ext uri="{FF2B5EF4-FFF2-40B4-BE49-F238E27FC236}">
                        <a16:creationId xmlns:a16="http://schemas.microsoft.com/office/drawing/2014/main" id="{4FA169E3-FC7C-1C64-6E17-CCCD245789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029973"/>
                    <a:ext cx="0" cy="1853565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9" name="Group 428">
                  <a:extLst>
                    <a:ext uri="{FF2B5EF4-FFF2-40B4-BE49-F238E27FC236}">
                      <a16:creationId xmlns:a16="http://schemas.microsoft.com/office/drawing/2014/main" id="{F95F7AA2-B527-B935-9FE1-97D3DEED4F55}"/>
                    </a:ext>
                  </a:extLst>
                </p:cNvPr>
                <p:cNvGrpSpPr/>
                <p:nvPr/>
              </p:nvGrpSpPr>
              <p:grpSpPr>
                <a:xfrm>
                  <a:off x="8965959" y="2632710"/>
                  <a:ext cx="78102" cy="1604010"/>
                  <a:chOff x="1502712" y="3169524"/>
                  <a:chExt cx="78102" cy="1604010"/>
                </a:xfrm>
              </p:grpSpPr>
              <p:sp>
                <p:nvSpPr>
                  <p:cNvPr id="436" name="Oval 435">
                    <a:extLst>
                      <a:ext uri="{FF2B5EF4-FFF2-40B4-BE49-F238E27FC236}">
                        <a16:creationId xmlns:a16="http://schemas.microsoft.com/office/drawing/2014/main" id="{5FFA441A-678E-8805-8107-704A93136FDB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37" name="Straight Connector 436">
                    <a:extLst>
                      <a:ext uri="{FF2B5EF4-FFF2-40B4-BE49-F238E27FC236}">
                        <a16:creationId xmlns:a16="http://schemas.microsoft.com/office/drawing/2014/main" id="{54A94439-90C8-6B5A-A93F-A83FE44D74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169524"/>
                    <a:ext cx="0" cy="160401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0" name="Group 429">
                  <a:extLst>
                    <a:ext uri="{FF2B5EF4-FFF2-40B4-BE49-F238E27FC236}">
                      <a16:creationId xmlns:a16="http://schemas.microsoft.com/office/drawing/2014/main" id="{C1ED2CC3-DCD5-07DB-003E-4DD5C9F00724}"/>
                    </a:ext>
                  </a:extLst>
                </p:cNvPr>
                <p:cNvGrpSpPr/>
                <p:nvPr/>
              </p:nvGrpSpPr>
              <p:grpSpPr>
                <a:xfrm>
                  <a:off x="9990617" y="2739390"/>
                  <a:ext cx="78102" cy="1535430"/>
                  <a:chOff x="1502712" y="3245276"/>
                  <a:chExt cx="78102" cy="1535430"/>
                </a:xfrm>
              </p:grpSpPr>
              <p:sp>
                <p:nvSpPr>
                  <p:cNvPr id="434" name="Oval 433">
                    <a:extLst>
                      <a:ext uri="{FF2B5EF4-FFF2-40B4-BE49-F238E27FC236}">
                        <a16:creationId xmlns:a16="http://schemas.microsoft.com/office/drawing/2014/main" id="{A14B6465-1111-1FAA-3ADE-01EFFE004D3A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35" name="Straight Connector 434">
                    <a:extLst>
                      <a:ext uri="{FF2B5EF4-FFF2-40B4-BE49-F238E27FC236}">
                        <a16:creationId xmlns:a16="http://schemas.microsoft.com/office/drawing/2014/main" id="{7F879A41-F9F5-78B9-0526-8AA1CBD624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245276"/>
                    <a:ext cx="0" cy="153543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66DFF13B-7102-AAB0-8D52-758D8B81BB77}"/>
                    </a:ext>
                  </a:extLst>
                </p:cNvPr>
                <p:cNvGrpSpPr/>
                <p:nvPr/>
              </p:nvGrpSpPr>
              <p:grpSpPr>
                <a:xfrm>
                  <a:off x="11013275" y="3086100"/>
                  <a:ext cx="78102" cy="1283970"/>
                  <a:chOff x="1502712" y="3404672"/>
                  <a:chExt cx="78102" cy="1283970"/>
                </a:xfrm>
              </p:grpSpPr>
              <p:sp>
                <p:nvSpPr>
                  <p:cNvPr id="432" name="Oval 431">
                    <a:extLst>
                      <a:ext uri="{FF2B5EF4-FFF2-40B4-BE49-F238E27FC236}">
                        <a16:creationId xmlns:a16="http://schemas.microsoft.com/office/drawing/2014/main" id="{487FDAC3-9829-0448-73AC-C29C4DC319D6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33" name="Straight Connector 432">
                    <a:extLst>
                      <a:ext uri="{FF2B5EF4-FFF2-40B4-BE49-F238E27FC236}">
                        <a16:creationId xmlns:a16="http://schemas.microsoft.com/office/drawing/2014/main" id="{80A3D651-052F-B769-BC4B-0B554BA89B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404672"/>
                    <a:ext cx="0" cy="128397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C8A277B4-8052-7E11-4D8B-B5566F655F4F}"/>
                    </a:ext>
                  </a:extLst>
                </p:cNvPr>
                <p:cNvGrpSpPr/>
                <p:nvPr/>
              </p:nvGrpSpPr>
              <p:grpSpPr>
                <a:xfrm>
                  <a:off x="6919564" y="4299585"/>
                  <a:ext cx="78102" cy="285750"/>
                  <a:chOff x="1540812" y="4000383"/>
                  <a:chExt cx="78102" cy="285750"/>
                </a:xfrm>
              </p:grpSpPr>
              <p:sp>
                <p:nvSpPr>
                  <p:cNvPr id="583" name="Oval 582">
                    <a:extLst>
                      <a:ext uri="{FF2B5EF4-FFF2-40B4-BE49-F238E27FC236}">
                        <a16:creationId xmlns:a16="http://schemas.microsoft.com/office/drawing/2014/main" id="{1D18A5E1-053A-A1D8-8A8E-500FB02DB814}"/>
                      </a:ext>
                    </a:extLst>
                  </p:cNvPr>
                  <p:cNvSpPr/>
                  <p:nvPr/>
                </p:nvSpPr>
                <p:spPr>
                  <a:xfrm>
                    <a:off x="15408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771312B4-AC67-3DDD-62DA-DFC5D987D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79863" y="4000383"/>
                    <a:ext cx="0" cy="28575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id="{FB07CB46-A369-7AA0-3BFF-5E528C8B388C}"/>
                    </a:ext>
                  </a:extLst>
                </p:cNvPr>
                <p:cNvSpPr/>
                <p:nvPr/>
              </p:nvSpPr>
              <p:spPr>
                <a:xfrm>
                  <a:off x="6957060" y="3505200"/>
                  <a:ext cx="4095750" cy="925830"/>
                </a:xfrm>
                <a:custGeom>
                  <a:avLst/>
                  <a:gdLst>
                    <a:gd name="connsiteX0" fmla="*/ 0 w 4095750"/>
                    <a:gd name="connsiteY0" fmla="*/ 925830 h 925830"/>
                    <a:gd name="connsiteX1" fmla="*/ 40005 w 4095750"/>
                    <a:gd name="connsiteY1" fmla="*/ 331470 h 925830"/>
                    <a:gd name="connsiteX2" fmla="*/ 80010 w 4095750"/>
                    <a:gd name="connsiteY2" fmla="*/ 146685 h 925830"/>
                    <a:gd name="connsiteX3" fmla="*/ 245745 w 4095750"/>
                    <a:gd name="connsiteY3" fmla="*/ 139065 h 925830"/>
                    <a:gd name="connsiteX4" fmla="*/ 514350 w 4095750"/>
                    <a:gd name="connsiteY4" fmla="*/ 20955 h 925830"/>
                    <a:gd name="connsiteX5" fmla="*/ 1026795 w 4095750"/>
                    <a:gd name="connsiteY5" fmla="*/ 32385 h 925830"/>
                    <a:gd name="connsiteX6" fmla="*/ 1539240 w 4095750"/>
                    <a:gd name="connsiteY6" fmla="*/ 0 h 925830"/>
                    <a:gd name="connsiteX7" fmla="*/ 2049780 w 4095750"/>
                    <a:gd name="connsiteY7" fmla="*/ 93345 h 925830"/>
                    <a:gd name="connsiteX8" fmla="*/ 3072765 w 4095750"/>
                    <a:gd name="connsiteY8" fmla="*/ 118110 h 925830"/>
                    <a:gd name="connsiteX9" fmla="*/ 4095750 w 4095750"/>
                    <a:gd name="connsiteY9" fmla="*/ 310515 h 92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95750" h="925830">
                      <a:moveTo>
                        <a:pt x="0" y="925830"/>
                      </a:moveTo>
                      <a:lnTo>
                        <a:pt x="40005" y="331470"/>
                      </a:lnTo>
                      <a:lnTo>
                        <a:pt x="80010" y="146685"/>
                      </a:lnTo>
                      <a:lnTo>
                        <a:pt x="245745" y="139065"/>
                      </a:lnTo>
                      <a:lnTo>
                        <a:pt x="514350" y="20955"/>
                      </a:lnTo>
                      <a:lnTo>
                        <a:pt x="1026795" y="32385"/>
                      </a:lnTo>
                      <a:lnTo>
                        <a:pt x="1539240" y="0"/>
                      </a:lnTo>
                      <a:lnTo>
                        <a:pt x="2049780" y="93345"/>
                      </a:lnTo>
                      <a:lnTo>
                        <a:pt x="3072765" y="118110"/>
                      </a:lnTo>
                      <a:lnTo>
                        <a:pt x="4095750" y="310515"/>
                      </a:lnTo>
                    </a:path>
                  </a:pathLst>
                </a:cu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  <a:latin typeface="Poppins Light"/>
                  </a:endParaRPr>
                </a:p>
              </p:txBody>
            </p:sp>
          </p:grpSp>
          <p:grpSp>
            <p:nvGrpSpPr>
              <p:cNvPr id="624" name="Group 623">
                <a:extLst>
                  <a:ext uri="{FF2B5EF4-FFF2-40B4-BE49-F238E27FC236}">
                    <a16:creationId xmlns:a16="http://schemas.microsoft.com/office/drawing/2014/main" id="{C099C7A8-0C33-CCB5-4337-043D32BFB1D8}"/>
                  </a:ext>
                </a:extLst>
              </p:cNvPr>
              <p:cNvGrpSpPr/>
              <p:nvPr/>
            </p:nvGrpSpPr>
            <p:grpSpPr>
              <a:xfrm>
                <a:off x="6860616" y="3935730"/>
                <a:ext cx="4172421" cy="676275"/>
                <a:chOff x="6860616" y="3935730"/>
                <a:chExt cx="4172421" cy="676275"/>
              </a:xfrm>
            </p:grpSpPr>
            <p:grpSp>
              <p:nvGrpSpPr>
                <p:cNvPr id="391" name="Group 390">
                  <a:extLst>
                    <a:ext uri="{FF2B5EF4-FFF2-40B4-BE49-F238E27FC236}">
                      <a16:creationId xmlns:a16="http://schemas.microsoft.com/office/drawing/2014/main" id="{6B448B5C-A19C-12DF-616A-21062721465F}"/>
                    </a:ext>
                  </a:extLst>
                </p:cNvPr>
                <p:cNvGrpSpPr/>
                <p:nvPr/>
              </p:nvGrpSpPr>
              <p:grpSpPr>
                <a:xfrm>
                  <a:off x="7105849" y="4198620"/>
                  <a:ext cx="78102" cy="403860"/>
                  <a:chOff x="1502712" y="3928110"/>
                  <a:chExt cx="78102" cy="403860"/>
                </a:xfrm>
              </p:grpSpPr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0C92B3AC-D866-5B59-3F98-E4733062CC05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20" name="Straight Connector 419">
                    <a:extLst>
                      <a:ext uri="{FF2B5EF4-FFF2-40B4-BE49-F238E27FC236}">
                        <a16:creationId xmlns:a16="http://schemas.microsoft.com/office/drawing/2014/main" id="{B29FB022-24E0-6921-AD7D-08CB8EA255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928110"/>
                    <a:ext cx="0" cy="40386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E36D2856-1CE8-56CB-2E4E-A4410E4CA2B6}"/>
                    </a:ext>
                  </a:extLst>
                </p:cNvPr>
                <p:cNvGrpSpPr/>
                <p:nvPr/>
              </p:nvGrpSpPr>
              <p:grpSpPr>
                <a:xfrm>
                  <a:off x="6942019" y="4286250"/>
                  <a:ext cx="78102" cy="312420"/>
                  <a:chOff x="1502712" y="3985260"/>
                  <a:chExt cx="78102" cy="312420"/>
                </a:xfrm>
              </p:grpSpPr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3C155C46-F4F0-8048-45FA-0E4B8C932C41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18" name="Straight Connector 417">
                    <a:extLst>
                      <a:ext uri="{FF2B5EF4-FFF2-40B4-BE49-F238E27FC236}">
                        <a16:creationId xmlns:a16="http://schemas.microsoft.com/office/drawing/2014/main" id="{35C6D51C-A2A9-2214-54A0-5E3775DE4D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985260"/>
                    <a:ext cx="0" cy="31242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D8029C4C-4587-F110-69F9-4F8F17F84EB1}"/>
                    </a:ext>
                  </a:extLst>
                </p:cNvPr>
                <p:cNvSpPr/>
                <p:nvPr/>
              </p:nvSpPr>
              <p:spPr>
                <a:xfrm>
                  <a:off x="6899293" y="4374369"/>
                  <a:ext cx="78102" cy="781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D8B5013E-471E-1138-401A-FC607C52F889}"/>
                    </a:ext>
                  </a:extLst>
                </p:cNvPr>
                <p:cNvGrpSpPr/>
                <p:nvPr/>
              </p:nvGrpSpPr>
              <p:grpSpPr>
                <a:xfrm>
                  <a:off x="7372236" y="4173855"/>
                  <a:ext cx="78102" cy="417195"/>
                  <a:chOff x="1502712" y="3913919"/>
                  <a:chExt cx="78102" cy="417195"/>
                </a:xfrm>
              </p:grpSpPr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36176765-76CB-0AD1-6DF1-047D2407C399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12" name="Straight Connector 411">
                    <a:extLst>
                      <a:ext uri="{FF2B5EF4-FFF2-40B4-BE49-F238E27FC236}">
                        <a16:creationId xmlns:a16="http://schemas.microsoft.com/office/drawing/2014/main" id="{F69A94ED-9007-2D12-DAA8-175EF01E62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913919"/>
                    <a:ext cx="0" cy="417195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CDD6CFEF-1BA3-CF2B-4045-D427455CCADE}"/>
                    </a:ext>
                  </a:extLst>
                </p:cNvPr>
                <p:cNvGrpSpPr/>
                <p:nvPr/>
              </p:nvGrpSpPr>
              <p:grpSpPr>
                <a:xfrm>
                  <a:off x="7884530" y="4105275"/>
                  <a:ext cx="78102" cy="451485"/>
                  <a:chOff x="1502712" y="3875006"/>
                  <a:chExt cx="78102" cy="451485"/>
                </a:xfrm>
              </p:grpSpPr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78E044C0-F6FB-ECFC-106B-6408B9C264D3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10" name="Straight Connector 409">
                    <a:extLst>
                      <a:ext uri="{FF2B5EF4-FFF2-40B4-BE49-F238E27FC236}">
                        <a16:creationId xmlns:a16="http://schemas.microsoft.com/office/drawing/2014/main" id="{4CE1929D-8D43-FA89-DB9D-AA7F46E1A1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875006"/>
                    <a:ext cx="0" cy="451485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41602756-7093-50D9-4FCD-5D0CF62024D8}"/>
                    </a:ext>
                  </a:extLst>
                </p:cNvPr>
                <p:cNvGrpSpPr/>
                <p:nvPr/>
              </p:nvGrpSpPr>
              <p:grpSpPr>
                <a:xfrm>
                  <a:off x="8396021" y="4080510"/>
                  <a:ext cx="78102" cy="521970"/>
                  <a:chOff x="1502712" y="3867925"/>
                  <a:chExt cx="78102" cy="521970"/>
                </a:xfrm>
              </p:grpSpPr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DD9A8B54-4F29-FC99-4D2F-630AA79C1FE8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08" name="Straight Connector 407">
                    <a:extLst>
                      <a:ext uri="{FF2B5EF4-FFF2-40B4-BE49-F238E27FC236}">
                        <a16:creationId xmlns:a16="http://schemas.microsoft.com/office/drawing/2014/main" id="{FC893903-FC96-7126-C28E-6FD1E51D55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867925"/>
                    <a:ext cx="0" cy="52197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C280F73A-372A-7AB9-4931-0EC60C9425B3}"/>
                    </a:ext>
                  </a:extLst>
                </p:cNvPr>
                <p:cNvGrpSpPr/>
                <p:nvPr/>
              </p:nvGrpSpPr>
              <p:grpSpPr>
                <a:xfrm>
                  <a:off x="8907136" y="4076700"/>
                  <a:ext cx="78102" cy="502920"/>
                  <a:chOff x="1502712" y="3867618"/>
                  <a:chExt cx="78102" cy="502920"/>
                </a:xfrm>
              </p:grpSpPr>
              <p:sp>
                <p:nvSpPr>
                  <p:cNvPr id="405" name="Oval 404">
                    <a:extLst>
                      <a:ext uri="{FF2B5EF4-FFF2-40B4-BE49-F238E27FC236}">
                        <a16:creationId xmlns:a16="http://schemas.microsoft.com/office/drawing/2014/main" id="{C7CDA6DF-FDD1-034D-39A2-A67441134D2D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06" name="Straight Connector 405">
                    <a:extLst>
                      <a:ext uri="{FF2B5EF4-FFF2-40B4-BE49-F238E27FC236}">
                        <a16:creationId xmlns:a16="http://schemas.microsoft.com/office/drawing/2014/main" id="{9F3932BA-27FB-85B3-631C-1D471B3A53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867618"/>
                    <a:ext cx="0" cy="50292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28E52D42-F40C-9F6D-68EB-CA5447CC4A9C}"/>
                    </a:ext>
                  </a:extLst>
                </p:cNvPr>
                <p:cNvGrpSpPr/>
                <p:nvPr/>
              </p:nvGrpSpPr>
              <p:grpSpPr>
                <a:xfrm>
                  <a:off x="9932586" y="3996690"/>
                  <a:ext cx="78102" cy="558165"/>
                  <a:chOff x="1502712" y="3805743"/>
                  <a:chExt cx="78102" cy="558165"/>
                </a:xfrm>
              </p:grpSpPr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D5CB9FA4-4474-7B9C-E19A-840D9E0551C0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54997A9C-2927-85A3-A606-F963FD9051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805743"/>
                    <a:ext cx="0" cy="558165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DD55166C-B4D7-33C8-AC61-A18C9D1259A5}"/>
                    </a:ext>
                  </a:extLst>
                </p:cNvPr>
                <p:cNvGrpSpPr/>
                <p:nvPr/>
              </p:nvGrpSpPr>
              <p:grpSpPr>
                <a:xfrm>
                  <a:off x="10954935" y="3935730"/>
                  <a:ext cx="78102" cy="567690"/>
                  <a:chOff x="1502712" y="3766448"/>
                  <a:chExt cx="78102" cy="567690"/>
                </a:xfrm>
              </p:grpSpPr>
              <p:sp>
                <p:nvSpPr>
                  <p:cNvPr id="401" name="Oval 400">
                    <a:extLst>
                      <a:ext uri="{FF2B5EF4-FFF2-40B4-BE49-F238E27FC236}">
                        <a16:creationId xmlns:a16="http://schemas.microsoft.com/office/drawing/2014/main" id="{6097A33A-0F66-E441-946B-5FD243AA5603}"/>
                      </a:ext>
                    </a:extLst>
                  </p:cNvPr>
                  <p:cNvSpPr/>
                  <p:nvPr/>
                </p:nvSpPr>
                <p:spPr>
                  <a:xfrm>
                    <a:off x="1502712" y="4094802"/>
                    <a:ext cx="78102" cy="7810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A213E781-28A0-ADE3-D7F7-B718D9CF7D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41763" y="3766448"/>
                    <a:ext cx="0" cy="56769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1D5F2BEF-3D1D-3C88-D2D8-675AC52A43BA}"/>
                    </a:ext>
                  </a:extLst>
                </p:cNvPr>
                <p:cNvSpPr/>
                <p:nvPr/>
              </p:nvSpPr>
              <p:spPr>
                <a:xfrm>
                  <a:off x="6898864" y="4303395"/>
                  <a:ext cx="4095750" cy="135255"/>
                </a:xfrm>
                <a:custGeom>
                  <a:avLst/>
                  <a:gdLst>
                    <a:gd name="connsiteX0" fmla="*/ 0 w 4095750"/>
                    <a:gd name="connsiteY0" fmla="*/ 133350 h 135255"/>
                    <a:gd name="connsiteX1" fmla="*/ 36195 w 4095750"/>
                    <a:gd name="connsiteY1" fmla="*/ 97155 h 135255"/>
                    <a:gd name="connsiteX2" fmla="*/ 83820 w 4095750"/>
                    <a:gd name="connsiteY2" fmla="*/ 135255 h 135255"/>
                    <a:gd name="connsiteX3" fmla="*/ 245745 w 4095750"/>
                    <a:gd name="connsiteY3" fmla="*/ 102870 h 135255"/>
                    <a:gd name="connsiteX4" fmla="*/ 512445 w 4095750"/>
                    <a:gd name="connsiteY4" fmla="*/ 91440 h 135255"/>
                    <a:gd name="connsiteX5" fmla="*/ 1024890 w 4095750"/>
                    <a:gd name="connsiteY5" fmla="*/ 59055 h 135255"/>
                    <a:gd name="connsiteX6" fmla="*/ 1539240 w 4095750"/>
                    <a:gd name="connsiteY6" fmla="*/ 43815 h 135255"/>
                    <a:gd name="connsiteX7" fmla="*/ 2045970 w 4095750"/>
                    <a:gd name="connsiteY7" fmla="*/ 40005 h 135255"/>
                    <a:gd name="connsiteX8" fmla="*/ 3074670 w 4095750"/>
                    <a:gd name="connsiteY8" fmla="*/ 20955 h 135255"/>
                    <a:gd name="connsiteX9" fmla="*/ 4095750 w 4095750"/>
                    <a:gd name="connsiteY9" fmla="*/ 0 h 13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95750" h="135255">
                      <a:moveTo>
                        <a:pt x="0" y="133350"/>
                      </a:moveTo>
                      <a:lnTo>
                        <a:pt x="36195" y="97155"/>
                      </a:lnTo>
                      <a:lnTo>
                        <a:pt x="83820" y="135255"/>
                      </a:lnTo>
                      <a:lnTo>
                        <a:pt x="245745" y="102870"/>
                      </a:lnTo>
                      <a:lnTo>
                        <a:pt x="512445" y="91440"/>
                      </a:lnTo>
                      <a:lnTo>
                        <a:pt x="1024890" y="59055"/>
                      </a:lnTo>
                      <a:lnTo>
                        <a:pt x="1539240" y="43815"/>
                      </a:lnTo>
                      <a:lnTo>
                        <a:pt x="2045970" y="40005"/>
                      </a:lnTo>
                      <a:lnTo>
                        <a:pt x="3074670" y="20955"/>
                      </a:lnTo>
                      <a:lnTo>
                        <a:pt x="4095750" y="0"/>
                      </a:lnTo>
                    </a:path>
                  </a:pathLst>
                </a:cu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  <a:latin typeface="Poppins Light"/>
                  </a:endParaRPr>
                </a:p>
              </p:txBody>
            </p: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91F0ADC4-6092-1DE1-C732-B04BED851AAE}"/>
                    </a:ext>
                  </a:extLst>
                </p:cNvPr>
                <p:cNvGrpSpPr/>
                <p:nvPr/>
              </p:nvGrpSpPr>
              <p:grpSpPr>
                <a:xfrm>
                  <a:off x="6860616" y="4248150"/>
                  <a:ext cx="78102" cy="363855"/>
                  <a:chOff x="6860616" y="4248150"/>
                  <a:chExt cx="78102" cy="363855"/>
                </a:xfrm>
              </p:grpSpPr>
              <p:sp>
                <p:nvSpPr>
                  <p:cNvPr id="413" name="Oval 412">
                    <a:extLst>
                      <a:ext uri="{FF2B5EF4-FFF2-40B4-BE49-F238E27FC236}">
                        <a16:creationId xmlns:a16="http://schemas.microsoft.com/office/drawing/2014/main" id="{0B126D44-4D86-BEA3-59A0-ACA58DA24BE1}"/>
                      </a:ext>
                    </a:extLst>
                  </p:cNvPr>
                  <p:cNvSpPr/>
                  <p:nvPr/>
                </p:nvSpPr>
                <p:spPr>
                  <a:xfrm>
                    <a:off x="6860616" y="4395739"/>
                    <a:ext cx="78102" cy="7810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619" name="Straight Connector 618">
                    <a:extLst>
                      <a:ext uri="{FF2B5EF4-FFF2-40B4-BE49-F238E27FC236}">
                        <a16:creationId xmlns:a16="http://schemas.microsoft.com/office/drawing/2014/main" id="{EED98971-28CE-0E61-677B-7240DAD6E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99667" y="4248150"/>
                    <a:ext cx="0" cy="363855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4D39AC-9ACC-B2B1-4D0F-4316AFBD7CA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CI, confidence interval; CV, cardiovascular;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HR, hazard ratio; MI, myocardial infarction.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E2AB8DB0-8A19-8649-733C-850CD867BC6E}"/>
              </a:ext>
            </a:extLst>
          </p:cNvPr>
          <p:cNvGrpSpPr/>
          <p:nvPr/>
        </p:nvGrpSpPr>
        <p:grpSpPr>
          <a:xfrm>
            <a:off x="6604802" y="5374931"/>
            <a:ext cx="4759882" cy="625268"/>
            <a:chOff x="6208129" y="5395712"/>
            <a:chExt cx="4759882" cy="6252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931B9D-079E-FAB0-86C4-DDC89EBF08D2}"/>
                </a:ext>
              </a:extLst>
            </p:cNvPr>
            <p:cNvSpPr txBox="1"/>
            <p:nvPr/>
          </p:nvSpPr>
          <p:spPr>
            <a:xfrm>
              <a:off x="6208129" y="5395712"/>
              <a:ext cx="4759882" cy="625268"/>
            </a:xfrm>
            <a:prstGeom prst="roundRect">
              <a:avLst/>
            </a:prstGeom>
            <a:solidFill>
              <a:schemeClr val="tx2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346200" algn="l"/>
                  <a:tab pos="2782888" algn="l"/>
                  <a:tab pos="3768725" algn="l"/>
                </a:tabLs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	Testosterone	148 ng/dL	[34, 312]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346200" algn="l"/>
                  <a:tab pos="2782888" algn="l"/>
                  <a:tab pos="3768725" algn="l"/>
                </a:tabLs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	Placebo	14 ng/dL	[-21, 56]</a:t>
              </a:r>
            </a:p>
          </p:txBody>
        </p:sp>
        <p:sp>
          <p:nvSpPr>
            <p:cNvPr id="606" name="TextBox 605">
              <a:extLst>
                <a:ext uri="{FF2B5EF4-FFF2-40B4-BE49-F238E27FC236}">
                  <a16:creationId xmlns:a16="http://schemas.microsoft.com/office/drawing/2014/main" id="{8BFFDAE8-16E0-5BE8-34ED-AEA95BEE9589}"/>
                </a:ext>
              </a:extLst>
            </p:cNvPr>
            <p:cNvSpPr txBox="1"/>
            <p:nvPr/>
          </p:nvSpPr>
          <p:spPr>
            <a:xfrm>
              <a:off x="6241475" y="5423226"/>
              <a:ext cx="128154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Change at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Poppins Medium"/>
                </a:rPr>
                <a:t>12 months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endParaRPr>
            </a:p>
          </p:txBody>
        </p: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856CE538-E9DE-99BB-B27E-5374377EE14E}"/>
                </a:ext>
              </a:extLst>
            </p:cNvPr>
            <p:cNvCxnSpPr/>
            <p:nvPr/>
          </p:nvCxnSpPr>
          <p:spPr>
            <a:xfrm>
              <a:off x="7524392" y="5403273"/>
              <a:ext cx="0" cy="6096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58688BAA-9103-542E-1A45-53766CD3CF07}"/>
              </a:ext>
            </a:extLst>
          </p:cNvPr>
          <p:cNvGrpSpPr/>
          <p:nvPr/>
        </p:nvGrpSpPr>
        <p:grpSpPr>
          <a:xfrm>
            <a:off x="2007259" y="5374931"/>
            <a:ext cx="2753666" cy="626400"/>
            <a:chOff x="6208129" y="5395712"/>
            <a:chExt cx="2753666" cy="626400"/>
          </a:xfrm>
        </p:grpSpPr>
        <p:sp>
          <p:nvSpPr>
            <p:cNvPr id="611" name="TextBox 610">
              <a:extLst>
                <a:ext uri="{FF2B5EF4-FFF2-40B4-BE49-F238E27FC236}">
                  <a16:creationId xmlns:a16="http://schemas.microsoft.com/office/drawing/2014/main" id="{DE328303-EF86-4BFD-AA64-CF3C05A5C6D1}"/>
                </a:ext>
              </a:extLst>
            </p:cNvPr>
            <p:cNvSpPr txBox="1"/>
            <p:nvPr/>
          </p:nvSpPr>
          <p:spPr>
            <a:xfrm>
              <a:off x="6208129" y="5395712"/>
              <a:ext cx="2753666" cy="626400"/>
            </a:xfrm>
            <a:prstGeom prst="roundRect">
              <a:avLst/>
            </a:prstGeom>
            <a:solidFill>
              <a:schemeClr val="tx2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  <a:tab pos="2868613" algn="l"/>
                  <a:tab pos="3948113" algn="l"/>
                </a:tabLs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	65 ± 22 mg</a:t>
              </a:r>
            </a:p>
          </p:txBody>
        </p:sp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id="{E959E698-380A-C7E2-3EDC-B050C48F8BE3}"/>
                </a:ext>
              </a:extLst>
            </p:cNvPr>
            <p:cNvSpPr txBox="1"/>
            <p:nvPr/>
          </p:nvSpPr>
          <p:spPr>
            <a:xfrm>
              <a:off x="6241475" y="5423226"/>
              <a:ext cx="128154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Average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Poppins Medium"/>
                </a:rPr>
                <a:t>daily dose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endParaRPr>
            </a:p>
          </p:txBody>
        </p: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436F098F-71A8-734E-9B9A-2C6876AA1412}"/>
                </a:ext>
              </a:extLst>
            </p:cNvPr>
            <p:cNvCxnSpPr/>
            <p:nvPr/>
          </p:nvCxnSpPr>
          <p:spPr>
            <a:xfrm>
              <a:off x="7554536" y="5403273"/>
              <a:ext cx="0" cy="6096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08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4121D-9C73-926F-AA33-9667BC81B038}"/>
              </a:ext>
            </a:extLst>
          </p:cNvPr>
          <p:cNvGrpSpPr/>
          <p:nvPr/>
        </p:nvGrpSpPr>
        <p:grpSpPr>
          <a:xfrm>
            <a:off x="355129" y="2078182"/>
            <a:ext cx="10948053" cy="3857624"/>
            <a:chOff x="355129" y="2078182"/>
            <a:chExt cx="10948053" cy="3857624"/>
          </a:xfrm>
        </p:grpSpPr>
        <p:sp>
          <p:nvSpPr>
            <p:cNvPr id="181" name="Rounded Rectangle 57">
              <a:extLst>
                <a:ext uri="{FF2B5EF4-FFF2-40B4-BE49-F238E27FC236}">
                  <a16:creationId xmlns:a16="http://schemas.microsoft.com/office/drawing/2014/main" id="{FA1A79BF-61C4-B9A2-42A2-AC4771F4D367}"/>
                </a:ext>
              </a:extLst>
            </p:cNvPr>
            <p:cNvSpPr/>
            <p:nvPr/>
          </p:nvSpPr>
          <p:spPr>
            <a:xfrm>
              <a:off x="2195565" y="2078182"/>
              <a:ext cx="9107617" cy="3857624"/>
            </a:xfrm>
            <a:prstGeom prst="roundRect">
              <a:avLst>
                <a:gd name="adj" fmla="val 505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685E12C-F9AE-3AA9-8046-AD20EA063FD1}"/>
                </a:ext>
              </a:extLst>
            </p:cNvPr>
            <p:cNvGrpSpPr/>
            <p:nvPr/>
          </p:nvGrpSpPr>
          <p:grpSpPr>
            <a:xfrm>
              <a:off x="355129" y="2672902"/>
              <a:ext cx="1816325" cy="865528"/>
              <a:chOff x="355129" y="2672902"/>
              <a:chExt cx="1816325" cy="865528"/>
            </a:xfrm>
          </p:grpSpPr>
          <p:sp>
            <p:nvSpPr>
              <p:cNvPr id="182" name="Rectangle: Top Corners Rounded 181">
                <a:extLst>
                  <a:ext uri="{FF2B5EF4-FFF2-40B4-BE49-F238E27FC236}">
                    <a16:creationId xmlns:a16="http://schemas.microsoft.com/office/drawing/2014/main" id="{1000B7A5-33CB-75E3-68E5-0F8E7608C6E9}"/>
                  </a:ext>
                </a:extLst>
              </p:cNvPr>
              <p:cNvSpPr/>
              <p:nvPr/>
            </p:nvSpPr>
            <p:spPr>
              <a:xfrm rot="16200000">
                <a:off x="830528" y="2197503"/>
                <a:ext cx="865528" cy="1816325"/>
              </a:xfrm>
              <a:prstGeom prst="round2Same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205EEE-1B8A-9B67-9430-4A257F050DEA}"/>
                  </a:ext>
                </a:extLst>
              </p:cNvPr>
              <p:cNvSpPr txBox="1"/>
              <p:nvPr/>
            </p:nvSpPr>
            <p:spPr>
              <a:xfrm>
                <a:off x="355130" y="2690167"/>
                <a:ext cx="181632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white"/>
                    </a:solidFill>
                    <a:latin typeface="Poppins Medium"/>
                  </a:rPr>
                  <a:t>Primary CV safety endpoint (MACE):</a:t>
                </a:r>
              </a:p>
              <a:p>
                <a:pPr algn="ctr"/>
                <a:r>
                  <a:rPr lang="en-US" sz="1200" dirty="0">
                    <a:solidFill>
                      <a:prstClr val="white"/>
                    </a:solidFill>
                  </a:rPr>
                  <a:t>CV death, non-fatal MI, non-fatal stroke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2" y="1340465"/>
            <a:ext cx="6001680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4526327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Primary CV safety endpoint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7F43DD5-F921-11AA-4D34-084E8959D4E7}"/>
              </a:ext>
            </a:extLst>
          </p:cNvPr>
          <p:cNvGrpSpPr/>
          <p:nvPr/>
        </p:nvGrpSpPr>
        <p:grpSpPr>
          <a:xfrm>
            <a:off x="3382735" y="2404554"/>
            <a:ext cx="1364857" cy="389594"/>
            <a:chOff x="3642133" y="3276024"/>
            <a:chExt cx="1364857" cy="389594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BCDFD7D-17B0-EEA9-6121-73B27B154569}"/>
                </a:ext>
              </a:extLst>
            </p:cNvPr>
            <p:cNvSpPr txBox="1"/>
            <p:nvPr/>
          </p:nvSpPr>
          <p:spPr>
            <a:xfrm>
              <a:off x="3783331" y="3276024"/>
              <a:ext cx="1223659" cy="38959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Testosterone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E6694AA-45E1-0587-F3B7-00DE174A6D93}"/>
                </a:ext>
              </a:extLst>
            </p:cNvPr>
            <p:cNvSpPr/>
            <p:nvPr/>
          </p:nvSpPr>
          <p:spPr>
            <a:xfrm>
              <a:off x="3642133" y="3310408"/>
              <a:ext cx="90488" cy="90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6F08807-EC56-EC55-D0FE-3FF33A5C87A9}"/>
                </a:ext>
              </a:extLst>
            </p:cNvPr>
            <p:cNvSpPr/>
            <p:nvPr/>
          </p:nvSpPr>
          <p:spPr>
            <a:xfrm>
              <a:off x="3642133" y="3503174"/>
              <a:ext cx="90488" cy="904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7931B9D-079E-FAB0-86C4-DDC89EBF08D2}"/>
              </a:ext>
            </a:extLst>
          </p:cNvPr>
          <p:cNvSpPr txBox="1"/>
          <p:nvPr/>
        </p:nvSpPr>
        <p:spPr>
          <a:xfrm>
            <a:off x="8192255" y="4230539"/>
            <a:ext cx="2852181" cy="625268"/>
          </a:xfrm>
          <a:prstGeom prst="roundRect">
            <a:avLst/>
          </a:prstGeom>
          <a:solidFill>
            <a:schemeClr val="tx2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HR 0.96 (95% CI: 0.78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–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1.17)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Poppins Medium"/>
              </a:rPr>
              <a:t>Noninferiority p&lt;0.001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Medium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D39AC-9ACC-B2B1-4D0F-4316AFBD7CA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CI, confidence interval; CV, cardiovascular;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HR, hazard ratio; MACE, major adverse cardiovascular events; MI, myocardial infarction.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7F8A0A-488F-945B-B7CD-0E4076CF43EB}"/>
              </a:ext>
            </a:extLst>
          </p:cNvPr>
          <p:cNvGrpSpPr/>
          <p:nvPr/>
        </p:nvGrpSpPr>
        <p:grpSpPr>
          <a:xfrm>
            <a:off x="432606" y="3778063"/>
            <a:ext cx="1670179" cy="1494233"/>
            <a:chOff x="5067409" y="2835405"/>
            <a:chExt cx="1670179" cy="1494233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F4600EAF-7C28-21CF-70DF-EAF543F8DCA4}"/>
                </a:ext>
              </a:extLst>
            </p:cNvPr>
            <p:cNvSpPr txBox="1">
              <a:spLocks/>
            </p:cNvSpPr>
            <p:nvPr/>
          </p:nvSpPr>
          <p:spPr>
            <a:xfrm>
              <a:off x="5067409" y="3792055"/>
              <a:ext cx="1670179" cy="53758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272AE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Safety set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lang="en-US" sz="1600" dirty="0">
                  <a:solidFill>
                    <a:srgbClr val="1272AE"/>
                  </a:solidFill>
                  <a:latin typeface="Poppins Medium"/>
                </a:rPr>
                <a:t>population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272A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D88D12-61E8-5F62-34AF-9EE1E362E141}"/>
                </a:ext>
              </a:extLst>
            </p:cNvPr>
            <p:cNvGrpSpPr/>
            <p:nvPr/>
          </p:nvGrpSpPr>
          <p:grpSpPr>
            <a:xfrm>
              <a:off x="5429239" y="2835405"/>
              <a:ext cx="946519" cy="946519"/>
              <a:chOff x="8690978" y="2487610"/>
              <a:chExt cx="946519" cy="946519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6DD5C7F-DB27-088E-5D58-7ABA2DB059A9}"/>
                  </a:ext>
                </a:extLst>
              </p:cNvPr>
              <p:cNvSpPr/>
              <p:nvPr/>
            </p:nvSpPr>
            <p:spPr>
              <a:xfrm>
                <a:off x="8810625" y="2527935"/>
                <a:ext cx="712470" cy="866775"/>
              </a:xfrm>
              <a:custGeom>
                <a:avLst/>
                <a:gdLst>
                  <a:gd name="connsiteX0" fmla="*/ 352425 w 712470"/>
                  <a:gd name="connsiteY0" fmla="*/ 866775 h 866775"/>
                  <a:gd name="connsiteX1" fmla="*/ 209550 w 712470"/>
                  <a:gd name="connsiteY1" fmla="*/ 802005 h 866775"/>
                  <a:gd name="connsiteX2" fmla="*/ 83820 w 712470"/>
                  <a:gd name="connsiteY2" fmla="*/ 680085 h 866775"/>
                  <a:gd name="connsiteX3" fmla="*/ 26670 w 712470"/>
                  <a:gd name="connsiteY3" fmla="*/ 588645 h 866775"/>
                  <a:gd name="connsiteX4" fmla="*/ 0 w 712470"/>
                  <a:gd name="connsiteY4" fmla="*/ 508635 h 866775"/>
                  <a:gd name="connsiteX5" fmla="*/ 0 w 712470"/>
                  <a:gd name="connsiteY5" fmla="*/ 447675 h 866775"/>
                  <a:gd name="connsiteX6" fmla="*/ 0 w 712470"/>
                  <a:gd name="connsiteY6" fmla="*/ 104775 h 866775"/>
                  <a:gd name="connsiteX7" fmla="*/ 17145 w 712470"/>
                  <a:gd name="connsiteY7" fmla="*/ 74295 h 866775"/>
                  <a:gd name="connsiteX8" fmla="*/ 356235 w 712470"/>
                  <a:gd name="connsiteY8" fmla="*/ 0 h 866775"/>
                  <a:gd name="connsiteX9" fmla="*/ 689610 w 712470"/>
                  <a:gd name="connsiteY9" fmla="*/ 85725 h 866775"/>
                  <a:gd name="connsiteX10" fmla="*/ 712470 w 712470"/>
                  <a:gd name="connsiteY10" fmla="*/ 114300 h 866775"/>
                  <a:gd name="connsiteX11" fmla="*/ 712470 w 712470"/>
                  <a:gd name="connsiteY11" fmla="*/ 462915 h 866775"/>
                  <a:gd name="connsiteX12" fmla="*/ 687705 w 712470"/>
                  <a:gd name="connsiteY12" fmla="*/ 527685 h 866775"/>
                  <a:gd name="connsiteX13" fmla="*/ 672465 w 712470"/>
                  <a:gd name="connsiteY13" fmla="*/ 600075 h 866775"/>
                  <a:gd name="connsiteX14" fmla="*/ 624840 w 712470"/>
                  <a:gd name="connsiteY14" fmla="*/ 672465 h 866775"/>
                  <a:gd name="connsiteX15" fmla="*/ 558165 w 712470"/>
                  <a:gd name="connsiteY15" fmla="*/ 752475 h 866775"/>
                  <a:gd name="connsiteX16" fmla="*/ 485775 w 712470"/>
                  <a:gd name="connsiteY16" fmla="*/ 805815 h 866775"/>
                  <a:gd name="connsiteX17" fmla="*/ 352425 w 712470"/>
                  <a:gd name="connsiteY17" fmla="*/ 866775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12470" h="866775">
                    <a:moveTo>
                      <a:pt x="352425" y="866775"/>
                    </a:moveTo>
                    <a:lnTo>
                      <a:pt x="209550" y="802005"/>
                    </a:lnTo>
                    <a:lnTo>
                      <a:pt x="83820" y="680085"/>
                    </a:lnTo>
                    <a:lnTo>
                      <a:pt x="26670" y="588645"/>
                    </a:lnTo>
                    <a:lnTo>
                      <a:pt x="0" y="508635"/>
                    </a:lnTo>
                    <a:lnTo>
                      <a:pt x="0" y="447675"/>
                    </a:lnTo>
                    <a:lnTo>
                      <a:pt x="0" y="104775"/>
                    </a:lnTo>
                    <a:lnTo>
                      <a:pt x="17145" y="74295"/>
                    </a:lnTo>
                    <a:lnTo>
                      <a:pt x="356235" y="0"/>
                    </a:lnTo>
                    <a:lnTo>
                      <a:pt x="689610" y="85725"/>
                    </a:lnTo>
                    <a:lnTo>
                      <a:pt x="712470" y="114300"/>
                    </a:lnTo>
                    <a:lnTo>
                      <a:pt x="712470" y="462915"/>
                    </a:lnTo>
                    <a:lnTo>
                      <a:pt x="687705" y="527685"/>
                    </a:lnTo>
                    <a:lnTo>
                      <a:pt x="672465" y="600075"/>
                    </a:lnTo>
                    <a:lnTo>
                      <a:pt x="624840" y="672465"/>
                    </a:lnTo>
                    <a:lnTo>
                      <a:pt x="558165" y="752475"/>
                    </a:lnTo>
                    <a:lnTo>
                      <a:pt x="485775" y="805815"/>
                    </a:lnTo>
                    <a:lnTo>
                      <a:pt x="352425" y="86677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BC253701-F3DB-7C56-DF7A-449F0413284D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90978" y="2487610"/>
                <a:ext cx="946519" cy="946519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EDAD450-C836-1303-889A-4276E56C957B}"/>
                  </a:ext>
                </a:extLst>
              </p:cNvPr>
              <p:cNvGrpSpPr/>
              <p:nvPr/>
            </p:nvGrpSpPr>
            <p:grpSpPr>
              <a:xfrm>
                <a:off x="8881720" y="2657172"/>
                <a:ext cx="565035" cy="607396"/>
                <a:chOff x="3939259" y="3363593"/>
                <a:chExt cx="2479544" cy="2665434"/>
              </a:xfrm>
            </p:grpSpPr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B6824A2F-0AF7-E477-5663-65EAC2F22EC5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3939259" y="3363593"/>
                  <a:ext cx="1038499" cy="2274998"/>
                </a:xfrm>
                <a:prstGeom prst="rect">
                  <a:avLst/>
                </a:prstGeom>
              </p:spPr>
            </p:pic>
            <p:pic>
              <p:nvPicPr>
                <p:cNvPr id="21" name="Graphic 20">
                  <a:extLst>
                    <a:ext uri="{FF2B5EF4-FFF2-40B4-BE49-F238E27FC236}">
                      <a16:creationId xmlns:a16="http://schemas.microsoft.com/office/drawing/2014/main" id="{62E0271A-AEC2-C853-46AE-0A363DAD7F16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5380304" y="3363593"/>
                  <a:ext cx="1038499" cy="2274998"/>
                </a:xfrm>
                <a:prstGeom prst="rect">
                  <a:avLst/>
                </a:prstGeom>
              </p:spPr>
            </p:pic>
            <p:pic>
              <p:nvPicPr>
                <p:cNvPr id="22" name="Graphic 21">
                  <a:extLst>
                    <a:ext uri="{FF2B5EF4-FFF2-40B4-BE49-F238E27FC236}">
                      <a16:creationId xmlns:a16="http://schemas.microsoft.com/office/drawing/2014/main" id="{8F39C59A-63EF-7F91-70D8-345A303CE03A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4578490" y="3397864"/>
                  <a:ext cx="1201083" cy="26311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0CE5C68-9E67-2BC2-0E7D-DD3A8423A764}"/>
              </a:ext>
            </a:extLst>
          </p:cNvPr>
          <p:cNvSpPr/>
          <p:nvPr/>
        </p:nvSpPr>
        <p:spPr>
          <a:xfrm>
            <a:off x="3192669" y="2847975"/>
            <a:ext cx="7240905" cy="2337435"/>
          </a:xfrm>
          <a:custGeom>
            <a:avLst/>
            <a:gdLst>
              <a:gd name="connsiteX0" fmla="*/ 0 w 7240905"/>
              <a:gd name="connsiteY0" fmla="*/ 2337435 h 2337435"/>
              <a:gd name="connsiteX1" fmla="*/ 87630 w 7240905"/>
              <a:gd name="connsiteY1" fmla="*/ 2337435 h 2337435"/>
              <a:gd name="connsiteX2" fmla="*/ 87630 w 7240905"/>
              <a:gd name="connsiteY2" fmla="*/ 2324100 h 2337435"/>
              <a:gd name="connsiteX3" fmla="*/ 118110 w 7240905"/>
              <a:gd name="connsiteY3" fmla="*/ 2324100 h 2337435"/>
              <a:gd name="connsiteX4" fmla="*/ 139065 w 7240905"/>
              <a:gd name="connsiteY4" fmla="*/ 2305050 h 2337435"/>
              <a:gd name="connsiteX5" fmla="*/ 165735 w 7240905"/>
              <a:gd name="connsiteY5" fmla="*/ 2274570 h 2337435"/>
              <a:gd name="connsiteX6" fmla="*/ 192405 w 7240905"/>
              <a:gd name="connsiteY6" fmla="*/ 2268855 h 2337435"/>
              <a:gd name="connsiteX7" fmla="*/ 253365 w 7240905"/>
              <a:gd name="connsiteY7" fmla="*/ 2265045 h 2337435"/>
              <a:gd name="connsiteX8" fmla="*/ 333375 w 7240905"/>
              <a:gd name="connsiteY8" fmla="*/ 2230755 h 2337435"/>
              <a:gd name="connsiteX9" fmla="*/ 398145 w 7240905"/>
              <a:gd name="connsiteY9" fmla="*/ 2226945 h 2337435"/>
              <a:gd name="connsiteX10" fmla="*/ 457200 w 7240905"/>
              <a:gd name="connsiteY10" fmla="*/ 2190750 h 2337435"/>
              <a:gd name="connsiteX11" fmla="*/ 514350 w 7240905"/>
              <a:gd name="connsiteY11" fmla="*/ 2173605 h 2337435"/>
              <a:gd name="connsiteX12" fmla="*/ 569595 w 7240905"/>
              <a:gd name="connsiteY12" fmla="*/ 2173605 h 2337435"/>
              <a:gd name="connsiteX13" fmla="*/ 613410 w 7240905"/>
              <a:gd name="connsiteY13" fmla="*/ 2127885 h 2337435"/>
              <a:gd name="connsiteX14" fmla="*/ 733425 w 7240905"/>
              <a:gd name="connsiteY14" fmla="*/ 2087880 h 2337435"/>
              <a:gd name="connsiteX15" fmla="*/ 796290 w 7240905"/>
              <a:gd name="connsiteY15" fmla="*/ 2059305 h 2337435"/>
              <a:gd name="connsiteX16" fmla="*/ 859155 w 7240905"/>
              <a:gd name="connsiteY16" fmla="*/ 2053590 h 2337435"/>
              <a:gd name="connsiteX17" fmla="*/ 870585 w 7240905"/>
              <a:gd name="connsiteY17" fmla="*/ 2040255 h 2337435"/>
              <a:gd name="connsiteX18" fmla="*/ 916305 w 7240905"/>
              <a:gd name="connsiteY18" fmla="*/ 2040255 h 2337435"/>
              <a:gd name="connsiteX19" fmla="*/ 937260 w 7240905"/>
              <a:gd name="connsiteY19" fmla="*/ 2026920 h 2337435"/>
              <a:gd name="connsiteX20" fmla="*/ 1026795 w 7240905"/>
              <a:gd name="connsiteY20" fmla="*/ 2026920 h 2337435"/>
              <a:gd name="connsiteX21" fmla="*/ 1042035 w 7240905"/>
              <a:gd name="connsiteY21" fmla="*/ 2017395 h 2337435"/>
              <a:gd name="connsiteX22" fmla="*/ 1144905 w 7240905"/>
              <a:gd name="connsiteY22" fmla="*/ 2017395 h 2337435"/>
              <a:gd name="connsiteX23" fmla="*/ 1181100 w 7240905"/>
              <a:gd name="connsiteY23" fmla="*/ 1996440 h 2337435"/>
              <a:gd name="connsiteX24" fmla="*/ 1264920 w 7240905"/>
              <a:gd name="connsiteY24" fmla="*/ 1996440 h 2337435"/>
              <a:gd name="connsiteX25" fmla="*/ 1264920 w 7240905"/>
              <a:gd name="connsiteY25" fmla="*/ 1990725 h 2337435"/>
              <a:gd name="connsiteX26" fmla="*/ 1350645 w 7240905"/>
              <a:gd name="connsiteY26" fmla="*/ 1990725 h 2337435"/>
              <a:gd name="connsiteX27" fmla="*/ 1392555 w 7240905"/>
              <a:gd name="connsiteY27" fmla="*/ 1941195 h 2337435"/>
              <a:gd name="connsiteX28" fmla="*/ 1451610 w 7240905"/>
              <a:gd name="connsiteY28" fmla="*/ 1941195 h 2337435"/>
              <a:gd name="connsiteX29" fmla="*/ 1464945 w 7240905"/>
              <a:gd name="connsiteY29" fmla="*/ 1935480 h 2337435"/>
              <a:gd name="connsiteX30" fmla="*/ 1567815 w 7240905"/>
              <a:gd name="connsiteY30" fmla="*/ 1935480 h 2337435"/>
              <a:gd name="connsiteX31" fmla="*/ 1573530 w 7240905"/>
              <a:gd name="connsiteY31" fmla="*/ 1929765 h 2337435"/>
              <a:gd name="connsiteX32" fmla="*/ 1630680 w 7240905"/>
              <a:gd name="connsiteY32" fmla="*/ 1929765 h 2337435"/>
              <a:gd name="connsiteX33" fmla="*/ 1630680 w 7240905"/>
              <a:gd name="connsiteY33" fmla="*/ 1920240 h 2337435"/>
              <a:gd name="connsiteX34" fmla="*/ 1685925 w 7240905"/>
              <a:gd name="connsiteY34" fmla="*/ 1920240 h 2337435"/>
              <a:gd name="connsiteX35" fmla="*/ 1762125 w 7240905"/>
              <a:gd name="connsiteY35" fmla="*/ 1887855 h 2337435"/>
              <a:gd name="connsiteX36" fmla="*/ 1773555 w 7240905"/>
              <a:gd name="connsiteY36" fmla="*/ 1859280 h 2337435"/>
              <a:gd name="connsiteX37" fmla="*/ 1855470 w 7240905"/>
              <a:gd name="connsiteY37" fmla="*/ 1859280 h 2337435"/>
              <a:gd name="connsiteX38" fmla="*/ 1855470 w 7240905"/>
              <a:gd name="connsiteY38" fmla="*/ 1847850 h 2337435"/>
              <a:gd name="connsiteX39" fmla="*/ 1893570 w 7240905"/>
              <a:gd name="connsiteY39" fmla="*/ 1847850 h 2337435"/>
              <a:gd name="connsiteX40" fmla="*/ 1954530 w 7240905"/>
              <a:gd name="connsiteY40" fmla="*/ 1840230 h 2337435"/>
              <a:gd name="connsiteX41" fmla="*/ 1954530 w 7240905"/>
              <a:gd name="connsiteY41" fmla="*/ 1824990 h 2337435"/>
              <a:gd name="connsiteX42" fmla="*/ 1996440 w 7240905"/>
              <a:gd name="connsiteY42" fmla="*/ 1817370 h 2337435"/>
              <a:gd name="connsiteX43" fmla="*/ 2002155 w 7240905"/>
              <a:gd name="connsiteY43" fmla="*/ 1805940 h 2337435"/>
              <a:gd name="connsiteX44" fmla="*/ 2068830 w 7240905"/>
              <a:gd name="connsiteY44" fmla="*/ 1796415 h 2337435"/>
              <a:gd name="connsiteX45" fmla="*/ 2068830 w 7240905"/>
              <a:gd name="connsiteY45" fmla="*/ 1773555 h 2337435"/>
              <a:gd name="connsiteX46" fmla="*/ 2118360 w 7240905"/>
              <a:gd name="connsiteY46" fmla="*/ 1773555 h 2337435"/>
              <a:gd name="connsiteX47" fmla="*/ 2158365 w 7240905"/>
              <a:gd name="connsiteY47" fmla="*/ 1744980 h 2337435"/>
              <a:gd name="connsiteX48" fmla="*/ 2219325 w 7240905"/>
              <a:gd name="connsiteY48" fmla="*/ 1737360 h 2337435"/>
              <a:gd name="connsiteX49" fmla="*/ 2219325 w 7240905"/>
              <a:gd name="connsiteY49" fmla="*/ 1725930 h 2337435"/>
              <a:gd name="connsiteX50" fmla="*/ 2293620 w 7240905"/>
              <a:gd name="connsiteY50" fmla="*/ 1725930 h 2337435"/>
              <a:gd name="connsiteX51" fmla="*/ 2343150 w 7240905"/>
              <a:gd name="connsiteY51" fmla="*/ 1674495 h 2337435"/>
              <a:gd name="connsiteX52" fmla="*/ 2390775 w 7240905"/>
              <a:gd name="connsiteY52" fmla="*/ 1664970 h 2337435"/>
              <a:gd name="connsiteX53" fmla="*/ 2466975 w 7240905"/>
              <a:gd name="connsiteY53" fmla="*/ 1663065 h 2337435"/>
              <a:gd name="connsiteX54" fmla="*/ 2527935 w 7240905"/>
              <a:gd name="connsiteY54" fmla="*/ 1623060 h 2337435"/>
              <a:gd name="connsiteX55" fmla="*/ 2594610 w 7240905"/>
              <a:gd name="connsiteY55" fmla="*/ 1607820 h 2337435"/>
              <a:gd name="connsiteX56" fmla="*/ 2651760 w 7240905"/>
              <a:gd name="connsiteY56" fmla="*/ 1588770 h 2337435"/>
              <a:gd name="connsiteX57" fmla="*/ 2733675 w 7240905"/>
              <a:gd name="connsiteY57" fmla="*/ 1552575 h 2337435"/>
              <a:gd name="connsiteX58" fmla="*/ 2733675 w 7240905"/>
              <a:gd name="connsiteY58" fmla="*/ 1529715 h 2337435"/>
              <a:gd name="connsiteX59" fmla="*/ 2781300 w 7240905"/>
              <a:gd name="connsiteY59" fmla="*/ 1518285 h 2337435"/>
              <a:gd name="connsiteX60" fmla="*/ 2804160 w 7240905"/>
              <a:gd name="connsiteY60" fmla="*/ 1499235 h 2337435"/>
              <a:gd name="connsiteX61" fmla="*/ 2844165 w 7240905"/>
              <a:gd name="connsiteY61" fmla="*/ 1499235 h 2337435"/>
              <a:gd name="connsiteX62" fmla="*/ 2867025 w 7240905"/>
              <a:gd name="connsiteY62" fmla="*/ 1483995 h 2337435"/>
              <a:gd name="connsiteX63" fmla="*/ 2908935 w 7240905"/>
              <a:gd name="connsiteY63" fmla="*/ 1483995 h 2337435"/>
              <a:gd name="connsiteX64" fmla="*/ 2918460 w 7240905"/>
              <a:gd name="connsiteY64" fmla="*/ 1463040 h 2337435"/>
              <a:gd name="connsiteX65" fmla="*/ 2960370 w 7240905"/>
              <a:gd name="connsiteY65" fmla="*/ 1463040 h 2337435"/>
              <a:gd name="connsiteX66" fmla="*/ 2977515 w 7240905"/>
              <a:gd name="connsiteY66" fmla="*/ 1451610 h 2337435"/>
              <a:gd name="connsiteX67" fmla="*/ 3038475 w 7240905"/>
              <a:gd name="connsiteY67" fmla="*/ 1451610 h 2337435"/>
              <a:gd name="connsiteX68" fmla="*/ 3070860 w 7240905"/>
              <a:gd name="connsiteY68" fmla="*/ 1419225 h 2337435"/>
              <a:gd name="connsiteX69" fmla="*/ 3105150 w 7240905"/>
              <a:gd name="connsiteY69" fmla="*/ 1419225 h 2337435"/>
              <a:gd name="connsiteX70" fmla="*/ 3154680 w 7240905"/>
              <a:gd name="connsiteY70" fmla="*/ 1384935 h 2337435"/>
              <a:gd name="connsiteX71" fmla="*/ 3263265 w 7240905"/>
              <a:gd name="connsiteY71" fmla="*/ 1384935 h 2337435"/>
              <a:gd name="connsiteX72" fmla="*/ 3263265 w 7240905"/>
              <a:gd name="connsiteY72" fmla="*/ 1365885 h 2337435"/>
              <a:gd name="connsiteX73" fmla="*/ 3341370 w 7240905"/>
              <a:gd name="connsiteY73" fmla="*/ 1329690 h 2337435"/>
              <a:gd name="connsiteX74" fmla="*/ 3413760 w 7240905"/>
              <a:gd name="connsiteY74" fmla="*/ 1306830 h 2337435"/>
              <a:gd name="connsiteX75" fmla="*/ 3457575 w 7240905"/>
              <a:gd name="connsiteY75" fmla="*/ 1301115 h 2337435"/>
              <a:gd name="connsiteX76" fmla="*/ 3503295 w 7240905"/>
              <a:gd name="connsiteY76" fmla="*/ 1289685 h 2337435"/>
              <a:gd name="connsiteX77" fmla="*/ 3514725 w 7240905"/>
              <a:gd name="connsiteY77" fmla="*/ 1278255 h 2337435"/>
              <a:gd name="connsiteX78" fmla="*/ 3558540 w 7240905"/>
              <a:gd name="connsiteY78" fmla="*/ 1266825 h 2337435"/>
              <a:gd name="connsiteX79" fmla="*/ 3585210 w 7240905"/>
              <a:gd name="connsiteY79" fmla="*/ 1224915 h 2337435"/>
              <a:gd name="connsiteX80" fmla="*/ 3608070 w 7240905"/>
              <a:gd name="connsiteY80" fmla="*/ 1224915 h 2337435"/>
              <a:gd name="connsiteX81" fmla="*/ 3621405 w 7240905"/>
              <a:gd name="connsiteY81" fmla="*/ 1202055 h 2337435"/>
              <a:gd name="connsiteX82" fmla="*/ 3705225 w 7240905"/>
              <a:gd name="connsiteY82" fmla="*/ 1202055 h 2337435"/>
              <a:gd name="connsiteX83" fmla="*/ 3764280 w 7240905"/>
              <a:gd name="connsiteY83" fmla="*/ 1175385 h 2337435"/>
              <a:gd name="connsiteX84" fmla="*/ 3823335 w 7240905"/>
              <a:gd name="connsiteY84" fmla="*/ 1152525 h 2337435"/>
              <a:gd name="connsiteX85" fmla="*/ 3924300 w 7240905"/>
              <a:gd name="connsiteY85" fmla="*/ 1152525 h 2337435"/>
              <a:gd name="connsiteX86" fmla="*/ 3924300 w 7240905"/>
              <a:gd name="connsiteY86" fmla="*/ 1133475 h 2337435"/>
              <a:gd name="connsiteX87" fmla="*/ 3970020 w 7240905"/>
              <a:gd name="connsiteY87" fmla="*/ 1133475 h 2337435"/>
              <a:gd name="connsiteX88" fmla="*/ 4008120 w 7240905"/>
              <a:gd name="connsiteY88" fmla="*/ 1110615 h 2337435"/>
              <a:gd name="connsiteX89" fmla="*/ 4192905 w 7240905"/>
              <a:gd name="connsiteY89" fmla="*/ 1110615 h 2337435"/>
              <a:gd name="connsiteX90" fmla="*/ 4227195 w 7240905"/>
              <a:gd name="connsiteY90" fmla="*/ 1097280 h 2337435"/>
              <a:gd name="connsiteX91" fmla="*/ 4274820 w 7240905"/>
              <a:gd name="connsiteY91" fmla="*/ 1082040 h 2337435"/>
              <a:gd name="connsiteX92" fmla="*/ 4318635 w 7240905"/>
              <a:gd name="connsiteY92" fmla="*/ 1074420 h 2337435"/>
              <a:gd name="connsiteX93" fmla="*/ 4379595 w 7240905"/>
              <a:gd name="connsiteY93" fmla="*/ 1061085 h 2337435"/>
              <a:gd name="connsiteX94" fmla="*/ 4389120 w 7240905"/>
              <a:gd name="connsiteY94" fmla="*/ 1051560 h 2337435"/>
              <a:gd name="connsiteX95" fmla="*/ 4421505 w 7240905"/>
              <a:gd name="connsiteY95" fmla="*/ 1040130 h 2337435"/>
              <a:gd name="connsiteX96" fmla="*/ 4421505 w 7240905"/>
              <a:gd name="connsiteY96" fmla="*/ 1022985 h 2337435"/>
              <a:gd name="connsiteX97" fmla="*/ 4451985 w 7240905"/>
              <a:gd name="connsiteY97" fmla="*/ 1022985 h 2337435"/>
              <a:gd name="connsiteX98" fmla="*/ 4451985 w 7240905"/>
              <a:gd name="connsiteY98" fmla="*/ 990600 h 2337435"/>
              <a:gd name="connsiteX99" fmla="*/ 4480560 w 7240905"/>
              <a:gd name="connsiteY99" fmla="*/ 977265 h 2337435"/>
              <a:gd name="connsiteX100" fmla="*/ 4562475 w 7240905"/>
              <a:gd name="connsiteY100" fmla="*/ 977265 h 2337435"/>
              <a:gd name="connsiteX101" fmla="*/ 4562475 w 7240905"/>
              <a:gd name="connsiteY101" fmla="*/ 941070 h 2337435"/>
              <a:gd name="connsiteX102" fmla="*/ 4591050 w 7240905"/>
              <a:gd name="connsiteY102" fmla="*/ 933450 h 2337435"/>
              <a:gd name="connsiteX103" fmla="*/ 4655820 w 7240905"/>
              <a:gd name="connsiteY103" fmla="*/ 933450 h 2337435"/>
              <a:gd name="connsiteX104" fmla="*/ 4667250 w 7240905"/>
              <a:gd name="connsiteY104" fmla="*/ 910590 h 2337435"/>
              <a:gd name="connsiteX105" fmla="*/ 4804410 w 7240905"/>
              <a:gd name="connsiteY105" fmla="*/ 910590 h 2337435"/>
              <a:gd name="connsiteX106" fmla="*/ 4804410 w 7240905"/>
              <a:gd name="connsiteY106" fmla="*/ 891540 h 2337435"/>
              <a:gd name="connsiteX107" fmla="*/ 4823460 w 7240905"/>
              <a:gd name="connsiteY107" fmla="*/ 872490 h 2337435"/>
              <a:gd name="connsiteX108" fmla="*/ 4979670 w 7240905"/>
              <a:gd name="connsiteY108" fmla="*/ 872490 h 2337435"/>
              <a:gd name="connsiteX109" fmla="*/ 5006340 w 7240905"/>
              <a:gd name="connsiteY109" fmla="*/ 851535 h 2337435"/>
              <a:gd name="connsiteX110" fmla="*/ 5055870 w 7240905"/>
              <a:gd name="connsiteY110" fmla="*/ 830580 h 2337435"/>
              <a:gd name="connsiteX111" fmla="*/ 5090160 w 7240905"/>
              <a:gd name="connsiteY111" fmla="*/ 813435 h 2337435"/>
              <a:gd name="connsiteX112" fmla="*/ 5090160 w 7240905"/>
              <a:gd name="connsiteY112" fmla="*/ 800100 h 2337435"/>
              <a:gd name="connsiteX113" fmla="*/ 5231130 w 7240905"/>
              <a:gd name="connsiteY113" fmla="*/ 800100 h 2337435"/>
              <a:gd name="connsiteX114" fmla="*/ 5231130 w 7240905"/>
              <a:gd name="connsiteY114" fmla="*/ 784860 h 2337435"/>
              <a:gd name="connsiteX115" fmla="*/ 5337810 w 7240905"/>
              <a:gd name="connsiteY115" fmla="*/ 784860 h 2337435"/>
              <a:gd name="connsiteX116" fmla="*/ 5337810 w 7240905"/>
              <a:gd name="connsiteY116" fmla="*/ 771525 h 2337435"/>
              <a:gd name="connsiteX117" fmla="*/ 5366385 w 7240905"/>
              <a:gd name="connsiteY117" fmla="*/ 771525 h 2337435"/>
              <a:gd name="connsiteX118" fmla="*/ 5366385 w 7240905"/>
              <a:gd name="connsiteY118" fmla="*/ 760095 h 2337435"/>
              <a:gd name="connsiteX119" fmla="*/ 5398770 w 7240905"/>
              <a:gd name="connsiteY119" fmla="*/ 746760 h 2337435"/>
              <a:gd name="connsiteX120" fmla="*/ 5514975 w 7240905"/>
              <a:gd name="connsiteY120" fmla="*/ 746760 h 2337435"/>
              <a:gd name="connsiteX121" fmla="*/ 5514975 w 7240905"/>
              <a:gd name="connsiteY121" fmla="*/ 729615 h 2337435"/>
              <a:gd name="connsiteX122" fmla="*/ 5619750 w 7240905"/>
              <a:gd name="connsiteY122" fmla="*/ 729615 h 2337435"/>
              <a:gd name="connsiteX123" fmla="*/ 5619750 w 7240905"/>
              <a:gd name="connsiteY123" fmla="*/ 712470 h 2337435"/>
              <a:gd name="connsiteX124" fmla="*/ 5806440 w 7240905"/>
              <a:gd name="connsiteY124" fmla="*/ 712470 h 2337435"/>
              <a:gd name="connsiteX125" fmla="*/ 5806440 w 7240905"/>
              <a:gd name="connsiteY125" fmla="*/ 687705 h 2337435"/>
              <a:gd name="connsiteX126" fmla="*/ 5897880 w 7240905"/>
              <a:gd name="connsiteY126" fmla="*/ 687705 h 2337435"/>
              <a:gd name="connsiteX127" fmla="*/ 5897880 w 7240905"/>
              <a:gd name="connsiteY127" fmla="*/ 664845 h 2337435"/>
              <a:gd name="connsiteX128" fmla="*/ 6078855 w 7240905"/>
              <a:gd name="connsiteY128" fmla="*/ 664845 h 2337435"/>
              <a:gd name="connsiteX129" fmla="*/ 6078855 w 7240905"/>
              <a:gd name="connsiteY129" fmla="*/ 632460 h 2337435"/>
              <a:gd name="connsiteX130" fmla="*/ 6124575 w 7240905"/>
              <a:gd name="connsiteY130" fmla="*/ 632460 h 2337435"/>
              <a:gd name="connsiteX131" fmla="*/ 6124575 w 7240905"/>
              <a:gd name="connsiteY131" fmla="*/ 594360 h 2337435"/>
              <a:gd name="connsiteX132" fmla="*/ 6212205 w 7240905"/>
              <a:gd name="connsiteY132" fmla="*/ 594360 h 2337435"/>
              <a:gd name="connsiteX133" fmla="*/ 6212205 w 7240905"/>
              <a:gd name="connsiteY133" fmla="*/ 544830 h 2337435"/>
              <a:gd name="connsiteX134" fmla="*/ 6484620 w 7240905"/>
              <a:gd name="connsiteY134" fmla="*/ 544830 h 2337435"/>
              <a:gd name="connsiteX135" fmla="*/ 6484620 w 7240905"/>
              <a:gd name="connsiteY135" fmla="*/ 310515 h 2337435"/>
              <a:gd name="connsiteX136" fmla="*/ 6526530 w 7240905"/>
              <a:gd name="connsiteY136" fmla="*/ 310515 h 2337435"/>
              <a:gd name="connsiteX137" fmla="*/ 6526530 w 7240905"/>
              <a:gd name="connsiteY137" fmla="*/ 167640 h 2337435"/>
              <a:gd name="connsiteX138" fmla="*/ 6606540 w 7240905"/>
              <a:gd name="connsiteY138" fmla="*/ 167640 h 2337435"/>
              <a:gd name="connsiteX139" fmla="*/ 6606540 w 7240905"/>
              <a:gd name="connsiteY139" fmla="*/ 0 h 2337435"/>
              <a:gd name="connsiteX140" fmla="*/ 7240905 w 7240905"/>
              <a:gd name="connsiteY140" fmla="*/ 0 h 233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7240905" h="2337435">
                <a:moveTo>
                  <a:pt x="0" y="2337435"/>
                </a:moveTo>
                <a:lnTo>
                  <a:pt x="87630" y="2337435"/>
                </a:lnTo>
                <a:lnTo>
                  <a:pt x="87630" y="2324100"/>
                </a:lnTo>
                <a:lnTo>
                  <a:pt x="118110" y="2324100"/>
                </a:lnTo>
                <a:lnTo>
                  <a:pt x="139065" y="2305050"/>
                </a:lnTo>
                <a:lnTo>
                  <a:pt x="165735" y="2274570"/>
                </a:lnTo>
                <a:lnTo>
                  <a:pt x="192405" y="2268855"/>
                </a:lnTo>
                <a:lnTo>
                  <a:pt x="253365" y="2265045"/>
                </a:lnTo>
                <a:lnTo>
                  <a:pt x="333375" y="2230755"/>
                </a:lnTo>
                <a:lnTo>
                  <a:pt x="398145" y="2226945"/>
                </a:lnTo>
                <a:lnTo>
                  <a:pt x="457200" y="2190750"/>
                </a:lnTo>
                <a:lnTo>
                  <a:pt x="514350" y="2173605"/>
                </a:lnTo>
                <a:lnTo>
                  <a:pt x="569595" y="2173605"/>
                </a:lnTo>
                <a:lnTo>
                  <a:pt x="613410" y="2127885"/>
                </a:lnTo>
                <a:lnTo>
                  <a:pt x="733425" y="2087880"/>
                </a:lnTo>
                <a:lnTo>
                  <a:pt x="796290" y="2059305"/>
                </a:lnTo>
                <a:lnTo>
                  <a:pt x="859155" y="2053590"/>
                </a:lnTo>
                <a:lnTo>
                  <a:pt x="870585" y="2040255"/>
                </a:lnTo>
                <a:lnTo>
                  <a:pt x="916305" y="2040255"/>
                </a:lnTo>
                <a:lnTo>
                  <a:pt x="937260" y="2026920"/>
                </a:lnTo>
                <a:lnTo>
                  <a:pt x="1026795" y="2026920"/>
                </a:lnTo>
                <a:lnTo>
                  <a:pt x="1042035" y="2017395"/>
                </a:lnTo>
                <a:lnTo>
                  <a:pt x="1144905" y="2017395"/>
                </a:lnTo>
                <a:lnTo>
                  <a:pt x="1181100" y="1996440"/>
                </a:lnTo>
                <a:lnTo>
                  <a:pt x="1264920" y="1996440"/>
                </a:lnTo>
                <a:lnTo>
                  <a:pt x="1264920" y="1990725"/>
                </a:lnTo>
                <a:lnTo>
                  <a:pt x="1350645" y="1990725"/>
                </a:lnTo>
                <a:lnTo>
                  <a:pt x="1392555" y="1941195"/>
                </a:lnTo>
                <a:lnTo>
                  <a:pt x="1451610" y="1941195"/>
                </a:lnTo>
                <a:lnTo>
                  <a:pt x="1464945" y="1935480"/>
                </a:lnTo>
                <a:lnTo>
                  <a:pt x="1567815" y="1935480"/>
                </a:lnTo>
                <a:lnTo>
                  <a:pt x="1573530" y="1929765"/>
                </a:lnTo>
                <a:lnTo>
                  <a:pt x="1630680" y="1929765"/>
                </a:lnTo>
                <a:lnTo>
                  <a:pt x="1630680" y="1920240"/>
                </a:lnTo>
                <a:lnTo>
                  <a:pt x="1685925" y="1920240"/>
                </a:lnTo>
                <a:lnTo>
                  <a:pt x="1762125" y="1887855"/>
                </a:lnTo>
                <a:lnTo>
                  <a:pt x="1773555" y="1859280"/>
                </a:lnTo>
                <a:lnTo>
                  <a:pt x="1855470" y="1859280"/>
                </a:lnTo>
                <a:lnTo>
                  <a:pt x="1855470" y="1847850"/>
                </a:lnTo>
                <a:lnTo>
                  <a:pt x="1893570" y="1847850"/>
                </a:lnTo>
                <a:lnTo>
                  <a:pt x="1954530" y="1840230"/>
                </a:lnTo>
                <a:lnTo>
                  <a:pt x="1954530" y="1824990"/>
                </a:lnTo>
                <a:lnTo>
                  <a:pt x="1996440" y="1817370"/>
                </a:lnTo>
                <a:lnTo>
                  <a:pt x="2002155" y="1805940"/>
                </a:lnTo>
                <a:lnTo>
                  <a:pt x="2068830" y="1796415"/>
                </a:lnTo>
                <a:lnTo>
                  <a:pt x="2068830" y="1773555"/>
                </a:lnTo>
                <a:lnTo>
                  <a:pt x="2118360" y="1773555"/>
                </a:lnTo>
                <a:lnTo>
                  <a:pt x="2158365" y="1744980"/>
                </a:lnTo>
                <a:lnTo>
                  <a:pt x="2219325" y="1737360"/>
                </a:lnTo>
                <a:lnTo>
                  <a:pt x="2219325" y="1725930"/>
                </a:lnTo>
                <a:lnTo>
                  <a:pt x="2293620" y="1725930"/>
                </a:lnTo>
                <a:lnTo>
                  <a:pt x="2343150" y="1674495"/>
                </a:lnTo>
                <a:lnTo>
                  <a:pt x="2390775" y="1664970"/>
                </a:lnTo>
                <a:lnTo>
                  <a:pt x="2466975" y="1663065"/>
                </a:lnTo>
                <a:lnTo>
                  <a:pt x="2527935" y="1623060"/>
                </a:lnTo>
                <a:lnTo>
                  <a:pt x="2594610" y="1607820"/>
                </a:lnTo>
                <a:lnTo>
                  <a:pt x="2651760" y="1588770"/>
                </a:lnTo>
                <a:lnTo>
                  <a:pt x="2733675" y="1552575"/>
                </a:lnTo>
                <a:lnTo>
                  <a:pt x="2733675" y="1529715"/>
                </a:lnTo>
                <a:lnTo>
                  <a:pt x="2781300" y="1518285"/>
                </a:lnTo>
                <a:lnTo>
                  <a:pt x="2804160" y="1499235"/>
                </a:lnTo>
                <a:lnTo>
                  <a:pt x="2844165" y="1499235"/>
                </a:lnTo>
                <a:lnTo>
                  <a:pt x="2867025" y="1483995"/>
                </a:lnTo>
                <a:lnTo>
                  <a:pt x="2908935" y="1483995"/>
                </a:lnTo>
                <a:lnTo>
                  <a:pt x="2918460" y="1463040"/>
                </a:lnTo>
                <a:lnTo>
                  <a:pt x="2960370" y="1463040"/>
                </a:lnTo>
                <a:lnTo>
                  <a:pt x="2977515" y="1451610"/>
                </a:lnTo>
                <a:lnTo>
                  <a:pt x="3038475" y="1451610"/>
                </a:lnTo>
                <a:lnTo>
                  <a:pt x="3070860" y="1419225"/>
                </a:lnTo>
                <a:lnTo>
                  <a:pt x="3105150" y="1419225"/>
                </a:lnTo>
                <a:lnTo>
                  <a:pt x="3154680" y="1384935"/>
                </a:lnTo>
                <a:lnTo>
                  <a:pt x="3263265" y="1384935"/>
                </a:lnTo>
                <a:lnTo>
                  <a:pt x="3263265" y="1365885"/>
                </a:lnTo>
                <a:lnTo>
                  <a:pt x="3341370" y="1329690"/>
                </a:lnTo>
                <a:lnTo>
                  <a:pt x="3413760" y="1306830"/>
                </a:lnTo>
                <a:lnTo>
                  <a:pt x="3457575" y="1301115"/>
                </a:lnTo>
                <a:lnTo>
                  <a:pt x="3503295" y="1289685"/>
                </a:lnTo>
                <a:lnTo>
                  <a:pt x="3514725" y="1278255"/>
                </a:lnTo>
                <a:lnTo>
                  <a:pt x="3558540" y="1266825"/>
                </a:lnTo>
                <a:lnTo>
                  <a:pt x="3585210" y="1224915"/>
                </a:lnTo>
                <a:lnTo>
                  <a:pt x="3608070" y="1224915"/>
                </a:lnTo>
                <a:lnTo>
                  <a:pt x="3621405" y="1202055"/>
                </a:lnTo>
                <a:lnTo>
                  <a:pt x="3705225" y="1202055"/>
                </a:lnTo>
                <a:lnTo>
                  <a:pt x="3764280" y="1175385"/>
                </a:lnTo>
                <a:lnTo>
                  <a:pt x="3823335" y="1152525"/>
                </a:lnTo>
                <a:lnTo>
                  <a:pt x="3924300" y="1152525"/>
                </a:lnTo>
                <a:lnTo>
                  <a:pt x="3924300" y="1133475"/>
                </a:lnTo>
                <a:lnTo>
                  <a:pt x="3970020" y="1133475"/>
                </a:lnTo>
                <a:lnTo>
                  <a:pt x="4008120" y="1110615"/>
                </a:lnTo>
                <a:lnTo>
                  <a:pt x="4192905" y="1110615"/>
                </a:lnTo>
                <a:lnTo>
                  <a:pt x="4227195" y="1097280"/>
                </a:lnTo>
                <a:lnTo>
                  <a:pt x="4274820" y="1082040"/>
                </a:lnTo>
                <a:lnTo>
                  <a:pt x="4318635" y="1074420"/>
                </a:lnTo>
                <a:lnTo>
                  <a:pt x="4379595" y="1061085"/>
                </a:lnTo>
                <a:lnTo>
                  <a:pt x="4389120" y="1051560"/>
                </a:lnTo>
                <a:lnTo>
                  <a:pt x="4421505" y="1040130"/>
                </a:lnTo>
                <a:lnTo>
                  <a:pt x="4421505" y="1022985"/>
                </a:lnTo>
                <a:lnTo>
                  <a:pt x="4451985" y="1022985"/>
                </a:lnTo>
                <a:lnTo>
                  <a:pt x="4451985" y="990600"/>
                </a:lnTo>
                <a:lnTo>
                  <a:pt x="4480560" y="977265"/>
                </a:lnTo>
                <a:lnTo>
                  <a:pt x="4562475" y="977265"/>
                </a:lnTo>
                <a:lnTo>
                  <a:pt x="4562475" y="941070"/>
                </a:lnTo>
                <a:lnTo>
                  <a:pt x="4591050" y="933450"/>
                </a:lnTo>
                <a:lnTo>
                  <a:pt x="4655820" y="933450"/>
                </a:lnTo>
                <a:lnTo>
                  <a:pt x="4667250" y="910590"/>
                </a:lnTo>
                <a:lnTo>
                  <a:pt x="4804410" y="910590"/>
                </a:lnTo>
                <a:lnTo>
                  <a:pt x="4804410" y="891540"/>
                </a:lnTo>
                <a:lnTo>
                  <a:pt x="4823460" y="872490"/>
                </a:lnTo>
                <a:lnTo>
                  <a:pt x="4979670" y="872490"/>
                </a:lnTo>
                <a:lnTo>
                  <a:pt x="5006340" y="851535"/>
                </a:lnTo>
                <a:lnTo>
                  <a:pt x="5055870" y="830580"/>
                </a:lnTo>
                <a:lnTo>
                  <a:pt x="5090160" y="813435"/>
                </a:lnTo>
                <a:lnTo>
                  <a:pt x="5090160" y="800100"/>
                </a:lnTo>
                <a:lnTo>
                  <a:pt x="5231130" y="800100"/>
                </a:lnTo>
                <a:lnTo>
                  <a:pt x="5231130" y="784860"/>
                </a:lnTo>
                <a:lnTo>
                  <a:pt x="5337810" y="784860"/>
                </a:lnTo>
                <a:lnTo>
                  <a:pt x="5337810" y="771525"/>
                </a:lnTo>
                <a:lnTo>
                  <a:pt x="5366385" y="771525"/>
                </a:lnTo>
                <a:lnTo>
                  <a:pt x="5366385" y="760095"/>
                </a:lnTo>
                <a:lnTo>
                  <a:pt x="5398770" y="746760"/>
                </a:lnTo>
                <a:lnTo>
                  <a:pt x="5514975" y="746760"/>
                </a:lnTo>
                <a:lnTo>
                  <a:pt x="5514975" y="729615"/>
                </a:lnTo>
                <a:lnTo>
                  <a:pt x="5619750" y="729615"/>
                </a:lnTo>
                <a:lnTo>
                  <a:pt x="5619750" y="712470"/>
                </a:lnTo>
                <a:lnTo>
                  <a:pt x="5806440" y="712470"/>
                </a:lnTo>
                <a:lnTo>
                  <a:pt x="5806440" y="687705"/>
                </a:lnTo>
                <a:lnTo>
                  <a:pt x="5897880" y="687705"/>
                </a:lnTo>
                <a:lnTo>
                  <a:pt x="5897880" y="664845"/>
                </a:lnTo>
                <a:lnTo>
                  <a:pt x="6078855" y="664845"/>
                </a:lnTo>
                <a:lnTo>
                  <a:pt x="6078855" y="632460"/>
                </a:lnTo>
                <a:lnTo>
                  <a:pt x="6124575" y="632460"/>
                </a:lnTo>
                <a:lnTo>
                  <a:pt x="6124575" y="594360"/>
                </a:lnTo>
                <a:lnTo>
                  <a:pt x="6212205" y="594360"/>
                </a:lnTo>
                <a:lnTo>
                  <a:pt x="6212205" y="544830"/>
                </a:lnTo>
                <a:lnTo>
                  <a:pt x="6484620" y="544830"/>
                </a:lnTo>
                <a:lnTo>
                  <a:pt x="6484620" y="310515"/>
                </a:lnTo>
                <a:lnTo>
                  <a:pt x="6526530" y="310515"/>
                </a:lnTo>
                <a:lnTo>
                  <a:pt x="6526530" y="167640"/>
                </a:lnTo>
                <a:lnTo>
                  <a:pt x="6606540" y="167640"/>
                </a:lnTo>
                <a:lnTo>
                  <a:pt x="6606540" y="0"/>
                </a:lnTo>
                <a:lnTo>
                  <a:pt x="7240905" y="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Poppins Ligh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05A8A98-101A-6F62-9FA9-9CEA04D3165A}"/>
              </a:ext>
            </a:extLst>
          </p:cNvPr>
          <p:cNvSpPr/>
          <p:nvPr/>
        </p:nvSpPr>
        <p:spPr>
          <a:xfrm>
            <a:off x="3235289" y="3278318"/>
            <a:ext cx="7242810" cy="1891665"/>
          </a:xfrm>
          <a:custGeom>
            <a:avLst/>
            <a:gdLst>
              <a:gd name="connsiteX0" fmla="*/ 0 w 7242810"/>
              <a:gd name="connsiteY0" fmla="*/ 1891665 h 1891665"/>
              <a:gd name="connsiteX1" fmla="*/ 59055 w 7242810"/>
              <a:gd name="connsiteY1" fmla="*/ 1891665 h 1891665"/>
              <a:gd name="connsiteX2" fmla="*/ 59055 w 7242810"/>
              <a:gd name="connsiteY2" fmla="*/ 1874520 h 1891665"/>
              <a:gd name="connsiteX3" fmla="*/ 78105 w 7242810"/>
              <a:gd name="connsiteY3" fmla="*/ 1874520 h 1891665"/>
              <a:gd name="connsiteX4" fmla="*/ 102870 w 7242810"/>
              <a:gd name="connsiteY4" fmla="*/ 1870710 h 1891665"/>
              <a:gd name="connsiteX5" fmla="*/ 131445 w 7242810"/>
              <a:gd name="connsiteY5" fmla="*/ 1870710 h 1891665"/>
              <a:gd name="connsiteX6" fmla="*/ 131445 w 7242810"/>
              <a:gd name="connsiteY6" fmla="*/ 1859280 h 1891665"/>
              <a:gd name="connsiteX7" fmla="*/ 142875 w 7242810"/>
              <a:gd name="connsiteY7" fmla="*/ 1859280 h 1891665"/>
              <a:gd name="connsiteX8" fmla="*/ 148590 w 7242810"/>
              <a:gd name="connsiteY8" fmla="*/ 1855470 h 1891665"/>
              <a:gd name="connsiteX9" fmla="*/ 175260 w 7242810"/>
              <a:gd name="connsiteY9" fmla="*/ 1855470 h 1891665"/>
              <a:gd name="connsiteX10" fmla="*/ 194310 w 7242810"/>
              <a:gd name="connsiteY10" fmla="*/ 1847850 h 1891665"/>
              <a:gd name="connsiteX11" fmla="*/ 241935 w 7242810"/>
              <a:gd name="connsiteY11" fmla="*/ 1847850 h 1891665"/>
              <a:gd name="connsiteX12" fmla="*/ 321945 w 7242810"/>
              <a:gd name="connsiteY12" fmla="*/ 1796415 h 1891665"/>
              <a:gd name="connsiteX13" fmla="*/ 371475 w 7242810"/>
              <a:gd name="connsiteY13" fmla="*/ 1796415 h 1891665"/>
              <a:gd name="connsiteX14" fmla="*/ 371475 w 7242810"/>
              <a:gd name="connsiteY14" fmla="*/ 1784985 h 1891665"/>
              <a:gd name="connsiteX15" fmla="*/ 413385 w 7242810"/>
              <a:gd name="connsiteY15" fmla="*/ 1784985 h 1891665"/>
              <a:gd name="connsiteX16" fmla="*/ 422910 w 7242810"/>
              <a:gd name="connsiteY16" fmla="*/ 1775460 h 1891665"/>
              <a:gd name="connsiteX17" fmla="*/ 542925 w 7242810"/>
              <a:gd name="connsiteY17" fmla="*/ 1775460 h 1891665"/>
              <a:gd name="connsiteX18" fmla="*/ 542925 w 7242810"/>
              <a:gd name="connsiteY18" fmla="*/ 1762125 h 1891665"/>
              <a:gd name="connsiteX19" fmla="*/ 577215 w 7242810"/>
              <a:gd name="connsiteY19" fmla="*/ 1762125 h 1891665"/>
              <a:gd name="connsiteX20" fmla="*/ 584835 w 7242810"/>
              <a:gd name="connsiteY20" fmla="*/ 1754505 h 1891665"/>
              <a:gd name="connsiteX21" fmla="*/ 600075 w 7242810"/>
              <a:gd name="connsiteY21" fmla="*/ 1754505 h 1891665"/>
              <a:gd name="connsiteX22" fmla="*/ 600075 w 7242810"/>
              <a:gd name="connsiteY22" fmla="*/ 1741170 h 1891665"/>
              <a:gd name="connsiteX23" fmla="*/ 649605 w 7242810"/>
              <a:gd name="connsiteY23" fmla="*/ 1710690 h 1891665"/>
              <a:gd name="connsiteX24" fmla="*/ 670560 w 7242810"/>
              <a:gd name="connsiteY24" fmla="*/ 1710690 h 1891665"/>
              <a:gd name="connsiteX25" fmla="*/ 691515 w 7242810"/>
              <a:gd name="connsiteY25" fmla="*/ 1701165 h 1891665"/>
              <a:gd name="connsiteX26" fmla="*/ 706755 w 7242810"/>
              <a:gd name="connsiteY26" fmla="*/ 1701165 h 1891665"/>
              <a:gd name="connsiteX27" fmla="*/ 742950 w 7242810"/>
              <a:gd name="connsiteY27" fmla="*/ 1695450 h 1891665"/>
              <a:gd name="connsiteX28" fmla="*/ 796290 w 7242810"/>
              <a:gd name="connsiteY28" fmla="*/ 1668780 h 1891665"/>
              <a:gd name="connsiteX29" fmla="*/ 855345 w 7242810"/>
              <a:gd name="connsiteY29" fmla="*/ 1668780 h 1891665"/>
              <a:gd name="connsiteX30" fmla="*/ 855345 w 7242810"/>
              <a:gd name="connsiteY30" fmla="*/ 1661160 h 1891665"/>
              <a:gd name="connsiteX31" fmla="*/ 904875 w 7242810"/>
              <a:gd name="connsiteY31" fmla="*/ 1661160 h 1891665"/>
              <a:gd name="connsiteX32" fmla="*/ 965835 w 7242810"/>
              <a:gd name="connsiteY32" fmla="*/ 1634490 h 1891665"/>
              <a:gd name="connsiteX33" fmla="*/ 1002030 w 7242810"/>
              <a:gd name="connsiteY33" fmla="*/ 1634490 h 1891665"/>
              <a:gd name="connsiteX34" fmla="*/ 1074420 w 7242810"/>
              <a:gd name="connsiteY34" fmla="*/ 1607820 h 1891665"/>
              <a:gd name="connsiteX35" fmla="*/ 1152525 w 7242810"/>
              <a:gd name="connsiteY35" fmla="*/ 1590675 h 1891665"/>
              <a:gd name="connsiteX36" fmla="*/ 1152525 w 7242810"/>
              <a:gd name="connsiteY36" fmla="*/ 1567815 h 1891665"/>
              <a:gd name="connsiteX37" fmla="*/ 1213485 w 7242810"/>
              <a:gd name="connsiteY37" fmla="*/ 1567815 h 1891665"/>
              <a:gd name="connsiteX38" fmla="*/ 1213485 w 7242810"/>
              <a:gd name="connsiteY38" fmla="*/ 1548765 h 1891665"/>
              <a:gd name="connsiteX39" fmla="*/ 1251585 w 7242810"/>
              <a:gd name="connsiteY39" fmla="*/ 1548765 h 1891665"/>
              <a:gd name="connsiteX40" fmla="*/ 1283970 w 7242810"/>
              <a:gd name="connsiteY40" fmla="*/ 1510665 h 1891665"/>
              <a:gd name="connsiteX41" fmla="*/ 1396365 w 7242810"/>
              <a:gd name="connsiteY41" fmla="*/ 1510665 h 1891665"/>
              <a:gd name="connsiteX42" fmla="*/ 1419225 w 7242810"/>
              <a:gd name="connsiteY42" fmla="*/ 1499235 h 1891665"/>
              <a:gd name="connsiteX43" fmla="*/ 1518285 w 7242810"/>
              <a:gd name="connsiteY43" fmla="*/ 1499235 h 1891665"/>
              <a:gd name="connsiteX44" fmla="*/ 1518285 w 7242810"/>
              <a:gd name="connsiteY44" fmla="*/ 1483995 h 1891665"/>
              <a:gd name="connsiteX45" fmla="*/ 1579245 w 7242810"/>
              <a:gd name="connsiteY45" fmla="*/ 1483995 h 1891665"/>
              <a:gd name="connsiteX46" fmla="*/ 1579245 w 7242810"/>
              <a:gd name="connsiteY46" fmla="*/ 1470660 h 1891665"/>
              <a:gd name="connsiteX47" fmla="*/ 1598295 w 7242810"/>
              <a:gd name="connsiteY47" fmla="*/ 1470660 h 1891665"/>
              <a:gd name="connsiteX48" fmla="*/ 1653540 w 7242810"/>
              <a:gd name="connsiteY48" fmla="*/ 1434465 h 1891665"/>
              <a:gd name="connsiteX49" fmla="*/ 1701165 w 7242810"/>
              <a:gd name="connsiteY49" fmla="*/ 1428750 h 1891665"/>
              <a:gd name="connsiteX50" fmla="*/ 1701165 w 7242810"/>
              <a:gd name="connsiteY50" fmla="*/ 1407795 h 1891665"/>
              <a:gd name="connsiteX51" fmla="*/ 1744980 w 7242810"/>
              <a:gd name="connsiteY51" fmla="*/ 1407795 h 1891665"/>
              <a:gd name="connsiteX52" fmla="*/ 1815465 w 7242810"/>
              <a:gd name="connsiteY52" fmla="*/ 1356360 h 1891665"/>
              <a:gd name="connsiteX53" fmla="*/ 1895475 w 7242810"/>
              <a:gd name="connsiteY53" fmla="*/ 1352550 h 1891665"/>
              <a:gd name="connsiteX54" fmla="*/ 1914525 w 7242810"/>
              <a:gd name="connsiteY54" fmla="*/ 1337310 h 1891665"/>
              <a:gd name="connsiteX55" fmla="*/ 1958340 w 7242810"/>
              <a:gd name="connsiteY55" fmla="*/ 1337310 h 1891665"/>
              <a:gd name="connsiteX56" fmla="*/ 1979295 w 7242810"/>
              <a:gd name="connsiteY56" fmla="*/ 1327785 h 1891665"/>
              <a:gd name="connsiteX57" fmla="*/ 2007870 w 7242810"/>
              <a:gd name="connsiteY57" fmla="*/ 1327785 h 1891665"/>
              <a:gd name="connsiteX58" fmla="*/ 2026920 w 7242810"/>
              <a:gd name="connsiteY58" fmla="*/ 1323975 h 1891665"/>
              <a:gd name="connsiteX59" fmla="*/ 2053590 w 7242810"/>
              <a:gd name="connsiteY59" fmla="*/ 1323975 h 1891665"/>
              <a:gd name="connsiteX60" fmla="*/ 2068830 w 7242810"/>
              <a:gd name="connsiteY60" fmla="*/ 1304925 h 1891665"/>
              <a:gd name="connsiteX61" fmla="*/ 2160270 w 7242810"/>
              <a:gd name="connsiteY61" fmla="*/ 1304925 h 1891665"/>
              <a:gd name="connsiteX62" fmla="*/ 2232660 w 7242810"/>
              <a:gd name="connsiteY62" fmla="*/ 1283970 h 1891665"/>
              <a:gd name="connsiteX63" fmla="*/ 2280285 w 7242810"/>
              <a:gd name="connsiteY63" fmla="*/ 1283970 h 1891665"/>
              <a:gd name="connsiteX64" fmla="*/ 2297430 w 7242810"/>
              <a:gd name="connsiteY64" fmla="*/ 1264920 h 1891665"/>
              <a:gd name="connsiteX65" fmla="*/ 2333625 w 7242810"/>
              <a:gd name="connsiteY65" fmla="*/ 1264920 h 1891665"/>
              <a:gd name="connsiteX66" fmla="*/ 2348865 w 7242810"/>
              <a:gd name="connsiteY66" fmla="*/ 1255395 h 1891665"/>
              <a:gd name="connsiteX67" fmla="*/ 2377440 w 7242810"/>
              <a:gd name="connsiteY67" fmla="*/ 1255395 h 1891665"/>
              <a:gd name="connsiteX68" fmla="*/ 2446020 w 7242810"/>
              <a:gd name="connsiteY68" fmla="*/ 1202055 h 1891665"/>
              <a:gd name="connsiteX69" fmla="*/ 2524125 w 7242810"/>
              <a:gd name="connsiteY69" fmla="*/ 1173480 h 1891665"/>
              <a:gd name="connsiteX70" fmla="*/ 2651760 w 7242810"/>
              <a:gd name="connsiteY70" fmla="*/ 1143000 h 1891665"/>
              <a:gd name="connsiteX71" fmla="*/ 2710815 w 7242810"/>
              <a:gd name="connsiteY71" fmla="*/ 1143000 h 1891665"/>
              <a:gd name="connsiteX72" fmla="*/ 2750820 w 7242810"/>
              <a:gd name="connsiteY72" fmla="*/ 1112520 h 1891665"/>
              <a:gd name="connsiteX73" fmla="*/ 2750820 w 7242810"/>
              <a:gd name="connsiteY73" fmla="*/ 1082040 h 1891665"/>
              <a:gd name="connsiteX74" fmla="*/ 2788920 w 7242810"/>
              <a:gd name="connsiteY74" fmla="*/ 1082040 h 1891665"/>
              <a:gd name="connsiteX75" fmla="*/ 2815590 w 7242810"/>
              <a:gd name="connsiteY75" fmla="*/ 1062990 h 1891665"/>
              <a:gd name="connsiteX76" fmla="*/ 2908935 w 7242810"/>
              <a:gd name="connsiteY76" fmla="*/ 1062990 h 1891665"/>
              <a:gd name="connsiteX77" fmla="*/ 2916555 w 7242810"/>
              <a:gd name="connsiteY77" fmla="*/ 1055370 h 1891665"/>
              <a:gd name="connsiteX78" fmla="*/ 3019425 w 7242810"/>
              <a:gd name="connsiteY78" fmla="*/ 1055370 h 1891665"/>
              <a:gd name="connsiteX79" fmla="*/ 3046095 w 7242810"/>
              <a:gd name="connsiteY79" fmla="*/ 1040130 h 1891665"/>
              <a:gd name="connsiteX80" fmla="*/ 3065145 w 7242810"/>
              <a:gd name="connsiteY80" fmla="*/ 1040130 h 1891665"/>
              <a:gd name="connsiteX81" fmla="*/ 3099435 w 7242810"/>
              <a:gd name="connsiteY81" fmla="*/ 1009650 h 1891665"/>
              <a:gd name="connsiteX82" fmla="*/ 3164205 w 7242810"/>
              <a:gd name="connsiteY82" fmla="*/ 1009650 h 1891665"/>
              <a:gd name="connsiteX83" fmla="*/ 3211830 w 7242810"/>
              <a:gd name="connsiteY83" fmla="*/ 986790 h 1891665"/>
              <a:gd name="connsiteX84" fmla="*/ 3318510 w 7242810"/>
              <a:gd name="connsiteY84" fmla="*/ 986790 h 1891665"/>
              <a:gd name="connsiteX85" fmla="*/ 3362325 w 7242810"/>
              <a:gd name="connsiteY85" fmla="*/ 973455 h 1891665"/>
              <a:gd name="connsiteX86" fmla="*/ 3432810 w 7242810"/>
              <a:gd name="connsiteY86" fmla="*/ 973455 h 1891665"/>
              <a:gd name="connsiteX87" fmla="*/ 3444240 w 7242810"/>
              <a:gd name="connsiteY87" fmla="*/ 962025 h 1891665"/>
              <a:gd name="connsiteX88" fmla="*/ 3488055 w 7242810"/>
              <a:gd name="connsiteY88" fmla="*/ 962025 h 1891665"/>
              <a:gd name="connsiteX89" fmla="*/ 3545205 w 7242810"/>
              <a:gd name="connsiteY89" fmla="*/ 927735 h 1891665"/>
              <a:gd name="connsiteX90" fmla="*/ 3592830 w 7242810"/>
              <a:gd name="connsiteY90" fmla="*/ 914400 h 1891665"/>
              <a:gd name="connsiteX91" fmla="*/ 3665220 w 7242810"/>
              <a:gd name="connsiteY91" fmla="*/ 914400 h 1891665"/>
              <a:gd name="connsiteX92" fmla="*/ 3714750 w 7242810"/>
              <a:gd name="connsiteY92" fmla="*/ 893445 h 1891665"/>
              <a:gd name="connsiteX93" fmla="*/ 3830955 w 7242810"/>
              <a:gd name="connsiteY93" fmla="*/ 893445 h 1891665"/>
              <a:gd name="connsiteX94" fmla="*/ 3897630 w 7242810"/>
              <a:gd name="connsiteY94" fmla="*/ 861060 h 1891665"/>
              <a:gd name="connsiteX95" fmla="*/ 3897630 w 7242810"/>
              <a:gd name="connsiteY95" fmla="*/ 843915 h 1891665"/>
              <a:gd name="connsiteX96" fmla="*/ 3930015 w 7242810"/>
              <a:gd name="connsiteY96" fmla="*/ 843915 h 1891665"/>
              <a:gd name="connsiteX97" fmla="*/ 3930015 w 7242810"/>
              <a:gd name="connsiteY97" fmla="*/ 821055 h 1891665"/>
              <a:gd name="connsiteX98" fmla="*/ 3983355 w 7242810"/>
              <a:gd name="connsiteY98" fmla="*/ 821055 h 1891665"/>
              <a:gd name="connsiteX99" fmla="*/ 3989070 w 7242810"/>
              <a:gd name="connsiteY99" fmla="*/ 815340 h 1891665"/>
              <a:gd name="connsiteX100" fmla="*/ 4034790 w 7242810"/>
              <a:gd name="connsiteY100" fmla="*/ 809625 h 1891665"/>
              <a:gd name="connsiteX101" fmla="*/ 4053840 w 7242810"/>
              <a:gd name="connsiteY101" fmla="*/ 798195 h 1891665"/>
              <a:gd name="connsiteX102" fmla="*/ 4086225 w 7242810"/>
              <a:gd name="connsiteY102" fmla="*/ 779145 h 1891665"/>
              <a:gd name="connsiteX103" fmla="*/ 4147185 w 7242810"/>
              <a:gd name="connsiteY103" fmla="*/ 779145 h 1891665"/>
              <a:gd name="connsiteX104" fmla="*/ 4147185 w 7242810"/>
              <a:gd name="connsiteY104" fmla="*/ 767715 h 1891665"/>
              <a:gd name="connsiteX105" fmla="*/ 4202430 w 7242810"/>
              <a:gd name="connsiteY105" fmla="*/ 767715 h 1891665"/>
              <a:gd name="connsiteX106" fmla="*/ 4202430 w 7242810"/>
              <a:gd name="connsiteY106" fmla="*/ 756285 h 1891665"/>
              <a:gd name="connsiteX107" fmla="*/ 4265295 w 7242810"/>
              <a:gd name="connsiteY107" fmla="*/ 756285 h 1891665"/>
              <a:gd name="connsiteX108" fmla="*/ 4288155 w 7242810"/>
              <a:gd name="connsiteY108" fmla="*/ 721995 h 1891665"/>
              <a:gd name="connsiteX109" fmla="*/ 4335780 w 7242810"/>
              <a:gd name="connsiteY109" fmla="*/ 702945 h 1891665"/>
              <a:gd name="connsiteX110" fmla="*/ 4373880 w 7242810"/>
              <a:gd name="connsiteY110" fmla="*/ 702945 h 1891665"/>
              <a:gd name="connsiteX111" fmla="*/ 4391025 w 7242810"/>
              <a:gd name="connsiteY111" fmla="*/ 672465 h 1891665"/>
              <a:gd name="connsiteX112" fmla="*/ 4434840 w 7242810"/>
              <a:gd name="connsiteY112" fmla="*/ 672465 h 1891665"/>
              <a:gd name="connsiteX113" fmla="*/ 4434840 w 7242810"/>
              <a:gd name="connsiteY113" fmla="*/ 649605 h 1891665"/>
              <a:gd name="connsiteX114" fmla="*/ 4455795 w 7242810"/>
              <a:gd name="connsiteY114" fmla="*/ 649605 h 1891665"/>
              <a:gd name="connsiteX115" fmla="*/ 4484370 w 7242810"/>
              <a:gd name="connsiteY115" fmla="*/ 626745 h 1891665"/>
              <a:gd name="connsiteX116" fmla="*/ 4541520 w 7242810"/>
              <a:gd name="connsiteY116" fmla="*/ 626745 h 1891665"/>
              <a:gd name="connsiteX117" fmla="*/ 4541520 w 7242810"/>
              <a:gd name="connsiteY117" fmla="*/ 613410 h 1891665"/>
              <a:gd name="connsiteX118" fmla="*/ 4613910 w 7242810"/>
              <a:gd name="connsiteY118" fmla="*/ 613410 h 1891665"/>
              <a:gd name="connsiteX119" fmla="*/ 4711065 w 7242810"/>
              <a:gd name="connsiteY119" fmla="*/ 569595 h 1891665"/>
              <a:gd name="connsiteX120" fmla="*/ 4773930 w 7242810"/>
              <a:gd name="connsiteY120" fmla="*/ 569595 h 1891665"/>
              <a:gd name="connsiteX121" fmla="*/ 4810125 w 7242810"/>
              <a:gd name="connsiteY121" fmla="*/ 548640 h 1891665"/>
              <a:gd name="connsiteX122" fmla="*/ 4857750 w 7242810"/>
              <a:gd name="connsiteY122" fmla="*/ 548640 h 1891665"/>
              <a:gd name="connsiteX123" fmla="*/ 4933950 w 7242810"/>
              <a:gd name="connsiteY123" fmla="*/ 512445 h 1891665"/>
              <a:gd name="connsiteX124" fmla="*/ 4973955 w 7242810"/>
              <a:gd name="connsiteY124" fmla="*/ 512445 h 1891665"/>
              <a:gd name="connsiteX125" fmla="*/ 4998720 w 7242810"/>
              <a:gd name="connsiteY125" fmla="*/ 476250 h 1891665"/>
              <a:gd name="connsiteX126" fmla="*/ 5076825 w 7242810"/>
              <a:gd name="connsiteY126" fmla="*/ 476250 h 1891665"/>
              <a:gd name="connsiteX127" fmla="*/ 5076825 w 7242810"/>
              <a:gd name="connsiteY127" fmla="*/ 461010 h 1891665"/>
              <a:gd name="connsiteX128" fmla="*/ 5246370 w 7242810"/>
              <a:gd name="connsiteY128" fmla="*/ 461010 h 1891665"/>
              <a:gd name="connsiteX129" fmla="*/ 5253990 w 7242810"/>
              <a:gd name="connsiteY129" fmla="*/ 453390 h 1891665"/>
              <a:gd name="connsiteX130" fmla="*/ 5309235 w 7242810"/>
              <a:gd name="connsiteY130" fmla="*/ 453390 h 1891665"/>
              <a:gd name="connsiteX131" fmla="*/ 5335905 w 7242810"/>
              <a:gd name="connsiteY131" fmla="*/ 411480 h 1891665"/>
              <a:gd name="connsiteX132" fmla="*/ 5370195 w 7242810"/>
              <a:gd name="connsiteY132" fmla="*/ 390525 h 1891665"/>
              <a:gd name="connsiteX133" fmla="*/ 5425440 w 7242810"/>
              <a:gd name="connsiteY133" fmla="*/ 390525 h 1891665"/>
              <a:gd name="connsiteX134" fmla="*/ 5438775 w 7242810"/>
              <a:gd name="connsiteY134" fmla="*/ 367665 h 1891665"/>
              <a:gd name="connsiteX135" fmla="*/ 5476875 w 7242810"/>
              <a:gd name="connsiteY135" fmla="*/ 367665 h 1891665"/>
              <a:gd name="connsiteX136" fmla="*/ 5476875 w 7242810"/>
              <a:gd name="connsiteY136" fmla="*/ 352425 h 1891665"/>
              <a:gd name="connsiteX137" fmla="*/ 5503545 w 7242810"/>
              <a:gd name="connsiteY137" fmla="*/ 352425 h 1891665"/>
              <a:gd name="connsiteX138" fmla="*/ 5503545 w 7242810"/>
              <a:gd name="connsiteY138" fmla="*/ 325755 h 1891665"/>
              <a:gd name="connsiteX139" fmla="*/ 5530215 w 7242810"/>
              <a:gd name="connsiteY139" fmla="*/ 306705 h 1891665"/>
              <a:gd name="connsiteX140" fmla="*/ 5564505 w 7242810"/>
              <a:gd name="connsiteY140" fmla="*/ 306705 h 1891665"/>
              <a:gd name="connsiteX141" fmla="*/ 5564505 w 7242810"/>
              <a:gd name="connsiteY141" fmla="*/ 291465 h 1891665"/>
              <a:gd name="connsiteX142" fmla="*/ 5705475 w 7242810"/>
              <a:gd name="connsiteY142" fmla="*/ 291465 h 1891665"/>
              <a:gd name="connsiteX143" fmla="*/ 5705475 w 7242810"/>
              <a:gd name="connsiteY143" fmla="*/ 272415 h 1891665"/>
              <a:gd name="connsiteX144" fmla="*/ 5802630 w 7242810"/>
              <a:gd name="connsiteY144" fmla="*/ 272415 h 1891665"/>
              <a:gd name="connsiteX145" fmla="*/ 5802630 w 7242810"/>
              <a:gd name="connsiteY145" fmla="*/ 253365 h 1891665"/>
              <a:gd name="connsiteX146" fmla="*/ 6008370 w 7242810"/>
              <a:gd name="connsiteY146" fmla="*/ 253365 h 1891665"/>
              <a:gd name="connsiteX147" fmla="*/ 6008370 w 7242810"/>
              <a:gd name="connsiteY147" fmla="*/ 222885 h 1891665"/>
              <a:gd name="connsiteX148" fmla="*/ 6235065 w 7242810"/>
              <a:gd name="connsiteY148" fmla="*/ 222885 h 1891665"/>
              <a:gd name="connsiteX149" fmla="*/ 6235065 w 7242810"/>
              <a:gd name="connsiteY149" fmla="*/ 177165 h 1891665"/>
              <a:gd name="connsiteX150" fmla="*/ 6572250 w 7242810"/>
              <a:gd name="connsiteY150" fmla="*/ 177165 h 1891665"/>
              <a:gd name="connsiteX151" fmla="*/ 6572250 w 7242810"/>
              <a:gd name="connsiteY151" fmla="*/ 0 h 1891665"/>
              <a:gd name="connsiteX152" fmla="*/ 7242810 w 7242810"/>
              <a:gd name="connsiteY152" fmla="*/ 0 h 189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7242810" h="1891665">
                <a:moveTo>
                  <a:pt x="0" y="1891665"/>
                </a:moveTo>
                <a:lnTo>
                  <a:pt x="59055" y="1891665"/>
                </a:lnTo>
                <a:lnTo>
                  <a:pt x="59055" y="1874520"/>
                </a:lnTo>
                <a:lnTo>
                  <a:pt x="78105" y="1874520"/>
                </a:lnTo>
                <a:lnTo>
                  <a:pt x="102870" y="1870710"/>
                </a:lnTo>
                <a:lnTo>
                  <a:pt x="131445" y="1870710"/>
                </a:lnTo>
                <a:lnTo>
                  <a:pt x="131445" y="1859280"/>
                </a:lnTo>
                <a:lnTo>
                  <a:pt x="142875" y="1859280"/>
                </a:lnTo>
                <a:lnTo>
                  <a:pt x="148590" y="1855470"/>
                </a:lnTo>
                <a:lnTo>
                  <a:pt x="175260" y="1855470"/>
                </a:lnTo>
                <a:lnTo>
                  <a:pt x="194310" y="1847850"/>
                </a:lnTo>
                <a:lnTo>
                  <a:pt x="241935" y="1847850"/>
                </a:lnTo>
                <a:lnTo>
                  <a:pt x="321945" y="1796415"/>
                </a:lnTo>
                <a:lnTo>
                  <a:pt x="371475" y="1796415"/>
                </a:lnTo>
                <a:lnTo>
                  <a:pt x="371475" y="1784985"/>
                </a:lnTo>
                <a:lnTo>
                  <a:pt x="413385" y="1784985"/>
                </a:lnTo>
                <a:lnTo>
                  <a:pt x="422910" y="1775460"/>
                </a:lnTo>
                <a:lnTo>
                  <a:pt x="542925" y="1775460"/>
                </a:lnTo>
                <a:lnTo>
                  <a:pt x="542925" y="1762125"/>
                </a:lnTo>
                <a:lnTo>
                  <a:pt x="577215" y="1762125"/>
                </a:lnTo>
                <a:lnTo>
                  <a:pt x="584835" y="1754505"/>
                </a:lnTo>
                <a:lnTo>
                  <a:pt x="600075" y="1754505"/>
                </a:lnTo>
                <a:lnTo>
                  <a:pt x="600075" y="1741170"/>
                </a:lnTo>
                <a:lnTo>
                  <a:pt x="649605" y="1710690"/>
                </a:lnTo>
                <a:lnTo>
                  <a:pt x="670560" y="1710690"/>
                </a:lnTo>
                <a:lnTo>
                  <a:pt x="691515" y="1701165"/>
                </a:lnTo>
                <a:lnTo>
                  <a:pt x="706755" y="1701165"/>
                </a:lnTo>
                <a:lnTo>
                  <a:pt x="742950" y="1695450"/>
                </a:lnTo>
                <a:lnTo>
                  <a:pt x="796290" y="1668780"/>
                </a:lnTo>
                <a:lnTo>
                  <a:pt x="855345" y="1668780"/>
                </a:lnTo>
                <a:lnTo>
                  <a:pt x="855345" y="1661160"/>
                </a:lnTo>
                <a:lnTo>
                  <a:pt x="904875" y="1661160"/>
                </a:lnTo>
                <a:lnTo>
                  <a:pt x="965835" y="1634490"/>
                </a:lnTo>
                <a:lnTo>
                  <a:pt x="1002030" y="1634490"/>
                </a:lnTo>
                <a:lnTo>
                  <a:pt x="1074420" y="1607820"/>
                </a:lnTo>
                <a:lnTo>
                  <a:pt x="1152525" y="1590675"/>
                </a:lnTo>
                <a:lnTo>
                  <a:pt x="1152525" y="1567815"/>
                </a:lnTo>
                <a:lnTo>
                  <a:pt x="1213485" y="1567815"/>
                </a:lnTo>
                <a:lnTo>
                  <a:pt x="1213485" y="1548765"/>
                </a:lnTo>
                <a:lnTo>
                  <a:pt x="1251585" y="1548765"/>
                </a:lnTo>
                <a:lnTo>
                  <a:pt x="1283970" y="1510665"/>
                </a:lnTo>
                <a:lnTo>
                  <a:pt x="1396365" y="1510665"/>
                </a:lnTo>
                <a:lnTo>
                  <a:pt x="1419225" y="1499235"/>
                </a:lnTo>
                <a:lnTo>
                  <a:pt x="1518285" y="1499235"/>
                </a:lnTo>
                <a:lnTo>
                  <a:pt x="1518285" y="1483995"/>
                </a:lnTo>
                <a:lnTo>
                  <a:pt x="1579245" y="1483995"/>
                </a:lnTo>
                <a:lnTo>
                  <a:pt x="1579245" y="1470660"/>
                </a:lnTo>
                <a:lnTo>
                  <a:pt x="1598295" y="1470660"/>
                </a:lnTo>
                <a:lnTo>
                  <a:pt x="1653540" y="1434465"/>
                </a:lnTo>
                <a:lnTo>
                  <a:pt x="1701165" y="1428750"/>
                </a:lnTo>
                <a:lnTo>
                  <a:pt x="1701165" y="1407795"/>
                </a:lnTo>
                <a:lnTo>
                  <a:pt x="1744980" y="1407795"/>
                </a:lnTo>
                <a:lnTo>
                  <a:pt x="1815465" y="1356360"/>
                </a:lnTo>
                <a:lnTo>
                  <a:pt x="1895475" y="1352550"/>
                </a:lnTo>
                <a:lnTo>
                  <a:pt x="1914525" y="1337310"/>
                </a:lnTo>
                <a:lnTo>
                  <a:pt x="1958340" y="1337310"/>
                </a:lnTo>
                <a:lnTo>
                  <a:pt x="1979295" y="1327785"/>
                </a:lnTo>
                <a:lnTo>
                  <a:pt x="2007870" y="1327785"/>
                </a:lnTo>
                <a:lnTo>
                  <a:pt x="2026920" y="1323975"/>
                </a:lnTo>
                <a:lnTo>
                  <a:pt x="2053590" y="1323975"/>
                </a:lnTo>
                <a:lnTo>
                  <a:pt x="2068830" y="1304925"/>
                </a:lnTo>
                <a:lnTo>
                  <a:pt x="2160270" y="1304925"/>
                </a:lnTo>
                <a:lnTo>
                  <a:pt x="2232660" y="1283970"/>
                </a:lnTo>
                <a:lnTo>
                  <a:pt x="2280285" y="1283970"/>
                </a:lnTo>
                <a:lnTo>
                  <a:pt x="2297430" y="1264920"/>
                </a:lnTo>
                <a:lnTo>
                  <a:pt x="2333625" y="1264920"/>
                </a:lnTo>
                <a:lnTo>
                  <a:pt x="2348865" y="1255395"/>
                </a:lnTo>
                <a:lnTo>
                  <a:pt x="2377440" y="1255395"/>
                </a:lnTo>
                <a:lnTo>
                  <a:pt x="2446020" y="1202055"/>
                </a:lnTo>
                <a:lnTo>
                  <a:pt x="2524125" y="1173480"/>
                </a:lnTo>
                <a:lnTo>
                  <a:pt x="2651760" y="1143000"/>
                </a:lnTo>
                <a:lnTo>
                  <a:pt x="2710815" y="1143000"/>
                </a:lnTo>
                <a:lnTo>
                  <a:pt x="2750820" y="1112520"/>
                </a:lnTo>
                <a:lnTo>
                  <a:pt x="2750820" y="1082040"/>
                </a:lnTo>
                <a:lnTo>
                  <a:pt x="2788920" y="1082040"/>
                </a:lnTo>
                <a:lnTo>
                  <a:pt x="2815590" y="1062990"/>
                </a:lnTo>
                <a:lnTo>
                  <a:pt x="2908935" y="1062990"/>
                </a:lnTo>
                <a:lnTo>
                  <a:pt x="2916555" y="1055370"/>
                </a:lnTo>
                <a:lnTo>
                  <a:pt x="3019425" y="1055370"/>
                </a:lnTo>
                <a:lnTo>
                  <a:pt x="3046095" y="1040130"/>
                </a:lnTo>
                <a:lnTo>
                  <a:pt x="3065145" y="1040130"/>
                </a:lnTo>
                <a:lnTo>
                  <a:pt x="3099435" y="1009650"/>
                </a:lnTo>
                <a:lnTo>
                  <a:pt x="3164205" y="1009650"/>
                </a:lnTo>
                <a:lnTo>
                  <a:pt x="3211830" y="986790"/>
                </a:lnTo>
                <a:lnTo>
                  <a:pt x="3318510" y="986790"/>
                </a:lnTo>
                <a:lnTo>
                  <a:pt x="3362325" y="973455"/>
                </a:lnTo>
                <a:lnTo>
                  <a:pt x="3432810" y="973455"/>
                </a:lnTo>
                <a:lnTo>
                  <a:pt x="3444240" y="962025"/>
                </a:lnTo>
                <a:lnTo>
                  <a:pt x="3488055" y="962025"/>
                </a:lnTo>
                <a:lnTo>
                  <a:pt x="3545205" y="927735"/>
                </a:lnTo>
                <a:lnTo>
                  <a:pt x="3592830" y="914400"/>
                </a:lnTo>
                <a:lnTo>
                  <a:pt x="3665220" y="914400"/>
                </a:lnTo>
                <a:lnTo>
                  <a:pt x="3714750" y="893445"/>
                </a:lnTo>
                <a:lnTo>
                  <a:pt x="3830955" y="893445"/>
                </a:lnTo>
                <a:lnTo>
                  <a:pt x="3897630" y="861060"/>
                </a:lnTo>
                <a:lnTo>
                  <a:pt x="3897630" y="843915"/>
                </a:lnTo>
                <a:lnTo>
                  <a:pt x="3930015" y="843915"/>
                </a:lnTo>
                <a:lnTo>
                  <a:pt x="3930015" y="821055"/>
                </a:lnTo>
                <a:lnTo>
                  <a:pt x="3983355" y="821055"/>
                </a:lnTo>
                <a:lnTo>
                  <a:pt x="3989070" y="815340"/>
                </a:lnTo>
                <a:lnTo>
                  <a:pt x="4034790" y="809625"/>
                </a:lnTo>
                <a:lnTo>
                  <a:pt x="4053840" y="798195"/>
                </a:lnTo>
                <a:lnTo>
                  <a:pt x="4086225" y="779145"/>
                </a:lnTo>
                <a:lnTo>
                  <a:pt x="4147185" y="779145"/>
                </a:lnTo>
                <a:lnTo>
                  <a:pt x="4147185" y="767715"/>
                </a:lnTo>
                <a:lnTo>
                  <a:pt x="4202430" y="767715"/>
                </a:lnTo>
                <a:lnTo>
                  <a:pt x="4202430" y="756285"/>
                </a:lnTo>
                <a:lnTo>
                  <a:pt x="4265295" y="756285"/>
                </a:lnTo>
                <a:lnTo>
                  <a:pt x="4288155" y="721995"/>
                </a:lnTo>
                <a:lnTo>
                  <a:pt x="4335780" y="702945"/>
                </a:lnTo>
                <a:lnTo>
                  <a:pt x="4373880" y="702945"/>
                </a:lnTo>
                <a:lnTo>
                  <a:pt x="4391025" y="672465"/>
                </a:lnTo>
                <a:lnTo>
                  <a:pt x="4434840" y="672465"/>
                </a:lnTo>
                <a:lnTo>
                  <a:pt x="4434840" y="649605"/>
                </a:lnTo>
                <a:lnTo>
                  <a:pt x="4455795" y="649605"/>
                </a:lnTo>
                <a:lnTo>
                  <a:pt x="4484370" y="626745"/>
                </a:lnTo>
                <a:lnTo>
                  <a:pt x="4541520" y="626745"/>
                </a:lnTo>
                <a:lnTo>
                  <a:pt x="4541520" y="613410"/>
                </a:lnTo>
                <a:lnTo>
                  <a:pt x="4613910" y="613410"/>
                </a:lnTo>
                <a:lnTo>
                  <a:pt x="4711065" y="569595"/>
                </a:lnTo>
                <a:lnTo>
                  <a:pt x="4773930" y="569595"/>
                </a:lnTo>
                <a:lnTo>
                  <a:pt x="4810125" y="548640"/>
                </a:lnTo>
                <a:lnTo>
                  <a:pt x="4857750" y="548640"/>
                </a:lnTo>
                <a:lnTo>
                  <a:pt x="4933950" y="512445"/>
                </a:lnTo>
                <a:lnTo>
                  <a:pt x="4973955" y="512445"/>
                </a:lnTo>
                <a:lnTo>
                  <a:pt x="4998720" y="476250"/>
                </a:lnTo>
                <a:lnTo>
                  <a:pt x="5076825" y="476250"/>
                </a:lnTo>
                <a:lnTo>
                  <a:pt x="5076825" y="461010"/>
                </a:lnTo>
                <a:lnTo>
                  <a:pt x="5246370" y="461010"/>
                </a:lnTo>
                <a:lnTo>
                  <a:pt x="5253990" y="453390"/>
                </a:lnTo>
                <a:lnTo>
                  <a:pt x="5309235" y="453390"/>
                </a:lnTo>
                <a:lnTo>
                  <a:pt x="5335905" y="411480"/>
                </a:lnTo>
                <a:lnTo>
                  <a:pt x="5370195" y="390525"/>
                </a:lnTo>
                <a:lnTo>
                  <a:pt x="5425440" y="390525"/>
                </a:lnTo>
                <a:lnTo>
                  <a:pt x="5438775" y="367665"/>
                </a:lnTo>
                <a:lnTo>
                  <a:pt x="5476875" y="367665"/>
                </a:lnTo>
                <a:lnTo>
                  <a:pt x="5476875" y="352425"/>
                </a:lnTo>
                <a:lnTo>
                  <a:pt x="5503545" y="352425"/>
                </a:lnTo>
                <a:lnTo>
                  <a:pt x="5503545" y="325755"/>
                </a:lnTo>
                <a:lnTo>
                  <a:pt x="5530215" y="306705"/>
                </a:lnTo>
                <a:lnTo>
                  <a:pt x="5564505" y="306705"/>
                </a:lnTo>
                <a:lnTo>
                  <a:pt x="5564505" y="291465"/>
                </a:lnTo>
                <a:lnTo>
                  <a:pt x="5705475" y="291465"/>
                </a:lnTo>
                <a:lnTo>
                  <a:pt x="5705475" y="272415"/>
                </a:lnTo>
                <a:lnTo>
                  <a:pt x="5802630" y="272415"/>
                </a:lnTo>
                <a:lnTo>
                  <a:pt x="5802630" y="253365"/>
                </a:lnTo>
                <a:lnTo>
                  <a:pt x="6008370" y="253365"/>
                </a:lnTo>
                <a:lnTo>
                  <a:pt x="6008370" y="222885"/>
                </a:lnTo>
                <a:lnTo>
                  <a:pt x="6235065" y="222885"/>
                </a:lnTo>
                <a:lnTo>
                  <a:pt x="6235065" y="177165"/>
                </a:lnTo>
                <a:lnTo>
                  <a:pt x="6572250" y="177165"/>
                </a:lnTo>
                <a:lnTo>
                  <a:pt x="6572250" y="0"/>
                </a:lnTo>
                <a:lnTo>
                  <a:pt x="7242810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Poppins Light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0FBF55C-D367-0BD8-BA48-A1C2AB52F194}"/>
              </a:ext>
            </a:extLst>
          </p:cNvPr>
          <p:cNvGrpSpPr/>
          <p:nvPr/>
        </p:nvGrpSpPr>
        <p:grpSpPr>
          <a:xfrm>
            <a:off x="2530115" y="2318503"/>
            <a:ext cx="8052651" cy="3500575"/>
            <a:chOff x="2479875" y="2358695"/>
            <a:chExt cx="8052651" cy="3500575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AA9085B-9A78-AF34-03B8-044BB87D065F}"/>
                </a:ext>
              </a:extLst>
            </p:cNvPr>
            <p:cNvSpPr txBox="1"/>
            <p:nvPr/>
          </p:nvSpPr>
          <p:spPr>
            <a:xfrm rot="16200000">
              <a:off x="1161292" y="3689751"/>
              <a:ext cx="2860817" cy="2236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Cumulative incidence</a:t>
              </a:r>
              <a:r>
                <a:rPr lang="en-GB" sz="1600" dirty="0">
                  <a:solidFill>
                    <a:srgbClr val="000000"/>
                  </a:solidFill>
                  <a:latin typeface="Poppins Medium"/>
                </a:rPr>
                <a:t>, %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AEACF8F-512A-D404-1543-307277ED0E73}"/>
                </a:ext>
              </a:extLst>
            </p:cNvPr>
            <p:cNvSpPr txBox="1"/>
            <p:nvPr/>
          </p:nvSpPr>
          <p:spPr>
            <a:xfrm>
              <a:off x="2642628" y="4179121"/>
              <a:ext cx="452999" cy="239233"/>
            </a:xfrm>
            <a:prstGeom prst="rect">
              <a:avLst/>
            </a:prstGeom>
            <a:noFill/>
          </p:spPr>
          <p:txBody>
            <a:bodyPr wrap="square" lIns="0" tIns="0" rIns="108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005EE7B-9FAB-D4A9-A7C5-7A65BB405CBB}"/>
                </a:ext>
              </a:extLst>
            </p:cNvPr>
            <p:cNvGrpSpPr/>
            <p:nvPr/>
          </p:nvGrpSpPr>
          <p:grpSpPr>
            <a:xfrm>
              <a:off x="2729853" y="2376067"/>
              <a:ext cx="457833" cy="184666"/>
              <a:chOff x="3039491" y="3561914"/>
              <a:chExt cx="457833" cy="142545"/>
            </a:xfrm>
          </p:grpSpPr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08E7883-11F6-99DA-0F48-27ABCE97389C}"/>
                  </a:ext>
                </a:extLst>
              </p:cNvPr>
              <p:cNvSpPr txBox="1"/>
              <p:nvPr/>
            </p:nvSpPr>
            <p:spPr>
              <a:xfrm>
                <a:off x="3039491" y="3561914"/>
                <a:ext cx="381140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15</a:t>
                </a:r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1D5E4BFA-B088-DCDD-3B9D-79786CD252C9}"/>
                  </a:ext>
                </a:extLst>
              </p:cNvPr>
              <p:cNvCxnSpPr/>
              <p:nvPr/>
            </p:nvCxnSpPr>
            <p:spPr>
              <a:xfrm>
                <a:off x="3436124" y="3634971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5BD9D31-815A-1FEC-E47A-23835628F2B8}"/>
                </a:ext>
              </a:extLst>
            </p:cNvPr>
            <p:cNvGrpSpPr/>
            <p:nvPr/>
          </p:nvGrpSpPr>
          <p:grpSpPr>
            <a:xfrm>
              <a:off x="2778147" y="3277594"/>
              <a:ext cx="409539" cy="184666"/>
              <a:chOff x="3087785" y="4151008"/>
              <a:chExt cx="409539" cy="142545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6E85BE09-9370-59A6-AD5D-353948AED3D6}"/>
                  </a:ext>
                </a:extLst>
              </p:cNvPr>
              <p:cNvSpPr txBox="1"/>
              <p:nvPr/>
            </p:nvSpPr>
            <p:spPr>
              <a:xfrm>
                <a:off x="3087785" y="4151008"/>
                <a:ext cx="332844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solidFill>
                      <a:srgbClr val="000000"/>
                    </a:solidFill>
                    <a:latin typeface="Poppins Light"/>
                  </a:rPr>
                  <a:t>1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0</a:t>
                </a:r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0E5408C-0B5D-B397-9EAA-0A1F204E52E1}"/>
                  </a:ext>
                </a:extLst>
              </p:cNvPr>
              <p:cNvCxnSpPr/>
              <p:nvPr/>
            </p:nvCxnSpPr>
            <p:spPr>
              <a:xfrm>
                <a:off x="3436124" y="4224407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011836B-84DC-04E9-DBB8-4CA768B862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49579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FD13E45-A2BD-E66C-E29E-46A75FEB383F}"/>
                </a:ext>
              </a:extLst>
            </p:cNvPr>
            <p:cNvSpPr txBox="1"/>
            <p:nvPr/>
          </p:nvSpPr>
          <p:spPr>
            <a:xfrm>
              <a:off x="3052001" y="5337877"/>
              <a:ext cx="273101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D799DEE-7175-6BCA-DC14-E3C4E5120C6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03913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6836D12-F7B7-CA5D-AD96-3C2C7857EDDB}"/>
                </a:ext>
              </a:extLst>
            </p:cNvPr>
            <p:cNvSpPr txBox="1"/>
            <p:nvPr/>
          </p:nvSpPr>
          <p:spPr>
            <a:xfrm>
              <a:off x="3930910" y="5337877"/>
              <a:ext cx="22604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CE8EFEFD-7C64-6CDA-A372-9DB8BF6615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12581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787EC0E-DB6A-0791-83FC-0963F3292109}"/>
                </a:ext>
              </a:extLst>
            </p:cNvPr>
            <p:cNvSpPr txBox="1"/>
            <p:nvPr/>
          </p:nvSpPr>
          <p:spPr>
            <a:xfrm>
              <a:off x="5602705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18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F5190ABA-69F7-369D-C11A-7764061C0BAF}"/>
                </a:ext>
              </a:extLst>
            </p:cNvPr>
            <p:cNvGrpSpPr/>
            <p:nvPr/>
          </p:nvGrpSpPr>
          <p:grpSpPr>
            <a:xfrm>
              <a:off x="2778147" y="5135216"/>
              <a:ext cx="409539" cy="184666"/>
              <a:chOff x="3240185" y="4896947"/>
              <a:chExt cx="409539" cy="142545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5589B37C-C80C-1F2D-1CB4-5AC28B746D6B}"/>
                  </a:ext>
                </a:extLst>
              </p:cNvPr>
              <p:cNvSpPr txBox="1"/>
              <p:nvPr/>
            </p:nvSpPr>
            <p:spPr>
              <a:xfrm>
                <a:off x="3240185" y="4896947"/>
                <a:ext cx="332844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0</a:t>
                </a:r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3E12D124-F4FB-B727-5D07-2289FDDEE624}"/>
                  </a:ext>
                </a:extLst>
              </p:cNvPr>
              <p:cNvCxnSpPr/>
              <p:nvPr/>
            </p:nvCxnSpPr>
            <p:spPr>
              <a:xfrm>
                <a:off x="3588524" y="4970688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F2C1B7D-B236-341F-020D-1B6BB3EA1209}"/>
                </a:ext>
              </a:extLst>
            </p:cNvPr>
            <p:cNvSpPr txBox="1"/>
            <p:nvPr/>
          </p:nvSpPr>
          <p:spPr>
            <a:xfrm>
              <a:off x="4830729" y="5625360"/>
              <a:ext cx="3932655" cy="23391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Months after randomisation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D61826A-0A8F-E663-B4A0-F8DAC898A6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8247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2EA3A1-2CD7-2BA3-0F38-EC9C0AB63C90}"/>
                </a:ext>
              </a:extLst>
            </p:cNvPr>
            <p:cNvSpPr txBox="1"/>
            <p:nvPr/>
          </p:nvSpPr>
          <p:spPr>
            <a:xfrm>
              <a:off x="4785620" y="5337877"/>
              <a:ext cx="22604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12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09279A-649F-AB3F-0F32-C518190EF9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566915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6B7A15-BDA3-C2A6-DEF7-0843DF6CBB6E}"/>
                </a:ext>
              </a:extLst>
            </p:cNvPr>
            <p:cNvSpPr txBox="1"/>
            <p:nvPr/>
          </p:nvSpPr>
          <p:spPr>
            <a:xfrm>
              <a:off x="6455510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24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110C66-259D-41F2-04FB-134BDCE6EBF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75583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6C8A7A-7274-6589-7A81-A800B35B6D39}"/>
                </a:ext>
              </a:extLst>
            </p:cNvPr>
            <p:cNvSpPr txBox="1"/>
            <p:nvPr/>
          </p:nvSpPr>
          <p:spPr>
            <a:xfrm>
              <a:off x="8164297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36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0226367-A1BF-0B0E-6058-C4C11075FB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21249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92457F-CA99-E1C6-9F9F-37F15C0DEADF}"/>
                </a:ext>
              </a:extLst>
            </p:cNvPr>
            <p:cNvSpPr txBox="1"/>
            <p:nvPr/>
          </p:nvSpPr>
          <p:spPr>
            <a:xfrm>
              <a:off x="7304667" y="5337877"/>
              <a:ext cx="313670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30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0DF5C-9D3B-FF43-3D01-109370EFF3F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29917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81096BD-48EC-B0FD-3FF0-43E655EB1B90}"/>
                </a:ext>
              </a:extLst>
            </p:cNvPr>
            <p:cNvSpPr txBox="1"/>
            <p:nvPr/>
          </p:nvSpPr>
          <p:spPr>
            <a:xfrm>
              <a:off x="9019007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42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CD57B28-5965-7ACC-E21C-7C72156946E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984251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7CF03F4-5BF9-D51A-2827-17CF090A7E9F}"/>
                </a:ext>
              </a:extLst>
            </p:cNvPr>
            <p:cNvSpPr txBox="1"/>
            <p:nvPr/>
          </p:nvSpPr>
          <p:spPr>
            <a:xfrm>
              <a:off x="9873522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48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C526C3B-18F4-0E9D-7B57-D38D681DFEA3}"/>
                </a:ext>
              </a:extLst>
            </p:cNvPr>
            <p:cNvGrpSpPr/>
            <p:nvPr/>
          </p:nvGrpSpPr>
          <p:grpSpPr>
            <a:xfrm>
              <a:off x="2729853" y="4204067"/>
              <a:ext cx="457833" cy="184666"/>
              <a:chOff x="3039491" y="3561914"/>
              <a:chExt cx="457833" cy="14254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5D971C-3D1F-6F44-728A-DAB8E197768D}"/>
                  </a:ext>
                </a:extLst>
              </p:cNvPr>
              <p:cNvSpPr txBox="1"/>
              <p:nvPr/>
            </p:nvSpPr>
            <p:spPr>
              <a:xfrm>
                <a:off x="3039491" y="3561914"/>
                <a:ext cx="381140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solidFill>
                      <a:srgbClr val="000000"/>
                    </a:solidFill>
                    <a:latin typeface="Poppins Light"/>
                  </a:rPr>
                  <a:t>5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1CA197C-3A10-2540-17D7-8C1EC1BA85C4}"/>
                  </a:ext>
                </a:extLst>
              </p:cNvPr>
              <p:cNvCxnSpPr/>
              <p:nvPr/>
            </p:nvCxnSpPr>
            <p:spPr>
              <a:xfrm>
                <a:off x="3436124" y="3634971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Freeform: Shape 182">
              <a:extLst>
                <a:ext uri="{FF2B5EF4-FFF2-40B4-BE49-F238E27FC236}">
                  <a16:creationId xmlns:a16="http://schemas.microsoft.com/office/drawing/2014/main" id="{34315AE5-782E-B7A4-8EB3-AEA29C0D5566}"/>
                </a:ext>
              </a:extLst>
            </p:cNvPr>
            <p:cNvSpPr/>
            <p:nvPr/>
          </p:nvSpPr>
          <p:spPr>
            <a:xfrm>
              <a:off x="3186989" y="2358695"/>
              <a:ext cx="128253" cy="2860817"/>
            </a:xfrm>
            <a:custGeom>
              <a:avLst/>
              <a:gdLst>
                <a:gd name="connsiteX0" fmla="*/ 0 w 2480261"/>
                <a:gd name="connsiteY0" fmla="*/ 0 h 1722840"/>
                <a:gd name="connsiteX1" fmla="*/ 0 w 2480261"/>
                <a:gd name="connsiteY1" fmla="*/ 1722840 h 1722840"/>
                <a:gd name="connsiteX2" fmla="*/ 2480261 w 2480261"/>
                <a:gd name="connsiteY2" fmla="*/ 1722840 h 1722840"/>
                <a:gd name="connsiteX0" fmla="*/ 0 w 0"/>
                <a:gd name="connsiteY0" fmla="*/ 0 h 1722840"/>
                <a:gd name="connsiteX1" fmla="*/ 0 w 0"/>
                <a:gd name="connsiteY1" fmla="*/ 1722840 h 172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22840">
                  <a:moveTo>
                    <a:pt x="0" y="0"/>
                  </a:moveTo>
                  <a:lnTo>
                    <a:pt x="0" y="1722840"/>
                  </a:lnTo>
                </a:path>
              </a:pathLst>
            </a:custGeom>
            <a:noFill/>
            <a:ln w="19050" cap="sq">
              <a:solidFill>
                <a:srgbClr val="00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236D2A1-E001-27F1-F11B-54C3E20AAA53}"/>
                </a:ext>
              </a:extLst>
            </p:cNvPr>
            <p:cNvCxnSpPr>
              <a:cxnSpLocks/>
            </p:cNvCxnSpPr>
            <p:nvPr/>
          </p:nvCxnSpPr>
          <p:spPr>
            <a:xfrm>
              <a:off x="3176016" y="5231985"/>
              <a:ext cx="735651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248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146A39-3B79-A03B-8A8B-3291469CD6D8}"/>
              </a:ext>
            </a:extLst>
          </p:cNvPr>
          <p:cNvSpPr/>
          <p:nvPr/>
        </p:nvSpPr>
        <p:spPr>
          <a:xfrm>
            <a:off x="155861" y="1975063"/>
            <a:ext cx="2036619" cy="109198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*p value for non-inferiority &lt;0.001. CI, confidence interval; CV, cardiovascular;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HR, hazard ratio; MACE, major adverse cardiovascular events; MI, myocardial infarction.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2" y="1340465"/>
            <a:ext cx="8540286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9" y="1360561"/>
            <a:ext cx="7088656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None/>
              <a:defRPr/>
            </a:pPr>
            <a:r>
              <a:rPr lang="en-US" b="1" dirty="0">
                <a:solidFill>
                  <a:prstClr val="white"/>
                </a:solidFill>
                <a:latin typeface="Poppins Light"/>
              </a:rPr>
              <a:t>Primary and secondary CV safety endpoints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8C85FDE-7542-8CA2-02A7-33B46E036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10308"/>
              </p:ext>
            </p:extLst>
          </p:nvPr>
        </p:nvGraphicFramePr>
        <p:xfrm>
          <a:off x="1524001" y="1976968"/>
          <a:ext cx="9965869" cy="412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381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1823776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1823776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  <a:gridCol w="1943936">
                  <a:extLst>
                    <a:ext uri="{9D8B030D-6E8A-4147-A177-3AD203B41FA5}">
                      <a16:colId xmlns:a16="http://schemas.microsoft.com/office/drawing/2014/main" val="2705546140"/>
                    </a:ext>
                  </a:extLst>
                </a:gridCol>
              </a:tblGrid>
              <a:tr h="396745">
                <a:tc>
                  <a:txBody>
                    <a:bodyPr/>
                    <a:lstStyle/>
                    <a:p>
                      <a:r>
                        <a:rPr lang="en-GB" sz="1700" b="0" dirty="0"/>
                        <a:t>%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j-lt"/>
                        </a:rPr>
                        <a:t>Testosterone (n=2596)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2"/>
                          </a:solidFill>
                          <a:latin typeface="+mj-lt"/>
                        </a:rPr>
                        <a:t>Placebo (n=2602)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HR (95% CI)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692945">
                <a:tc>
                  <a:txBody>
                    <a:bodyPr/>
                    <a:lstStyle/>
                    <a:p>
                      <a:pPr algn="l"/>
                      <a:r>
                        <a:rPr lang="en-GB" sz="1700" dirty="0">
                          <a:solidFill>
                            <a:schemeClr val="tx2"/>
                          </a:solidFill>
                          <a:latin typeface="+mj-lt"/>
                        </a:rPr>
                        <a:t>Primary:</a:t>
                      </a:r>
                      <a:r>
                        <a:rPr lang="en-GB" sz="1700" dirty="0">
                          <a:solidFill>
                            <a:schemeClr val="accent1"/>
                          </a:solidFill>
                          <a:latin typeface="+mj-lt"/>
                        </a:rPr>
                        <a:t> CV composite (MACE)*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5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CV death, non-fatal MI, non-fatal stroke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7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7.0</a:t>
                      </a:r>
                      <a:endParaRPr lang="en-US" sz="17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7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Poppi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0.96 (0.78–1.17)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694800">
                <a:tc>
                  <a:txBody>
                    <a:bodyPr/>
                    <a:lstStyle/>
                    <a:p>
                      <a:pPr algn="l"/>
                      <a:r>
                        <a:rPr lang="en-GB" sz="1700" dirty="0">
                          <a:solidFill>
                            <a:schemeClr val="tx2"/>
                          </a:solidFill>
                          <a:latin typeface="+mj-lt"/>
                        </a:rPr>
                        <a:t>Secondary:</a:t>
                      </a:r>
                      <a:r>
                        <a:rPr lang="en-GB" sz="1700" dirty="0">
                          <a:latin typeface="+mj-lt"/>
                        </a:rPr>
                        <a:t> CV composite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500" b="0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CV death, non-fatal MI, non-fatal stroke, coronary revascularisation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1.02 (0.86–1.21)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  <a:tr h="3960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Components of composite endpoints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33155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CV death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3.4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4.0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0.84 (0.63–1.12)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4467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Non-fatal MI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2.6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2.4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1.10 (0.78–1.56)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753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Non-fatal stroke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1.4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1.5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0.94 (0.60–1.49)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2928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Coronary revascularisation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5.6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4.7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1.20 (0.95–1.53)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749562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BAB6D81-BB55-7F82-93CA-B1B4A3F1F80B}"/>
              </a:ext>
            </a:extLst>
          </p:cNvPr>
          <p:cNvGrpSpPr/>
          <p:nvPr/>
        </p:nvGrpSpPr>
        <p:grpSpPr>
          <a:xfrm>
            <a:off x="535199" y="2087523"/>
            <a:ext cx="851473" cy="851473"/>
            <a:chOff x="535199" y="2087523"/>
            <a:chExt cx="851473" cy="8514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17C42E6-38F9-C4A5-57A0-489061B22D01}"/>
                </a:ext>
              </a:extLst>
            </p:cNvPr>
            <p:cNvSpPr/>
            <p:nvPr/>
          </p:nvSpPr>
          <p:spPr>
            <a:xfrm>
              <a:off x="1065152" y="2147607"/>
              <a:ext cx="247136" cy="247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053DA3-9824-C490-A3FD-36002A5A4D33}"/>
                </a:ext>
              </a:extLst>
            </p:cNvPr>
            <p:cNvGrpSpPr/>
            <p:nvPr/>
          </p:nvGrpSpPr>
          <p:grpSpPr>
            <a:xfrm>
              <a:off x="535199" y="2087523"/>
              <a:ext cx="851473" cy="851473"/>
              <a:chOff x="414195" y="3743540"/>
              <a:chExt cx="851473" cy="85147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E64D98E-070E-E6A1-91C2-AFF1D7825DDE}"/>
                  </a:ext>
                </a:extLst>
              </p:cNvPr>
              <p:cNvGrpSpPr/>
              <p:nvPr/>
            </p:nvGrpSpPr>
            <p:grpSpPr>
              <a:xfrm>
                <a:off x="414195" y="3743540"/>
                <a:ext cx="851473" cy="851473"/>
                <a:chOff x="414195" y="3743540"/>
                <a:chExt cx="851473" cy="851473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E6F1546-F340-C546-9C77-FE97C051B4BB}"/>
                    </a:ext>
                  </a:extLst>
                </p:cNvPr>
                <p:cNvSpPr/>
                <p:nvPr/>
              </p:nvSpPr>
              <p:spPr>
                <a:xfrm>
                  <a:off x="598170" y="3955673"/>
                  <a:ext cx="125730" cy="126742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id="{81C1BCAD-E3C4-8576-86DF-DF8412F0E02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195" y="3743540"/>
                  <a:ext cx="851473" cy="851473"/>
                </a:xfrm>
                <a:prstGeom prst="rect">
                  <a:avLst/>
                </a:prstGeom>
              </p:spPr>
            </p:pic>
          </p:grp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757450E-8295-B45E-B19D-090C2BC5823F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4195" y="3743540"/>
                <a:ext cx="851473" cy="851473"/>
              </a:xfrm>
              <a:custGeom>
                <a:avLst/>
                <a:gdLst>
                  <a:gd name="connsiteX0" fmla="*/ 550623 w 851473"/>
                  <a:gd name="connsiteY0" fmla="*/ 0 h 851473"/>
                  <a:gd name="connsiteX1" fmla="*/ 851473 w 851473"/>
                  <a:gd name="connsiteY1" fmla="*/ 0 h 851473"/>
                  <a:gd name="connsiteX2" fmla="*/ 851473 w 851473"/>
                  <a:gd name="connsiteY2" fmla="*/ 851473 h 851473"/>
                  <a:gd name="connsiteX3" fmla="*/ 379478 w 851473"/>
                  <a:gd name="connsiteY3" fmla="*/ 851473 h 851473"/>
                  <a:gd name="connsiteX4" fmla="*/ 465658 w 851473"/>
                  <a:gd name="connsiteY4" fmla="*/ 585599 h 851473"/>
                  <a:gd name="connsiteX5" fmla="*/ 507568 w 851473"/>
                  <a:gd name="connsiteY5" fmla="*/ 446534 h 851473"/>
                  <a:gd name="connsiteX6" fmla="*/ 432130 w 851473"/>
                  <a:gd name="connsiteY6" fmla="*/ 304711 h 851473"/>
                  <a:gd name="connsiteX7" fmla="*/ 434637 w 851473"/>
                  <a:gd name="connsiteY7" fmla="*/ 304314 h 851473"/>
                  <a:gd name="connsiteX8" fmla="*/ 427485 w 851473"/>
                  <a:gd name="connsiteY8" fmla="*/ 259158 h 851473"/>
                  <a:gd name="connsiteX9" fmla="*/ 246857 w 851473"/>
                  <a:gd name="connsiteY9" fmla="*/ 287767 h 851473"/>
                  <a:gd name="connsiteX10" fmla="*/ 248765 w 851473"/>
                  <a:gd name="connsiteY10" fmla="*/ 299815 h 851473"/>
                  <a:gd name="connsiteX11" fmla="*/ 238963 w 851473"/>
                  <a:gd name="connsiteY11" fmla="*/ 301754 h 851473"/>
                  <a:gd name="connsiteX12" fmla="*/ 208483 w 851473"/>
                  <a:gd name="connsiteY12" fmla="*/ 280799 h 851473"/>
                  <a:gd name="connsiteX13" fmla="*/ 239435 w 851473"/>
                  <a:gd name="connsiteY13" fmla="*/ 270159 h 851473"/>
                  <a:gd name="connsiteX14" fmla="*/ 241959 w 851473"/>
                  <a:gd name="connsiteY14" fmla="*/ 277093 h 851473"/>
                  <a:gd name="connsiteX15" fmla="*/ 413810 w 851473"/>
                  <a:gd name="connsiteY15" fmla="*/ 214544 h 851473"/>
                  <a:gd name="connsiteX16" fmla="*/ 407171 w 851473"/>
                  <a:gd name="connsiteY16" fmla="*/ 196303 h 851473"/>
                  <a:gd name="connsiteX17" fmla="*/ 0 w 851473"/>
                  <a:gd name="connsiteY17" fmla="*/ 0 h 851473"/>
                  <a:gd name="connsiteX18" fmla="*/ 120371 w 851473"/>
                  <a:gd name="connsiteY18" fmla="*/ 0 h 851473"/>
                  <a:gd name="connsiteX19" fmla="*/ 75133 w 851473"/>
                  <a:gd name="connsiteY19" fmla="*/ 56009 h 851473"/>
                  <a:gd name="connsiteX20" fmla="*/ 35128 w 851473"/>
                  <a:gd name="connsiteY20" fmla="*/ 240794 h 851473"/>
                  <a:gd name="connsiteX21" fmla="*/ 6553 w 851473"/>
                  <a:gd name="connsiteY21" fmla="*/ 591314 h 851473"/>
                  <a:gd name="connsiteX22" fmla="*/ 101302 w 851473"/>
                  <a:gd name="connsiteY22" fmla="*/ 851473 h 851473"/>
                  <a:gd name="connsiteX23" fmla="*/ 0 w 851473"/>
                  <a:gd name="connsiteY23" fmla="*/ 851473 h 85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51473" h="851473">
                    <a:moveTo>
                      <a:pt x="550623" y="0"/>
                    </a:moveTo>
                    <a:lnTo>
                      <a:pt x="851473" y="0"/>
                    </a:lnTo>
                    <a:lnTo>
                      <a:pt x="851473" y="851473"/>
                    </a:lnTo>
                    <a:lnTo>
                      <a:pt x="379478" y="851473"/>
                    </a:lnTo>
                    <a:lnTo>
                      <a:pt x="465658" y="585599"/>
                    </a:lnTo>
                    <a:lnTo>
                      <a:pt x="507568" y="446534"/>
                    </a:lnTo>
                    <a:lnTo>
                      <a:pt x="432130" y="304711"/>
                    </a:lnTo>
                    <a:lnTo>
                      <a:pt x="434637" y="304314"/>
                    </a:lnTo>
                    <a:lnTo>
                      <a:pt x="427485" y="259158"/>
                    </a:lnTo>
                    <a:lnTo>
                      <a:pt x="246857" y="287767"/>
                    </a:lnTo>
                    <a:lnTo>
                      <a:pt x="248765" y="299815"/>
                    </a:lnTo>
                    <a:lnTo>
                      <a:pt x="238963" y="301754"/>
                    </a:lnTo>
                    <a:lnTo>
                      <a:pt x="208483" y="280799"/>
                    </a:lnTo>
                    <a:lnTo>
                      <a:pt x="239435" y="270159"/>
                    </a:lnTo>
                    <a:lnTo>
                      <a:pt x="241959" y="277093"/>
                    </a:lnTo>
                    <a:lnTo>
                      <a:pt x="413810" y="214544"/>
                    </a:lnTo>
                    <a:lnTo>
                      <a:pt x="407171" y="196303"/>
                    </a:lnTo>
                    <a:close/>
                    <a:moveTo>
                      <a:pt x="0" y="0"/>
                    </a:moveTo>
                    <a:lnTo>
                      <a:pt x="120371" y="0"/>
                    </a:lnTo>
                    <a:lnTo>
                      <a:pt x="75133" y="56009"/>
                    </a:lnTo>
                    <a:lnTo>
                      <a:pt x="35128" y="240794"/>
                    </a:lnTo>
                    <a:lnTo>
                      <a:pt x="6553" y="591314"/>
                    </a:lnTo>
                    <a:lnTo>
                      <a:pt x="101302" y="851473"/>
                    </a:lnTo>
                    <a:lnTo>
                      <a:pt x="0" y="851473"/>
                    </a:lnTo>
                    <a:close/>
                  </a:path>
                </a:pathLst>
              </a:cu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CBD7654-5BDF-4050-1651-CADF6E32773D}"/>
                  </a:ext>
                </a:extLst>
              </p:cNvPr>
              <p:cNvGrpSpPr/>
              <p:nvPr/>
            </p:nvGrpSpPr>
            <p:grpSpPr>
              <a:xfrm>
                <a:off x="414195" y="3743540"/>
                <a:ext cx="851473" cy="851473"/>
                <a:chOff x="510494" y="4396955"/>
                <a:chExt cx="851473" cy="851473"/>
              </a:xfrm>
            </p:grpSpPr>
            <p:pic>
              <p:nvPicPr>
                <p:cNvPr id="17" name="Graphic 16">
                  <a:extLst>
                    <a:ext uri="{FF2B5EF4-FFF2-40B4-BE49-F238E27FC236}">
                      <a16:creationId xmlns:a16="http://schemas.microsoft.com/office/drawing/2014/main" id="{A8F63D4E-50B4-3AC2-3201-44499C23126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10494" y="4396955"/>
                  <a:ext cx="851473" cy="851473"/>
                </a:xfrm>
                <a:custGeom>
                  <a:avLst/>
                  <a:gdLst>
                    <a:gd name="connsiteX0" fmla="*/ 550623 w 851473"/>
                    <a:gd name="connsiteY0" fmla="*/ 0 h 851473"/>
                    <a:gd name="connsiteX1" fmla="*/ 851473 w 851473"/>
                    <a:gd name="connsiteY1" fmla="*/ 0 h 851473"/>
                    <a:gd name="connsiteX2" fmla="*/ 851473 w 851473"/>
                    <a:gd name="connsiteY2" fmla="*/ 851473 h 851473"/>
                    <a:gd name="connsiteX3" fmla="*/ 379478 w 851473"/>
                    <a:gd name="connsiteY3" fmla="*/ 851473 h 851473"/>
                    <a:gd name="connsiteX4" fmla="*/ 465658 w 851473"/>
                    <a:gd name="connsiteY4" fmla="*/ 585599 h 851473"/>
                    <a:gd name="connsiteX5" fmla="*/ 507568 w 851473"/>
                    <a:gd name="connsiteY5" fmla="*/ 446534 h 851473"/>
                    <a:gd name="connsiteX6" fmla="*/ 432130 w 851473"/>
                    <a:gd name="connsiteY6" fmla="*/ 304711 h 851473"/>
                    <a:gd name="connsiteX7" fmla="*/ 434637 w 851473"/>
                    <a:gd name="connsiteY7" fmla="*/ 304314 h 851473"/>
                    <a:gd name="connsiteX8" fmla="*/ 427485 w 851473"/>
                    <a:gd name="connsiteY8" fmla="*/ 259158 h 851473"/>
                    <a:gd name="connsiteX9" fmla="*/ 246857 w 851473"/>
                    <a:gd name="connsiteY9" fmla="*/ 287767 h 851473"/>
                    <a:gd name="connsiteX10" fmla="*/ 248765 w 851473"/>
                    <a:gd name="connsiteY10" fmla="*/ 299815 h 851473"/>
                    <a:gd name="connsiteX11" fmla="*/ 238963 w 851473"/>
                    <a:gd name="connsiteY11" fmla="*/ 301754 h 851473"/>
                    <a:gd name="connsiteX12" fmla="*/ 208483 w 851473"/>
                    <a:gd name="connsiteY12" fmla="*/ 280799 h 851473"/>
                    <a:gd name="connsiteX13" fmla="*/ 239435 w 851473"/>
                    <a:gd name="connsiteY13" fmla="*/ 270159 h 851473"/>
                    <a:gd name="connsiteX14" fmla="*/ 241959 w 851473"/>
                    <a:gd name="connsiteY14" fmla="*/ 277093 h 851473"/>
                    <a:gd name="connsiteX15" fmla="*/ 413810 w 851473"/>
                    <a:gd name="connsiteY15" fmla="*/ 214544 h 851473"/>
                    <a:gd name="connsiteX16" fmla="*/ 407171 w 851473"/>
                    <a:gd name="connsiteY16" fmla="*/ 196303 h 851473"/>
                    <a:gd name="connsiteX17" fmla="*/ 0 w 851473"/>
                    <a:gd name="connsiteY17" fmla="*/ 0 h 851473"/>
                    <a:gd name="connsiteX18" fmla="*/ 120371 w 851473"/>
                    <a:gd name="connsiteY18" fmla="*/ 0 h 851473"/>
                    <a:gd name="connsiteX19" fmla="*/ 75133 w 851473"/>
                    <a:gd name="connsiteY19" fmla="*/ 56009 h 851473"/>
                    <a:gd name="connsiteX20" fmla="*/ 35128 w 851473"/>
                    <a:gd name="connsiteY20" fmla="*/ 240794 h 851473"/>
                    <a:gd name="connsiteX21" fmla="*/ 6553 w 851473"/>
                    <a:gd name="connsiteY21" fmla="*/ 591314 h 851473"/>
                    <a:gd name="connsiteX22" fmla="*/ 101302 w 851473"/>
                    <a:gd name="connsiteY22" fmla="*/ 851473 h 851473"/>
                    <a:gd name="connsiteX23" fmla="*/ 0 w 851473"/>
                    <a:gd name="connsiteY23" fmla="*/ 851473 h 85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1473" h="851473">
                      <a:moveTo>
                        <a:pt x="550623" y="0"/>
                      </a:moveTo>
                      <a:lnTo>
                        <a:pt x="851473" y="0"/>
                      </a:lnTo>
                      <a:lnTo>
                        <a:pt x="851473" y="851473"/>
                      </a:lnTo>
                      <a:lnTo>
                        <a:pt x="379478" y="851473"/>
                      </a:lnTo>
                      <a:lnTo>
                        <a:pt x="465658" y="585599"/>
                      </a:lnTo>
                      <a:lnTo>
                        <a:pt x="507568" y="446534"/>
                      </a:lnTo>
                      <a:lnTo>
                        <a:pt x="432130" y="304711"/>
                      </a:lnTo>
                      <a:lnTo>
                        <a:pt x="434637" y="304314"/>
                      </a:lnTo>
                      <a:lnTo>
                        <a:pt x="427485" y="259158"/>
                      </a:lnTo>
                      <a:lnTo>
                        <a:pt x="246857" y="287767"/>
                      </a:lnTo>
                      <a:lnTo>
                        <a:pt x="248765" y="299815"/>
                      </a:lnTo>
                      <a:lnTo>
                        <a:pt x="238963" y="301754"/>
                      </a:lnTo>
                      <a:lnTo>
                        <a:pt x="208483" y="280799"/>
                      </a:lnTo>
                      <a:lnTo>
                        <a:pt x="239435" y="270159"/>
                      </a:lnTo>
                      <a:lnTo>
                        <a:pt x="241959" y="277093"/>
                      </a:lnTo>
                      <a:lnTo>
                        <a:pt x="413810" y="214544"/>
                      </a:lnTo>
                      <a:lnTo>
                        <a:pt x="407171" y="196303"/>
                      </a:lnTo>
                      <a:close/>
                      <a:moveTo>
                        <a:pt x="0" y="0"/>
                      </a:moveTo>
                      <a:lnTo>
                        <a:pt x="120371" y="0"/>
                      </a:lnTo>
                      <a:lnTo>
                        <a:pt x="75133" y="56009"/>
                      </a:lnTo>
                      <a:lnTo>
                        <a:pt x="35128" y="240794"/>
                      </a:lnTo>
                      <a:lnTo>
                        <a:pt x="6553" y="591314"/>
                      </a:lnTo>
                      <a:lnTo>
                        <a:pt x="101302" y="851473"/>
                      </a:lnTo>
                      <a:lnTo>
                        <a:pt x="0" y="85147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" name="Graphic 17">
                  <a:extLst>
                    <a:ext uri="{FF2B5EF4-FFF2-40B4-BE49-F238E27FC236}">
                      <a16:creationId xmlns:a16="http://schemas.microsoft.com/office/drawing/2014/main" id="{BD37DC69-120C-F2A1-6BB4-17E22EA39A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10494" y="4396955"/>
                  <a:ext cx="851473" cy="851473"/>
                </a:xfrm>
                <a:custGeom>
                  <a:avLst/>
                  <a:gdLst>
                    <a:gd name="connsiteX0" fmla="*/ 209640 w 851473"/>
                    <a:gd name="connsiteY0" fmla="*/ 280401 h 851473"/>
                    <a:gd name="connsiteX1" fmla="*/ 209014 w 851473"/>
                    <a:gd name="connsiteY1" fmla="*/ 281164 h 851473"/>
                    <a:gd name="connsiteX2" fmla="*/ 208483 w 851473"/>
                    <a:gd name="connsiteY2" fmla="*/ 280799 h 851473"/>
                    <a:gd name="connsiteX3" fmla="*/ 851473 w 851473"/>
                    <a:gd name="connsiteY3" fmla="*/ 266554 h 851473"/>
                    <a:gd name="connsiteX4" fmla="*/ 851473 w 851473"/>
                    <a:gd name="connsiteY4" fmla="*/ 851473 h 851473"/>
                    <a:gd name="connsiteX5" fmla="*/ 379478 w 851473"/>
                    <a:gd name="connsiteY5" fmla="*/ 851473 h 851473"/>
                    <a:gd name="connsiteX6" fmla="*/ 465658 w 851473"/>
                    <a:gd name="connsiteY6" fmla="*/ 585599 h 851473"/>
                    <a:gd name="connsiteX7" fmla="*/ 507568 w 851473"/>
                    <a:gd name="connsiteY7" fmla="*/ 446534 h 851473"/>
                    <a:gd name="connsiteX8" fmla="*/ 493776 w 851473"/>
                    <a:gd name="connsiteY8" fmla="*/ 420604 h 851473"/>
                    <a:gd name="connsiteX9" fmla="*/ 733471 w 851473"/>
                    <a:gd name="connsiteY9" fmla="*/ 477940 h 851473"/>
                    <a:gd name="connsiteX10" fmla="*/ 720834 w 851473"/>
                    <a:gd name="connsiteY10" fmla="*/ 342540 h 851473"/>
                    <a:gd name="connsiteX11" fmla="*/ 721845 w 851473"/>
                    <a:gd name="connsiteY11" fmla="*/ 336801 h 851473"/>
                    <a:gd name="connsiteX12" fmla="*/ 732861 w 851473"/>
                    <a:gd name="connsiteY12" fmla="*/ 327225 h 851473"/>
                    <a:gd name="connsiteX13" fmla="*/ 750089 w 851473"/>
                    <a:gd name="connsiteY13" fmla="*/ 321293 h 851473"/>
                    <a:gd name="connsiteX14" fmla="*/ 772303 w 851473"/>
                    <a:gd name="connsiteY14" fmla="*/ 328084 h 851473"/>
                    <a:gd name="connsiteX15" fmla="*/ 774680 w 851473"/>
                    <a:gd name="connsiteY15" fmla="*/ 320309 h 851473"/>
                    <a:gd name="connsiteX16" fmla="*/ 812206 w 851473"/>
                    <a:gd name="connsiteY16" fmla="*/ 320309 h 851473"/>
                    <a:gd name="connsiteX17" fmla="*/ 812206 w 851473"/>
                    <a:gd name="connsiteY17" fmla="*/ 299905 h 851473"/>
                    <a:gd name="connsiteX18" fmla="*/ 835624 w 851473"/>
                    <a:gd name="connsiteY18" fmla="*/ 291841 h 851473"/>
                    <a:gd name="connsiteX19" fmla="*/ 830181 w 851473"/>
                    <a:gd name="connsiteY19" fmla="*/ 276034 h 851473"/>
                    <a:gd name="connsiteX20" fmla="*/ 834501 w 851473"/>
                    <a:gd name="connsiteY20" fmla="*/ 201933 h 851473"/>
                    <a:gd name="connsiteX21" fmla="*/ 851473 w 851473"/>
                    <a:gd name="connsiteY21" fmla="*/ 209686 h 851473"/>
                    <a:gd name="connsiteX22" fmla="*/ 851473 w 851473"/>
                    <a:gd name="connsiteY22" fmla="*/ 240054 h 851473"/>
                    <a:gd name="connsiteX23" fmla="*/ 676321 w 851473"/>
                    <a:gd name="connsiteY23" fmla="*/ 108370 h 851473"/>
                    <a:gd name="connsiteX24" fmla="*/ 744947 w 851473"/>
                    <a:gd name="connsiteY24" fmla="*/ 118729 h 851473"/>
                    <a:gd name="connsiteX25" fmla="*/ 759199 w 851473"/>
                    <a:gd name="connsiteY25" fmla="*/ 150740 h 851473"/>
                    <a:gd name="connsiteX26" fmla="*/ 750616 w 851473"/>
                    <a:gd name="connsiteY26" fmla="*/ 163615 h 851473"/>
                    <a:gd name="connsiteX27" fmla="*/ 764237 w 851473"/>
                    <a:gd name="connsiteY27" fmla="*/ 169837 h 851473"/>
                    <a:gd name="connsiteX28" fmla="*/ 764237 w 851473"/>
                    <a:gd name="connsiteY28" fmla="*/ 190399 h 851473"/>
                    <a:gd name="connsiteX29" fmla="*/ 745086 w 851473"/>
                    <a:gd name="connsiteY29" fmla="*/ 253038 h 851473"/>
                    <a:gd name="connsiteX30" fmla="*/ 708427 w 851473"/>
                    <a:gd name="connsiteY30" fmla="*/ 284906 h 851473"/>
                    <a:gd name="connsiteX31" fmla="*/ 659331 w 851473"/>
                    <a:gd name="connsiteY31" fmla="*/ 301812 h 851473"/>
                    <a:gd name="connsiteX32" fmla="*/ 623710 w 851473"/>
                    <a:gd name="connsiteY32" fmla="*/ 295531 h 851473"/>
                    <a:gd name="connsiteX33" fmla="*/ 607666 w 851473"/>
                    <a:gd name="connsiteY33" fmla="*/ 288953 h 851473"/>
                    <a:gd name="connsiteX34" fmla="*/ 577722 w 851473"/>
                    <a:gd name="connsiteY34" fmla="*/ 271665 h 851473"/>
                    <a:gd name="connsiteX35" fmla="*/ 553456 w 851473"/>
                    <a:gd name="connsiteY35" fmla="*/ 232831 h 851473"/>
                    <a:gd name="connsiteX36" fmla="*/ 802708 w 851473"/>
                    <a:gd name="connsiteY36" fmla="*/ 0 h 851473"/>
                    <a:gd name="connsiteX37" fmla="*/ 851473 w 851473"/>
                    <a:gd name="connsiteY37" fmla="*/ 0 h 851473"/>
                    <a:gd name="connsiteX38" fmla="*/ 851473 w 851473"/>
                    <a:gd name="connsiteY38" fmla="*/ 111687 h 851473"/>
                    <a:gd name="connsiteX39" fmla="*/ 0 w 851473"/>
                    <a:gd name="connsiteY39" fmla="*/ 0 h 851473"/>
                    <a:gd name="connsiteX40" fmla="*/ 120371 w 851473"/>
                    <a:gd name="connsiteY40" fmla="*/ 0 h 851473"/>
                    <a:gd name="connsiteX41" fmla="*/ 75133 w 851473"/>
                    <a:gd name="connsiteY41" fmla="*/ 56009 h 851473"/>
                    <a:gd name="connsiteX42" fmla="*/ 35128 w 851473"/>
                    <a:gd name="connsiteY42" fmla="*/ 240794 h 851473"/>
                    <a:gd name="connsiteX43" fmla="*/ 6553 w 851473"/>
                    <a:gd name="connsiteY43" fmla="*/ 591314 h 851473"/>
                    <a:gd name="connsiteX44" fmla="*/ 101302 w 851473"/>
                    <a:gd name="connsiteY44" fmla="*/ 851473 h 851473"/>
                    <a:gd name="connsiteX45" fmla="*/ 0 w 851473"/>
                    <a:gd name="connsiteY45" fmla="*/ 851473 h 85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851473" h="851473">
                      <a:moveTo>
                        <a:pt x="209640" y="280401"/>
                      </a:moveTo>
                      <a:lnTo>
                        <a:pt x="209014" y="281164"/>
                      </a:lnTo>
                      <a:lnTo>
                        <a:pt x="208483" y="280799"/>
                      </a:lnTo>
                      <a:close/>
                      <a:moveTo>
                        <a:pt x="851473" y="266554"/>
                      </a:moveTo>
                      <a:lnTo>
                        <a:pt x="851473" y="851473"/>
                      </a:lnTo>
                      <a:lnTo>
                        <a:pt x="379478" y="851473"/>
                      </a:lnTo>
                      <a:lnTo>
                        <a:pt x="465658" y="585599"/>
                      </a:lnTo>
                      <a:lnTo>
                        <a:pt x="507568" y="446534"/>
                      </a:lnTo>
                      <a:lnTo>
                        <a:pt x="493776" y="420604"/>
                      </a:lnTo>
                      <a:lnTo>
                        <a:pt x="733471" y="477940"/>
                      </a:lnTo>
                      <a:lnTo>
                        <a:pt x="720834" y="342540"/>
                      </a:lnTo>
                      <a:lnTo>
                        <a:pt x="721845" y="336801"/>
                      </a:lnTo>
                      <a:lnTo>
                        <a:pt x="732861" y="327225"/>
                      </a:lnTo>
                      <a:lnTo>
                        <a:pt x="750089" y="321293"/>
                      </a:lnTo>
                      <a:lnTo>
                        <a:pt x="772303" y="328084"/>
                      </a:lnTo>
                      <a:lnTo>
                        <a:pt x="774680" y="320309"/>
                      </a:lnTo>
                      <a:lnTo>
                        <a:pt x="812206" y="320309"/>
                      </a:lnTo>
                      <a:lnTo>
                        <a:pt x="812206" y="299905"/>
                      </a:lnTo>
                      <a:lnTo>
                        <a:pt x="835624" y="291841"/>
                      </a:lnTo>
                      <a:lnTo>
                        <a:pt x="830181" y="276034"/>
                      </a:lnTo>
                      <a:close/>
                      <a:moveTo>
                        <a:pt x="834501" y="201933"/>
                      </a:moveTo>
                      <a:lnTo>
                        <a:pt x="851473" y="209686"/>
                      </a:lnTo>
                      <a:lnTo>
                        <a:pt x="851473" y="240054"/>
                      </a:lnTo>
                      <a:close/>
                      <a:moveTo>
                        <a:pt x="676321" y="108370"/>
                      </a:moveTo>
                      <a:lnTo>
                        <a:pt x="744947" y="118729"/>
                      </a:lnTo>
                      <a:lnTo>
                        <a:pt x="759199" y="150740"/>
                      </a:lnTo>
                      <a:lnTo>
                        <a:pt x="750616" y="163615"/>
                      </a:lnTo>
                      <a:lnTo>
                        <a:pt x="764237" y="169837"/>
                      </a:lnTo>
                      <a:lnTo>
                        <a:pt x="764237" y="190399"/>
                      </a:lnTo>
                      <a:lnTo>
                        <a:pt x="745086" y="253038"/>
                      </a:lnTo>
                      <a:lnTo>
                        <a:pt x="708427" y="284906"/>
                      </a:lnTo>
                      <a:lnTo>
                        <a:pt x="659331" y="301812"/>
                      </a:lnTo>
                      <a:lnTo>
                        <a:pt x="623710" y="295531"/>
                      </a:lnTo>
                      <a:lnTo>
                        <a:pt x="607666" y="288953"/>
                      </a:lnTo>
                      <a:lnTo>
                        <a:pt x="577722" y="271665"/>
                      </a:lnTo>
                      <a:lnTo>
                        <a:pt x="553456" y="232831"/>
                      </a:lnTo>
                      <a:close/>
                      <a:moveTo>
                        <a:pt x="802708" y="0"/>
                      </a:moveTo>
                      <a:lnTo>
                        <a:pt x="851473" y="0"/>
                      </a:lnTo>
                      <a:lnTo>
                        <a:pt x="851473" y="111687"/>
                      </a:lnTo>
                      <a:close/>
                      <a:moveTo>
                        <a:pt x="0" y="0"/>
                      </a:moveTo>
                      <a:lnTo>
                        <a:pt x="120371" y="0"/>
                      </a:lnTo>
                      <a:lnTo>
                        <a:pt x="75133" y="56009"/>
                      </a:lnTo>
                      <a:lnTo>
                        <a:pt x="35128" y="240794"/>
                      </a:lnTo>
                      <a:lnTo>
                        <a:pt x="6553" y="591314"/>
                      </a:lnTo>
                      <a:lnTo>
                        <a:pt x="101302" y="851473"/>
                      </a:lnTo>
                      <a:lnTo>
                        <a:pt x="0" y="851473"/>
                      </a:lnTo>
                      <a:close/>
                    </a:path>
                  </a:pathLst>
                </a:cu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71819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146A39-3B79-A03B-8A8B-3291469CD6D8}"/>
              </a:ext>
            </a:extLst>
          </p:cNvPr>
          <p:cNvSpPr/>
          <p:nvPr/>
        </p:nvSpPr>
        <p:spPr>
          <a:xfrm>
            <a:off x="155861" y="1975063"/>
            <a:ext cx="2036619" cy="109198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CI,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confidence interval; CV, cardiovascular;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HR, hazard ratio.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2" y="1340465"/>
            <a:ext cx="6117336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9" y="1360561"/>
            <a:ext cx="7088656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None/>
              <a:defRPr/>
            </a:pPr>
            <a:r>
              <a:rPr lang="en-US" b="1" dirty="0">
                <a:solidFill>
                  <a:prstClr val="white"/>
                </a:solidFill>
                <a:latin typeface="Poppins Light"/>
              </a:rPr>
              <a:t>Tertiary CV safety endpoints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8C85FDE-7542-8CA2-02A7-33B46E036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85559"/>
              </p:ext>
            </p:extLst>
          </p:nvPr>
        </p:nvGraphicFramePr>
        <p:xfrm>
          <a:off x="1524001" y="1976968"/>
          <a:ext cx="9965869" cy="40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381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1823776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1823776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  <a:gridCol w="1943936">
                  <a:extLst>
                    <a:ext uri="{9D8B030D-6E8A-4147-A177-3AD203B41FA5}">
                      <a16:colId xmlns:a16="http://schemas.microsoft.com/office/drawing/2014/main" val="2705546140"/>
                    </a:ext>
                  </a:extLst>
                </a:gridCol>
              </a:tblGrid>
              <a:tr h="396745">
                <a:tc>
                  <a:txBody>
                    <a:bodyPr/>
                    <a:lstStyle/>
                    <a:p>
                      <a:r>
                        <a:rPr lang="en-GB" sz="1700" b="0" dirty="0"/>
                        <a:t>%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j-lt"/>
                        </a:rPr>
                        <a:t>Testosterone (n=2596)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2"/>
                          </a:solidFill>
                          <a:latin typeface="+mj-lt"/>
                        </a:rPr>
                        <a:t>Placebo (n=2602)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HR (95% CI)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All-cause mortality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7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en-US" sz="17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7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Poppi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0.98 (0.78–1.23)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Heart failure hospitalisation</a:t>
                      </a:r>
                      <a:endParaRPr lang="en-GB" sz="1700" b="0" kern="1200" noProof="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1.11 (0.76–1.62)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Peripheral arterial revascularisation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0.92 (0.56–1.51)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0446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Venous thromboembolic events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1.46 (0.92–2.32)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0275304"/>
                  </a:ext>
                </a:extLst>
              </a:tr>
              <a:tr h="4320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Components of venous thromboembolic events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2928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Pulmonary embolism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7495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Deep vein thrombosis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3447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Other peripheral thrombosis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2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226266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BAB6D81-BB55-7F82-93CA-B1B4A3F1F80B}"/>
              </a:ext>
            </a:extLst>
          </p:cNvPr>
          <p:cNvGrpSpPr/>
          <p:nvPr/>
        </p:nvGrpSpPr>
        <p:grpSpPr>
          <a:xfrm>
            <a:off x="535199" y="2087523"/>
            <a:ext cx="851473" cy="851473"/>
            <a:chOff x="535199" y="2087523"/>
            <a:chExt cx="851473" cy="8514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17C42E6-38F9-C4A5-57A0-489061B22D01}"/>
                </a:ext>
              </a:extLst>
            </p:cNvPr>
            <p:cNvSpPr/>
            <p:nvPr/>
          </p:nvSpPr>
          <p:spPr>
            <a:xfrm>
              <a:off x="1065152" y="2147607"/>
              <a:ext cx="247136" cy="247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053DA3-9824-C490-A3FD-36002A5A4D33}"/>
                </a:ext>
              </a:extLst>
            </p:cNvPr>
            <p:cNvGrpSpPr/>
            <p:nvPr/>
          </p:nvGrpSpPr>
          <p:grpSpPr>
            <a:xfrm>
              <a:off x="535199" y="2087523"/>
              <a:ext cx="851473" cy="851473"/>
              <a:chOff x="414195" y="3743540"/>
              <a:chExt cx="851473" cy="85147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E64D98E-070E-E6A1-91C2-AFF1D7825DDE}"/>
                  </a:ext>
                </a:extLst>
              </p:cNvPr>
              <p:cNvGrpSpPr/>
              <p:nvPr/>
            </p:nvGrpSpPr>
            <p:grpSpPr>
              <a:xfrm>
                <a:off x="414195" y="3743540"/>
                <a:ext cx="851473" cy="851473"/>
                <a:chOff x="414195" y="3743540"/>
                <a:chExt cx="851473" cy="851473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E6F1546-F340-C546-9C77-FE97C051B4BB}"/>
                    </a:ext>
                  </a:extLst>
                </p:cNvPr>
                <p:cNvSpPr/>
                <p:nvPr/>
              </p:nvSpPr>
              <p:spPr>
                <a:xfrm>
                  <a:off x="598170" y="3955673"/>
                  <a:ext cx="125730" cy="126742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id="{81C1BCAD-E3C4-8576-86DF-DF8412F0E02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195" y="3743540"/>
                  <a:ext cx="851473" cy="851473"/>
                </a:xfrm>
                <a:prstGeom prst="rect">
                  <a:avLst/>
                </a:prstGeom>
              </p:spPr>
            </p:pic>
          </p:grp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757450E-8295-B45E-B19D-090C2BC5823F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4195" y="3743540"/>
                <a:ext cx="851473" cy="851473"/>
              </a:xfrm>
              <a:custGeom>
                <a:avLst/>
                <a:gdLst>
                  <a:gd name="connsiteX0" fmla="*/ 550623 w 851473"/>
                  <a:gd name="connsiteY0" fmla="*/ 0 h 851473"/>
                  <a:gd name="connsiteX1" fmla="*/ 851473 w 851473"/>
                  <a:gd name="connsiteY1" fmla="*/ 0 h 851473"/>
                  <a:gd name="connsiteX2" fmla="*/ 851473 w 851473"/>
                  <a:gd name="connsiteY2" fmla="*/ 851473 h 851473"/>
                  <a:gd name="connsiteX3" fmla="*/ 379478 w 851473"/>
                  <a:gd name="connsiteY3" fmla="*/ 851473 h 851473"/>
                  <a:gd name="connsiteX4" fmla="*/ 465658 w 851473"/>
                  <a:gd name="connsiteY4" fmla="*/ 585599 h 851473"/>
                  <a:gd name="connsiteX5" fmla="*/ 507568 w 851473"/>
                  <a:gd name="connsiteY5" fmla="*/ 446534 h 851473"/>
                  <a:gd name="connsiteX6" fmla="*/ 432130 w 851473"/>
                  <a:gd name="connsiteY6" fmla="*/ 304711 h 851473"/>
                  <a:gd name="connsiteX7" fmla="*/ 434637 w 851473"/>
                  <a:gd name="connsiteY7" fmla="*/ 304314 h 851473"/>
                  <a:gd name="connsiteX8" fmla="*/ 427485 w 851473"/>
                  <a:gd name="connsiteY8" fmla="*/ 259158 h 851473"/>
                  <a:gd name="connsiteX9" fmla="*/ 246857 w 851473"/>
                  <a:gd name="connsiteY9" fmla="*/ 287767 h 851473"/>
                  <a:gd name="connsiteX10" fmla="*/ 248765 w 851473"/>
                  <a:gd name="connsiteY10" fmla="*/ 299815 h 851473"/>
                  <a:gd name="connsiteX11" fmla="*/ 238963 w 851473"/>
                  <a:gd name="connsiteY11" fmla="*/ 301754 h 851473"/>
                  <a:gd name="connsiteX12" fmla="*/ 208483 w 851473"/>
                  <a:gd name="connsiteY12" fmla="*/ 280799 h 851473"/>
                  <a:gd name="connsiteX13" fmla="*/ 239435 w 851473"/>
                  <a:gd name="connsiteY13" fmla="*/ 270159 h 851473"/>
                  <a:gd name="connsiteX14" fmla="*/ 241959 w 851473"/>
                  <a:gd name="connsiteY14" fmla="*/ 277093 h 851473"/>
                  <a:gd name="connsiteX15" fmla="*/ 413810 w 851473"/>
                  <a:gd name="connsiteY15" fmla="*/ 214544 h 851473"/>
                  <a:gd name="connsiteX16" fmla="*/ 407171 w 851473"/>
                  <a:gd name="connsiteY16" fmla="*/ 196303 h 851473"/>
                  <a:gd name="connsiteX17" fmla="*/ 0 w 851473"/>
                  <a:gd name="connsiteY17" fmla="*/ 0 h 851473"/>
                  <a:gd name="connsiteX18" fmla="*/ 120371 w 851473"/>
                  <a:gd name="connsiteY18" fmla="*/ 0 h 851473"/>
                  <a:gd name="connsiteX19" fmla="*/ 75133 w 851473"/>
                  <a:gd name="connsiteY19" fmla="*/ 56009 h 851473"/>
                  <a:gd name="connsiteX20" fmla="*/ 35128 w 851473"/>
                  <a:gd name="connsiteY20" fmla="*/ 240794 h 851473"/>
                  <a:gd name="connsiteX21" fmla="*/ 6553 w 851473"/>
                  <a:gd name="connsiteY21" fmla="*/ 591314 h 851473"/>
                  <a:gd name="connsiteX22" fmla="*/ 101302 w 851473"/>
                  <a:gd name="connsiteY22" fmla="*/ 851473 h 851473"/>
                  <a:gd name="connsiteX23" fmla="*/ 0 w 851473"/>
                  <a:gd name="connsiteY23" fmla="*/ 851473 h 85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51473" h="851473">
                    <a:moveTo>
                      <a:pt x="550623" y="0"/>
                    </a:moveTo>
                    <a:lnTo>
                      <a:pt x="851473" y="0"/>
                    </a:lnTo>
                    <a:lnTo>
                      <a:pt x="851473" y="851473"/>
                    </a:lnTo>
                    <a:lnTo>
                      <a:pt x="379478" y="851473"/>
                    </a:lnTo>
                    <a:lnTo>
                      <a:pt x="465658" y="585599"/>
                    </a:lnTo>
                    <a:lnTo>
                      <a:pt x="507568" y="446534"/>
                    </a:lnTo>
                    <a:lnTo>
                      <a:pt x="432130" y="304711"/>
                    </a:lnTo>
                    <a:lnTo>
                      <a:pt x="434637" y="304314"/>
                    </a:lnTo>
                    <a:lnTo>
                      <a:pt x="427485" y="259158"/>
                    </a:lnTo>
                    <a:lnTo>
                      <a:pt x="246857" y="287767"/>
                    </a:lnTo>
                    <a:lnTo>
                      <a:pt x="248765" y="299815"/>
                    </a:lnTo>
                    <a:lnTo>
                      <a:pt x="238963" y="301754"/>
                    </a:lnTo>
                    <a:lnTo>
                      <a:pt x="208483" y="280799"/>
                    </a:lnTo>
                    <a:lnTo>
                      <a:pt x="239435" y="270159"/>
                    </a:lnTo>
                    <a:lnTo>
                      <a:pt x="241959" y="277093"/>
                    </a:lnTo>
                    <a:lnTo>
                      <a:pt x="413810" y="214544"/>
                    </a:lnTo>
                    <a:lnTo>
                      <a:pt x="407171" y="196303"/>
                    </a:lnTo>
                    <a:close/>
                    <a:moveTo>
                      <a:pt x="0" y="0"/>
                    </a:moveTo>
                    <a:lnTo>
                      <a:pt x="120371" y="0"/>
                    </a:lnTo>
                    <a:lnTo>
                      <a:pt x="75133" y="56009"/>
                    </a:lnTo>
                    <a:lnTo>
                      <a:pt x="35128" y="240794"/>
                    </a:lnTo>
                    <a:lnTo>
                      <a:pt x="6553" y="591314"/>
                    </a:lnTo>
                    <a:lnTo>
                      <a:pt x="101302" y="851473"/>
                    </a:lnTo>
                    <a:lnTo>
                      <a:pt x="0" y="851473"/>
                    </a:lnTo>
                    <a:close/>
                  </a:path>
                </a:pathLst>
              </a:cu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CBD7654-5BDF-4050-1651-CADF6E32773D}"/>
                  </a:ext>
                </a:extLst>
              </p:cNvPr>
              <p:cNvGrpSpPr/>
              <p:nvPr/>
            </p:nvGrpSpPr>
            <p:grpSpPr>
              <a:xfrm>
                <a:off x="414195" y="3743540"/>
                <a:ext cx="851473" cy="851473"/>
                <a:chOff x="510494" y="4396955"/>
                <a:chExt cx="851473" cy="851473"/>
              </a:xfrm>
            </p:grpSpPr>
            <p:pic>
              <p:nvPicPr>
                <p:cNvPr id="17" name="Graphic 16">
                  <a:extLst>
                    <a:ext uri="{FF2B5EF4-FFF2-40B4-BE49-F238E27FC236}">
                      <a16:creationId xmlns:a16="http://schemas.microsoft.com/office/drawing/2014/main" id="{A8F63D4E-50B4-3AC2-3201-44499C23126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10494" y="4396955"/>
                  <a:ext cx="851473" cy="851473"/>
                </a:xfrm>
                <a:custGeom>
                  <a:avLst/>
                  <a:gdLst>
                    <a:gd name="connsiteX0" fmla="*/ 550623 w 851473"/>
                    <a:gd name="connsiteY0" fmla="*/ 0 h 851473"/>
                    <a:gd name="connsiteX1" fmla="*/ 851473 w 851473"/>
                    <a:gd name="connsiteY1" fmla="*/ 0 h 851473"/>
                    <a:gd name="connsiteX2" fmla="*/ 851473 w 851473"/>
                    <a:gd name="connsiteY2" fmla="*/ 851473 h 851473"/>
                    <a:gd name="connsiteX3" fmla="*/ 379478 w 851473"/>
                    <a:gd name="connsiteY3" fmla="*/ 851473 h 851473"/>
                    <a:gd name="connsiteX4" fmla="*/ 465658 w 851473"/>
                    <a:gd name="connsiteY4" fmla="*/ 585599 h 851473"/>
                    <a:gd name="connsiteX5" fmla="*/ 507568 w 851473"/>
                    <a:gd name="connsiteY5" fmla="*/ 446534 h 851473"/>
                    <a:gd name="connsiteX6" fmla="*/ 432130 w 851473"/>
                    <a:gd name="connsiteY6" fmla="*/ 304711 h 851473"/>
                    <a:gd name="connsiteX7" fmla="*/ 434637 w 851473"/>
                    <a:gd name="connsiteY7" fmla="*/ 304314 h 851473"/>
                    <a:gd name="connsiteX8" fmla="*/ 427485 w 851473"/>
                    <a:gd name="connsiteY8" fmla="*/ 259158 h 851473"/>
                    <a:gd name="connsiteX9" fmla="*/ 246857 w 851473"/>
                    <a:gd name="connsiteY9" fmla="*/ 287767 h 851473"/>
                    <a:gd name="connsiteX10" fmla="*/ 248765 w 851473"/>
                    <a:gd name="connsiteY10" fmla="*/ 299815 h 851473"/>
                    <a:gd name="connsiteX11" fmla="*/ 238963 w 851473"/>
                    <a:gd name="connsiteY11" fmla="*/ 301754 h 851473"/>
                    <a:gd name="connsiteX12" fmla="*/ 208483 w 851473"/>
                    <a:gd name="connsiteY12" fmla="*/ 280799 h 851473"/>
                    <a:gd name="connsiteX13" fmla="*/ 239435 w 851473"/>
                    <a:gd name="connsiteY13" fmla="*/ 270159 h 851473"/>
                    <a:gd name="connsiteX14" fmla="*/ 241959 w 851473"/>
                    <a:gd name="connsiteY14" fmla="*/ 277093 h 851473"/>
                    <a:gd name="connsiteX15" fmla="*/ 413810 w 851473"/>
                    <a:gd name="connsiteY15" fmla="*/ 214544 h 851473"/>
                    <a:gd name="connsiteX16" fmla="*/ 407171 w 851473"/>
                    <a:gd name="connsiteY16" fmla="*/ 196303 h 851473"/>
                    <a:gd name="connsiteX17" fmla="*/ 0 w 851473"/>
                    <a:gd name="connsiteY17" fmla="*/ 0 h 851473"/>
                    <a:gd name="connsiteX18" fmla="*/ 120371 w 851473"/>
                    <a:gd name="connsiteY18" fmla="*/ 0 h 851473"/>
                    <a:gd name="connsiteX19" fmla="*/ 75133 w 851473"/>
                    <a:gd name="connsiteY19" fmla="*/ 56009 h 851473"/>
                    <a:gd name="connsiteX20" fmla="*/ 35128 w 851473"/>
                    <a:gd name="connsiteY20" fmla="*/ 240794 h 851473"/>
                    <a:gd name="connsiteX21" fmla="*/ 6553 w 851473"/>
                    <a:gd name="connsiteY21" fmla="*/ 591314 h 851473"/>
                    <a:gd name="connsiteX22" fmla="*/ 101302 w 851473"/>
                    <a:gd name="connsiteY22" fmla="*/ 851473 h 851473"/>
                    <a:gd name="connsiteX23" fmla="*/ 0 w 851473"/>
                    <a:gd name="connsiteY23" fmla="*/ 851473 h 85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1473" h="851473">
                      <a:moveTo>
                        <a:pt x="550623" y="0"/>
                      </a:moveTo>
                      <a:lnTo>
                        <a:pt x="851473" y="0"/>
                      </a:lnTo>
                      <a:lnTo>
                        <a:pt x="851473" y="851473"/>
                      </a:lnTo>
                      <a:lnTo>
                        <a:pt x="379478" y="851473"/>
                      </a:lnTo>
                      <a:lnTo>
                        <a:pt x="465658" y="585599"/>
                      </a:lnTo>
                      <a:lnTo>
                        <a:pt x="507568" y="446534"/>
                      </a:lnTo>
                      <a:lnTo>
                        <a:pt x="432130" y="304711"/>
                      </a:lnTo>
                      <a:lnTo>
                        <a:pt x="434637" y="304314"/>
                      </a:lnTo>
                      <a:lnTo>
                        <a:pt x="427485" y="259158"/>
                      </a:lnTo>
                      <a:lnTo>
                        <a:pt x="246857" y="287767"/>
                      </a:lnTo>
                      <a:lnTo>
                        <a:pt x="248765" y="299815"/>
                      </a:lnTo>
                      <a:lnTo>
                        <a:pt x="238963" y="301754"/>
                      </a:lnTo>
                      <a:lnTo>
                        <a:pt x="208483" y="280799"/>
                      </a:lnTo>
                      <a:lnTo>
                        <a:pt x="239435" y="270159"/>
                      </a:lnTo>
                      <a:lnTo>
                        <a:pt x="241959" y="277093"/>
                      </a:lnTo>
                      <a:lnTo>
                        <a:pt x="413810" y="214544"/>
                      </a:lnTo>
                      <a:lnTo>
                        <a:pt x="407171" y="196303"/>
                      </a:lnTo>
                      <a:close/>
                      <a:moveTo>
                        <a:pt x="0" y="0"/>
                      </a:moveTo>
                      <a:lnTo>
                        <a:pt x="120371" y="0"/>
                      </a:lnTo>
                      <a:lnTo>
                        <a:pt x="75133" y="56009"/>
                      </a:lnTo>
                      <a:lnTo>
                        <a:pt x="35128" y="240794"/>
                      </a:lnTo>
                      <a:lnTo>
                        <a:pt x="6553" y="591314"/>
                      </a:lnTo>
                      <a:lnTo>
                        <a:pt x="101302" y="851473"/>
                      </a:lnTo>
                      <a:lnTo>
                        <a:pt x="0" y="85147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" name="Graphic 17">
                  <a:extLst>
                    <a:ext uri="{FF2B5EF4-FFF2-40B4-BE49-F238E27FC236}">
                      <a16:creationId xmlns:a16="http://schemas.microsoft.com/office/drawing/2014/main" id="{BD37DC69-120C-F2A1-6BB4-17E22EA39A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10494" y="4396955"/>
                  <a:ext cx="851473" cy="851473"/>
                </a:xfrm>
                <a:custGeom>
                  <a:avLst/>
                  <a:gdLst>
                    <a:gd name="connsiteX0" fmla="*/ 209640 w 851473"/>
                    <a:gd name="connsiteY0" fmla="*/ 280401 h 851473"/>
                    <a:gd name="connsiteX1" fmla="*/ 209014 w 851473"/>
                    <a:gd name="connsiteY1" fmla="*/ 281164 h 851473"/>
                    <a:gd name="connsiteX2" fmla="*/ 208483 w 851473"/>
                    <a:gd name="connsiteY2" fmla="*/ 280799 h 851473"/>
                    <a:gd name="connsiteX3" fmla="*/ 851473 w 851473"/>
                    <a:gd name="connsiteY3" fmla="*/ 266554 h 851473"/>
                    <a:gd name="connsiteX4" fmla="*/ 851473 w 851473"/>
                    <a:gd name="connsiteY4" fmla="*/ 851473 h 851473"/>
                    <a:gd name="connsiteX5" fmla="*/ 379478 w 851473"/>
                    <a:gd name="connsiteY5" fmla="*/ 851473 h 851473"/>
                    <a:gd name="connsiteX6" fmla="*/ 465658 w 851473"/>
                    <a:gd name="connsiteY6" fmla="*/ 585599 h 851473"/>
                    <a:gd name="connsiteX7" fmla="*/ 507568 w 851473"/>
                    <a:gd name="connsiteY7" fmla="*/ 446534 h 851473"/>
                    <a:gd name="connsiteX8" fmla="*/ 493776 w 851473"/>
                    <a:gd name="connsiteY8" fmla="*/ 420604 h 851473"/>
                    <a:gd name="connsiteX9" fmla="*/ 733471 w 851473"/>
                    <a:gd name="connsiteY9" fmla="*/ 477940 h 851473"/>
                    <a:gd name="connsiteX10" fmla="*/ 720834 w 851473"/>
                    <a:gd name="connsiteY10" fmla="*/ 342540 h 851473"/>
                    <a:gd name="connsiteX11" fmla="*/ 721845 w 851473"/>
                    <a:gd name="connsiteY11" fmla="*/ 336801 h 851473"/>
                    <a:gd name="connsiteX12" fmla="*/ 732861 w 851473"/>
                    <a:gd name="connsiteY12" fmla="*/ 327225 h 851473"/>
                    <a:gd name="connsiteX13" fmla="*/ 750089 w 851473"/>
                    <a:gd name="connsiteY13" fmla="*/ 321293 h 851473"/>
                    <a:gd name="connsiteX14" fmla="*/ 772303 w 851473"/>
                    <a:gd name="connsiteY14" fmla="*/ 328084 h 851473"/>
                    <a:gd name="connsiteX15" fmla="*/ 774680 w 851473"/>
                    <a:gd name="connsiteY15" fmla="*/ 320309 h 851473"/>
                    <a:gd name="connsiteX16" fmla="*/ 812206 w 851473"/>
                    <a:gd name="connsiteY16" fmla="*/ 320309 h 851473"/>
                    <a:gd name="connsiteX17" fmla="*/ 812206 w 851473"/>
                    <a:gd name="connsiteY17" fmla="*/ 299905 h 851473"/>
                    <a:gd name="connsiteX18" fmla="*/ 835624 w 851473"/>
                    <a:gd name="connsiteY18" fmla="*/ 291841 h 851473"/>
                    <a:gd name="connsiteX19" fmla="*/ 830181 w 851473"/>
                    <a:gd name="connsiteY19" fmla="*/ 276034 h 851473"/>
                    <a:gd name="connsiteX20" fmla="*/ 834501 w 851473"/>
                    <a:gd name="connsiteY20" fmla="*/ 201933 h 851473"/>
                    <a:gd name="connsiteX21" fmla="*/ 851473 w 851473"/>
                    <a:gd name="connsiteY21" fmla="*/ 209686 h 851473"/>
                    <a:gd name="connsiteX22" fmla="*/ 851473 w 851473"/>
                    <a:gd name="connsiteY22" fmla="*/ 240054 h 851473"/>
                    <a:gd name="connsiteX23" fmla="*/ 676321 w 851473"/>
                    <a:gd name="connsiteY23" fmla="*/ 108370 h 851473"/>
                    <a:gd name="connsiteX24" fmla="*/ 744947 w 851473"/>
                    <a:gd name="connsiteY24" fmla="*/ 118729 h 851473"/>
                    <a:gd name="connsiteX25" fmla="*/ 759199 w 851473"/>
                    <a:gd name="connsiteY25" fmla="*/ 150740 h 851473"/>
                    <a:gd name="connsiteX26" fmla="*/ 750616 w 851473"/>
                    <a:gd name="connsiteY26" fmla="*/ 163615 h 851473"/>
                    <a:gd name="connsiteX27" fmla="*/ 764237 w 851473"/>
                    <a:gd name="connsiteY27" fmla="*/ 169837 h 851473"/>
                    <a:gd name="connsiteX28" fmla="*/ 764237 w 851473"/>
                    <a:gd name="connsiteY28" fmla="*/ 190399 h 851473"/>
                    <a:gd name="connsiteX29" fmla="*/ 745086 w 851473"/>
                    <a:gd name="connsiteY29" fmla="*/ 253038 h 851473"/>
                    <a:gd name="connsiteX30" fmla="*/ 708427 w 851473"/>
                    <a:gd name="connsiteY30" fmla="*/ 284906 h 851473"/>
                    <a:gd name="connsiteX31" fmla="*/ 659331 w 851473"/>
                    <a:gd name="connsiteY31" fmla="*/ 301812 h 851473"/>
                    <a:gd name="connsiteX32" fmla="*/ 623710 w 851473"/>
                    <a:gd name="connsiteY32" fmla="*/ 295531 h 851473"/>
                    <a:gd name="connsiteX33" fmla="*/ 607666 w 851473"/>
                    <a:gd name="connsiteY33" fmla="*/ 288953 h 851473"/>
                    <a:gd name="connsiteX34" fmla="*/ 577722 w 851473"/>
                    <a:gd name="connsiteY34" fmla="*/ 271665 h 851473"/>
                    <a:gd name="connsiteX35" fmla="*/ 553456 w 851473"/>
                    <a:gd name="connsiteY35" fmla="*/ 232831 h 851473"/>
                    <a:gd name="connsiteX36" fmla="*/ 802708 w 851473"/>
                    <a:gd name="connsiteY36" fmla="*/ 0 h 851473"/>
                    <a:gd name="connsiteX37" fmla="*/ 851473 w 851473"/>
                    <a:gd name="connsiteY37" fmla="*/ 0 h 851473"/>
                    <a:gd name="connsiteX38" fmla="*/ 851473 w 851473"/>
                    <a:gd name="connsiteY38" fmla="*/ 111687 h 851473"/>
                    <a:gd name="connsiteX39" fmla="*/ 0 w 851473"/>
                    <a:gd name="connsiteY39" fmla="*/ 0 h 851473"/>
                    <a:gd name="connsiteX40" fmla="*/ 120371 w 851473"/>
                    <a:gd name="connsiteY40" fmla="*/ 0 h 851473"/>
                    <a:gd name="connsiteX41" fmla="*/ 75133 w 851473"/>
                    <a:gd name="connsiteY41" fmla="*/ 56009 h 851473"/>
                    <a:gd name="connsiteX42" fmla="*/ 35128 w 851473"/>
                    <a:gd name="connsiteY42" fmla="*/ 240794 h 851473"/>
                    <a:gd name="connsiteX43" fmla="*/ 6553 w 851473"/>
                    <a:gd name="connsiteY43" fmla="*/ 591314 h 851473"/>
                    <a:gd name="connsiteX44" fmla="*/ 101302 w 851473"/>
                    <a:gd name="connsiteY44" fmla="*/ 851473 h 851473"/>
                    <a:gd name="connsiteX45" fmla="*/ 0 w 851473"/>
                    <a:gd name="connsiteY45" fmla="*/ 851473 h 85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851473" h="851473">
                      <a:moveTo>
                        <a:pt x="209640" y="280401"/>
                      </a:moveTo>
                      <a:lnTo>
                        <a:pt x="209014" y="281164"/>
                      </a:lnTo>
                      <a:lnTo>
                        <a:pt x="208483" y="280799"/>
                      </a:lnTo>
                      <a:close/>
                      <a:moveTo>
                        <a:pt x="851473" y="266554"/>
                      </a:moveTo>
                      <a:lnTo>
                        <a:pt x="851473" y="851473"/>
                      </a:lnTo>
                      <a:lnTo>
                        <a:pt x="379478" y="851473"/>
                      </a:lnTo>
                      <a:lnTo>
                        <a:pt x="465658" y="585599"/>
                      </a:lnTo>
                      <a:lnTo>
                        <a:pt x="507568" y="446534"/>
                      </a:lnTo>
                      <a:lnTo>
                        <a:pt x="493776" y="420604"/>
                      </a:lnTo>
                      <a:lnTo>
                        <a:pt x="733471" y="477940"/>
                      </a:lnTo>
                      <a:lnTo>
                        <a:pt x="720834" y="342540"/>
                      </a:lnTo>
                      <a:lnTo>
                        <a:pt x="721845" y="336801"/>
                      </a:lnTo>
                      <a:lnTo>
                        <a:pt x="732861" y="327225"/>
                      </a:lnTo>
                      <a:lnTo>
                        <a:pt x="750089" y="321293"/>
                      </a:lnTo>
                      <a:lnTo>
                        <a:pt x="772303" y="328084"/>
                      </a:lnTo>
                      <a:lnTo>
                        <a:pt x="774680" y="320309"/>
                      </a:lnTo>
                      <a:lnTo>
                        <a:pt x="812206" y="320309"/>
                      </a:lnTo>
                      <a:lnTo>
                        <a:pt x="812206" y="299905"/>
                      </a:lnTo>
                      <a:lnTo>
                        <a:pt x="835624" y="291841"/>
                      </a:lnTo>
                      <a:lnTo>
                        <a:pt x="830181" y="276034"/>
                      </a:lnTo>
                      <a:close/>
                      <a:moveTo>
                        <a:pt x="834501" y="201933"/>
                      </a:moveTo>
                      <a:lnTo>
                        <a:pt x="851473" y="209686"/>
                      </a:lnTo>
                      <a:lnTo>
                        <a:pt x="851473" y="240054"/>
                      </a:lnTo>
                      <a:close/>
                      <a:moveTo>
                        <a:pt x="676321" y="108370"/>
                      </a:moveTo>
                      <a:lnTo>
                        <a:pt x="744947" y="118729"/>
                      </a:lnTo>
                      <a:lnTo>
                        <a:pt x="759199" y="150740"/>
                      </a:lnTo>
                      <a:lnTo>
                        <a:pt x="750616" y="163615"/>
                      </a:lnTo>
                      <a:lnTo>
                        <a:pt x="764237" y="169837"/>
                      </a:lnTo>
                      <a:lnTo>
                        <a:pt x="764237" y="190399"/>
                      </a:lnTo>
                      <a:lnTo>
                        <a:pt x="745086" y="253038"/>
                      </a:lnTo>
                      <a:lnTo>
                        <a:pt x="708427" y="284906"/>
                      </a:lnTo>
                      <a:lnTo>
                        <a:pt x="659331" y="301812"/>
                      </a:lnTo>
                      <a:lnTo>
                        <a:pt x="623710" y="295531"/>
                      </a:lnTo>
                      <a:lnTo>
                        <a:pt x="607666" y="288953"/>
                      </a:lnTo>
                      <a:lnTo>
                        <a:pt x="577722" y="271665"/>
                      </a:lnTo>
                      <a:lnTo>
                        <a:pt x="553456" y="232831"/>
                      </a:lnTo>
                      <a:close/>
                      <a:moveTo>
                        <a:pt x="802708" y="0"/>
                      </a:moveTo>
                      <a:lnTo>
                        <a:pt x="851473" y="0"/>
                      </a:lnTo>
                      <a:lnTo>
                        <a:pt x="851473" y="111687"/>
                      </a:lnTo>
                      <a:close/>
                      <a:moveTo>
                        <a:pt x="0" y="0"/>
                      </a:moveTo>
                      <a:lnTo>
                        <a:pt x="120371" y="0"/>
                      </a:lnTo>
                      <a:lnTo>
                        <a:pt x="75133" y="56009"/>
                      </a:lnTo>
                      <a:lnTo>
                        <a:pt x="35128" y="240794"/>
                      </a:lnTo>
                      <a:lnTo>
                        <a:pt x="6553" y="591314"/>
                      </a:lnTo>
                      <a:lnTo>
                        <a:pt x="101302" y="851473"/>
                      </a:lnTo>
                      <a:lnTo>
                        <a:pt x="0" y="851473"/>
                      </a:lnTo>
                      <a:close/>
                    </a:path>
                  </a:pathLst>
                </a:cu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378495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ounded Rectangle 57">
            <a:extLst>
              <a:ext uri="{FF2B5EF4-FFF2-40B4-BE49-F238E27FC236}">
                <a16:creationId xmlns:a16="http://schemas.microsoft.com/office/drawing/2014/main" id="{FA1A79BF-61C4-B9A2-42A2-AC4771F4D367}"/>
              </a:ext>
            </a:extLst>
          </p:cNvPr>
          <p:cNvSpPr/>
          <p:nvPr/>
        </p:nvSpPr>
        <p:spPr>
          <a:xfrm>
            <a:off x="2195565" y="2078182"/>
            <a:ext cx="9107617" cy="3857624"/>
          </a:xfrm>
          <a:prstGeom prst="roundRect">
            <a:avLst>
              <a:gd name="adj" fmla="val 5052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3A115EF-6DF0-0B0C-0929-28E57A5FC20C}"/>
              </a:ext>
            </a:extLst>
          </p:cNvPr>
          <p:cNvSpPr/>
          <p:nvPr/>
        </p:nvSpPr>
        <p:spPr>
          <a:xfrm>
            <a:off x="3236595" y="2794635"/>
            <a:ext cx="7248525" cy="2369820"/>
          </a:xfrm>
          <a:custGeom>
            <a:avLst/>
            <a:gdLst>
              <a:gd name="connsiteX0" fmla="*/ 0 w 7248525"/>
              <a:gd name="connsiteY0" fmla="*/ 2369820 h 2369820"/>
              <a:gd name="connsiteX1" fmla="*/ 93345 w 7248525"/>
              <a:gd name="connsiteY1" fmla="*/ 2369820 h 2369820"/>
              <a:gd name="connsiteX2" fmla="*/ 127635 w 7248525"/>
              <a:gd name="connsiteY2" fmla="*/ 2358390 h 2369820"/>
              <a:gd name="connsiteX3" fmla="*/ 158115 w 7248525"/>
              <a:gd name="connsiteY3" fmla="*/ 2308860 h 2369820"/>
              <a:gd name="connsiteX4" fmla="*/ 188595 w 7248525"/>
              <a:gd name="connsiteY4" fmla="*/ 2297430 h 2369820"/>
              <a:gd name="connsiteX5" fmla="*/ 255270 w 7248525"/>
              <a:gd name="connsiteY5" fmla="*/ 2297430 h 2369820"/>
              <a:gd name="connsiteX6" fmla="*/ 283845 w 7248525"/>
              <a:gd name="connsiteY6" fmla="*/ 2282190 h 2369820"/>
              <a:gd name="connsiteX7" fmla="*/ 302895 w 7248525"/>
              <a:gd name="connsiteY7" fmla="*/ 2282190 h 2369820"/>
              <a:gd name="connsiteX8" fmla="*/ 327660 w 7248525"/>
              <a:gd name="connsiteY8" fmla="*/ 2257425 h 2369820"/>
              <a:gd name="connsiteX9" fmla="*/ 367665 w 7248525"/>
              <a:gd name="connsiteY9" fmla="*/ 2257425 h 2369820"/>
              <a:gd name="connsiteX10" fmla="*/ 413385 w 7248525"/>
              <a:gd name="connsiteY10" fmla="*/ 2240280 h 2369820"/>
              <a:gd name="connsiteX11" fmla="*/ 426720 w 7248525"/>
              <a:gd name="connsiteY11" fmla="*/ 2226945 h 2369820"/>
              <a:gd name="connsiteX12" fmla="*/ 464820 w 7248525"/>
              <a:gd name="connsiteY12" fmla="*/ 2221230 h 2369820"/>
              <a:gd name="connsiteX13" fmla="*/ 512445 w 7248525"/>
              <a:gd name="connsiteY13" fmla="*/ 2213610 h 2369820"/>
              <a:gd name="connsiteX14" fmla="*/ 573405 w 7248525"/>
              <a:gd name="connsiteY14" fmla="*/ 2204085 h 2369820"/>
              <a:gd name="connsiteX15" fmla="*/ 584835 w 7248525"/>
              <a:gd name="connsiteY15" fmla="*/ 2181225 h 2369820"/>
              <a:gd name="connsiteX16" fmla="*/ 626745 w 7248525"/>
              <a:gd name="connsiteY16" fmla="*/ 2150745 h 2369820"/>
              <a:gd name="connsiteX17" fmla="*/ 710565 w 7248525"/>
              <a:gd name="connsiteY17" fmla="*/ 2131695 h 2369820"/>
              <a:gd name="connsiteX18" fmla="*/ 750570 w 7248525"/>
              <a:gd name="connsiteY18" fmla="*/ 2120265 h 2369820"/>
              <a:gd name="connsiteX19" fmla="*/ 779145 w 7248525"/>
              <a:gd name="connsiteY19" fmla="*/ 2093595 h 2369820"/>
              <a:gd name="connsiteX20" fmla="*/ 807720 w 7248525"/>
              <a:gd name="connsiteY20" fmla="*/ 2091690 h 2369820"/>
              <a:gd name="connsiteX21" fmla="*/ 862965 w 7248525"/>
              <a:gd name="connsiteY21" fmla="*/ 2091690 h 2369820"/>
              <a:gd name="connsiteX22" fmla="*/ 872490 w 7248525"/>
              <a:gd name="connsiteY22" fmla="*/ 2082165 h 2369820"/>
              <a:gd name="connsiteX23" fmla="*/ 923925 w 7248525"/>
              <a:gd name="connsiteY23" fmla="*/ 2072640 h 2369820"/>
              <a:gd name="connsiteX24" fmla="*/ 935355 w 7248525"/>
              <a:gd name="connsiteY24" fmla="*/ 2053590 h 2369820"/>
              <a:gd name="connsiteX25" fmla="*/ 1000125 w 7248525"/>
              <a:gd name="connsiteY25" fmla="*/ 2053590 h 2369820"/>
              <a:gd name="connsiteX26" fmla="*/ 1028700 w 7248525"/>
              <a:gd name="connsiteY26" fmla="*/ 2044065 h 2369820"/>
              <a:gd name="connsiteX27" fmla="*/ 1137285 w 7248525"/>
              <a:gd name="connsiteY27" fmla="*/ 2044065 h 2369820"/>
              <a:gd name="connsiteX28" fmla="*/ 1181100 w 7248525"/>
              <a:gd name="connsiteY28" fmla="*/ 2028825 h 2369820"/>
              <a:gd name="connsiteX29" fmla="*/ 1360170 w 7248525"/>
              <a:gd name="connsiteY29" fmla="*/ 2028825 h 2369820"/>
              <a:gd name="connsiteX30" fmla="*/ 1384935 w 7248525"/>
              <a:gd name="connsiteY30" fmla="*/ 2000250 h 2369820"/>
              <a:gd name="connsiteX31" fmla="*/ 1383030 w 7248525"/>
              <a:gd name="connsiteY31" fmla="*/ 1967865 h 2369820"/>
              <a:gd name="connsiteX32" fmla="*/ 1447800 w 7248525"/>
              <a:gd name="connsiteY32" fmla="*/ 1967865 h 2369820"/>
              <a:gd name="connsiteX33" fmla="*/ 1483995 w 7248525"/>
              <a:gd name="connsiteY33" fmla="*/ 1965960 h 2369820"/>
              <a:gd name="connsiteX34" fmla="*/ 1632585 w 7248525"/>
              <a:gd name="connsiteY34" fmla="*/ 1965960 h 2369820"/>
              <a:gd name="connsiteX35" fmla="*/ 1691640 w 7248525"/>
              <a:gd name="connsiteY35" fmla="*/ 1948815 h 2369820"/>
              <a:gd name="connsiteX36" fmla="*/ 1739265 w 7248525"/>
              <a:gd name="connsiteY36" fmla="*/ 1937385 h 2369820"/>
              <a:gd name="connsiteX37" fmla="*/ 1760220 w 7248525"/>
              <a:gd name="connsiteY37" fmla="*/ 1924050 h 2369820"/>
              <a:gd name="connsiteX38" fmla="*/ 1783080 w 7248525"/>
              <a:gd name="connsiteY38" fmla="*/ 1887855 h 2369820"/>
              <a:gd name="connsiteX39" fmla="*/ 1857375 w 7248525"/>
              <a:gd name="connsiteY39" fmla="*/ 1887855 h 2369820"/>
              <a:gd name="connsiteX40" fmla="*/ 1897380 w 7248525"/>
              <a:gd name="connsiteY40" fmla="*/ 1876425 h 2369820"/>
              <a:gd name="connsiteX41" fmla="*/ 1950720 w 7248525"/>
              <a:gd name="connsiteY41" fmla="*/ 1876425 h 2369820"/>
              <a:gd name="connsiteX42" fmla="*/ 1964055 w 7248525"/>
              <a:gd name="connsiteY42" fmla="*/ 1859280 h 2369820"/>
              <a:gd name="connsiteX43" fmla="*/ 2000250 w 7248525"/>
              <a:gd name="connsiteY43" fmla="*/ 1859280 h 2369820"/>
              <a:gd name="connsiteX44" fmla="*/ 2011680 w 7248525"/>
              <a:gd name="connsiteY44" fmla="*/ 1847850 h 2369820"/>
              <a:gd name="connsiteX45" fmla="*/ 2049780 w 7248525"/>
              <a:gd name="connsiteY45" fmla="*/ 1847850 h 2369820"/>
              <a:gd name="connsiteX46" fmla="*/ 2061210 w 7248525"/>
              <a:gd name="connsiteY46" fmla="*/ 1834515 h 2369820"/>
              <a:gd name="connsiteX47" fmla="*/ 2087880 w 7248525"/>
              <a:gd name="connsiteY47" fmla="*/ 1834515 h 2369820"/>
              <a:gd name="connsiteX48" fmla="*/ 2110740 w 7248525"/>
              <a:gd name="connsiteY48" fmla="*/ 1813560 h 2369820"/>
              <a:gd name="connsiteX49" fmla="*/ 2129790 w 7248525"/>
              <a:gd name="connsiteY49" fmla="*/ 1813560 h 2369820"/>
              <a:gd name="connsiteX50" fmla="*/ 2169795 w 7248525"/>
              <a:gd name="connsiteY50" fmla="*/ 1781175 h 2369820"/>
              <a:gd name="connsiteX51" fmla="*/ 2303145 w 7248525"/>
              <a:gd name="connsiteY51" fmla="*/ 1781175 h 2369820"/>
              <a:gd name="connsiteX52" fmla="*/ 2320290 w 7248525"/>
              <a:gd name="connsiteY52" fmla="*/ 1722120 h 2369820"/>
              <a:gd name="connsiteX53" fmla="*/ 2366010 w 7248525"/>
              <a:gd name="connsiteY53" fmla="*/ 1710690 h 2369820"/>
              <a:gd name="connsiteX54" fmla="*/ 2386965 w 7248525"/>
              <a:gd name="connsiteY54" fmla="*/ 1699260 h 2369820"/>
              <a:gd name="connsiteX55" fmla="*/ 2476500 w 7248525"/>
              <a:gd name="connsiteY55" fmla="*/ 1699260 h 2369820"/>
              <a:gd name="connsiteX56" fmla="*/ 2493645 w 7248525"/>
              <a:gd name="connsiteY56" fmla="*/ 1697355 h 2369820"/>
              <a:gd name="connsiteX57" fmla="*/ 2510790 w 7248525"/>
              <a:gd name="connsiteY57" fmla="*/ 1697355 h 2369820"/>
              <a:gd name="connsiteX58" fmla="*/ 2537460 w 7248525"/>
              <a:gd name="connsiteY58" fmla="*/ 1663065 h 2369820"/>
              <a:gd name="connsiteX59" fmla="*/ 2566035 w 7248525"/>
              <a:gd name="connsiteY59" fmla="*/ 1663065 h 2369820"/>
              <a:gd name="connsiteX60" fmla="*/ 2585085 w 7248525"/>
              <a:gd name="connsiteY60" fmla="*/ 1653540 h 2369820"/>
              <a:gd name="connsiteX61" fmla="*/ 2625090 w 7248525"/>
              <a:gd name="connsiteY61" fmla="*/ 1645920 h 2369820"/>
              <a:gd name="connsiteX62" fmla="*/ 2672715 w 7248525"/>
              <a:gd name="connsiteY62" fmla="*/ 1602105 h 2369820"/>
              <a:gd name="connsiteX63" fmla="*/ 2727960 w 7248525"/>
              <a:gd name="connsiteY63" fmla="*/ 1581150 h 2369820"/>
              <a:gd name="connsiteX64" fmla="*/ 2739390 w 7248525"/>
              <a:gd name="connsiteY64" fmla="*/ 1550670 h 2369820"/>
              <a:gd name="connsiteX65" fmla="*/ 2777490 w 7248525"/>
              <a:gd name="connsiteY65" fmla="*/ 1541145 h 2369820"/>
              <a:gd name="connsiteX66" fmla="*/ 2804160 w 7248525"/>
              <a:gd name="connsiteY66" fmla="*/ 1537335 h 2369820"/>
              <a:gd name="connsiteX67" fmla="*/ 2836545 w 7248525"/>
              <a:gd name="connsiteY67" fmla="*/ 1522095 h 2369820"/>
              <a:gd name="connsiteX68" fmla="*/ 2903220 w 7248525"/>
              <a:gd name="connsiteY68" fmla="*/ 1522095 h 2369820"/>
              <a:gd name="connsiteX69" fmla="*/ 2924175 w 7248525"/>
              <a:gd name="connsiteY69" fmla="*/ 1503045 h 2369820"/>
              <a:gd name="connsiteX70" fmla="*/ 2967990 w 7248525"/>
              <a:gd name="connsiteY70" fmla="*/ 1503045 h 2369820"/>
              <a:gd name="connsiteX71" fmla="*/ 2967990 w 7248525"/>
              <a:gd name="connsiteY71" fmla="*/ 1491615 h 2369820"/>
              <a:gd name="connsiteX72" fmla="*/ 3044190 w 7248525"/>
              <a:gd name="connsiteY72" fmla="*/ 1491615 h 2369820"/>
              <a:gd name="connsiteX73" fmla="*/ 3065145 w 7248525"/>
              <a:gd name="connsiteY73" fmla="*/ 1447800 h 2369820"/>
              <a:gd name="connsiteX74" fmla="*/ 3112770 w 7248525"/>
              <a:gd name="connsiteY74" fmla="*/ 1447800 h 2369820"/>
              <a:gd name="connsiteX75" fmla="*/ 3112770 w 7248525"/>
              <a:gd name="connsiteY75" fmla="*/ 1440180 h 2369820"/>
              <a:gd name="connsiteX76" fmla="*/ 3145155 w 7248525"/>
              <a:gd name="connsiteY76" fmla="*/ 1434465 h 2369820"/>
              <a:gd name="connsiteX77" fmla="*/ 3162300 w 7248525"/>
              <a:gd name="connsiteY77" fmla="*/ 1417320 h 2369820"/>
              <a:gd name="connsiteX78" fmla="*/ 3268980 w 7248525"/>
              <a:gd name="connsiteY78" fmla="*/ 1417320 h 2369820"/>
              <a:gd name="connsiteX79" fmla="*/ 3268980 w 7248525"/>
              <a:gd name="connsiteY79" fmla="*/ 1394460 h 2369820"/>
              <a:gd name="connsiteX80" fmla="*/ 3350895 w 7248525"/>
              <a:gd name="connsiteY80" fmla="*/ 1394460 h 2369820"/>
              <a:gd name="connsiteX81" fmla="*/ 3350895 w 7248525"/>
              <a:gd name="connsiteY81" fmla="*/ 1373505 h 2369820"/>
              <a:gd name="connsiteX82" fmla="*/ 3411855 w 7248525"/>
              <a:gd name="connsiteY82" fmla="*/ 1373505 h 2369820"/>
              <a:gd name="connsiteX83" fmla="*/ 3469005 w 7248525"/>
              <a:gd name="connsiteY83" fmla="*/ 1358265 h 2369820"/>
              <a:gd name="connsiteX84" fmla="*/ 3510915 w 7248525"/>
              <a:gd name="connsiteY84" fmla="*/ 1346835 h 2369820"/>
              <a:gd name="connsiteX85" fmla="*/ 3571875 w 7248525"/>
              <a:gd name="connsiteY85" fmla="*/ 1346835 h 2369820"/>
              <a:gd name="connsiteX86" fmla="*/ 3587115 w 7248525"/>
              <a:gd name="connsiteY86" fmla="*/ 1310640 h 2369820"/>
              <a:gd name="connsiteX87" fmla="*/ 3733800 w 7248525"/>
              <a:gd name="connsiteY87" fmla="*/ 1310640 h 2369820"/>
              <a:gd name="connsiteX88" fmla="*/ 3764280 w 7248525"/>
              <a:gd name="connsiteY88" fmla="*/ 1289685 h 2369820"/>
              <a:gd name="connsiteX89" fmla="*/ 3924300 w 7248525"/>
              <a:gd name="connsiteY89" fmla="*/ 1289685 h 2369820"/>
              <a:gd name="connsiteX90" fmla="*/ 3924300 w 7248525"/>
              <a:gd name="connsiteY90" fmla="*/ 1259205 h 2369820"/>
              <a:gd name="connsiteX91" fmla="*/ 3975735 w 7248525"/>
              <a:gd name="connsiteY91" fmla="*/ 1259205 h 2369820"/>
              <a:gd name="connsiteX92" fmla="*/ 3975735 w 7248525"/>
              <a:gd name="connsiteY92" fmla="*/ 1236345 h 2369820"/>
              <a:gd name="connsiteX93" fmla="*/ 4008120 w 7248525"/>
              <a:gd name="connsiteY93" fmla="*/ 1236345 h 2369820"/>
              <a:gd name="connsiteX94" fmla="*/ 4008120 w 7248525"/>
              <a:gd name="connsiteY94" fmla="*/ 1226820 h 2369820"/>
              <a:gd name="connsiteX95" fmla="*/ 4164330 w 7248525"/>
              <a:gd name="connsiteY95" fmla="*/ 1226820 h 2369820"/>
              <a:gd name="connsiteX96" fmla="*/ 4213860 w 7248525"/>
              <a:gd name="connsiteY96" fmla="*/ 1217295 h 2369820"/>
              <a:gd name="connsiteX97" fmla="*/ 4316730 w 7248525"/>
              <a:gd name="connsiteY97" fmla="*/ 1217295 h 2369820"/>
              <a:gd name="connsiteX98" fmla="*/ 4328160 w 7248525"/>
              <a:gd name="connsiteY98" fmla="*/ 1202055 h 2369820"/>
              <a:gd name="connsiteX99" fmla="*/ 4381500 w 7248525"/>
              <a:gd name="connsiteY99" fmla="*/ 1202055 h 2369820"/>
              <a:gd name="connsiteX100" fmla="*/ 4392930 w 7248525"/>
              <a:gd name="connsiteY100" fmla="*/ 1162050 h 2369820"/>
              <a:gd name="connsiteX101" fmla="*/ 4431030 w 7248525"/>
              <a:gd name="connsiteY101" fmla="*/ 1162050 h 2369820"/>
              <a:gd name="connsiteX102" fmla="*/ 4431030 w 7248525"/>
              <a:gd name="connsiteY102" fmla="*/ 1139190 h 2369820"/>
              <a:gd name="connsiteX103" fmla="*/ 4476750 w 7248525"/>
              <a:gd name="connsiteY103" fmla="*/ 1139190 h 2369820"/>
              <a:gd name="connsiteX104" fmla="*/ 4509135 w 7248525"/>
              <a:gd name="connsiteY104" fmla="*/ 1112520 h 2369820"/>
              <a:gd name="connsiteX105" fmla="*/ 4579620 w 7248525"/>
              <a:gd name="connsiteY105" fmla="*/ 1112520 h 2369820"/>
              <a:gd name="connsiteX106" fmla="*/ 4579620 w 7248525"/>
              <a:gd name="connsiteY106" fmla="*/ 1036320 h 2369820"/>
              <a:gd name="connsiteX107" fmla="*/ 4650105 w 7248525"/>
              <a:gd name="connsiteY107" fmla="*/ 1036320 h 2369820"/>
              <a:gd name="connsiteX108" fmla="*/ 4671060 w 7248525"/>
              <a:gd name="connsiteY108" fmla="*/ 1005840 h 2369820"/>
              <a:gd name="connsiteX109" fmla="*/ 4798695 w 7248525"/>
              <a:gd name="connsiteY109" fmla="*/ 1005840 h 2369820"/>
              <a:gd name="connsiteX110" fmla="*/ 4825365 w 7248525"/>
              <a:gd name="connsiteY110" fmla="*/ 952500 h 2369820"/>
              <a:gd name="connsiteX111" fmla="*/ 5095875 w 7248525"/>
              <a:gd name="connsiteY111" fmla="*/ 952500 h 2369820"/>
              <a:gd name="connsiteX112" fmla="*/ 5120640 w 7248525"/>
              <a:gd name="connsiteY112" fmla="*/ 908685 h 2369820"/>
              <a:gd name="connsiteX113" fmla="*/ 5326380 w 7248525"/>
              <a:gd name="connsiteY113" fmla="*/ 908685 h 2369820"/>
              <a:gd name="connsiteX114" fmla="*/ 5341620 w 7248525"/>
              <a:gd name="connsiteY114" fmla="*/ 889635 h 2369820"/>
              <a:gd name="connsiteX115" fmla="*/ 5819775 w 7248525"/>
              <a:gd name="connsiteY115" fmla="*/ 889635 h 2369820"/>
              <a:gd name="connsiteX116" fmla="*/ 5819775 w 7248525"/>
              <a:gd name="connsiteY116" fmla="*/ 847725 h 2369820"/>
              <a:gd name="connsiteX117" fmla="*/ 6486525 w 7248525"/>
              <a:gd name="connsiteY117" fmla="*/ 847725 h 2369820"/>
              <a:gd name="connsiteX118" fmla="*/ 6486525 w 7248525"/>
              <a:gd name="connsiteY118" fmla="*/ 363855 h 2369820"/>
              <a:gd name="connsiteX119" fmla="*/ 6616065 w 7248525"/>
              <a:gd name="connsiteY119" fmla="*/ 363855 h 2369820"/>
              <a:gd name="connsiteX120" fmla="*/ 6616065 w 7248525"/>
              <a:gd name="connsiteY120" fmla="*/ 0 h 2369820"/>
              <a:gd name="connsiteX121" fmla="*/ 7248525 w 7248525"/>
              <a:gd name="connsiteY121" fmla="*/ 0 h 2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7248525" h="2369820">
                <a:moveTo>
                  <a:pt x="0" y="2369820"/>
                </a:moveTo>
                <a:lnTo>
                  <a:pt x="93345" y="2369820"/>
                </a:lnTo>
                <a:lnTo>
                  <a:pt x="127635" y="2358390"/>
                </a:lnTo>
                <a:lnTo>
                  <a:pt x="158115" y="2308860"/>
                </a:lnTo>
                <a:lnTo>
                  <a:pt x="188595" y="2297430"/>
                </a:lnTo>
                <a:lnTo>
                  <a:pt x="255270" y="2297430"/>
                </a:lnTo>
                <a:lnTo>
                  <a:pt x="283845" y="2282190"/>
                </a:lnTo>
                <a:lnTo>
                  <a:pt x="302895" y="2282190"/>
                </a:lnTo>
                <a:lnTo>
                  <a:pt x="327660" y="2257425"/>
                </a:lnTo>
                <a:lnTo>
                  <a:pt x="367665" y="2257425"/>
                </a:lnTo>
                <a:lnTo>
                  <a:pt x="413385" y="2240280"/>
                </a:lnTo>
                <a:lnTo>
                  <a:pt x="426720" y="2226945"/>
                </a:lnTo>
                <a:lnTo>
                  <a:pt x="464820" y="2221230"/>
                </a:lnTo>
                <a:lnTo>
                  <a:pt x="512445" y="2213610"/>
                </a:lnTo>
                <a:lnTo>
                  <a:pt x="573405" y="2204085"/>
                </a:lnTo>
                <a:lnTo>
                  <a:pt x="584835" y="2181225"/>
                </a:lnTo>
                <a:lnTo>
                  <a:pt x="626745" y="2150745"/>
                </a:lnTo>
                <a:lnTo>
                  <a:pt x="710565" y="2131695"/>
                </a:lnTo>
                <a:lnTo>
                  <a:pt x="750570" y="2120265"/>
                </a:lnTo>
                <a:lnTo>
                  <a:pt x="779145" y="2093595"/>
                </a:lnTo>
                <a:lnTo>
                  <a:pt x="807720" y="2091690"/>
                </a:lnTo>
                <a:lnTo>
                  <a:pt x="862965" y="2091690"/>
                </a:lnTo>
                <a:lnTo>
                  <a:pt x="872490" y="2082165"/>
                </a:lnTo>
                <a:lnTo>
                  <a:pt x="923925" y="2072640"/>
                </a:lnTo>
                <a:lnTo>
                  <a:pt x="935355" y="2053590"/>
                </a:lnTo>
                <a:lnTo>
                  <a:pt x="1000125" y="2053590"/>
                </a:lnTo>
                <a:lnTo>
                  <a:pt x="1028700" y="2044065"/>
                </a:lnTo>
                <a:lnTo>
                  <a:pt x="1137285" y="2044065"/>
                </a:lnTo>
                <a:lnTo>
                  <a:pt x="1181100" y="2028825"/>
                </a:lnTo>
                <a:lnTo>
                  <a:pt x="1360170" y="2028825"/>
                </a:lnTo>
                <a:lnTo>
                  <a:pt x="1384935" y="2000250"/>
                </a:lnTo>
                <a:lnTo>
                  <a:pt x="1383030" y="1967865"/>
                </a:lnTo>
                <a:lnTo>
                  <a:pt x="1447800" y="1967865"/>
                </a:lnTo>
                <a:lnTo>
                  <a:pt x="1483995" y="1965960"/>
                </a:lnTo>
                <a:lnTo>
                  <a:pt x="1632585" y="1965960"/>
                </a:lnTo>
                <a:lnTo>
                  <a:pt x="1691640" y="1948815"/>
                </a:lnTo>
                <a:lnTo>
                  <a:pt x="1739265" y="1937385"/>
                </a:lnTo>
                <a:lnTo>
                  <a:pt x="1760220" y="1924050"/>
                </a:lnTo>
                <a:lnTo>
                  <a:pt x="1783080" y="1887855"/>
                </a:lnTo>
                <a:lnTo>
                  <a:pt x="1857375" y="1887855"/>
                </a:lnTo>
                <a:lnTo>
                  <a:pt x="1897380" y="1876425"/>
                </a:lnTo>
                <a:lnTo>
                  <a:pt x="1950720" y="1876425"/>
                </a:lnTo>
                <a:lnTo>
                  <a:pt x="1964055" y="1859280"/>
                </a:lnTo>
                <a:lnTo>
                  <a:pt x="2000250" y="1859280"/>
                </a:lnTo>
                <a:lnTo>
                  <a:pt x="2011680" y="1847850"/>
                </a:lnTo>
                <a:lnTo>
                  <a:pt x="2049780" y="1847850"/>
                </a:lnTo>
                <a:lnTo>
                  <a:pt x="2061210" y="1834515"/>
                </a:lnTo>
                <a:lnTo>
                  <a:pt x="2087880" y="1834515"/>
                </a:lnTo>
                <a:lnTo>
                  <a:pt x="2110740" y="1813560"/>
                </a:lnTo>
                <a:lnTo>
                  <a:pt x="2129790" y="1813560"/>
                </a:lnTo>
                <a:lnTo>
                  <a:pt x="2169795" y="1781175"/>
                </a:lnTo>
                <a:lnTo>
                  <a:pt x="2303145" y="1781175"/>
                </a:lnTo>
                <a:lnTo>
                  <a:pt x="2320290" y="1722120"/>
                </a:lnTo>
                <a:lnTo>
                  <a:pt x="2366010" y="1710690"/>
                </a:lnTo>
                <a:lnTo>
                  <a:pt x="2386965" y="1699260"/>
                </a:lnTo>
                <a:lnTo>
                  <a:pt x="2476500" y="1699260"/>
                </a:lnTo>
                <a:lnTo>
                  <a:pt x="2493645" y="1697355"/>
                </a:lnTo>
                <a:lnTo>
                  <a:pt x="2510790" y="1697355"/>
                </a:lnTo>
                <a:lnTo>
                  <a:pt x="2537460" y="1663065"/>
                </a:lnTo>
                <a:lnTo>
                  <a:pt x="2566035" y="1663065"/>
                </a:lnTo>
                <a:lnTo>
                  <a:pt x="2585085" y="1653540"/>
                </a:lnTo>
                <a:lnTo>
                  <a:pt x="2625090" y="1645920"/>
                </a:lnTo>
                <a:lnTo>
                  <a:pt x="2672715" y="1602105"/>
                </a:lnTo>
                <a:lnTo>
                  <a:pt x="2727960" y="1581150"/>
                </a:lnTo>
                <a:lnTo>
                  <a:pt x="2739390" y="1550670"/>
                </a:lnTo>
                <a:lnTo>
                  <a:pt x="2777490" y="1541145"/>
                </a:lnTo>
                <a:lnTo>
                  <a:pt x="2804160" y="1537335"/>
                </a:lnTo>
                <a:lnTo>
                  <a:pt x="2836545" y="1522095"/>
                </a:lnTo>
                <a:lnTo>
                  <a:pt x="2903220" y="1522095"/>
                </a:lnTo>
                <a:lnTo>
                  <a:pt x="2924175" y="1503045"/>
                </a:lnTo>
                <a:lnTo>
                  <a:pt x="2967990" y="1503045"/>
                </a:lnTo>
                <a:lnTo>
                  <a:pt x="2967990" y="1491615"/>
                </a:lnTo>
                <a:lnTo>
                  <a:pt x="3044190" y="1491615"/>
                </a:lnTo>
                <a:lnTo>
                  <a:pt x="3065145" y="1447800"/>
                </a:lnTo>
                <a:lnTo>
                  <a:pt x="3112770" y="1447800"/>
                </a:lnTo>
                <a:lnTo>
                  <a:pt x="3112770" y="1440180"/>
                </a:lnTo>
                <a:lnTo>
                  <a:pt x="3145155" y="1434465"/>
                </a:lnTo>
                <a:lnTo>
                  <a:pt x="3162300" y="1417320"/>
                </a:lnTo>
                <a:lnTo>
                  <a:pt x="3268980" y="1417320"/>
                </a:lnTo>
                <a:lnTo>
                  <a:pt x="3268980" y="1394460"/>
                </a:lnTo>
                <a:lnTo>
                  <a:pt x="3350895" y="1394460"/>
                </a:lnTo>
                <a:lnTo>
                  <a:pt x="3350895" y="1373505"/>
                </a:lnTo>
                <a:lnTo>
                  <a:pt x="3411855" y="1373505"/>
                </a:lnTo>
                <a:lnTo>
                  <a:pt x="3469005" y="1358265"/>
                </a:lnTo>
                <a:lnTo>
                  <a:pt x="3510915" y="1346835"/>
                </a:lnTo>
                <a:lnTo>
                  <a:pt x="3571875" y="1346835"/>
                </a:lnTo>
                <a:lnTo>
                  <a:pt x="3587115" y="1310640"/>
                </a:lnTo>
                <a:lnTo>
                  <a:pt x="3733800" y="1310640"/>
                </a:lnTo>
                <a:lnTo>
                  <a:pt x="3764280" y="1289685"/>
                </a:lnTo>
                <a:lnTo>
                  <a:pt x="3924300" y="1289685"/>
                </a:lnTo>
                <a:lnTo>
                  <a:pt x="3924300" y="1259205"/>
                </a:lnTo>
                <a:lnTo>
                  <a:pt x="3975735" y="1259205"/>
                </a:lnTo>
                <a:lnTo>
                  <a:pt x="3975735" y="1236345"/>
                </a:lnTo>
                <a:lnTo>
                  <a:pt x="4008120" y="1236345"/>
                </a:lnTo>
                <a:lnTo>
                  <a:pt x="4008120" y="1226820"/>
                </a:lnTo>
                <a:lnTo>
                  <a:pt x="4164330" y="1226820"/>
                </a:lnTo>
                <a:lnTo>
                  <a:pt x="4213860" y="1217295"/>
                </a:lnTo>
                <a:lnTo>
                  <a:pt x="4316730" y="1217295"/>
                </a:lnTo>
                <a:lnTo>
                  <a:pt x="4328160" y="1202055"/>
                </a:lnTo>
                <a:lnTo>
                  <a:pt x="4381500" y="1202055"/>
                </a:lnTo>
                <a:lnTo>
                  <a:pt x="4392930" y="1162050"/>
                </a:lnTo>
                <a:lnTo>
                  <a:pt x="4431030" y="1162050"/>
                </a:lnTo>
                <a:lnTo>
                  <a:pt x="4431030" y="1139190"/>
                </a:lnTo>
                <a:lnTo>
                  <a:pt x="4476750" y="1139190"/>
                </a:lnTo>
                <a:lnTo>
                  <a:pt x="4509135" y="1112520"/>
                </a:lnTo>
                <a:lnTo>
                  <a:pt x="4579620" y="1112520"/>
                </a:lnTo>
                <a:lnTo>
                  <a:pt x="4579620" y="1036320"/>
                </a:lnTo>
                <a:lnTo>
                  <a:pt x="4650105" y="1036320"/>
                </a:lnTo>
                <a:lnTo>
                  <a:pt x="4671060" y="1005840"/>
                </a:lnTo>
                <a:lnTo>
                  <a:pt x="4798695" y="1005840"/>
                </a:lnTo>
                <a:lnTo>
                  <a:pt x="4825365" y="952500"/>
                </a:lnTo>
                <a:lnTo>
                  <a:pt x="5095875" y="952500"/>
                </a:lnTo>
                <a:lnTo>
                  <a:pt x="5120640" y="908685"/>
                </a:lnTo>
                <a:lnTo>
                  <a:pt x="5326380" y="908685"/>
                </a:lnTo>
                <a:lnTo>
                  <a:pt x="5341620" y="889635"/>
                </a:lnTo>
                <a:lnTo>
                  <a:pt x="5819775" y="889635"/>
                </a:lnTo>
                <a:lnTo>
                  <a:pt x="5819775" y="847725"/>
                </a:lnTo>
                <a:lnTo>
                  <a:pt x="6486525" y="847725"/>
                </a:lnTo>
                <a:lnTo>
                  <a:pt x="6486525" y="363855"/>
                </a:lnTo>
                <a:lnTo>
                  <a:pt x="6616065" y="363855"/>
                </a:lnTo>
                <a:lnTo>
                  <a:pt x="6616065" y="0"/>
                </a:lnTo>
                <a:lnTo>
                  <a:pt x="7248525" y="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Poppins Light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FFF410E-F7DA-D18E-F177-CB323C193F1E}"/>
              </a:ext>
            </a:extLst>
          </p:cNvPr>
          <p:cNvSpPr/>
          <p:nvPr/>
        </p:nvSpPr>
        <p:spPr>
          <a:xfrm>
            <a:off x="3234690" y="3501390"/>
            <a:ext cx="7248525" cy="1664970"/>
          </a:xfrm>
          <a:custGeom>
            <a:avLst/>
            <a:gdLst>
              <a:gd name="connsiteX0" fmla="*/ 0 w 7248525"/>
              <a:gd name="connsiteY0" fmla="*/ 1664970 h 1664970"/>
              <a:gd name="connsiteX1" fmla="*/ 66675 w 7248525"/>
              <a:gd name="connsiteY1" fmla="*/ 1664970 h 1664970"/>
              <a:gd name="connsiteX2" fmla="*/ 66675 w 7248525"/>
              <a:gd name="connsiteY2" fmla="*/ 1653540 h 1664970"/>
              <a:gd name="connsiteX3" fmla="*/ 81915 w 7248525"/>
              <a:gd name="connsiteY3" fmla="*/ 1642110 h 1664970"/>
              <a:gd name="connsiteX4" fmla="*/ 114300 w 7248525"/>
              <a:gd name="connsiteY4" fmla="*/ 1642110 h 1664970"/>
              <a:gd name="connsiteX5" fmla="*/ 131445 w 7248525"/>
              <a:gd name="connsiteY5" fmla="*/ 1628775 h 1664970"/>
              <a:gd name="connsiteX6" fmla="*/ 184785 w 7248525"/>
              <a:gd name="connsiteY6" fmla="*/ 1621155 h 1664970"/>
              <a:gd name="connsiteX7" fmla="*/ 203835 w 7248525"/>
              <a:gd name="connsiteY7" fmla="*/ 1611630 h 1664970"/>
              <a:gd name="connsiteX8" fmla="*/ 238125 w 7248525"/>
              <a:gd name="connsiteY8" fmla="*/ 1611630 h 1664970"/>
              <a:gd name="connsiteX9" fmla="*/ 241935 w 7248525"/>
              <a:gd name="connsiteY9" fmla="*/ 1604010 h 1664970"/>
              <a:gd name="connsiteX10" fmla="*/ 241935 w 7248525"/>
              <a:gd name="connsiteY10" fmla="*/ 1602105 h 1664970"/>
              <a:gd name="connsiteX11" fmla="*/ 276225 w 7248525"/>
              <a:gd name="connsiteY11" fmla="*/ 1596390 h 1664970"/>
              <a:gd name="connsiteX12" fmla="*/ 318135 w 7248525"/>
              <a:gd name="connsiteY12" fmla="*/ 1562100 h 1664970"/>
              <a:gd name="connsiteX13" fmla="*/ 371475 w 7248525"/>
              <a:gd name="connsiteY13" fmla="*/ 1562100 h 1664970"/>
              <a:gd name="connsiteX14" fmla="*/ 419100 w 7248525"/>
              <a:gd name="connsiteY14" fmla="*/ 1550670 h 1664970"/>
              <a:gd name="connsiteX15" fmla="*/ 432435 w 7248525"/>
              <a:gd name="connsiteY15" fmla="*/ 1543050 h 1664970"/>
              <a:gd name="connsiteX16" fmla="*/ 544830 w 7248525"/>
              <a:gd name="connsiteY16" fmla="*/ 1543050 h 1664970"/>
              <a:gd name="connsiteX17" fmla="*/ 554355 w 7248525"/>
              <a:gd name="connsiteY17" fmla="*/ 1533525 h 1664970"/>
              <a:gd name="connsiteX18" fmla="*/ 579120 w 7248525"/>
              <a:gd name="connsiteY18" fmla="*/ 1533525 h 1664970"/>
              <a:gd name="connsiteX19" fmla="*/ 645795 w 7248525"/>
              <a:gd name="connsiteY19" fmla="*/ 1485900 h 1664970"/>
              <a:gd name="connsiteX20" fmla="*/ 706755 w 7248525"/>
              <a:gd name="connsiteY20" fmla="*/ 1472565 h 1664970"/>
              <a:gd name="connsiteX21" fmla="*/ 746760 w 7248525"/>
              <a:gd name="connsiteY21" fmla="*/ 1463040 h 1664970"/>
              <a:gd name="connsiteX22" fmla="*/ 790575 w 7248525"/>
              <a:gd name="connsiteY22" fmla="*/ 1442085 h 1664970"/>
              <a:gd name="connsiteX23" fmla="*/ 859155 w 7248525"/>
              <a:gd name="connsiteY23" fmla="*/ 1434465 h 1664970"/>
              <a:gd name="connsiteX24" fmla="*/ 902970 w 7248525"/>
              <a:gd name="connsiteY24" fmla="*/ 1428750 h 1664970"/>
              <a:gd name="connsiteX25" fmla="*/ 937260 w 7248525"/>
              <a:gd name="connsiteY25" fmla="*/ 1421130 h 1664970"/>
              <a:gd name="connsiteX26" fmla="*/ 948690 w 7248525"/>
              <a:gd name="connsiteY26" fmla="*/ 1409700 h 1664970"/>
              <a:gd name="connsiteX27" fmla="*/ 998220 w 7248525"/>
              <a:gd name="connsiteY27" fmla="*/ 1398270 h 1664970"/>
              <a:gd name="connsiteX28" fmla="*/ 1040130 w 7248525"/>
              <a:gd name="connsiteY28" fmla="*/ 1388745 h 1664970"/>
              <a:gd name="connsiteX29" fmla="*/ 1080135 w 7248525"/>
              <a:gd name="connsiteY29" fmla="*/ 1375410 h 1664970"/>
              <a:gd name="connsiteX30" fmla="*/ 1110615 w 7248525"/>
              <a:gd name="connsiteY30" fmla="*/ 1375410 h 1664970"/>
              <a:gd name="connsiteX31" fmla="*/ 1110615 w 7248525"/>
              <a:gd name="connsiteY31" fmla="*/ 1365885 h 1664970"/>
              <a:gd name="connsiteX32" fmla="*/ 1150620 w 7248525"/>
              <a:gd name="connsiteY32" fmla="*/ 1365885 h 1664970"/>
              <a:gd name="connsiteX33" fmla="*/ 1163955 w 7248525"/>
              <a:gd name="connsiteY33" fmla="*/ 1339215 h 1664970"/>
              <a:gd name="connsiteX34" fmla="*/ 1203960 w 7248525"/>
              <a:gd name="connsiteY34" fmla="*/ 1339215 h 1664970"/>
              <a:gd name="connsiteX35" fmla="*/ 1203960 w 7248525"/>
              <a:gd name="connsiteY35" fmla="*/ 1322070 h 1664970"/>
              <a:gd name="connsiteX36" fmla="*/ 1253490 w 7248525"/>
              <a:gd name="connsiteY36" fmla="*/ 1322070 h 1664970"/>
              <a:gd name="connsiteX37" fmla="*/ 1287780 w 7248525"/>
              <a:gd name="connsiteY37" fmla="*/ 1283970 h 1664970"/>
              <a:gd name="connsiteX38" fmla="*/ 1394460 w 7248525"/>
              <a:gd name="connsiteY38" fmla="*/ 1283970 h 1664970"/>
              <a:gd name="connsiteX39" fmla="*/ 1419225 w 7248525"/>
              <a:gd name="connsiteY39" fmla="*/ 1270635 h 1664970"/>
              <a:gd name="connsiteX40" fmla="*/ 1522095 w 7248525"/>
              <a:gd name="connsiteY40" fmla="*/ 1270635 h 1664970"/>
              <a:gd name="connsiteX41" fmla="*/ 1522095 w 7248525"/>
              <a:gd name="connsiteY41" fmla="*/ 1255395 h 1664970"/>
              <a:gd name="connsiteX42" fmla="*/ 1577340 w 7248525"/>
              <a:gd name="connsiteY42" fmla="*/ 1255395 h 1664970"/>
              <a:gd name="connsiteX43" fmla="*/ 1668780 w 7248525"/>
              <a:gd name="connsiteY43" fmla="*/ 1202055 h 1664970"/>
              <a:gd name="connsiteX44" fmla="*/ 1703070 w 7248525"/>
              <a:gd name="connsiteY44" fmla="*/ 1202055 h 1664970"/>
              <a:gd name="connsiteX45" fmla="*/ 1703070 w 7248525"/>
              <a:gd name="connsiteY45" fmla="*/ 1177290 h 1664970"/>
              <a:gd name="connsiteX46" fmla="*/ 1752600 w 7248525"/>
              <a:gd name="connsiteY46" fmla="*/ 1177290 h 1664970"/>
              <a:gd name="connsiteX47" fmla="*/ 1811655 w 7248525"/>
              <a:gd name="connsiteY47" fmla="*/ 1125855 h 1664970"/>
              <a:gd name="connsiteX48" fmla="*/ 1903095 w 7248525"/>
              <a:gd name="connsiteY48" fmla="*/ 1125855 h 1664970"/>
              <a:gd name="connsiteX49" fmla="*/ 1914525 w 7248525"/>
              <a:gd name="connsiteY49" fmla="*/ 1108710 h 1664970"/>
              <a:gd name="connsiteX50" fmla="*/ 1956435 w 7248525"/>
              <a:gd name="connsiteY50" fmla="*/ 1108710 h 1664970"/>
              <a:gd name="connsiteX51" fmla="*/ 1956435 w 7248525"/>
              <a:gd name="connsiteY51" fmla="*/ 1095375 h 1664970"/>
              <a:gd name="connsiteX52" fmla="*/ 2007870 w 7248525"/>
              <a:gd name="connsiteY52" fmla="*/ 1095375 h 1664970"/>
              <a:gd name="connsiteX53" fmla="*/ 2061210 w 7248525"/>
              <a:gd name="connsiteY53" fmla="*/ 1089660 h 1664970"/>
              <a:gd name="connsiteX54" fmla="*/ 2061210 w 7248525"/>
              <a:gd name="connsiteY54" fmla="*/ 1070610 h 1664970"/>
              <a:gd name="connsiteX55" fmla="*/ 2165985 w 7248525"/>
              <a:gd name="connsiteY55" fmla="*/ 1070610 h 1664970"/>
              <a:gd name="connsiteX56" fmla="*/ 2232660 w 7248525"/>
              <a:gd name="connsiteY56" fmla="*/ 1053465 h 1664970"/>
              <a:gd name="connsiteX57" fmla="*/ 2286000 w 7248525"/>
              <a:gd name="connsiteY57" fmla="*/ 1049655 h 1664970"/>
              <a:gd name="connsiteX58" fmla="*/ 2299335 w 7248525"/>
              <a:gd name="connsiteY58" fmla="*/ 1036320 h 1664970"/>
              <a:gd name="connsiteX59" fmla="*/ 2339340 w 7248525"/>
              <a:gd name="connsiteY59" fmla="*/ 1036320 h 1664970"/>
              <a:gd name="connsiteX60" fmla="*/ 2339340 w 7248525"/>
              <a:gd name="connsiteY60" fmla="*/ 1017270 h 1664970"/>
              <a:gd name="connsiteX61" fmla="*/ 2385060 w 7248525"/>
              <a:gd name="connsiteY61" fmla="*/ 1017270 h 1664970"/>
              <a:gd name="connsiteX62" fmla="*/ 2421255 w 7248525"/>
              <a:gd name="connsiteY62" fmla="*/ 982980 h 1664970"/>
              <a:gd name="connsiteX63" fmla="*/ 2457450 w 7248525"/>
              <a:gd name="connsiteY63" fmla="*/ 962025 h 1664970"/>
              <a:gd name="connsiteX64" fmla="*/ 2486025 w 7248525"/>
              <a:gd name="connsiteY64" fmla="*/ 962025 h 1664970"/>
              <a:gd name="connsiteX65" fmla="*/ 2486025 w 7248525"/>
              <a:gd name="connsiteY65" fmla="*/ 942975 h 1664970"/>
              <a:gd name="connsiteX66" fmla="*/ 2527935 w 7248525"/>
              <a:gd name="connsiteY66" fmla="*/ 922020 h 1664970"/>
              <a:gd name="connsiteX67" fmla="*/ 2581275 w 7248525"/>
              <a:gd name="connsiteY67" fmla="*/ 922020 h 1664970"/>
              <a:gd name="connsiteX68" fmla="*/ 2581275 w 7248525"/>
              <a:gd name="connsiteY68" fmla="*/ 912495 h 1664970"/>
              <a:gd name="connsiteX69" fmla="*/ 2649855 w 7248525"/>
              <a:gd name="connsiteY69" fmla="*/ 912495 h 1664970"/>
              <a:gd name="connsiteX70" fmla="*/ 2649855 w 7248525"/>
              <a:gd name="connsiteY70" fmla="*/ 902970 h 1664970"/>
              <a:gd name="connsiteX71" fmla="*/ 2714625 w 7248525"/>
              <a:gd name="connsiteY71" fmla="*/ 902970 h 1664970"/>
              <a:gd name="connsiteX72" fmla="*/ 2756535 w 7248525"/>
              <a:gd name="connsiteY72" fmla="*/ 864870 h 1664970"/>
              <a:gd name="connsiteX73" fmla="*/ 2787015 w 7248525"/>
              <a:gd name="connsiteY73" fmla="*/ 855345 h 1664970"/>
              <a:gd name="connsiteX74" fmla="*/ 2823210 w 7248525"/>
              <a:gd name="connsiteY74" fmla="*/ 832485 h 1664970"/>
              <a:gd name="connsiteX75" fmla="*/ 2916555 w 7248525"/>
              <a:gd name="connsiteY75" fmla="*/ 832485 h 1664970"/>
              <a:gd name="connsiteX76" fmla="*/ 2916555 w 7248525"/>
              <a:gd name="connsiteY76" fmla="*/ 815340 h 1664970"/>
              <a:gd name="connsiteX77" fmla="*/ 3049905 w 7248525"/>
              <a:gd name="connsiteY77" fmla="*/ 815340 h 1664970"/>
              <a:gd name="connsiteX78" fmla="*/ 3049905 w 7248525"/>
              <a:gd name="connsiteY78" fmla="*/ 809625 h 1664970"/>
              <a:gd name="connsiteX79" fmla="*/ 3088005 w 7248525"/>
              <a:gd name="connsiteY79" fmla="*/ 809625 h 1664970"/>
              <a:gd name="connsiteX80" fmla="*/ 3105150 w 7248525"/>
              <a:gd name="connsiteY80" fmla="*/ 779145 h 1664970"/>
              <a:gd name="connsiteX81" fmla="*/ 3173730 w 7248525"/>
              <a:gd name="connsiteY81" fmla="*/ 767715 h 1664970"/>
              <a:gd name="connsiteX82" fmla="*/ 3206115 w 7248525"/>
              <a:gd name="connsiteY82" fmla="*/ 748665 h 1664970"/>
              <a:gd name="connsiteX83" fmla="*/ 3354705 w 7248525"/>
              <a:gd name="connsiteY83" fmla="*/ 748665 h 1664970"/>
              <a:gd name="connsiteX84" fmla="*/ 3354705 w 7248525"/>
              <a:gd name="connsiteY84" fmla="*/ 741045 h 1664970"/>
              <a:gd name="connsiteX85" fmla="*/ 3438525 w 7248525"/>
              <a:gd name="connsiteY85" fmla="*/ 741045 h 1664970"/>
              <a:gd name="connsiteX86" fmla="*/ 3438525 w 7248525"/>
              <a:gd name="connsiteY86" fmla="*/ 725805 h 1664970"/>
              <a:gd name="connsiteX87" fmla="*/ 3489960 w 7248525"/>
              <a:gd name="connsiteY87" fmla="*/ 725805 h 1664970"/>
              <a:gd name="connsiteX88" fmla="*/ 3533775 w 7248525"/>
              <a:gd name="connsiteY88" fmla="*/ 691515 h 1664970"/>
              <a:gd name="connsiteX89" fmla="*/ 3589020 w 7248525"/>
              <a:gd name="connsiteY89" fmla="*/ 691515 h 1664970"/>
              <a:gd name="connsiteX90" fmla="*/ 3589020 w 7248525"/>
              <a:gd name="connsiteY90" fmla="*/ 680085 h 1664970"/>
              <a:gd name="connsiteX91" fmla="*/ 3670935 w 7248525"/>
              <a:gd name="connsiteY91" fmla="*/ 680085 h 1664970"/>
              <a:gd name="connsiteX92" fmla="*/ 3670935 w 7248525"/>
              <a:gd name="connsiteY92" fmla="*/ 659130 h 1664970"/>
              <a:gd name="connsiteX93" fmla="*/ 3705225 w 7248525"/>
              <a:gd name="connsiteY93" fmla="*/ 659130 h 1664970"/>
              <a:gd name="connsiteX94" fmla="*/ 3705225 w 7248525"/>
              <a:gd name="connsiteY94" fmla="*/ 647700 h 1664970"/>
              <a:gd name="connsiteX95" fmla="*/ 3834765 w 7248525"/>
              <a:gd name="connsiteY95" fmla="*/ 647700 h 1664970"/>
              <a:gd name="connsiteX96" fmla="*/ 3834765 w 7248525"/>
              <a:gd name="connsiteY96" fmla="*/ 630555 h 1664970"/>
              <a:gd name="connsiteX97" fmla="*/ 3870960 w 7248525"/>
              <a:gd name="connsiteY97" fmla="*/ 630555 h 1664970"/>
              <a:gd name="connsiteX98" fmla="*/ 3870960 w 7248525"/>
              <a:gd name="connsiteY98" fmla="*/ 617220 h 1664970"/>
              <a:gd name="connsiteX99" fmla="*/ 3907155 w 7248525"/>
              <a:gd name="connsiteY99" fmla="*/ 617220 h 1664970"/>
              <a:gd name="connsiteX100" fmla="*/ 3926205 w 7248525"/>
              <a:gd name="connsiteY100" fmla="*/ 605790 h 1664970"/>
              <a:gd name="connsiteX101" fmla="*/ 3926205 w 7248525"/>
              <a:gd name="connsiteY101" fmla="*/ 573405 h 1664970"/>
              <a:gd name="connsiteX102" fmla="*/ 3989070 w 7248525"/>
              <a:gd name="connsiteY102" fmla="*/ 573405 h 1664970"/>
              <a:gd name="connsiteX103" fmla="*/ 3989070 w 7248525"/>
              <a:gd name="connsiteY103" fmla="*/ 560070 h 1664970"/>
              <a:gd name="connsiteX104" fmla="*/ 4038600 w 7248525"/>
              <a:gd name="connsiteY104" fmla="*/ 560070 h 1664970"/>
              <a:gd name="connsiteX105" fmla="*/ 4038600 w 7248525"/>
              <a:gd name="connsiteY105" fmla="*/ 548640 h 1664970"/>
              <a:gd name="connsiteX106" fmla="*/ 4082415 w 7248525"/>
              <a:gd name="connsiteY106" fmla="*/ 548640 h 1664970"/>
              <a:gd name="connsiteX107" fmla="*/ 4082415 w 7248525"/>
              <a:gd name="connsiteY107" fmla="*/ 533400 h 1664970"/>
              <a:gd name="connsiteX108" fmla="*/ 4152900 w 7248525"/>
              <a:gd name="connsiteY108" fmla="*/ 533400 h 1664970"/>
              <a:gd name="connsiteX109" fmla="*/ 4152900 w 7248525"/>
              <a:gd name="connsiteY109" fmla="*/ 516255 h 1664970"/>
              <a:gd name="connsiteX110" fmla="*/ 4202430 w 7248525"/>
              <a:gd name="connsiteY110" fmla="*/ 516255 h 1664970"/>
              <a:gd name="connsiteX111" fmla="*/ 4202430 w 7248525"/>
              <a:gd name="connsiteY111" fmla="*/ 501015 h 1664970"/>
              <a:gd name="connsiteX112" fmla="*/ 4274820 w 7248525"/>
              <a:gd name="connsiteY112" fmla="*/ 501015 h 1664970"/>
              <a:gd name="connsiteX113" fmla="*/ 4291965 w 7248525"/>
              <a:gd name="connsiteY113" fmla="*/ 483870 h 1664970"/>
              <a:gd name="connsiteX114" fmla="*/ 4291965 w 7248525"/>
              <a:gd name="connsiteY114" fmla="*/ 468630 h 1664970"/>
              <a:gd name="connsiteX115" fmla="*/ 4328160 w 7248525"/>
              <a:gd name="connsiteY115" fmla="*/ 468630 h 1664970"/>
              <a:gd name="connsiteX116" fmla="*/ 4328160 w 7248525"/>
              <a:gd name="connsiteY116" fmla="*/ 453390 h 1664970"/>
              <a:gd name="connsiteX117" fmla="*/ 4383405 w 7248525"/>
              <a:gd name="connsiteY117" fmla="*/ 453390 h 1664970"/>
              <a:gd name="connsiteX118" fmla="*/ 4383405 w 7248525"/>
              <a:gd name="connsiteY118" fmla="*/ 434340 h 1664970"/>
              <a:gd name="connsiteX119" fmla="*/ 4436745 w 7248525"/>
              <a:gd name="connsiteY119" fmla="*/ 434340 h 1664970"/>
              <a:gd name="connsiteX120" fmla="*/ 4436745 w 7248525"/>
              <a:gd name="connsiteY120" fmla="*/ 401955 h 1664970"/>
              <a:gd name="connsiteX121" fmla="*/ 4467225 w 7248525"/>
              <a:gd name="connsiteY121" fmla="*/ 401955 h 1664970"/>
              <a:gd name="connsiteX122" fmla="*/ 4480560 w 7248525"/>
              <a:gd name="connsiteY122" fmla="*/ 373380 h 1664970"/>
              <a:gd name="connsiteX123" fmla="*/ 4551045 w 7248525"/>
              <a:gd name="connsiteY123" fmla="*/ 373380 h 1664970"/>
              <a:gd name="connsiteX124" fmla="*/ 4551045 w 7248525"/>
              <a:gd name="connsiteY124" fmla="*/ 356235 h 1664970"/>
              <a:gd name="connsiteX125" fmla="*/ 4678680 w 7248525"/>
              <a:gd name="connsiteY125" fmla="*/ 356235 h 1664970"/>
              <a:gd name="connsiteX126" fmla="*/ 4678680 w 7248525"/>
              <a:gd name="connsiteY126" fmla="*/ 335280 h 1664970"/>
              <a:gd name="connsiteX127" fmla="*/ 4705350 w 7248525"/>
              <a:gd name="connsiteY127" fmla="*/ 335280 h 1664970"/>
              <a:gd name="connsiteX128" fmla="*/ 4705350 w 7248525"/>
              <a:gd name="connsiteY128" fmla="*/ 312420 h 1664970"/>
              <a:gd name="connsiteX129" fmla="*/ 4808220 w 7248525"/>
              <a:gd name="connsiteY129" fmla="*/ 312420 h 1664970"/>
              <a:gd name="connsiteX130" fmla="*/ 4808220 w 7248525"/>
              <a:gd name="connsiteY130" fmla="*/ 297180 h 1664970"/>
              <a:gd name="connsiteX131" fmla="*/ 4874895 w 7248525"/>
              <a:gd name="connsiteY131" fmla="*/ 297180 h 1664970"/>
              <a:gd name="connsiteX132" fmla="*/ 4874895 w 7248525"/>
              <a:gd name="connsiteY132" fmla="*/ 278130 h 1664970"/>
              <a:gd name="connsiteX133" fmla="*/ 4975860 w 7248525"/>
              <a:gd name="connsiteY133" fmla="*/ 278130 h 1664970"/>
              <a:gd name="connsiteX134" fmla="*/ 4975860 w 7248525"/>
              <a:gd name="connsiteY134" fmla="*/ 245745 h 1664970"/>
              <a:gd name="connsiteX135" fmla="*/ 4991100 w 7248525"/>
              <a:gd name="connsiteY135" fmla="*/ 245745 h 1664970"/>
              <a:gd name="connsiteX136" fmla="*/ 4991100 w 7248525"/>
              <a:gd name="connsiteY136" fmla="*/ 228600 h 1664970"/>
              <a:gd name="connsiteX137" fmla="*/ 5328285 w 7248525"/>
              <a:gd name="connsiteY137" fmla="*/ 228600 h 1664970"/>
              <a:gd name="connsiteX138" fmla="*/ 5328285 w 7248525"/>
              <a:gd name="connsiteY138" fmla="*/ 200025 h 1664970"/>
              <a:gd name="connsiteX139" fmla="*/ 5358765 w 7248525"/>
              <a:gd name="connsiteY139" fmla="*/ 200025 h 1664970"/>
              <a:gd name="connsiteX140" fmla="*/ 5358765 w 7248525"/>
              <a:gd name="connsiteY140" fmla="*/ 180975 h 1664970"/>
              <a:gd name="connsiteX141" fmla="*/ 5433060 w 7248525"/>
              <a:gd name="connsiteY141" fmla="*/ 180975 h 1664970"/>
              <a:gd name="connsiteX142" fmla="*/ 5433060 w 7248525"/>
              <a:gd name="connsiteY142" fmla="*/ 154305 h 1664970"/>
              <a:gd name="connsiteX143" fmla="*/ 5478780 w 7248525"/>
              <a:gd name="connsiteY143" fmla="*/ 154305 h 1664970"/>
              <a:gd name="connsiteX144" fmla="*/ 5478780 w 7248525"/>
              <a:gd name="connsiteY144" fmla="*/ 127635 h 1664970"/>
              <a:gd name="connsiteX145" fmla="*/ 5513070 w 7248525"/>
              <a:gd name="connsiteY145" fmla="*/ 127635 h 1664970"/>
              <a:gd name="connsiteX146" fmla="*/ 5513070 w 7248525"/>
              <a:gd name="connsiteY146" fmla="*/ 78105 h 1664970"/>
              <a:gd name="connsiteX147" fmla="*/ 5709285 w 7248525"/>
              <a:gd name="connsiteY147" fmla="*/ 78105 h 1664970"/>
              <a:gd name="connsiteX148" fmla="*/ 5709285 w 7248525"/>
              <a:gd name="connsiteY148" fmla="*/ 49530 h 1664970"/>
              <a:gd name="connsiteX149" fmla="*/ 6014085 w 7248525"/>
              <a:gd name="connsiteY149" fmla="*/ 49530 h 1664970"/>
              <a:gd name="connsiteX150" fmla="*/ 6014085 w 7248525"/>
              <a:gd name="connsiteY150" fmla="*/ 0 h 1664970"/>
              <a:gd name="connsiteX151" fmla="*/ 7248525 w 7248525"/>
              <a:gd name="connsiteY151" fmla="*/ 0 h 166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7248525" h="1664970">
                <a:moveTo>
                  <a:pt x="0" y="1664970"/>
                </a:moveTo>
                <a:lnTo>
                  <a:pt x="66675" y="1664970"/>
                </a:lnTo>
                <a:lnTo>
                  <a:pt x="66675" y="1653540"/>
                </a:lnTo>
                <a:lnTo>
                  <a:pt x="81915" y="1642110"/>
                </a:lnTo>
                <a:lnTo>
                  <a:pt x="114300" y="1642110"/>
                </a:lnTo>
                <a:lnTo>
                  <a:pt x="131445" y="1628775"/>
                </a:lnTo>
                <a:lnTo>
                  <a:pt x="184785" y="1621155"/>
                </a:lnTo>
                <a:lnTo>
                  <a:pt x="203835" y="1611630"/>
                </a:lnTo>
                <a:lnTo>
                  <a:pt x="238125" y="1611630"/>
                </a:lnTo>
                <a:lnTo>
                  <a:pt x="241935" y="1604010"/>
                </a:lnTo>
                <a:lnTo>
                  <a:pt x="241935" y="1602105"/>
                </a:lnTo>
                <a:lnTo>
                  <a:pt x="276225" y="1596390"/>
                </a:lnTo>
                <a:lnTo>
                  <a:pt x="318135" y="1562100"/>
                </a:lnTo>
                <a:lnTo>
                  <a:pt x="371475" y="1562100"/>
                </a:lnTo>
                <a:lnTo>
                  <a:pt x="419100" y="1550670"/>
                </a:lnTo>
                <a:lnTo>
                  <a:pt x="432435" y="1543050"/>
                </a:lnTo>
                <a:lnTo>
                  <a:pt x="544830" y="1543050"/>
                </a:lnTo>
                <a:lnTo>
                  <a:pt x="554355" y="1533525"/>
                </a:lnTo>
                <a:lnTo>
                  <a:pt x="579120" y="1533525"/>
                </a:lnTo>
                <a:lnTo>
                  <a:pt x="645795" y="1485900"/>
                </a:lnTo>
                <a:lnTo>
                  <a:pt x="706755" y="1472565"/>
                </a:lnTo>
                <a:lnTo>
                  <a:pt x="746760" y="1463040"/>
                </a:lnTo>
                <a:lnTo>
                  <a:pt x="790575" y="1442085"/>
                </a:lnTo>
                <a:lnTo>
                  <a:pt x="859155" y="1434465"/>
                </a:lnTo>
                <a:lnTo>
                  <a:pt x="902970" y="1428750"/>
                </a:lnTo>
                <a:lnTo>
                  <a:pt x="937260" y="1421130"/>
                </a:lnTo>
                <a:lnTo>
                  <a:pt x="948690" y="1409700"/>
                </a:lnTo>
                <a:lnTo>
                  <a:pt x="998220" y="1398270"/>
                </a:lnTo>
                <a:lnTo>
                  <a:pt x="1040130" y="1388745"/>
                </a:lnTo>
                <a:lnTo>
                  <a:pt x="1080135" y="1375410"/>
                </a:lnTo>
                <a:lnTo>
                  <a:pt x="1110615" y="1375410"/>
                </a:lnTo>
                <a:lnTo>
                  <a:pt x="1110615" y="1365885"/>
                </a:lnTo>
                <a:lnTo>
                  <a:pt x="1150620" y="1365885"/>
                </a:lnTo>
                <a:lnTo>
                  <a:pt x="1163955" y="1339215"/>
                </a:lnTo>
                <a:lnTo>
                  <a:pt x="1203960" y="1339215"/>
                </a:lnTo>
                <a:lnTo>
                  <a:pt x="1203960" y="1322070"/>
                </a:lnTo>
                <a:lnTo>
                  <a:pt x="1253490" y="1322070"/>
                </a:lnTo>
                <a:lnTo>
                  <a:pt x="1287780" y="1283970"/>
                </a:lnTo>
                <a:lnTo>
                  <a:pt x="1394460" y="1283970"/>
                </a:lnTo>
                <a:lnTo>
                  <a:pt x="1419225" y="1270635"/>
                </a:lnTo>
                <a:lnTo>
                  <a:pt x="1522095" y="1270635"/>
                </a:lnTo>
                <a:lnTo>
                  <a:pt x="1522095" y="1255395"/>
                </a:lnTo>
                <a:lnTo>
                  <a:pt x="1577340" y="1255395"/>
                </a:lnTo>
                <a:lnTo>
                  <a:pt x="1668780" y="1202055"/>
                </a:lnTo>
                <a:lnTo>
                  <a:pt x="1703070" y="1202055"/>
                </a:lnTo>
                <a:lnTo>
                  <a:pt x="1703070" y="1177290"/>
                </a:lnTo>
                <a:lnTo>
                  <a:pt x="1752600" y="1177290"/>
                </a:lnTo>
                <a:lnTo>
                  <a:pt x="1811655" y="1125855"/>
                </a:lnTo>
                <a:lnTo>
                  <a:pt x="1903095" y="1125855"/>
                </a:lnTo>
                <a:lnTo>
                  <a:pt x="1914525" y="1108710"/>
                </a:lnTo>
                <a:lnTo>
                  <a:pt x="1956435" y="1108710"/>
                </a:lnTo>
                <a:lnTo>
                  <a:pt x="1956435" y="1095375"/>
                </a:lnTo>
                <a:lnTo>
                  <a:pt x="2007870" y="1095375"/>
                </a:lnTo>
                <a:lnTo>
                  <a:pt x="2061210" y="1089660"/>
                </a:lnTo>
                <a:lnTo>
                  <a:pt x="2061210" y="1070610"/>
                </a:lnTo>
                <a:lnTo>
                  <a:pt x="2165985" y="1070610"/>
                </a:lnTo>
                <a:lnTo>
                  <a:pt x="2232660" y="1053465"/>
                </a:lnTo>
                <a:lnTo>
                  <a:pt x="2286000" y="1049655"/>
                </a:lnTo>
                <a:lnTo>
                  <a:pt x="2299335" y="1036320"/>
                </a:lnTo>
                <a:lnTo>
                  <a:pt x="2339340" y="1036320"/>
                </a:lnTo>
                <a:lnTo>
                  <a:pt x="2339340" y="1017270"/>
                </a:lnTo>
                <a:lnTo>
                  <a:pt x="2385060" y="1017270"/>
                </a:lnTo>
                <a:lnTo>
                  <a:pt x="2421255" y="982980"/>
                </a:lnTo>
                <a:lnTo>
                  <a:pt x="2457450" y="962025"/>
                </a:lnTo>
                <a:lnTo>
                  <a:pt x="2486025" y="962025"/>
                </a:lnTo>
                <a:lnTo>
                  <a:pt x="2486025" y="942975"/>
                </a:lnTo>
                <a:lnTo>
                  <a:pt x="2527935" y="922020"/>
                </a:lnTo>
                <a:lnTo>
                  <a:pt x="2581275" y="922020"/>
                </a:lnTo>
                <a:lnTo>
                  <a:pt x="2581275" y="912495"/>
                </a:lnTo>
                <a:lnTo>
                  <a:pt x="2649855" y="912495"/>
                </a:lnTo>
                <a:lnTo>
                  <a:pt x="2649855" y="902970"/>
                </a:lnTo>
                <a:lnTo>
                  <a:pt x="2714625" y="902970"/>
                </a:lnTo>
                <a:lnTo>
                  <a:pt x="2756535" y="864870"/>
                </a:lnTo>
                <a:lnTo>
                  <a:pt x="2787015" y="855345"/>
                </a:lnTo>
                <a:lnTo>
                  <a:pt x="2823210" y="832485"/>
                </a:lnTo>
                <a:lnTo>
                  <a:pt x="2916555" y="832485"/>
                </a:lnTo>
                <a:lnTo>
                  <a:pt x="2916555" y="815340"/>
                </a:lnTo>
                <a:lnTo>
                  <a:pt x="3049905" y="815340"/>
                </a:lnTo>
                <a:lnTo>
                  <a:pt x="3049905" y="809625"/>
                </a:lnTo>
                <a:lnTo>
                  <a:pt x="3088005" y="809625"/>
                </a:lnTo>
                <a:lnTo>
                  <a:pt x="3105150" y="779145"/>
                </a:lnTo>
                <a:lnTo>
                  <a:pt x="3173730" y="767715"/>
                </a:lnTo>
                <a:lnTo>
                  <a:pt x="3206115" y="748665"/>
                </a:lnTo>
                <a:lnTo>
                  <a:pt x="3354705" y="748665"/>
                </a:lnTo>
                <a:lnTo>
                  <a:pt x="3354705" y="741045"/>
                </a:lnTo>
                <a:lnTo>
                  <a:pt x="3438525" y="741045"/>
                </a:lnTo>
                <a:lnTo>
                  <a:pt x="3438525" y="725805"/>
                </a:lnTo>
                <a:lnTo>
                  <a:pt x="3489960" y="725805"/>
                </a:lnTo>
                <a:lnTo>
                  <a:pt x="3533775" y="691515"/>
                </a:lnTo>
                <a:lnTo>
                  <a:pt x="3589020" y="691515"/>
                </a:lnTo>
                <a:lnTo>
                  <a:pt x="3589020" y="680085"/>
                </a:lnTo>
                <a:lnTo>
                  <a:pt x="3670935" y="680085"/>
                </a:lnTo>
                <a:lnTo>
                  <a:pt x="3670935" y="659130"/>
                </a:lnTo>
                <a:lnTo>
                  <a:pt x="3705225" y="659130"/>
                </a:lnTo>
                <a:lnTo>
                  <a:pt x="3705225" y="647700"/>
                </a:lnTo>
                <a:lnTo>
                  <a:pt x="3834765" y="647700"/>
                </a:lnTo>
                <a:lnTo>
                  <a:pt x="3834765" y="630555"/>
                </a:lnTo>
                <a:lnTo>
                  <a:pt x="3870960" y="630555"/>
                </a:lnTo>
                <a:lnTo>
                  <a:pt x="3870960" y="617220"/>
                </a:lnTo>
                <a:lnTo>
                  <a:pt x="3907155" y="617220"/>
                </a:lnTo>
                <a:lnTo>
                  <a:pt x="3926205" y="605790"/>
                </a:lnTo>
                <a:lnTo>
                  <a:pt x="3926205" y="573405"/>
                </a:lnTo>
                <a:lnTo>
                  <a:pt x="3989070" y="573405"/>
                </a:lnTo>
                <a:lnTo>
                  <a:pt x="3989070" y="560070"/>
                </a:lnTo>
                <a:lnTo>
                  <a:pt x="4038600" y="560070"/>
                </a:lnTo>
                <a:lnTo>
                  <a:pt x="4038600" y="548640"/>
                </a:lnTo>
                <a:lnTo>
                  <a:pt x="4082415" y="548640"/>
                </a:lnTo>
                <a:lnTo>
                  <a:pt x="4082415" y="533400"/>
                </a:lnTo>
                <a:lnTo>
                  <a:pt x="4152900" y="533400"/>
                </a:lnTo>
                <a:lnTo>
                  <a:pt x="4152900" y="516255"/>
                </a:lnTo>
                <a:lnTo>
                  <a:pt x="4202430" y="516255"/>
                </a:lnTo>
                <a:lnTo>
                  <a:pt x="4202430" y="501015"/>
                </a:lnTo>
                <a:lnTo>
                  <a:pt x="4274820" y="501015"/>
                </a:lnTo>
                <a:lnTo>
                  <a:pt x="4291965" y="483870"/>
                </a:lnTo>
                <a:lnTo>
                  <a:pt x="4291965" y="468630"/>
                </a:lnTo>
                <a:lnTo>
                  <a:pt x="4328160" y="468630"/>
                </a:lnTo>
                <a:lnTo>
                  <a:pt x="4328160" y="453390"/>
                </a:lnTo>
                <a:lnTo>
                  <a:pt x="4383405" y="453390"/>
                </a:lnTo>
                <a:lnTo>
                  <a:pt x="4383405" y="434340"/>
                </a:lnTo>
                <a:lnTo>
                  <a:pt x="4436745" y="434340"/>
                </a:lnTo>
                <a:lnTo>
                  <a:pt x="4436745" y="401955"/>
                </a:lnTo>
                <a:lnTo>
                  <a:pt x="4467225" y="401955"/>
                </a:lnTo>
                <a:lnTo>
                  <a:pt x="4480560" y="373380"/>
                </a:lnTo>
                <a:lnTo>
                  <a:pt x="4551045" y="373380"/>
                </a:lnTo>
                <a:lnTo>
                  <a:pt x="4551045" y="356235"/>
                </a:lnTo>
                <a:lnTo>
                  <a:pt x="4678680" y="356235"/>
                </a:lnTo>
                <a:lnTo>
                  <a:pt x="4678680" y="335280"/>
                </a:lnTo>
                <a:lnTo>
                  <a:pt x="4705350" y="335280"/>
                </a:lnTo>
                <a:lnTo>
                  <a:pt x="4705350" y="312420"/>
                </a:lnTo>
                <a:lnTo>
                  <a:pt x="4808220" y="312420"/>
                </a:lnTo>
                <a:lnTo>
                  <a:pt x="4808220" y="297180"/>
                </a:lnTo>
                <a:lnTo>
                  <a:pt x="4874895" y="297180"/>
                </a:lnTo>
                <a:lnTo>
                  <a:pt x="4874895" y="278130"/>
                </a:lnTo>
                <a:lnTo>
                  <a:pt x="4975860" y="278130"/>
                </a:lnTo>
                <a:lnTo>
                  <a:pt x="4975860" y="245745"/>
                </a:lnTo>
                <a:lnTo>
                  <a:pt x="4991100" y="245745"/>
                </a:lnTo>
                <a:lnTo>
                  <a:pt x="4991100" y="228600"/>
                </a:lnTo>
                <a:lnTo>
                  <a:pt x="5328285" y="228600"/>
                </a:lnTo>
                <a:lnTo>
                  <a:pt x="5328285" y="200025"/>
                </a:lnTo>
                <a:lnTo>
                  <a:pt x="5358765" y="200025"/>
                </a:lnTo>
                <a:lnTo>
                  <a:pt x="5358765" y="180975"/>
                </a:lnTo>
                <a:lnTo>
                  <a:pt x="5433060" y="180975"/>
                </a:lnTo>
                <a:lnTo>
                  <a:pt x="5433060" y="154305"/>
                </a:lnTo>
                <a:lnTo>
                  <a:pt x="5478780" y="154305"/>
                </a:lnTo>
                <a:lnTo>
                  <a:pt x="5478780" y="127635"/>
                </a:lnTo>
                <a:lnTo>
                  <a:pt x="5513070" y="127635"/>
                </a:lnTo>
                <a:lnTo>
                  <a:pt x="5513070" y="78105"/>
                </a:lnTo>
                <a:lnTo>
                  <a:pt x="5709285" y="78105"/>
                </a:lnTo>
                <a:lnTo>
                  <a:pt x="5709285" y="49530"/>
                </a:lnTo>
                <a:lnTo>
                  <a:pt x="6014085" y="49530"/>
                </a:lnTo>
                <a:lnTo>
                  <a:pt x="6014085" y="0"/>
                </a:lnTo>
                <a:lnTo>
                  <a:pt x="7248525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Poppins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3" y="1340465"/>
            <a:ext cx="10499671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8937551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Principal </a:t>
            </a:r>
            <a:r>
              <a:rPr lang="en-US" dirty="0">
                <a:solidFill>
                  <a:prstClr val="white"/>
                </a:solidFill>
                <a:latin typeface="+mj-lt"/>
              </a:rPr>
              <a:t>sensitivity analysis:</a:t>
            </a:r>
            <a:r>
              <a:rPr lang="en-US" b="1" dirty="0">
                <a:solidFill>
                  <a:prstClr val="white"/>
                </a:solidFill>
                <a:latin typeface="Poppins Light"/>
              </a:rPr>
              <a:t> pr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imary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CV safety endpoint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7F43DD5-F921-11AA-4D34-084E8959D4E7}"/>
              </a:ext>
            </a:extLst>
          </p:cNvPr>
          <p:cNvGrpSpPr/>
          <p:nvPr/>
        </p:nvGrpSpPr>
        <p:grpSpPr>
          <a:xfrm>
            <a:off x="3382735" y="2404554"/>
            <a:ext cx="1364857" cy="389594"/>
            <a:chOff x="3642133" y="3276024"/>
            <a:chExt cx="1364857" cy="389594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BCDFD7D-17B0-EEA9-6121-73B27B154569}"/>
                </a:ext>
              </a:extLst>
            </p:cNvPr>
            <p:cNvSpPr txBox="1"/>
            <p:nvPr/>
          </p:nvSpPr>
          <p:spPr>
            <a:xfrm>
              <a:off x="3783331" y="3276024"/>
              <a:ext cx="1223659" cy="38959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Testosterone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E6694AA-45E1-0587-F3B7-00DE174A6D93}"/>
                </a:ext>
              </a:extLst>
            </p:cNvPr>
            <p:cNvSpPr/>
            <p:nvPr/>
          </p:nvSpPr>
          <p:spPr>
            <a:xfrm>
              <a:off x="3642133" y="3310408"/>
              <a:ext cx="90488" cy="90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6F08807-EC56-EC55-D0FE-3FF33A5C87A9}"/>
                </a:ext>
              </a:extLst>
            </p:cNvPr>
            <p:cNvSpPr/>
            <p:nvPr/>
          </p:nvSpPr>
          <p:spPr>
            <a:xfrm>
              <a:off x="3642133" y="3503174"/>
              <a:ext cx="90488" cy="904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7931B9D-079E-FAB0-86C4-DDC89EBF08D2}"/>
              </a:ext>
            </a:extLst>
          </p:cNvPr>
          <p:cNvSpPr txBox="1"/>
          <p:nvPr/>
        </p:nvSpPr>
        <p:spPr>
          <a:xfrm>
            <a:off x="8192255" y="4230539"/>
            <a:ext cx="2852181" cy="625268"/>
          </a:xfrm>
          <a:prstGeom prst="roundRect">
            <a:avLst/>
          </a:prstGeom>
          <a:solidFill>
            <a:schemeClr val="tx2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HR 1.02 (95% CI: 0.81–1.27)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Noninferiority p&lt;0.001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D39AC-9ACC-B2B1-4D0F-4316AFBD7CA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CI, confidence interval; CV, cardiovascular; HR, hazard ratio; MI, myocardial infarction.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0FBF55C-D367-0BD8-BA48-A1C2AB52F194}"/>
              </a:ext>
            </a:extLst>
          </p:cNvPr>
          <p:cNvGrpSpPr/>
          <p:nvPr/>
        </p:nvGrpSpPr>
        <p:grpSpPr>
          <a:xfrm>
            <a:off x="2530115" y="2318503"/>
            <a:ext cx="8052651" cy="3500575"/>
            <a:chOff x="2479875" y="2358695"/>
            <a:chExt cx="8052651" cy="3500575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AA9085B-9A78-AF34-03B8-044BB87D065F}"/>
                </a:ext>
              </a:extLst>
            </p:cNvPr>
            <p:cNvSpPr txBox="1"/>
            <p:nvPr/>
          </p:nvSpPr>
          <p:spPr>
            <a:xfrm rot="16200000">
              <a:off x="1161292" y="3689751"/>
              <a:ext cx="2860817" cy="2236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Cumulative incidence, %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AEACF8F-512A-D404-1543-307277ED0E73}"/>
                </a:ext>
              </a:extLst>
            </p:cNvPr>
            <p:cNvSpPr txBox="1"/>
            <p:nvPr/>
          </p:nvSpPr>
          <p:spPr>
            <a:xfrm>
              <a:off x="2642628" y="4179121"/>
              <a:ext cx="452999" cy="239233"/>
            </a:xfrm>
            <a:prstGeom prst="rect">
              <a:avLst/>
            </a:prstGeom>
            <a:noFill/>
          </p:spPr>
          <p:txBody>
            <a:bodyPr wrap="square" lIns="0" tIns="0" rIns="108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005EE7B-9FAB-D4A9-A7C5-7A65BB405CBB}"/>
                </a:ext>
              </a:extLst>
            </p:cNvPr>
            <p:cNvGrpSpPr/>
            <p:nvPr/>
          </p:nvGrpSpPr>
          <p:grpSpPr>
            <a:xfrm>
              <a:off x="2729853" y="2376067"/>
              <a:ext cx="457833" cy="184666"/>
              <a:chOff x="3039491" y="3561914"/>
              <a:chExt cx="457833" cy="142545"/>
            </a:xfrm>
          </p:grpSpPr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08E7883-11F6-99DA-0F48-27ABCE97389C}"/>
                  </a:ext>
                </a:extLst>
              </p:cNvPr>
              <p:cNvSpPr txBox="1"/>
              <p:nvPr/>
            </p:nvSpPr>
            <p:spPr>
              <a:xfrm>
                <a:off x="3039491" y="3561914"/>
                <a:ext cx="381140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15</a:t>
                </a:r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1D5E4BFA-B088-DCDD-3B9D-79786CD252C9}"/>
                  </a:ext>
                </a:extLst>
              </p:cNvPr>
              <p:cNvCxnSpPr/>
              <p:nvPr/>
            </p:nvCxnSpPr>
            <p:spPr>
              <a:xfrm>
                <a:off x="3436124" y="3634971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5BD9D31-815A-1FEC-E47A-23835628F2B8}"/>
                </a:ext>
              </a:extLst>
            </p:cNvPr>
            <p:cNvGrpSpPr/>
            <p:nvPr/>
          </p:nvGrpSpPr>
          <p:grpSpPr>
            <a:xfrm>
              <a:off x="2778147" y="3277594"/>
              <a:ext cx="409539" cy="184666"/>
              <a:chOff x="3087785" y="4151008"/>
              <a:chExt cx="409539" cy="142545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6E85BE09-9370-59A6-AD5D-353948AED3D6}"/>
                  </a:ext>
                </a:extLst>
              </p:cNvPr>
              <p:cNvSpPr txBox="1"/>
              <p:nvPr/>
            </p:nvSpPr>
            <p:spPr>
              <a:xfrm>
                <a:off x="3087785" y="4151008"/>
                <a:ext cx="332844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10</a:t>
                </a:r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0E5408C-0B5D-B397-9EAA-0A1F204E52E1}"/>
                  </a:ext>
                </a:extLst>
              </p:cNvPr>
              <p:cNvCxnSpPr/>
              <p:nvPr/>
            </p:nvCxnSpPr>
            <p:spPr>
              <a:xfrm>
                <a:off x="3436124" y="4224407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011836B-84DC-04E9-DBB8-4CA768B862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49579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FD13E45-A2BD-E66C-E29E-46A75FEB383F}"/>
                </a:ext>
              </a:extLst>
            </p:cNvPr>
            <p:cNvSpPr txBox="1"/>
            <p:nvPr/>
          </p:nvSpPr>
          <p:spPr>
            <a:xfrm>
              <a:off x="3052001" y="5337877"/>
              <a:ext cx="273101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D799DEE-7175-6BCA-DC14-E3C4E5120C6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03913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6836D12-F7B7-CA5D-AD96-3C2C7857EDDB}"/>
                </a:ext>
              </a:extLst>
            </p:cNvPr>
            <p:cNvSpPr txBox="1"/>
            <p:nvPr/>
          </p:nvSpPr>
          <p:spPr>
            <a:xfrm>
              <a:off x="3930910" y="5337877"/>
              <a:ext cx="22604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CE8EFEFD-7C64-6CDA-A372-9DB8BF6615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12581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787EC0E-DB6A-0791-83FC-0963F3292109}"/>
                </a:ext>
              </a:extLst>
            </p:cNvPr>
            <p:cNvSpPr txBox="1"/>
            <p:nvPr/>
          </p:nvSpPr>
          <p:spPr>
            <a:xfrm>
              <a:off x="5602705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18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F5190ABA-69F7-369D-C11A-7764061C0BAF}"/>
                </a:ext>
              </a:extLst>
            </p:cNvPr>
            <p:cNvGrpSpPr/>
            <p:nvPr/>
          </p:nvGrpSpPr>
          <p:grpSpPr>
            <a:xfrm>
              <a:off x="2778147" y="5135216"/>
              <a:ext cx="409539" cy="184666"/>
              <a:chOff x="3240185" y="4896947"/>
              <a:chExt cx="409539" cy="142545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5589B37C-C80C-1F2D-1CB4-5AC28B746D6B}"/>
                  </a:ext>
                </a:extLst>
              </p:cNvPr>
              <p:cNvSpPr txBox="1"/>
              <p:nvPr/>
            </p:nvSpPr>
            <p:spPr>
              <a:xfrm>
                <a:off x="3240185" y="4896947"/>
                <a:ext cx="332844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0</a:t>
                </a:r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3E12D124-F4FB-B727-5D07-2289FDDEE624}"/>
                  </a:ext>
                </a:extLst>
              </p:cNvPr>
              <p:cNvCxnSpPr/>
              <p:nvPr/>
            </p:nvCxnSpPr>
            <p:spPr>
              <a:xfrm>
                <a:off x="3588524" y="4970688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F2C1B7D-B236-341F-020D-1B6BB3EA1209}"/>
                </a:ext>
              </a:extLst>
            </p:cNvPr>
            <p:cNvSpPr txBox="1"/>
            <p:nvPr/>
          </p:nvSpPr>
          <p:spPr>
            <a:xfrm>
              <a:off x="4830729" y="5625360"/>
              <a:ext cx="3932655" cy="23391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Months after randomisation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D61826A-0A8F-E663-B4A0-F8DAC898A6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8247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2EA3A1-2CD7-2BA3-0F38-EC9C0AB63C90}"/>
                </a:ext>
              </a:extLst>
            </p:cNvPr>
            <p:cNvSpPr txBox="1"/>
            <p:nvPr/>
          </p:nvSpPr>
          <p:spPr>
            <a:xfrm>
              <a:off x="4785620" y="5337877"/>
              <a:ext cx="22604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12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09279A-649F-AB3F-0F32-C518190EF9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566915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6B7A15-BDA3-C2A6-DEF7-0843DF6CBB6E}"/>
                </a:ext>
              </a:extLst>
            </p:cNvPr>
            <p:cNvSpPr txBox="1"/>
            <p:nvPr/>
          </p:nvSpPr>
          <p:spPr>
            <a:xfrm>
              <a:off x="6455510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24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110C66-259D-41F2-04FB-134BDCE6EBF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75583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6C8A7A-7274-6589-7A81-A800B35B6D39}"/>
                </a:ext>
              </a:extLst>
            </p:cNvPr>
            <p:cNvSpPr txBox="1"/>
            <p:nvPr/>
          </p:nvSpPr>
          <p:spPr>
            <a:xfrm>
              <a:off x="8164297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36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0226367-A1BF-0B0E-6058-C4C11075FB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21249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92457F-CA99-E1C6-9F9F-37F15C0DEADF}"/>
                </a:ext>
              </a:extLst>
            </p:cNvPr>
            <p:cNvSpPr txBox="1"/>
            <p:nvPr/>
          </p:nvSpPr>
          <p:spPr>
            <a:xfrm>
              <a:off x="7304667" y="5337877"/>
              <a:ext cx="313670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30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0DF5C-9D3B-FF43-3D01-109370EFF3F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29917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81096BD-48EC-B0FD-3FF0-43E655EB1B90}"/>
                </a:ext>
              </a:extLst>
            </p:cNvPr>
            <p:cNvSpPr txBox="1"/>
            <p:nvPr/>
          </p:nvSpPr>
          <p:spPr>
            <a:xfrm>
              <a:off x="9019007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42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CD57B28-5965-7ACC-E21C-7C72156946E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984251" y="5271627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7CF03F4-5BF9-D51A-2827-17CF090A7E9F}"/>
                </a:ext>
              </a:extLst>
            </p:cNvPr>
            <p:cNvSpPr txBox="1"/>
            <p:nvPr/>
          </p:nvSpPr>
          <p:spPr>
            <a:xfrm>
              <a:off x="9873522" y="5337877"/>
              <a:ext cx="29859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48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C526C3B-18F4-0E9D-7B57-D38D681DFEA3}"/>
                </a:ext>
              </a:extLst>
            </p:cNvPr>
            <p:cNvGrpSpPr/>
            <p:nvPr/>
          </p:nvGrpSpPr>
          <p:grpSpPr>
            <a:xfrm>
              <a:off x="2729853" y="4204067"/>
              <a:ext cx="457833" cy="184666"/>
              <a:chOff x="3039491" y="3561914"/>
              <a:chExt cx="457833" cy="14254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5D971C-3D1F-6F44-728A-DAB8E197768D}"/>
                  </a:ext>
                </a:extLst>
              </p:cNvPr>
              <p:cNvSpPr txBox="1"/>
              <p:nvPr/>
            </p:nvSpPr>
            <p:spPr>
              <a:xfrm>
                <a:off x="3039491" y="3561914"/>
                <a:ext cx="381140" cy="142545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5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1CA197C-3A10-2540-17D7-8C1EC1BA85C4}"/>
                  </a:ext>
                </a:extLst>
              </p:cNvPr>
              <p:cNvCxnSpPr/>
              <p:nvPr/>
            </p:nvCxnSpPr>
            <p:spPr>
              <a:xfrm>
                <a:off x="3436124" y="3634971"/>
                <a:ext cx="6120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Freeform: Shape 182">
              <a:extLst>
                <a:ext uri="{FF2B5EF4-FFF2-40B4-BE49-F238E27FC236}">
                  <a16:creationId xmlns:a16="http://schemas.microsoft.com/office/drawing/2014/main" id="{34315AE5-782E-B7A4-8EB3-AEA29C0D5566}"/>
                </a:ext>
              </a:extLst>
            </p:cNvPr>
            <p:cNvSpPr/>
            <p:nvPr/>
          </p:nvSpPr>
          <p:spPr>
            <a:xfrm>
              <a:off x="3186989" y="2358695"/>
              <a:ext cx="128253" cy="2860817"/>
            </a:xfrm>
            <a:custGeom>
              <a:avLst/>
              <a:gdLst>
                <a:gd name="connsiteX0" fmla="*/ 0 w 2480261"/>
                <a:gd name="connsiteY0" fmla="*/ 0 h 1722840"/>
                <a:gd name="connsiteX1" fmla="*/ 0 w 2480261"/>
                <a:gd name="connsiteY1" fmla="*/ 1722840 h 1722840"/>
                <a:gd name="connsiteX2" fmla="*/ 2480261 w 2480261"/>
                <a:gd name="connsiteY2" fmla="*/ 1722840 h 1722840"/>
                <a:gd name="connsiteX0" fmla="*/ 0 w 0"/>
                <a:gd name="connsiteY0" fmla="*/ 0 h 1722840"/>
                <a:gd name="connsiteX1" fmla="*/ 0 w 0"/>
                <a:gd name="connsiteY1" fmla="*/ 1722840 h 172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22840">
                  <a:moveTo>
                    <a:pt x="0" y="0"/>
                  </a:moveTo>
                  <a:lnTo>
                    <a:pt x="0" y="1722840"/>
                  </a:lnTo>
                </a:path>
              </a:pathLst>
            </a:custGeom>
            <a:noFill/>
            <a:ln w="19050" cap="sq">
              <a:solidFill>
                <a:srgbClr val="00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236D2A1-E001-27F1-F11B-54C3E20AAA53}"/>
                </a:ext>
              </a:extLst>
            </p:cNvPr>
            <p:cNvCxnSpPr>
              <a:cxnSpLocks/>
            </p:cNvCxnSpPr>
            <p:nvPr/>
          </p:nvCxnSpPr>
          <p:spPr>
            <a:xfrm>
              <a:off x="3176016" y="5231985"/>
              <a:ext cx="735651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ADB996-68C1-EDDF-CE7B-6CAD487BBA4B}"/>
              </a:ext>
            </a:extLst>
          </p:cNvPr>
          <p:cNvGrpSpPr/>
          <p:nvPr/>
        </p:nvGrpSpPr>
        <p:grpSpPr>
          <a:xfrm>
            <a:off x="339090" y="2361747"/>
            <a:ext cx="1837321" cy="1487132"/>
            <a:chOff x="339090" y="2341651"/>
            <a:chExt cx="1837321" cy="1487132"/>
          </a:xfrm>
        </p:grpSpPr>
        <p:sp>
          <p:nvSpPr>
            <p:cNvPr id="182" name="Rectangle: Top Corners Rounded 181">
              <a:extLst>
                <a:ext uri="{FF2B5EF4-FFF2-40B4-BE49-F238E27FC236}">
                  <a16:creationId xmlns:a16="http://schemas.microsoft.com/office/drawing/2014/main" id="{1000B7A5-33CB-75E3-68E5-0F8E7608C6E9}"/>
                </a:ext>
              </a:extLst>
            </p:cNvPr>
            <p:cNvSpPr/>
            <p:nvPr/>
          </p:nvSpPr>
          <p:spPr>
            <a:xfrm rot="16200000">
              <a:off x="519729" y="2177054"/>
              <a:ext cx="1487132" cy="1816325"/>
            </a:xfrm>
            <a:prstGeom prst="round2Same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A93EB79-CC67-E556-D5FB-BB98D17A6EB7}"/>
                </a:ext>
              </a:extLst>
            </p:cNvPr>
            <p:cNvGrpSpPr/>
            <p:nvPr/>
          </p:nvGrpSpPr>
          <p:grpSpPr>
            <a:xfrm>
              <a:off x="339090" y="2354247"/>
              <a:ext cx="1837321" cy="1461939"/>
              <a:chOff x="339090" y="2537663"/>
              <a:chExt cx="1837321" cy="146193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EBA95A-CA42-371C-A932-B8AB61759401}"/>
                  </a:ext>
                </a:extLst>
              </p:cNvPr>
              <p:cNvSpPr txBox="1"/>
              <p:nvPr/>
            </p:nvSpPr>
            <p:spPr>
              <a:xfrm>
                <a:off x="355130" y="2537663"/>
                <a:ext cx="1816324" cy="14619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Primary CV </a:t>
                </a:r>
                <a:br>
                  <a:rPr kumimoji="0" lang="en-US" sz="1200" b="0" i="0" u="none" strike="noStrike" kern="1200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</a:br>
                <a:r>
                  <a:rPr kumimoji="0" lang="en-US" sz="1200" b="0" i="0" u="none" strike="noStrike" kern="1200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safety endpoint: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CV death, non-fatal MI, non-fatal stroke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spc="-20" dirty="0">
                    <a:solidFill>
                      <a:prstClr val="white"/>
                    </a:solidFill>
                    <a:latin typeface="Poppins Light"/>
                  </a:rPr>
                  <a:t>Censored at 365 days </a:t>
                </a:r>
                <a:br>
                  <a:rPr lang="en-US" sz="1200" dirty="0">
                    <a:solidFill>
                      <a:prstClr val="white"/>
                    </a:solidFill>
                    <a:latin typeface="Poppins Light"/>
                  </a:rPr>
                </a:br>
                <a:r>
                  <a:rPr lang="en-US" sz="1200" dirty="0">
                    <a:solidFill>
                      <a:prstClr val="white"/>
                    </a:solidFill>
                    <a:latin typeface="Poppins Light"/>
                  </a:rPr>
                  <a:t>post-last dose </a:t>
                </a:r>
                <a:br>
                  <a:rPr lang="en-US" sz="1200" dirty="0">
                    <a:solidFill>
                      <a:prstClr val="white"/>
                    </a:solidFill>
                    <a:latin typeface="Poppins Light"/>
                  </a:rPr>
                </a:br>
                <a:r>
                  <a:rPr lang="en-US" sz="1200" dirty="0">
                    <a:solidFill>
                      <a:prstClr val="white"/>
                    </a:solidFill>
                    <a:latin typeface="Poppins Light"/>
                  </a:rPr>
                  <a:t>of study drug</a:t>
                </a:r>
                <a:endParaRPr kumimoji="0" lang="en-US" sz="12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2A1C34C-A17F-334B-7B50-C706D232A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090" y="3353248"/>
                <a:ext cx="1837321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51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4" y="1340465"/>
            <a:ext cx="12064247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10525192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+mj-lt"/>
              </a:rPr>
              <a:t>‘On-treatment’ sensitivity analyses: primary MACE safety endpoint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D39AC-9ACC-B2B1-4D0F-4316AFBD7CA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CI, confidence interval; 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HR, hazard ratio; MACE, major adverse cardiovascular events.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076147-523A-E828-B163-1325EABA91FE}"/>
              </a:ext>
            </a:extLst>
          </p:cNvPr>
          <p:cNvGrpSpPr/>
          <p:nvPr/>
        </p:nvGrpSpPr>
        <p:grpSpPr>
          <a:xfrm>
            <a:off x="327779" y="1974273"/>
            <a:ext cx="10975403" cy="4138180"/>
            <a:chOff x="327779" y="1974273"/>
            <a:chExt cx="10975403" cy="41381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153C33-D650-FDCB-8AC9-766448896AD2}"/>
                </a:ext>
              </a:extLst>
            </p:cNvPr>
            <p:cNvGrpSpPr/>
            <p:nvPr/>
          </p:nvGrpSpPr>
          <p:grpSpPr>
            <a:xfrm>
              <a:off x="327779" y="1974273"/>
              <a:ext cx="10975403" cy="4138180"/>
              <a:chOff x="327779" y="1974273"/>
              <a:chExt cx="10975403" cy="4138180"/>
            </a:xfrm>
          </p:grpSpPr>
          <p:sp>
            <p:nvSpPr>
              <p:cNvPr id="181" name="Rounded Rectangle 57">
                <a:extLst>
                  <a:ext uri="{FF2B5EF4-FFF2-40B4-BE49-F238E27FC236}">
                    <a16:creationId xmlns:a16="http://schemas.microsoft.com/office/drawing/2014/main" id="{FA1A79BF-61C4-B9A2-42A2-AC4771F4D367}"/>
                  </a:ext>
                </a:extLst>
              </p:cNvPr>
              <p:cNvSpPr/>
              <p:nvPr/>
            </p:nvSpPr>
            <p:spPr>
              <a:xfrm>
                <a:off x="327779" y="1974273"/>
                <a:ext cx="10975403" cy="4138180"/>
              </a:xfrm>
              <a:prstGeom prst="roundRect">
                <a:avLst>
                  <a:gd name="adj" fmla="val 5052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69633107-4EB7-C2BB-AE51-D54BA1AB25D7}"/>
                  </a:ext>
                </a:extLst>
              </p:cNvPr>
              <p:cNvSpPr txBox="1"/>
              <p:nvPr/>
            </p:nvSpPr>
            <p:spPr>
              <a:xfrm>
                <a:off x="2483864" y="5761815"/>
                <a:ext cx="2337059" cy="23391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Favours testosterone</a:t>
                </a:r>
              </a:p>
            </p:txBody>
          </p: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1B877491-2152-334E-DBBF-F4A314D0F91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089891" y="5408082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CF59F43F-7080-A8AF-9660-A117F2095BE6}"/>
                  </a:ext>
                </a:extLst>
              </p:cNvPr>
              <p:cNvSpPr txBox="1"/>
              <p:nvPr/>
            </p:nvSpPr>
            <p:spPr>
              <a:xfrm>
                <a:off x="4995433" y="5474332"/>
                <a:ext cx="273101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</a:t>
                </a:r>
              </a:p>
            </p:txBody>
          </p: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AFBE6363-0B75-ABB9-00A3-9A5624743FC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907951" y="5408082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41F0488E-CA0B-2A14-0C28-DDDABD0C6389}"/>
                  </a:ext>
                </a:extLst>
              </p:cNvPr>
              <p:cNvSpPr txBox="1"/>
              <p:nvPr/>
            </p:nvSpPr>
            <p:spPr>
              <a:xfrm>
                <a:off x="3782010" y="5474332"/>
                <a:ext cx="326605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0.8</a:t>
                </a:r>
              </a:p>
            </p:txBody>
          </p: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853E18D5-AA62-F3E4-4172-B737B861EC4B}"/>
                  </a:ext>
                </a:extLst>
              </p:cNvPr>
              <p:cNvSpPr txBox="1"/>
              <p:nvPr/>
            </p:nvSpPr>
            <p:spPr>
              <a:xfrm>
                <a:off x="5444383" y="5761815"/>
                <a:ext cx="1911760" cy="23391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Favours placebo</a:t>
                </a:r>
              </a:p>
            </p:txBody>
          </p: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ED09161D-E200-7189-0D7E-BD6E2493E5F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533736" y="5408082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29DE044D-FF0D-DB99-9C67-6D0424853E82}"/>
                  </a:ext>
                </a:extLst>
              </p:cNvPr>
              <p:cNvSpPr txBox="1"/>
              <p:nvPr/>
            </p:nvSpPr>
            <p:spPr>
              <a:xfrm>
                <a:off x="4411981" y="5474332"/>
                <a:ext cx="326605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solidFill>
                      <a:srgbClr val="000000"/>
                    </a:solidFill>
                    <a:latin typeface="Poppins Light"/>
                  </a:rPr>
                  <a:t>0.9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182">
                <a:extLst>
                  <a:ext uri="{FF2B5EF4-FFF2-40B4-BE49-F238E27FC236}">
                    <a16:creationId xmlns:a16="http://schemas.microsoft.com/office/drawing/2014/main" id="{E70829C8-DEDF-643E-F4FD-B424DB2F7082}"/>
                  </a:ext>
                </a:extLst>
              </p:cNvPr>
              <p:cNvSpPr/>
              <p:nvPr/>
            </p:nvSpPr>
            <p:spPr>
              <a:xfrm>
                <a:off x="5130421" y="2651760"/>
                <a:ext cx="128253" cy="2704207"/>
              </a:xfrm>
              <a:custGeom>
                <a:avLst/>
                <a:gdLst>
                  <a:gd name="connsiteX0" fmla="*/ 0 w 2480261"/>
                  <a:gd name="connsiteY0" fmla="*/ 0 h 1722840"/>
                  <a:gd name="connsiteX1" fmla="*/ 0 w 2480261"/>
                  <a:gd name="connsiteY1" fmla="*/ 1722840 h 1722840"/>
                  <a:gd name="connsiteX2" fmla="*/ 2480261 w 2480261"/>
                  <a:gd name="connsiteY2" fmla="*/ 1722840 h 1722840"/>
                  <a:gd name="connsiteX0" fmla="*/ 0 w 0"/>
                  <a:gd name="connsiteY0" fmla="*/ 0 h 1722840"/>
                  <a:gd name="connsiteX1" fmla="*/ 0 w 0"/>
                  <a:gd name="connsiteY1" fmla="*/ 1722840 h 172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722840">
                    <a:moveTo>
                      <a:pt x="0" y="0"/>
                    </a:moveTo>
                    <a:lnTo>
                      <a:pt x="0" y="172284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AF0E71DB-F999-3291-2A80-BEB8048B9ED0}"/>
                  </a:ext>
                </a:extLst>
              </p:cNvPr>
              <p:cNvGrpSpPr/>
              <p:nvPr/>
            </p:nvGrpSpPr>
            <p:grpSpPr>
              <a:xfrm>
                <a:off x="3074764" y="5368440"/>
                <a:ext cx="326605" cy="281325"/>
                <a:chOff x="3936315" y="5344193"/>
                <a:chExt cx="326605" cy="281325"/>
              </a:xfrm>
            </p:grpSpPr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2A00D56B-BAE4-F616-3506-5094DE4D8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4060351" y="5383835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3" name="TextBox 362">
                  <a:extLst>
                    <a:ext uri="{FF2B5EF4-FFF2-40B4-BE49-F238E27FC236}">
                      <a16:creationId xmlns:a16="http://schemas.microsoft.com/office/drawing/2014/main" id="{583C7E01-6AC7-E3F7-C5D9-2639AB8E9A74}"/>
                    </a:ext>
                  </a:extLst>
                </p:cNvPr>
                <p:cNvSpPr txBox="1"/>
                <p:nvPr/>
              </p:nvSpPr>
              <p:spPr>
                <a:xfrm>
                  <a:off x="3936315" y="5450085"/>
                  <a:ext cx="326605" cy="17543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0.7</a:t>
                  </a:r>
                </a:p>
              </p:txBody>
            </p:sp>
          </p:grp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01A425BF-22A3-484B-1BE8-45B4D5E1A5E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244274" y="5408082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715709D3-014A-4891-6127-29ED5A1CAEBD}"/>
                  </a:ext>
                </a:extLst>
              </p:cNvPr>
              <p:cNvSpPr txBox="1"/>
              <p:nvPr/>
            </p:nvSpPr>
            <p:spPr>
              <a:xfrm>
                <a:off x="7171271" y="5474332"/>
                <a:ext cx="22604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2</a:t>
                </a:r>
              </a:p>
            </p:txBody>
          </p: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D7E573A5-718E-69F6-7A69-BEB853755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0066" y="5368440"/>
                <a:ext cx="406227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778C1CE1-AE79-5603-92F5-3767DC7BE2DF}"/>
                  </a:ext>
                </a:extLst>
              </p:cNvPr>
              <p:cNvGrpSpPr/>
              <p:nvPr/>
            </p:nvGrpSpPr>
            <p:grpSpPr>
              <a:xfrm>
                <a:off x="3811010" y="2948736"/>
                <a:ext cx="2161328" cy="169945"/>
                <a:chOff x="14709100" y="1806984"/>
                <a:chExt cx="2161328" cy="169945"/>
              </a:xfrm>
            </p:grpSpPr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07720D6C-A222-3E20-DB2F-E39EAB4252AF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DFEB8856-A310-DD5D-9885-EEF695E7828E}"/>
                    </a:ext>
                  </a:extLst>
                </p:cNvPr>
                <p:cNvCxnSpPr/>
                <p:nvPr/>
              </p:nvCxnSpPr>
              <p:spPr>
                <a:xfrm>
                  <a:off x="1686344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2A8085BD-8562-F7B1-CF64-0CDBA8F55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215581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C456DB09-373F-482F-3D66-2C32A0A4FA47}"/>
                    </a:ext>
                  </a:extLst>
                </p:cNvPr>
                <p:cNvSpPr/>
                <p:nvPr/>
              </p:nvSpPr>
              <p:spPr>
                <a:xfrm rot="2700000">
                  <a:off x="1572939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B6C7632A-2DEC-1A0B-DE66-D9B57E57DD97}"/>
                  </a:ext>
                </a:extLst>
              </p:cNvPr>
              <p:cNvGrpSpPr/>
              <p:nvPr/>
            </p:nvGrpSpPr>
            <p:grpSpPr>
              <a:xfrm>
                <a:off x="4015665" y="3489038"/>
                <a:ext cx="2385135" cy="169945"/>
                <a:chOff x="14709100" y="1806984"/>
                <a:chExt cx="2385135" cy="169945"/>
              </a:xfrm>
            </p:grpSpPr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8C1D0817-0ECF-7C62-3662-243DCC9CDA1F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67AE2A5A-6703-6FF7-059C-2C6A72D4F17D}"/>
                    </a:ext>
                  </a:extLst>
                </p:cNvPr>
                <p:cNvCxnSpPr/>
                <p:nvPr/>
              </p:nvCxnSpPr>
              <p:spPr>
                <a:xfrm>
                  <a:off x="17090736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44F6C419-C2EB-52B1-6A59-0D74019CD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237962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6172C65A-66E9-E47B-7CD2-0819A6B57DD8}"/>
                    </a:ext>
                  </a:extLst>
                </p:cNvPr>
                <p:cNvSpPr/>
                <p:nvPr/>
              </p:nvSpPr>
              <p:spPr>
                <a:xfrm rot="2700000">
                  <a:off x="15841735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C211718B-4790-02E6-F15C-21AE08E5E01E}"/>
                  </a:ext>
                </a:extLst>
              </p:cNvPr>
              <p:cNvGrpSpPr/>
              <p:nvPr/>
            </p:nvGrpSpPr>
            <p:grpSpPr>
              <a:xfrm>
                <a:off x="3679512" y="4431370"/>
                <a:ext cx="2799651" cy="169945"/>
                <a:chOff x="14709100" y="1806984"/>
                <a:chExt cx="2799651" cy="169945"/>
              </a:xfrm>
            </p:grpSpPr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9BC5F63F-8931-4E87-8A50-07319D0584A9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1CC02882-6A35-1B5C-FE0F-34685E5591C4}"/>
                    </a:ext>
                  </a:extLst>
                </p:cNvPr>
                <p:cNvCxnSpPr/>
                <p:nvPr/>
              </p:nvCxnSpPr>
              <p:spPr>
                <a:xfrm>
                  <a:off x="1750875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ADE3B3DB-F6A8-F5CC-D668-43A31BE3F0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279153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F073E47B-11F1-2B98-0430-80EDDD284C3C}"/>
                    </a:ext>
                  </a:extLst>
                </p:cNvPr>
                <p:cNvSpPr/>
                <p:nvPr/>
              </p:nvSpPr>
              <p:spPr>
                <a:xfrm rot="2700000">
                  <a:off x="16024621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BE22AF84-499E-230A-2519-4C3066456F8B}"/>
                  </a:ext>
                </a:extLst>
              </p:cNvPr>
              <p:cNvGrpSpPr/>
              <p:nvPr/>
            </p:nvGrpSpPr>
            <p:grpSpPr>
              <a:xfrm>
                <a:off x="3679512" y="4971672"/>
                <a:ext cx="2799651" cy="169945"/>
                <a:chOff x="14709100" y="1806984"/>
                <a:chExt cx="2799651" cy="169945"/>
              </a:xfrm>
            </p:grpSpPr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DB8F2D95-211E-8507-0631-B9EE8F181036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BE1D19DF-3223-BB2F-37A5-2165F3529B55}"/>
                    </a:ext>
                  </a:extLst>
                </p:cNvPr>
                <p:cNvCxnSpPr/>
                <p:nvPr/>
              </p:nvCxnSpPr>
              <p:spPr>
                <a:xfrm>
                  <a:off x="1750875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D7F1D512-47BD-99A3-D2D2-913D583786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279153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11D84570-654B-DDF7-D75D-11370C9B2EF3}"/>
                    </a:ext>
                  </a:extLst>
                </p:cNvPr>
                <p:cNvSpPr/>
                <p:nvPr/>
              </p:nvSpPr>
              <p:spPr>
                <a:xfrm rot="2700000">
                  <a:off x="16024621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03" name="Arrow: Right 402">
                <a:extLst>
                  <a:ext uri="{FF2B5EF4-FFF2-40B4-BE49-F238E27FC236}">
                    <a16:creationId xmlns:a16="http://schemas.microsoft.com/office/drawing/2014/main" id="{45797F5B-E23B-9BD2-8833-4BE311D3F1FB}"/>
                  </a:ext>
                </a:extLst>
              </p:cNvPr>
              <p:cNvSpPr/>
              <p:nvPr/>
            </p:nvSpPr>
            <p:spPr>
              <a:xfrm flipH="1">
                <a:off x="4824593" y="5749952"/>
                <a:ext cx="252985" cy="227789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4" name="Arrow: Right 403">
                <a:extLst>
                  <a:ext uri="{FF2B5EF4-FFF2-40B4-BE49-F238E27FC236}">
                    <a16:creationId xmlns:a16="http://schemas.microsoft.com/office/drawing/2014/main" id="{0AEADF38-3E4C-458E-209C-EE43CA3B1682}"/>
                  </a:ext>
                </a:extLst>
              </p:cNvPr>
              <p:cNvSpPr/>
              <p:nvPr/>
            </p:nvSpPr>
            <p:spPr>
              <a:xfrm>
                <a:off x="5181488" y="5749952"/>
                <a:ext cx="252985" cy="227789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5" name="TextBox 404">
                <a:extLst>
                  <a:ext uri="{FF2B5EF4-FFF2-40B4-BE49-F238E27FC236}">
                    <a16:creationId xmlns:a16="http://schemas.microsoft.com/office/drawing/2014/main" id="{9E7FFB15-615F-C51D-2750-68096DE917ED}"/>
                  </a:ext>
                </a:extLst>
              </p:cNvPr>
              <p:cNvSpPr txBox="1"/>
              <p:nvPr/>
            </p:nvSpPr>
            <p:spPr>
              <a:xfrm>
                <a:off x="482927" y="2799798"/>
                <a:ext cx="3379205" cy="46782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Primary MACE safety</a:t>
                </a:r>
                <a:b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</a:b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  endpoint:</a:t>
                </a:r>
                <a:r>
                  <a:rPr lang="en-GB" sz="1600" dirty="0">
                    <a:solidFill>
                      <a:srgbClr val="000000"/>
                    </a:solidFill>
                    <a:latin typeface="Poppins Medium"/>
                  </a:rPr>
                  <a:t> Safety set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endParaRPr>
              </a:p>
            </p:txBody>
          </p:sp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DF6BAC54-C293-8322-19CD-600D7F094014}"/>
                  </a:ext>
                </a:extLst>
              </p:cNvPr>
              <p:cNvSpPr txBox="1"/>
              <p:nvPr/>
            </p:nvSpPr>
            <p:spPr>
              <a:xfrm>
                <a:off x="482927" y="3457055"/>
                <a:ext cx="3379205" cy="23391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Principal sensitivity analysis</a:t>
                </a:r>
              </a:p>
            </p:txBody>
          </p:sp>
          <p:sp>
            <p:nvSpPr>
              <p:cNvPr id="407" name="TextBox 406">
                <a:extLst>
                  <a:ext uri="{FF2B5EF4-FFF2-40B4-BE49-F238E27FC236}">
                    <a16:creationId xmlns:a16="http://schemas.microsoft.com/office/drawing/2014/main" id="{5DF52824-9EF5-C9E2-3AA5-1167CBAB3726}"/>
                  </a:ext>
                </a:extLst>
              </p:cNvPr>
              <p:cNvSpPr txBox="1"/>
              <p:nvPr/>
            </p:nvSpPr>
            <p:spPr>
              <a:xfrm>
                <a:off x="482927" y="4282432"/>
                <a:ext cx="3379205" cy="46782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Additional sensitivity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  analysis 1</a:t>
                </a:r>
              </a:p>
            </p:txBody>
          </p:sp>
          <p:sp>
            <p:nvSpPr>
              <p:cNvPr id="408" name="TextBox 407">
                <a:extLst>
                  <a:ext uri="{FF2B5EF4-FFF2-40B4-BE49-F238E27FC236}">
                    <a16:creationId xmlns:a16="http://schemas.microsoft.com/office/drawing/2014/main" id="{49533F25-A10A-683D-D737-15110C01298C}"/>
                  </a:ext>
                </a:extLst>
              </p:cNvPr>
              <p:cNvSpPr txBox="1"/>
              <p:nvPr/>
            </p:nvSpPr>
            <p:spPr>
              <a:xfrm>
                <a:off x="482927" y="4822734"/>
                <a:ext cx="3379205" cy="46782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Additional sensitivity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  analysis 2</a:t>
                </a:r>
              </a:p>
            </p:txBody>
          </p:sp>
          <p:sp>
            <p:nvSpPr>
              <p:cNvPr id="409" name="TextBox 408">
                <a:extLst>
                  <a:ext uri="{FF2B5EF4-FFF2-40B4-BE49-F238E27FC236}">
                    <a16:creationId xmlns:a16="http://schemas.microsoft.com/office/drawing/2014/main" id="{07869C79-C2F9-7B41-39EB-DC12BEDD1838}"/>
                  </a:ext>
                </a:extLst>
              </p:cNvPr>
              <p:cNvSpPr txBox="1"/>
              <p:nvPr/>
            </p:nvSpPr>
            <p:spPr>
              <a:xfrm>
                <a:off x="7157256" y="2108024"/>
                <a:ext cx="4145925" cy="499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tabLst>
                    <a:tab pos="623888" algn="ctr"/>
                    <a:tab pos="2057400" algn="ctr"/>
                    <a:tab pos="3408363" algn="ctr"/>
                  </a:tabLst>
                </a:pPr>
                <a:r>
                  <a:rPr lang="en-GB" sz="1600" dirty="0">
                    <a:solidFill>
                      <a:srgbClr val="000000"/>
                    </a:solidFill>
                    <a:latin typeface="+mj-lt"/>
                  </a:rPr>
                  <a:t>	HR (95% CI)	</a:t>
                </a:r>
                <a:r>
                  <a:rPr lang="en-GB" sz="1600" dirty="0">
                    <a:solidFill>
                      <a:schemeClr val="accent1"/>
                    </a:solidFill>
                    <a:latin typeface="+mj-lt"/>
                  </a:rPr>
                  <a:t>Testosterone</a:t>
                </a:r>
                <a:r>
                  <a:rPr lang="en-GB" sz="1600" dirty="0">
                    <a:solidFill>
                      <a:srgbClr val="000000"/>
                    </a:solidFill>
                    <a:latin typeface="+mj-lt"/>
                  </a:rPr>
                  <a:t>	</a:t>
                </a:r>
                <a:r>
                  <a:rPr lang="en-GB" sz="1600" dirty="0">
                    <a:solidFill>
                      <a:schemeClr val="accent3"/>
                    </a:solidFill>
                    <a:latin typeface="+mj-lt"/>
                  </a:rPr>
                  <a:t>Placebo</a:t>
                </a:r>
                <a:endParaRPr lang="en-GB" sz="1200" dirty="0">
                  <a:solidFill>
                    <a:schemeClr val="accent3"/>
                  </a:solidFill>
                  <a:latin typeface="+mj-lt"/>
                </a:endParaRPr>
              </a:p>
              <a:p>
                <a:pPr>
                  <a:tabLst>
                    <a:tab pos="623888" algn="ctr"/>
                    <a:tab pos="2057400" algn="ctr"/>
                    <a:tab pos="3408363" algn="ctr"/>
                  </a:tabLst>
                </a:pPr>
                <a:r>
                  <a:rPr lang="en-GB" sz="1200" dirty="0">
                    <a:solidFill>
                      <a:srgbClr val="000000"/>
                    </a:solidFill>
                  </a:rPr>
                  <a:t>		n=2596, n (%)	n=2602, n (%)</a:t>
                </a:r>
              </a:p>
            </p:txBody>
          </p:sp>
          <p:sp>
            <p:nvSpPr>
              <p:cNvPr id="412" name="TextBox 411">
                <a:extLst>
                  <a:ext uri="{FF2B5EF4-FFF2-40B4-BE49-F238E27FC236}">
                    <a16:creationId xmlns:a16="http://schemas.microsoft.com/office/drawing/2014/main" id="{0667FC32-ADDB-271C-1DB8-AA478A8F2683}"/>
                  </a:ext>
                </a:extLst>
              </p:cNvPr>
              <p:cNvSpPr txBox="1"/>
              <p:nvPr/>
            </p:nvSpPr>
            <p:spPr>
              <a:xfrm>
                <a:off x="7084519" y="2910598"/>
                <a:ext cx="41946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tabLst>
                    <a:tab pos="539750" algn="r"/>
                    <a:tab pos="623888" algn="l"/>
                    <a:tab pos="2151063" algn="r"/>
                    <a:tab pos="2244725" algn="l"/>
                    <a:tab pos="3408363" algn="r"/>
                    <a:tab pos="3502025" algn="l"/>
                  </a:tabLst>
                </a:pPr>
                <a:r>
                  <a:rPr lang="en-GB" sz="1600" dirty="0">
                    <a:solidFill>
                      <a:srgbClr val="000000"/>
                    </a:solidFill>
                  </a:rPr>
                  <a:t>	0.96	(0.78–1.17)	182	(7.0)	190	(7.3)</a:t>
                </a:r>
              </a:p>
            </p:txBody>
          </p:sp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57B6E8C0-38ED-3696-B11E-228D1613D8F7}"/>
                  </a:ext>
                </a:extLst>
              </p:cNvPr>
              <p:cNvSpPr txBox="1"/>
              <p:nvPr/>
            </p:nvSpPr>
            <p:spPr>
              <a:xfrm>
                <a:off x="7084519" y="3452459"/>
                <a:ext cx="41946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tabLst>
                    <a:tab pos="539750" algn="r"/>
                    <a:tab pos="623888" algn="l"/>
                    <a:tab pos="2151063" algn="r"/>
                    <a:tab pos="2244725" algn="l"/>
                    <a:tab pos="3408363" algn="r"/>
                    <a:tab pos="3502025" algn="l"/>
                  </a:tabLst>
                </a:pPr>
                <a:r>
                  <a:rPr lang="en-GB" sz="1600" dirty="0">
                    <a:solidFill>
                      <a:srgbClr val="000000"/>
                    </a:solidFill>
                  </a:rPr>
                  <a:t>	1.02	(0.81–1.27)	154	(5.9)	152	(5.8)</a:t>
                </a:r>
              </a:p>
            </p:txBody>
          </p:sp>
          <p:sp>
            <p:nvSpPr>
              <p:cNvPr id="414" name="TextBox 413">
                <a:extLst>
                  <a:ext uri="{FF2B5EF4-FFF2-40B4-BE49-F238E27FC236}">
                    <a16:creationId xmlns:a16="http://schemas.microsoft.com/office/drawing/2014/main" id="{83C168F0-E83B-8E84-A4F4-4F72B97AC59D}"/>
                  </a:ext>
                </a:extLst>
              </p:cNvPr>
              <p:cNvSpPr txBox="1"/>
              <p:nvPr/>
            </p:nvSpPr>
            <p:spPr>
              <a:xfrm>
                <a:off x="7084519" y="4394725"/>
                <a:ext cx="41946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tabLst>
                    <a:tab pos="539750" algn="r"/>
                    <a:tab pos="623888" algn="l"/>
                    <a:tab pos="2151063" algn="r"/>
                    <a:tab pos="2244725" algn="l"/>
                    <a:tab pos="3408363" algn="r"/>
                    <a:tab pos="3502025" algn="l"/>
                  </a:tabLst>
                </a:pPr>
                <a:r>
                  <a:rPr lang="en-GB" sz="1600" dirty="0">
                    <a:solidFill>
                      <a:srgbClr val="000000"/>
                    </a:solidFill>
                  </a:rPr>
                  <a:t>	0.99	(0.76–1.29)	110	(4.2)	111	(4.3)</a:t>
                </a:r>
              </a:p>
            </p:txBody>
          </p:sp>
          <p:sp>
            <p:nvSpPr>
              <p:cNvPr id="415" name="TextBox 414">
                <a:extLst>
                  <a:ext uri="{FF2B5EF4-FFF2-40B4-BE49-F238E27FC236}">
                    <a16:creationId xmlns:a16="http://schemas.microsoft.com/office/drawing/2014/main" id="{C2F77591-94F3-E658-272F-54218F675F30}"/>
                  </a:ext>
                </a:extLst>
              </p:cNvPr>
              <p:cNvSpPr txBox="1"/>
              <p:nvPr/>
            </p:nvSpPr>
            <p:spPr>
              <a:xfrm>
                <a:off x="7084519" y="4930837"/>
                <a:ext cx="41946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tabLst>
                    <a:tab pos="539750" algn="r"/>
                    <a:tab pos="623888" algn="l"/>
                    <a:tab pos="2151063" algn="r"/>
                    <a:tab pos="2244725" algn="l"/>
                    <a:tab pos="3408363" algn="r"/>
                    <a:tab pos="3502025" algn="l"/>
                  </a:tabLst>
                </a:pPr>
                <a:r>
                  <a:rPr lang="en-GB" sz="1600" dirty="0">
                    <a:solidFill>
                      <a:srgbClr val="000000"/>
                    </a:solidFill>
                  </a:rPr>
                  <a:t>	0.99	(0.76–1.29)	107	(4.1)	109	(4.2)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89375A-C87D-E5CB-E948-9DF2C0358A3E}"/>
                </a:ext>
              </a:extLst>
            </p:cNvPr>
            <p:cNvGrpSpPr/>
            <p:nvPr/>
          </p:nvGrpSpPr>
          <p:grpSpPr>
            <a:xfrm>
              <a:off x="2731957" y="2762351"/>
              <a:ext cx="543784" cy="543784"/>
              <a:chOff x="8690978" y="2487610"/>
              <a:chExt cx="946519" cy="946519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8B07533-7C95-88D3-AABC-1B1DBF9E7705}"/>
                  </a:ext>
                </a:extLst>
              </p:cNvPr>
              <p:cNvSpPr/>
              <p:nvPr/>
            </p:nvSpPr>
            <p:spPr>
              <a:xfrm>
                <a:off x="8810625" y="2527935"/>
                <a:ext cx="712470" cy="866775"/>
              </a:xfrm>
              <a:custGeom>
                <a:avLst/>
                <a:gdLst>
                  <a:gd name="connsiteX0" fmla="*/ 352425 w 712470"/>
                  <a:gd name="connsiteY0" fmla="*/ 866775 h 866775"/>
                  <a:gd name="connsiteX1" fmla="*/ 209550 w 712470"/>
                  <a:gd name="connsiteY1" fmla="*/ 802005 h 866775"/>
                  <a:gd name="connsiteX2" fmla="*/ 83820 w 712470"/>
                  <a:gd name="connsiteY2" fmla="*/ 680085 h 866775"/>
                  <a:gd name="connsiteX3" fmla="*/ 26670 w 712470"/>
                  <a:gd name="connsiteY3" fmla="*/ 588645 h 866775"/>
                  <a:gd name="connsiteX4" fmla="*/ 0 w 712470"/>
                  <a:gd name="connsiteY4" fmla="*/ 508635 h 866775"/>
                  <a:gd name="connsiteX5" fmla="*/ 0 w 712470"/>
                  <a:gd name="connsiteY5" fmla="*/ 447675 h 866775"/>
                  <a:gd name="connsiteX6" fmla="*/ 0 w 712470"/>
                  <a:gd name="connsiteY6" fmla="*/ 104775 h 866775"/>
                  <a:gd name="connsiteX7" fmla="*/ 17145 w 712470"/>
                  <a:gd name="connsiteY7" fmla="*/ 74295 h 866775"/>
                  <a:gd name="connsiteX8" fmla="*/ 356235 w 712470"/>
                  <a:gd name="connsiteY8" fmla="*/ 0 h 866775"/>
                  <a:gd name="connsiteX9" fmla="*/ 689610 w 712470"/>
                  <a:gd name="connsiteY9" fmla="*/ 85725 h 866775"/>
                  <a:gd name="connsiteX10" fmla="*/ 712470 w 712470"/>
                  <a:gd name="connsiteY10" fmla="*/ 114300 h 866775"/>
                  <a:gd name="connsiteX11" fmla="*/ 712470 w 712470"/>
                  <a:gd name="connsiteY11" fmla="*/ 462915 h 866775"/>
                  <a:gd name="connsiteX12" fmla="*/ 687705 w 712470"/>
                  <a:gd name="connsiteY12" fmla="*/ 527685 h 866775"/>
                  <a:gd name="connsiteX13" fmla="*/ 672465 w 712470"/>
                  <a:gd name="connsiteY13" fmla="*/ 600075 h 866775"/>
                  <a:gd name="connsiteX14" fmla="*/ 624840 w 712470"/>
                  <a:gd name="connsiteY14" fmla="*/ 672465 h 866775"/>
                  <a:gd name="connsiteX15" fmla="*/ 558165 w 712470"/>
                  <a:gd name="connsiteY15" fmla="*/ 752475 h 866775"/>
                  <a:gd name="connsiteX16" fmla="*/ 485775 w 712470"/>
                  <a:gd name="connsiteY16" fmla="*/ 805815 h 866775"/>
                  <a:gd name="connsiteX17" fmla="*/ 352425 w 712470"/>
                  <a:gd name="connsiteY17" fmla="*/ 866775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12470" h="866775">
                    <a:moveTo>
                      <a:pt x="352425" y="866775"/>
                    </a:moveTo>
                    <a:lnTo>
                      <a:pt x="209550" y="802005"/>
                    </a:lnTo>
                    <a:lnTo>
                      <a:pt x="83820" y="680085"/>
                    </a:lnTo>
                    <a:lnTo>
                      <a:pt x="26670" y="588645"/>
                    </a:lnTo>
                    <a:lnTo>
                      <a:pt x="0" y="508635"/>
                    </a:lnTo>
                    <a:lnTo>
                      <a:pt x="0" y="447675"/>
                    </a:lnTo>
                    <a:lnTo>
                      <a:pt x="0" y="104775"/>
                    </a:lnTo>
                    <a:lnTo>
                      <a:pt x="17145" y="74295"/>
                    </a:lnTo>
                    <a:lnTo>
                      <a:pt x="356235" y="0"/>
                    </a:lnTo>
                    <a:lnTo>
                      <a:pt x="689610" y="85725"/>
                    </a:lnTo>
                    <a:lnTo>
                      <a:pt x="712470" y="114300"/>
                    </a:lnTo>
                    <a:lnTo>
                      <a:pt x="712470" y="462915"/>
                    </a:lnTo>
                    <a:lnTo>
                      <a:pt x="687705" y="527685"/>
                    </a:lnTo>
                    <a:lnTo>
                      <a:pt x="672465" y="600075"/>
                    </a:lnTo>
                    <a:lnTo>
                      <a:pt x="624840" y="672465"/>
                    </a:lnTo>
                    <a:lnTo>
                      <a:pt x="558165" y="752475"/>
                    </a:lnTo>
                    <a:lnTo>
                      <a:pt x="485775" y="805815"/>
                    </a:lnTo>
                    <a:lnTo>
                      <a:pt x="352425" y="86677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BD77478B-2A1A-F598-2ECC-5D131D1567EF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90978" y="2487610"/>
                <a:ext cx="946519" cy="946519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F74795F-C336-20AE-72FB-3352ED139211}"/>
                  </a:ext>
                </a:extLst>
              </p:cNvPr>
              <p:cNvGrpSpPr/>
              <p:nvPr/>
            </p:nvGrpSpPr>
            <p:grpSpPr>
              <a:xfrm>
                <a:off x="8881720" y="2657172"/>
                <a:ext cx="565035" cy="607396"/>
                <a:chOff x="3939259" y="3363593"/>
                <a:chExt cx="2479544" cy="2665434"/>
              </a:xfrm>
            </p:grpSpPr>
            <p:pic>
              <p:nvPicPr>
                <p:cNvPr id="13" name="Graphic 12">
                  <a:extLst>
                    <a:ext uri="{FF2B5EF4-FFF2-40B4-BE49-F238E27FC236}">
                      <a16:creationId xmlns:a16="http://schemas.microsoft.com/office/drawing/2014/main" id="{1194B750-5DA9-3731-77C2-A7F8DA5D91AD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3939259" y="3363593"/>
                  <a:ext cx="1038499" cy="2274998"/>
                </a:xfrm>
                <a:prstGeom prst="rect">
                  <a:avLst/>
                </a:prstGeom>
              </p:spPr>
            </p:pic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900F9ED0-E0F5-FB36-E7A7-1F5E5A4B8D91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5380304" y="3363593"/>
                  <a:ext cx="1038499" cy="2274998"/>
                </a:xfrm>
                <a:prstGeom prst="rect">
                  <a:avLst/>
                </a:prstGeom>
              </p:spPr>
            </p:pic>
            <p:pic>
              <p:nvPicPr>
                <p:cNvPr id="15" name="Graphic 14">
                  <a:extLst>
                    <a:ext uri="{FF2B5EF4-FFF2-40B4-BE49-F238E27FC236}">
                      <a16:creationId xmlns:a16="http://schemas.microsoft.com/office/drawing/2014/main" id="{7051A6F9-C3CD-5622-4751-3E49FCA7608A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7036" r="27315"/>
                <a:stretch/>
              </p:blipFill>
              <p:spPr>
                <a:xfrm>
                  <a:off x="4578490" y="3397864"/>
                  <a:ext cx="1201083" cy="2631163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057839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3" y="1340465"/>
            <a:ext cx="9660206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8106544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+mj-lt"/>
              </a:rPr>
              <a:t>Subgroup analyses: primary MACE safety endpoint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D39AC-9ACC-B2B1-4D0F-4316AFBD7CA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CI, confidence interval; 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HR, hazard ratio; MACE, major adverse cardiovascular events.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7E747B-B306-0F72-7BE8-8D2864FCCEEC}"/>
              </a:ext>
            </a:extLst>
          </p:cNvPr>
          <p:cNvGrpSpPr/>
          <p:nvPr/>
        </p:nvGrpSpPr>
        <p:grpSpPr>
          <a:xfrm>
            <a:off x="327779" y="1974273"/>
            <a:ext cx="10975403" cy="4138180"/>
            <a:chOff x="327779" y="1974273"/>
            <a:chExt cx="10975403" cy="4138180"/>
          </a:xfrm>
        </p:grpSpPr>
        <p:sp>
          <p:nvSpPr>
            <p:cNvPr id="181" name="Rounded Rectangle 57">
              <a:extLst>
                <a:ext uri="{FF2B5EF4-FFF2-40B4-BE49-F238E27FC236}">
                  <a16:creationId xmlns:a16="http://schemas.microsoft.com/office/drawing/2014/main" id="{FA1A79BF-61C4-B9A2-42A2-AC4771F4D367}"/>
                </a:ext>
              </a:extLst>
            </p:cNvPr>
            <p:cNvSpPr/>
            <p:nvPr/>
          </p:nvSpPr>
          <p:spPr>
            <a:xfrm>
              <a:off x="327779" y="1974273"/>
              <a:ext cx="10975403" cy="4138180"/>
            </a:xfrm>
            <a:prstGeom prst="roundRect">
              <a:avLst>
                <a:gd name="adj" fmla="val 505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9E7FFB15-615F-C51D-2750-68096DE917ED}"/>
                </a:ext>
              </a:extLst>
            </p:cNvPr>
            <p:cNvSpPr txBox="1"/>
            <p:nvPr/>
          </p:nvSpPr>
          <p:spPr>
            <a:xfrm>
              <a:off x="482927" y="2696125"/>
              <a:ext cx="3379205" cy="2649443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spcAft>
                  <a:spcPts val="100"/>
                </a:spcAft>
                <a:buClrTx/>
                <a:buSzTx/>
                <a:buFontTx/>
                <a:buNone/>
                <a:tabLst>
                  <a:tab pos="1611313" algn="l"/>
                </a:tabLst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Age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	&lt;65 years</a:t>
              </a:r>
            </a:p>
            <a:p>
              <a:pPr marL="0" marR="0" lvl="0" indent="0" defTabSz="914400" rtl="0" eaLnBrk="1" fontAlgn="auto" latinLnBrk="0" hangingPunct="1">
                <a:spcAft>
                  <a:spcPts val="100"/>
                </a:spcAft>
                <a:buClrTx/>
                <a:buSzTx/>
                <a:buFontTx/>
                <a:buNone/>
                <a:tabLst>
                  <a:tab pos="1611313" algn="l"/>
                </a:tabLst>
                <a:defRPr/>
              </a:pPr>
              <a:r>
                <a:rPr lang="en-GB" sz="1600" dirty="0">
                  <a:solidFill>
                    <a:srgbClr val="000000"/>
                  </a:solidFill>
                </a:rPr>
                <a:t>	≥65 years</a:t>
              </a:r>
            </a:p>
            <a:p>
              <a:pPr marL="0" marR="0" lvl="0" indent="0" defTabSz="914400" rtl="0" eaLnBrk="1" fontAlgn="auto" latinLnBrk="0" hangingPunct="1">
                <a:spcAft>
                  <a:spcPts val="100"/>
                </a:spcAft>
                <a:buClrTx/>
                <a:buSzTx/>
                <a:buFontTx/>
                <a:buNone/>
                <a:tabLst>
                  <a:tab pos="1611313" algn="l"/>
                </a:tabLst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+mn-ea"/>
                <a:cs typeface="+mn-cs"/>
              </a:endParaRPr>
            </a:p>
            <a:p>
              <a:pPr>
                <a:spcAft>
                  <a:spcPts val="100"/>
                </a:spcAft>
                <a:tabLst>
                  <a:tab pos="1611313" algn="l"/>
                </a:tabLst>
                <a:defRPr/>
              </a:pPr>
              <a:r>
                <a:rPr lang="en-GB" sz="1600" dirty="0">
                  <a:solidFill>
                    <a:srgbClr val="000000"/>
                  </a:solidFill>
                  <a:latin typeface="Poppins Medium"/>
                </a:rPr>
                <a:t>Race</a:t>
              </a:r>
              <a:r>
                <a:rPr lang="en-GB" sz="1600" dirty="0">
                  <a:solidFill>
                    <a:srgbClr val="000000"/>
                  </a:solidFill>
                </a:rPr>
                <a:t>	White</a:t>
              </a:r>
            </a:p>
            <a:p>
              <a:pPr>
                <a:spcAft>
                  <a:spcPts val="100"/>
                </a:spcAft>
                <a:tabLst>
                  <a:tab pos="1611313" algn="l"/>
                </a:tabLst>
                <a:defRPr/>
              </a:pPr>
              <a:r>
                <a:rPr lang="en-GB" sz="1600" dirty="0">
                  <a:solidFill>
                    <a:srgbClr val="000000"/>
                  </a:solidFill>
                </a:rPr>
                <a:t>	Black</a:t>
              </a:r>
            </a:p>
            <a:p>
              <a:pPr>
                <a:spcAft>
                  <a:spcPts val="100"/>
                </a:spcAft>
                <a:tabLst>
                  <a:tab pos="1611313" algn="l"/>
                </a:tabLst>
                <a:defRPr/>
              </a:pPr>
              <a:r>
                <a:rPr lang="en-GB" sz="1600" dirty="0">
                  <a:solidFill>
                    <a:srgbClr val="000000"/>
                  </a:solidFill>
                </a:rPr>
                <a:t>	Other</a:t>
              </a:r>
            </a:p>
            <a:p>
              <a:pPr>
                <a:spcAft>
                  <a:spcPts val="100"/>
                </a:spcAft>
                <a:tabLst>
                  <a:tab pos="1611313" algn="l"/>
                </a:tabLst>
                <a:defRPr/>
              </a:pPr>
              <a:endParaRPr lang="en-GB" sz="600" dirty="0">
                <a:solidFill>
                  <a:srgbClr val="000000"/>
                </a:solidFill>
              </a:endParaRPr>
            </a:p>
            <a:p>
              <a:pPr marL="0" marR="0" lvl="0" indent="0" defTabSz="914400" rtl="0" eaLnBrk="1" fontAlgn="auto" latinLnBrk="0" hangingPunct="1">
                <a:spcAft>
                  <a:spcPts val="100"/>
                </a:spcAft>
                <a:buClrTx/>
                <a:buSzTx/>
                <a:buFontTx/>
                <a:buNone/>
                <a:tabLst>
                  <a:tab pos="1611313" algn="l"/>
                </a:tabLst>
                <a:defRPr/>
              </a:pPr>
              <a:r>
                <a:rPr lang="en-GB" sz="1600" dirty="0">
                  <a:solidFill>
                    <a:srgbClr val="000000"/>
                  </a:solidFill>
                  <a:latin typeface="Poppins Medium"/>
                </a:rPr>
                <a:t>Pre-existing</a:t>
              </a:r>
              <a:r>
                <a:rPr lang="en-GB" sz="1600" dirty="0">
                  <a:solidFill>
                    <a:srgbClr val="000000"/>
                  </a:solidFill>
                </a:rPr>
                <a:t>	Yes</a:t>
              </a:r>
            </a:p>
            <a:p>
              <a:pPr marL="0" marR="0" lvl="0" indent="0" defTabSz="914400" rtl="0" eaLnBrk="1" fontAlgn="auto" latinLnBrk="0" hangingPunct="1">
                <a:spcAft>
                  <a:spcPts val="100"/>
                </a:spcAft>
                <a:buClrTx/>
                <a:buSzTx/>
                <a:buFontTx/>
                <a:buNone/>
                <a:tabLst>
                  <a:tab pos="1611313" algn="l"/>
                </a:tabLst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  CVD</a:t>
              </a:r>
              <a:r>
                <a:rPr lang="en-GB" sz="1600" dirty="0">
                  <a:solidFill>
                    <a:srgbClr val="000000"/>
                  </a:solidFill>
                </a:rPr>
                <a:t>	No</a:t>
              </a:r>
            </a:p>
            <a:p>
              <a:pPr marL="0" marR="0" lvl="0" indent="0" defTabSz="914400" rtl="0" eaLnBrk="1" fontAlgn="auto" latinLnBrk="0" hangingPunct="1">
                <a:spcAft>
                  <a:spcPts val="100"/>
                </a:spcAft>
                <a:buClrTx/>
                <a:buSzTx/>
                <a:buFontTx/>
                <a:buNone/>
                <a:tabLst>
                  <a:tab pos="1611313" algn="l"/>
                </a:tabLst>
                <a:defRPr/>
              </a:pPr>
              <a:endParaRPr lang="en-GB" sz="600" dirty="0">
                <a:solidFill>
                  <a:srgbClr val="000000"/>
                </a:solidFill>
              </a:endParaRPr>
            </a:p>
            <a:p>
              <a:pPr>
                <a:spcAft>
                  <a:spcPts val="100"/>
                </a:spcAft>
                <a:tabLst>
                  <a:tab pos="1611313" algn="l"/>
                </a:tabLst>
                <a:defRPr/>
              </a:pPr>
              <a:r>
                <a:rPr lang="en-GB" sz="1600" dirty="0">
                  <a:solidFill>
                    <a:srgbClr val="000000"/>
                  </a:solidFill>
                  <a:latin typeface="Poppins Medium"/>
                </a:rPr>
                <a:t>Diabetes</a:t>
              </a:r>
              <a:r>
                <a:rPr lang="en-GB" sz="1600" dirty="0">
                  <a:solidFill>
                    <a:srgbClr val="000000"/>
                  </a:solidFill>
                </a:rPr>
                <a:t>	Yes</a:t>
              </a:r>
            </a:p>
            <a:p>
              <a:pPr>
                <a:spcAft>
                  <a:spcPts val="100"/>
                </a:spcAft>
                <a:tabLst>
                  <a:tab pos="1611313" algn="l"/>
                </a:tabLst>
                <a:defRPr/>
              </a:pPr>
              <a:r>
                <a:rPr lang="en-GB" sz="1600" dirty="0">
                  <a:solidFill>
                    <a:srgbClr val="000000"/>
                  </a:solidFill>
                </a:rPr>
                <a:t>	No</a:t>
              </a: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07869C79-C2F9-7B41-39EB-DC12BEDD1838}"/>
                </a:ext>
              </a:extLst>
            </p:cNvPr>
            <p:cNvSpPr txBox="1"/>
            <p:nvPr/>
          </p:nvSpPr>
          <p:spPr>
            <a:xfrm>
              <a:off x="7157256" y="2108024"/>
              <a:ext cx="4145925" cy="4993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623888" algn="ctr"/>
                  <a:tab pos="2057400" algn="ctr"/>
                  <a:tab pos="3408363" algn="ctr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+mj-lt"/>
                </a:rPr>
                <a:t>	HR (95% CI)	</a:t>
              </a:r>
              <a:r>
                <a:rPr lang="en-GB" sz="1600" dirty="0">
                  <a:solidFill>
                    <a:schemeClr val="accent1"/>
                  </a:solidFill>
                  <a:latin typeface="+mj-lt"/>
                </a:rPr>
                <a:t>Testosterone</a:t>
              </a:r>
              <a:r>
                <a:rPr lang="en-GB" sz="1600" dirty="0">
                  <a:solidFill>
                    <a:srgbClr val="000000"/>
                  </a:solidFill>
                  <a:latin typeface="+mj-lt"/>
                </a:rPr>
                <a:t>	</a:t>
              </a:r>
              <a:r>
                <a:rPr lang="en-GB" sz="1600" dirty="0">
                  <a:solidFill>
                    <a:schemeClr val="accent3"/>
                  </a:solidFill>
                  <a:latin typeface="+mj-lt"/>
                </a:rPr>
                <a:t>Placebo</a:t>
              </a:r>
              <a:endParaRPr lang="en-GB" sz="1200" dirty="0">
                <a:solidFill>
                  <a:schemeClr val="accent3"/>
                </a:solidFill>
                <a:latin typeface="+mj-lt"/>
              </a:endParaRPr>
            </a:p>
            <a:p>
              <a:pPr>
                <a:tabLst>
                  <a:tab pos="623888" algn="ctr"/>
                  <a:tab pos="2057400" algn="ctr"/>
                  <a:tab pos="3408363" algn="ctr"/>
                </a:tabLst>
              </a:pPr>
              <a:r>
                <a:rPr lang="en-GB" sz="1200" dirty="0">
                  <a:solidFill>
                    <a:srgbClr val="000000"/>
                  </a:solidFill>
                </a:rPr>
                <a:t>		n=2596, n/N (%)	n=2602, n/N (%)</a:t>
              </a: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0667FC32-ADDB-271C-1DB8-AA478A8F2683}"/>
                </a:ext>
              </a:extLst>
            </p:cNvPr>
            <p:cNvSpPr txBox="1"/>
            <p:nvPr/>
          </p:nvSpPr>
          <p:spPr>
            <a:xfrm>
              <a:off x="7084519" y="2738561"/>
              <a:ext cx="41946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446088" algn="r"/>
                  <a:tab pos="498475" algn="l"/>
                  <a:tab pos="2327275" algn="r"/>
                  <a:tab pos="2379663" algn="l"/>
                  <a:tab pos="3636963" algn="r"/>
                  <a:tab pos="3678238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	0.86	(0.64–1.15)	81/1358	(6.0)	96/1392	(6.9)</a:t>
              </a: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69633107-4EB7-C2BB-AE51-D54BA1AB25D7}"/>
                </a:ext>
              </a:extLst>
            </p:cNvPr>
            <p:cNvSpPr txBox="1"/>
            <p:nvPr/>
          </p:nvSpPr>
          <p:spPr>
            <a:xfrm>
              <a:off x="2172134" y="5761815"/>
              <a:ext cx="2337059" cy="23391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Favours testosterone</a:t>
              </a:r>
            </a:p>
          </p:txBody>
        </p: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1B877491-2152-334E-DBBF-F4A314D0F91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8631" y="5408082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CF59F43F-7080-A8AF-9660-A117F2095BE6}"/>
                </a:ext>
              </a:extLst>
            </p:cNvPr>
            <p:cNvSpPr txBox="1"/>
            <p:nvPr/>
          </p:nvSpPr>
          <p:spPr>
            <a:xfrm>
              <a:off x="4634173" y="5474332"/>
              <a:ext cx="273101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FBE6363-0B75-ABB9-00A3-9A5624743FC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80116" y="5408082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41F0488E-CA0B-2A14-0C28-DDDABD0C6389}"/>
                </a:ext>
              </a:extLst>
            </p:cNvPr>
            <p:cNvSpPr txBox="1"/>
            <p:nvPr/>
          </p:nvSpPr>
          <p:spPr>
            <a:xfrm>
              <a:off x="4154175" y="5474332"/>
              <a:ext cx="326605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0.8</a:t>
              </a: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853E18D5-AA62-F3E4-4172-B737B861EC4B}"/>
                </a:ext>
              </a:extLst>
            </p:cNvPr>
            <p:cNvSpPr txBox="1"/>
            <p:nvPr/>
          </p:nvSpPr>
          <p:spPr>
            <a:xfrm>
              <a:off x="5132653" y="5761815"/>
              <a:ext cx="1911760" cy="23391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rPr>
                <a:t>Favours placebo</a:t>
              </a:r>
            </a:p>
          </p:txBody>
        </p: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ED09161D-E200-7189-0D7E-BD6E2493E5F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41" y="5408082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29DE044D-FF0D-DB99-9C67-6D0424853E82}"/>
                </a:ext>
              </a:extLst>
            </p:cNvPr>
            <p:cNvSpPr txBox="1"/>
            <p:nvPr/>
          </p:nvSpPr>
          <p:spPr>
            <a:xfrm>
              <a:off x="3580186" y="5474332"/>
              <a:ext cx="326605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000000"/>
                  </a:solidFill>
                  <a:latin typeface="Poppins Light"/>
                </a:rPr>
                <a:t>0.6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61" name="Freeform: Shape 182">
              <a:extLst>
                <a:ext uri="{FF2B5EF4-FFF2-40B4-BE49-F238E27FC236}">
                  <a16:creationId xmlns:a16="http://schemas.microsoft.com/office/drawing/2014/main" id="{E70829C8-DEDF-643E-F4FD-B424DB2F7082}"/>
                </a:ext>
              </a:extLst>
            </p:cNvPr>
            <p:cNvSpPr/>
            <p:nvPr/>
          </p:nvSpPr>
          <p:spPr>
            <a:xfrm>
              <a:off x="4769161" y="2651760"/>
              <a:ext cx="128253" cy="2704207"/>
            </a:xfrm>
            <a:custGeom>
              <a:avLst/>
              <a:gdLst>
                <a:gd name="connsiteX0" fmla="*/ 0 w 2480261"/>
                <a:gd name="connsiteY0" fmla="*/ 0 h 1722840"/>
                <a:gd name="connsiteX1" fmla="*/ 0 w 2480261"/>
                <a:gd name="connsiteY1" fmla="*/ 1722840 h 1722840"/>
                <a:gd name="connsiteX2" fmla="*/ 2480261 w 2480261"/>
                <a:gd name="connsiteY2" fmla="*/ 1722840 h 1722840"/>
                <a:gd name="connsiteX0" fmla="*/ 0 w 0"/>
                <a:gd name="connsiteY0" fmla="*/ 0 h 1722840"/>
                <a:gd name="connsiteX1" fmla="*/ 0 w 0"/>
                <a:gd name="connsiteY1" fmla="*/ 1722840 h 172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22840">
                  <a:moveTo>
                    <a:pt x="0" y="0"/>
                  </a:moveTo>
                  <a:lnTo>
                    <a:pt x="0" y="1722840"/>
                  </a:lnTo>
                </a:path>
              </a:pathLst>
            </a:custGeom>
            <a:noFill/>
            <a:ln w="19050" cap="sq">
              <a:solidFill>
                <a:srgbClr val="00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AF0E71DB-F999-3291-2A80-BEB8048B9ED0}"/>
                </a:ext>
              </a:extLst>
            </p:cNvPr>
            <p:cNvGrpSpPr/>
            <p:nvPr/>
          </p:nvGrpSpPr>
          <p:grpSpPr>
            <a:xfrm>
              <a:off x="2763034" y="5368440"/>
              <a:ext cx="326605" cy="281325"/>
              <a:chOff x="3936315" y="5344193"/>
              <a:chExt cx="326605" cy="281325"/>
            </a:xfrm>
          </p:grpSpPr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2A00D56B-BAE4-F616-3506-5094DE4D8E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060351" y="5383835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583C7E01-6AC7-E3F7-C5D9-2639AB8E9A74}"/>
                  </a:ext>
                </a:extLst>
              </p:cNvPr>
              <p:cNvSpPr txBox="1"/>
              <p:nvPr/>
            </p:nvSpPr>
            <p:spPr>
              <a:xfrm>
                <a:off x="3936315" y="5450085"/>
                <a:ext cx="326605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0.4</a:t>
                </a:r>
              </a:p>
            </p:txBody>
          </p:sp>
        </p:grp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01A425BF-22A3-484B-1BE8-45B4D5E1A5E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32544" y="5408082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715709D3-014A-4891-6127-29ED5A1CAEBD}"/>
                </a:ext>
              </a:extLst>
            </p:cNvPr>
            <p:cNvSpPr txBox="1"/>
            <p:nvPr/>
          </p:nvSpPr>
          <p:spPr>
            <a:xfrm>
              <a:off x="6859541" y="5474332"/>
              <a:ext cx="22604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000000"/>
                  </a:solidFill>
                  <a:latin typeface="Poppins Light"/>
                </a:rPr>
                <a:t>3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D7E573A5-718E-69F6-7A69-BEB85375504E}"/>
                </a:ext>
              </a:extLst>
            </p:cNvPr>
            <p:cNvCxnSpPr>
              <a:cxnSpLocks/>
            </p:cNvCxnSpPr>
            <p:nvPr/>
          </p:nvCxnSpPr>
          <p:spPr>
            <a:xfrm>
              <a:off x="2918336" y="5368440"/>
              <a:ext cx="406227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778C1CE1-AE79-5603-92F5-3767DC7BE2DF}"/>
                </a:ext>
              </a:extLst>
            </p:cNvPr>
            <p:cNvGrpSpPr/>
            <p:nvPr/>
          </p:nvGrpSpPr>
          <p:grpSpPr>
            <a:xfrm>
              <a:off x="3870714" y="2746071"/>
              <a:ext cx="1177076" cy="169945"/>
              <a:chOff x="14709100" y="1806984"/>
              <a:chExt cx="1177076" cy="169945"/>
            </a:xfrm>
          </p:grpSpPr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07720D6C-A222-3E20-DB2F-E39EAB4252AF}"/>
                  </a:ext>
                </a:extLst>
              </p:cNvPr>
              <p:cNvCxnSpPr/>
              <p:nvPr/>
            </p:nvCxnSpPr>
            <p:spPr>
              <a:xfrm>
                <a:off x="14709100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DFEB8856-A310-DD5D-9885-EEF695E7828E}"/>
                  </a:ext>
                </a:extLst>
              </p:cNvPr>
              <p:cNvCxnSpPr/>
              <p:nvPr/>
            </p:nvCxnSpPr>
            <p:spPr>
              <a:xfrm>
                <a:off x="15886176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2A8085BD-8562-F7B1-CF64-0CDBA8F554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14614" y="1891957"/>
                <a:ext cx="11689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C456DB09-373F-482F-3D66-2C32A0A4FA47}"/>
                  </a:ext>
                </a:extLst>
              </p:cNvPr>
              <p:cNvSpPr/>
              <p:nvPr/>
            </p:nvSpPr>
            <p:spPr>
              <a:xfrm rot="2700000">
                <a:off x="15220755" y="1806983"/>
                <a:ext cx="169945" cy="169948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3" name="Arrow: Right 402">
              <a:extLst>
                <a:ext uri="{FF2B5EF4-FFF2-40B4-BE49-F238E27FC236}">
                  <a16:creationId xmlns:a16="http://schemas.microsoft.com/office/drawing/2014/main" id="{45797F5B-E23B-9BD2-8833-4BE311D3F1FB}"/>
                </a:ext>
              </a:extLst>
            </p:cNvPr>
            <p:cNvSpPr/>
            <p:nvPr/>
          </p:nvSpPr>
          <p:spPr>
            <a:xfrm flipH="1">
              <a:off x="4512863" y="5749952"/>
              <a:ext cx="252985" cy="227789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Arrow: Right 403">
              <a:extLst>
                <a:ext uri="{FF2B5EF4-FFF2-40B4-BE49-F238E27FC236}">
                  <a16:creationId xmlns:a16="http://schemas.microsoft.com/office/drawing/2014/main" id="{0AEADF38-3E4C-458E-209C-EE43CA3B1682}"/>
                </a:ext>
              </a:extLst>
            </p:cNvPr>
            <p:cNvSpPr/>
            <p:nvPr/>
          </p:nvSpPr>
          <p:spPr>
            <a:xfrm>
              <a:off x="4869758" y="5749952"/>
              <a:ext cx="252985" cy="22778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C9BE84E-D8B4-6CCC-FBFF-05043D0E3D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21014" y="5408082"/>
              <a:ext cx="7928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3A0749-8C90-151A-417F-F0D538058F23}"/>
                </a:ext>
              </a:extLst>
            </p:cNvPr>
            <p:cNvSpPr txBox="1"/>
            <p:nvPr/>
          </p:nvSpPr>
          <p:spPr>
            <a:xfrm>
              <a:off x="6048011" y="5474332"/>
              <a:ext cx="22604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2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7D45044-66C7-464D-5EE9-8DFC8A08DAC5}"/>
                </a:ext>
              </a:extLst>
            </p:cNvPr>
            <p:cNvGrpSpPr/>
            <p:nvPr/>
          </p:nvGrpSpPr>
          <p:grpSpPr>
            <a:xfrm>
              <a:off x="4319302" y="2997531"/>
              <a:ext cx="1122068" cy="169945"/>
              <a:chOff x="14709100" y="1806984"/>
              <a:chExt cx="1122068" cy="16994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A876C54-2252-FA10-3169-7CB1600D502A}"/>
                  </a:ext>
                </a:extLst>
              </p:cNvPr>
              <p:cNvCxnSpPr/>
              <p:nvPr/>
            </p:nvCxnSpPr>
            <p:spPr>
              <a:xfrm>
                <a:off x="14709100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CDB3BA0-230C-6F06-903E-C978E172A299}"/>
                  </a:ext>
                </a:extLst>
              </p:cNvPr>
              <p:cNvCxnSpPr/>
              <p:nvPr/>
            </p:nvCxnSpPr>
            <p:spPr>
              <a:xfrm>
                <a:off x="15830931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13F8E4-416A-A7A3-89AC-BC6073398B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14614" y="1891957"/>
                <a:ext cx="111655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33D4F99-38B0-B629-2D7C-7070D55092F4}"/>
                  </a:ext>
                </a:extLst>
              </p:cNvPr>
              <p:cNvSpPr/>
              <p:nvPr/>
            </p:nvSpPr>
            <p:spPr>
              <a:xfrm rot="2700000">
                <a:off x="15186465" y="1806983"/>
                <a:ext cx="169945" cy="169948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BD0C79B-B21F-D393-4CE2-A6BDFC5CC769}"/>
                </a:ext>
              </a:extLst>
            </p:cNvPr>
            <p:cNvGrpSpPr/>
            <p:nvPr/>
          </p:nvGrpSpPr>
          <p:grpSpPr>
            <a:xfrm>
              <a:off x="4218337" y="3373292"/>
              <a:ext cx="897041" cy="169945"/>
              <a:chOff x="14709100" y="1806984"/>
              <a:chExt cx="897041" cy="169945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27F81C6-D362-FF52-2C3E-D284DFFC39A3}"/>
                  </a:ext>
                </a:extLst>
              </p:cNvPr>
              <p:cNvCxnSpPr/>
              <p:nvPr/>
            </p:nvCxnSpPr>
            <p:spPr>
              <a:xfrm>
                <a:off x="14709100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E108300-17B4-BBD4-D272-9AAAE15AA693}"/>
                  </a:ext>
                </a:extLst>
              </p:cNvPr>
              <p:cNvCxnSpPr/>
              <p:nvPr/>
            </p:nvCxnSpPr>
            <p:spPr>
              <a:xfrm>
                <a:off x="15606141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110F5B5-4896-EEE4-B4A9-64082ABE37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14614" y="1891957"/>
                <a:ext cx="88795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AB52C81-6B0D-DB3C-08F8-CEC0DDFBC565}"/>
                  </a:ext>
                </a:extLst>
              </p:cNvPr>
              <p:cNvSpPr/>
              <p:nvPr/>
            </p:nvSpPr>
            <p:spPr>
              <a:xfrm rot="2700000">
                <a:off x="15070260" y="1806983"/>
                <a:ext cx="169945" cy="169948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4B99C16-3F37-FA59-984E-092EAE171D37}"/>
                </a:ext>
              </a:extLst>
            </p:cNvPr>
            <p:cNvGrpSpPr/>
            <p:nvPr/>
          </p:nvGrpSpPr>
          <p:grpSpPr>
            <a:xfrm>
              <a:off x="3206292" y="3622644"/>
              <a:ext cx="2148626" cy="169945"/>
              <a:chOff x="14709100" y="1806984"/>
              <a:chExt cx="2148626" cy="169945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CBC1E2E-25C0-9D49-5009-BDE6C34F6DF4}"/>
                  </a:ext>
                </a:extLst>
              </p:cNvPr>
              <p:cNvCxnSpPr/>
              <p:nvPr/>
            </p:nvCxnSpPr>
            <p:spPr>
              <a:xfrm>
                <a:off x="14709100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38AAEE6-9392-734D-86B6-230B0F56828D}"/>
                  </a:ext>
                </a:extLst>
              </p:cNvPr>
              <p:cNvCxnSpPr/>
              <p:nvPr/>
            </p:nvCxnSpPr>
            <p:spPr>
              <a:xfrm>
                <a:off x="16857726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EFFF708-FA87-491B-E233-0F78BE9E03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14614" y="1891957"/>
                <a:ext cx="213812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026B00-E0DE-2C03-39F8-1D23EED9C1D1}"/>
                  </a:ext>
                </a:extLst>
              </p:cNvPr>
              <p:cNvSpPr/>
              <p:nvPr/>
            </p:nvSpPr>
            <p:spPr>
              <a:xfrm rot="2700000">
                <a:off x="15714150" y="1806983"/>
                <a:ext cx="169945" cy="169948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E6210E5-7A06-7B09-E0E9-27A1F1929C5D}"/>
                </a:ext>
              </a:extLst>
            </p:cNvPr>
            <p:cNvGrpSpPr/>
            <p:nvPr/>
          </p:nvGrpSpPr>
          <p:grpSpPr>
            <a:xfrm>
              <a:off x="3933593" y="3877528"/>
              <a:ext cx="3047017" cy="169945"/>
              <a:chOff x="14709100" y="1806984"/>
              <a:chExt cx="3047017" cy="169945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A89B293-1286-77ED-6B09-BD0D006BD4FA}"/>
                  </a:ext>
                </a:extLst>
              </p:cNvPr>
              <p:cNvCxnSpPr/>
              <p:nvPr/>
            </p:nvCxnSpPr>
            <p:spPr>
              <a:xfrm>
                <a:off x="14709100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47A1B26-B74E-EF16-801B-BE53025F12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14614" y="1891957"/>
                <a:ext cx="304150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  <a:headEnd type="triangle" w="med" len="med"/>
                <a:tailEnd type="none" w="lg" len="lg"/>
              </a:ln>
              <a:effectLst/>
            </p:spPr>
          </p:cxn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09880A8-BE47-2459-26D7-8A3491D1AA58}"/>
                  </a:ext>
                </a:extLst>
              </p:cNvPr>
              <p:cNvSpPr/>
              <p:nvPr/>
            </p:nvSpPr>
            <p:spPr>
              <a:xfrm rot="2700000">
                <a:off x="17312335" y="1806983"/>
                <a:ext cx="169945" cy="169948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2686C06-E0D2-7FA5-469D-9A50F1D54CF2}"/>
                </a:ext>
              </a:extLst>
            </p:cNvPr>
            <p:cNvGrpSpPr/>
            <p:nvPr/>
          </p:nvGrpSpPr>
          <p:grpSpPr>
            <a:xfrm>
              <a:off x="4245163" y="4229234"/>
              <a:ext cx="984671" cy="169945"/>
              <a:chOff x="14709100" y="1806985"/>
              <a:chExt cx="984671" cy="16994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CF73BFF-47D2-9E11-90DA-7294BBB22E16}"/>
                  </a:ext>
                </a:extLst>
              </p:cNvPr>
              <p:cNvCxnSpPr/>
              <p:nvPr/>
            </p:nvCxnSpPr>
            <p:spPr>
              <a:xfrm>
                <a:off x="14709100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03BAADB-4375-368B-4530-FEDD53DF57EA}"/>
                  </a:ext>
                </a:extLst>
              </p:cNvPr>
              <p:cNvCxnSpPr/>
              <p:nvPr/>
            </p:nvCxnSpPr>
            <p:spPr>
              <a:xfrm>
                <a:off x="15693771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122796D-CA56-F9BE-96B8-3955FCF41C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14614" y="1891957"/>
                <a:ext cx="97542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5AD39AB-27DA-8359-C09E-8414A107999A}"/>
                  </a:ext>
                </a:extLst>
              </p:cNvPr>
              <p:cNvSpPr/>
              <p:nvPr/>
            </p:nvSpPr>
            <p:spPr>
              <a:xfrm rot="2700000">
                <a:off x="15127121" y="1806984"/>
                <a:ext cx="169945" cy="169948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912D46C-CF96-35A2-ACDD-008D6F704EAE}"/>
                </a:ext>
              </a:extLst>
            </p:cNvPr>
            <p:cNvGrpSpPr/>
            <p:nvPr/>
          </p:nvGrpSpPr>
          <p:grpSpPr>
            <a:xfrm>
              <a:off x="3841214" y="4496901"/>
              <a:ext cx="1420916" cy="169945"/>
              <a:chOff x="14709100" y="1806985"/>
              <a:chExt cx="1420916" cy="169945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84A50B2-AA2B-BDD5-E84E-4B4FEACBC009}"/>
                  </a:ext>
                </a:extLst>
              </p:cNvPr>
              <p:cNvCxnSpPr/>
              <p:nvPr/>
            </p:nvCxnSpPr>
            <p:spPr>
              <a:xfrm>
                <a:off x="14709100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6A874CB-8856-55DA-E7B0-01881C5D255C}"/>
                  </a:ext>
                </a:extLst>
              </p:cNvPr>
              <p:cNvCxnSpPr/>
              <p:nvPr/>
            </p:nvCxnSpPr>
            <p:spPr>
              <a:xfrm>
                <a:off x="16130016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D636EE7-2C1E-011F-F0C3-E2B236313D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14614" y="1891957"/>
                <a:ext cx="141176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DDEB9AB-3C8F-C1E5-F79D-F865FD63E79C}"/>
                  </a:ext>
                </a:extLst>
              </p:cNvPr>
              <p:cNvSpPr/>
              <p:nvPr/>
            </p:nvSpPr>
            <p:spPr>
              <a:xfrm rot="2700000">
                <a:off x="15340481" y="1806984"/>
                <a:ext cx="169945" cy="169948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99CD004-1B3F-5BFB-40B0-1593A01B5A85}"/>
                </a:ext>
              </a:extLst>
            </p:cNvPr>
            <p:cNvGrpSpPr/>
            <p:nvPr/>
          </p:nvGrpSpPr>
          <p:grpSpPr>
            <a:xfrm>
              <a:off x="4370274" y="4853012"/>
              <a:ext cx="906566" cy="169945"/>
              <a:chOff x="14709100" y="1806985"/>
              <a:chExt cx="906566" cy="169945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BF0E40B-BF16-35E8-0357-A0AE875AF64B}"/>
                  </a:ext>
                </a:extLst>
              </p:cNvPr>
              <p:cNvCxnSpPr/>
              <p:nvPr/>
            </p:nvCxnSpPr>
            <p:spPr>
              <a:xfrm>
                <a:off x="14709100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1DBC8F5-A416-081C-B435-D4FD14CE65BC}"/>
                  </a:ext>
                </a:extLst>
              </p:cNvPr>
              <p:cNvCxnSpPr/>
              <p:nvPr/>
            </p:nvCxnSpPr>
            <p:spPr>
              <a:xfrm>
                <a:off x="15615666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0AFE08E-B1DD-3FC7-E721-9039B4EF08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14614" y="1891957"/>
                <a:ext cx="89603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CE128FA-3801-2BA1-CAA1-A75EC17C9BC9}"/>
                  </a:ext>
                </a:extLst>
              </p:cNvPr>
              <p:cNvSpPr/>
              <p:nvPr/>
            </p:nvSpPr>
            <p:spPr>
              <a:xfrm rot="2700000">
                <a:off x="15081401" y="1806984"/>
                <a:ext cx="169945" cy="169948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3C49FB8-2F1C-AAB0-C4E7-518E57912242}"/>
                </a:ext>
              </a:extLst>
            </p:cNvPr>
            <p:cNvGrpSpPr/>
            <p:nvPr/>
          </p:nvGrpSpPr>
          <p:grpSpPr>
            <a:xfrm>
              <a:off x="3336134" y="5117776"/>
              <a:ext cx="1796201" cy="169945"/>
              <a:chOff x="14709100" y="1806985"/>
              <a:chExt cx="1796201" cy="169945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41182AB-09BC-8688-74EA-837F10335EAB}"/>
                  </a:ext>
                </a:extLst>
              </p:cNvPr>
              <p:cNvCxnSpPr/>
              <p:nvPr/>
            </p:nvCxnSpPr>
            <p:spPr>
              <a:xfrm>
                <a:off x="14709100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AC319E6-E35C-59DA-A0EC-3172DF44DDCC}"/>
                  </a:ext>
                </a:extLst>
              </p:cNvPr>
              <p:cNvCxnSpPr/>
              <p:nvPr/>
            </p:nvCxnSpPr>
            <p:spPr>
              <a:xfrm>
                <a:off x="16505301" y="1812666"/>
                <a:ext cx="0" cy="15858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CAA4153-68C9-9CBA-0A3E-3EBFC096F9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14614" y="1891957"/>
                <a:ext cx="178730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0E1BE36-775A-9334-3546-9A7D99C710DC}"/>
                  </a:ext>
                </a:extLst>
              </p:cNvPr>
              <p:cNvSpPr/>
              <p:nvPr/>
            </p:nvSpPr>
            <p:spPr>
              <a:xfrm rot="2700000">
                <a:off x="15534791" y="1806984"/>
                <a:ext cx="169945" cy="169948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7E4C6ED-902D-4C4A-0D00-BBB7C9B3ACC5}"/>
                </a:ext>
              </a:extLst>
            </p:cNvPr>
            <p:cNvSpPr txBox="1"/>
            <p:nvPr/>
          </p:nvSpPr>
          <p:spPr>
            <a:xfrm>
              <a:off x="7084519" y="2990021"/>
              <a:ext cx="41946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446088" algn="r"/>
                  <a:tab pos="498475" algn="l"/>
                  <a:tab pos="2327275" algn="r"/>
                  <a:tab pos="2379663" algn="l"/>
                  <a:tab pos="3636963" algn="r"/>
                  <a:tab pos="3678238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	1.06	(0.80–1.40)	101/1238	(8.2)	94/1210	(7.8)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756A6FE-C7D6-F604-FA6D-3E9AA877CAEB}"/>
                </a:ext>
              </a:extLst>
            </p:cNvPr>
            <p:cNvSpPr txBox="1"/>
            <p:nvPr/>
          </p:nvSpPr>
          <p:spPr>
            <a:xfrm>
              <a:off x="7084519" y="3359441"/>
              <a:ext cx="41946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446088" algn="r"/>
                  <a:tab pos="498475" algn="l"/>
                  <a:tab pos="2327275" algn="r"/>
                  <a:tab pos="2379663" algn="l"/>
                  <a:tab pos="3636963" algn="r"/>
                  <a:tab pos="3678238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	0.95	(0.76–1.19)	149/2066	(7.2)	157/2083	(7.5)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8DD0F20-EFFD-EB5E-708A-ABF1DC563097}"/>
                </a:ext>
              </a:extLst>
            </p:cNvPr>
            <p:cNvSpPr txBox="1"/>
            <p:nvPr/>
          </p:nvSpPr>
          <p:spPr>
            <a:xfrm>
              <a:off x="7084519" y="3610901"/>
              <a:ext cx="41946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446088" algn="r"/>
                  <a:tab pos="498475" algn="l"/>
                  <a:tab pos="2327275" algn="r"/>
                  <a:tab pos="2379663" algn="l"/>
                  <a:tab pos="3636963" algn="r"/>
                  <a:tab pos="3678238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	0.79	(0.46–1.34)	25/445	(5.6)	30/432	(6.9)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B45182B-B18B-556A-FD10-0924C158FEBB}"/>
                </a:ext>
              </a:extLst>
            </p:cNvPr>
            <p:cNvSpPr txBox="1"/>
            <p:nvPr/>
          </p:nvSpPr>
          <p:spPr>
            <a:xfrm>
              <a:off x="7084519" y="3869981"/>
              <a:ext cx="41946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446088" algn="r"/>
                  <a:tab pos="498475" algn="l"/>
                  <a:tab pos="2327275" algn="r"/>
                  <a:tab pos="2379663" algn="l"/>
                  <a:tab pos="3636963" algn="r"/>
                  <a:tab pos="3678238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	2.52	(0.66–9.58)	8/85	(9.4)	3/87	(3.5)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64C7DF3-9D05-F66D-8217-ACBFC437C37D}"/>
                </a:ext>
              </a:extLst>
            </p:cNvPr>
            <p:cNvSpPr txBox="1"/>
            <p:nvPr/>
          </p:nvSpPr>
          <p:spPr>
            <a:xfrm>
              <a:off x="7084519" y="4220501"/>
              <a:ext cx="41946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446088" algn="r"/>
                  <a:tab pos="498475" algn="l"/>
                  <a:tab pos="2327275" algn="r"/>
                  <a:tab pos="2379663" algn="l"/>
                  <a:tab pos="3636963" algn="r"/>
                  <a:tab pos="3678238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	0.99	(0.77–1.26)	121/1409	(8.6)	125/1437	(8.7)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9BAD184-F6FB-3E21-7FBB-E1D73910F023}"/>
                </a:ext>
              </a:extLst>
            </p:cNvPr>
            <p:cNvSpPr txBox="1"/>
            <p:nvPr/>
          </p:nvSpPr>
          <p:spPr>
            <a:xfrm>
              <a:off x="7084519" y="4487201"/>
              <a:ext cx="41946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446088" algn="r"/>
                  <a:tab pos="498475" algn="l"/>
                  <a:tab pos="2327275" algn="r"/>
                  <a:tab pos="2379663" algn="l"/>
                  <a:tab pos="3636963" algn="r"/>
                  <a:tab pos="3678238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	090	(0.63–1.28)	61/1187	(5.1)	65/1165	(5.6)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5679CD3-4AB4-0B0B-2A88-CF25D23BF603}"/>
                </a:ext>
              </a:extLst>
            </p:cNvPr>
            <p:cNvSpPr txBox="1"/>
            <p:nvPr/>
          </p:nvSpPr>
          <p:spPr>
            <a:xfrm>
              <a:off x="7084519" y="4845341"/>
              <a:ext cx="41946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446088" algn="r"/>
                  <a:tab pos="498475" algn="l"/>
                  <a:tab pos="2327275" algn="r"/>
                  <a:tab pos="2379663" algn="l"/>
                  <a:tab pos="3636963" algn="r"/>
                  <a:tab pos="3678238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	1.03	(0.82–1.29)	147/1787	(8.2)	148/1844	(8.0)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8A28268-D77E-8892-C14E-B3179CB5EC39}"/>
                </a:ext>
              </a:extLst>
            </p:cNvPr>
            <p:cNvSpPr txBox="1"/>
            <p:nvPr/>
          </p:nvSpPr>
          <p:spPr>
            <a:xfrm>
              <a:off x="7084519" y="5104421"/>
              <a:ext cx="41946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446088" algn="r"/>
                  <a:tab pos="498475" algn="l"/>
                  <a:tab pos="2327275" algn="r"/>
                  <a:tab pos="2379663" algn="l"/>
                  <a:tab pos="3636963" algn="r"/>
                  <a:tab pos="3678238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	0.77	(0.49–1.20)	35/809	(4.3)	42/758	(5.5)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917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146A39-3B79-A03B-8A8B-3291469CD6D8}"/>
              </a:ext>
            </a:extLst>
          </p:cNvPr>
          <p:cNvSpPr/>
          <p:nvPr/>
        </p:nvSpPr>
        <p:spPr>
          <a:xfrm>
            <a:off x="155861" y="1975063"/>
            <a:ext cx="2036619" cy="109198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aphicFrame>
        <p:nvGraphicFramePr>
          <p:cNvPr id="22" name="Table 11">
            <a:extLst>
              <a:ext uri="{FF2B5EF4-FFF2-40B4-BE49-F238E27FC236}">
                <a16:creationId xmlns:a16="http://schemas.microsoft.com/office/drawing/2014/main" id="{B0FF0E36-175C-304A-305C-FD29793D4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613033"/>
              </p:ext>
            </p:extLst>
          </p:nvPr>
        </p:nvGraphicFramePr>
        <p:xfrm>
          <a:off x="1524001" y="1976968"/>
          <a:ext cx="9965870" cy="414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315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  <a:gridCol w="1391277">
                  <a:extLst>
                    <a:ext uri="{9D8B030D-6E8A-4147-A177-3AD203B41FA5}">
                      <a16:colId xmlns:a16="http://schemas.microsoft.com/office/drawing/2014/main" val="270554614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GB" sz="1700" b="0" dirty="0"/>
                        <a:t>%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j-lt"/>
                        </a:rPr>
                        <a:t>Testosterone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2"/>
                          </a:solidFill>
                          <a:latin typeface="+mj-lt"/>
                        </a:rPr>
                        <a:t>Placebo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 value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Any 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SAE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AE leading to study drug discontinuation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0446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AEs of special interest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8506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5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Hospitalisation</a:t>
                      </a:r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for unstable angina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5080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50" b="0" kern="1200" dirty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Non-fatal arrhythmia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6669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CVD causing syncope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70386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Diabetes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05189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COVID-19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7267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Atrial fibrillation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19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Acute kidney injury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21372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Urinary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360351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8C85FDE-7542-8CA2-02A7-33B46E036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14912"/>
              </p:ext>
            </p:extLst>
          </p:nvPr>
        </p:nvGraphicFramePr>
        <p:xfrm>
          <a:off x="1524001" y="1976968"/>
          <a:ext cx="9965870" cy="414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315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  <a:gridCol w="1391277">
                  <a:extLst>
                    <a:ext uri="{9D8B030D-6E8A-4147-A177-3AD203B41FA5}">
                      <a16:colId xmlns:a16="http://schemas.microsoft.com/office/drawing/2014/main" val="270554614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GB" sz="1700" b="0" dirty="0"/>
                        <a:t>%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j-lt"/>
                        </a:rPr>
                        <a:t>Testosterone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2"/>
                          </a:solidFill>
                          <a:latin typeface="+mj-lt"/>
                        </a:rPr>
                        <a:t>Placebo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 value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Any 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SAE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AE leading to study drug discontinuation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0446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AEs of special interest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8506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5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Hospitalisation</a:t>
                      </a:r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for unstable angina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5080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Non-fatal arrhythmia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6669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CVD causing syncope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70386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Diabetes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05189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COVID-19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7267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Atrial fibrillation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19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Acute kidney injury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21372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Urinary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360351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EB7FE869-8974-B01C-429D-5C56651F40D5}"/>
              </a:ext>
            </a:extLst>
          </p:cNvPr>
          <p:cNvSpPr/>
          <p:nvPr/>
        </p:nvSpPr>
        <p:spPr>
          <a:xfrm>
            <a:off x="1545769" y="2360463"/>
            <a:ext cx="9922331" cy="933456"/>
          </a:xfrm>
          <a:prstGeom prst="rect">
            <a:avLst/>
          </a:prstGeom>
          <a:noFill/>
          <a:ln w="28575">
            <a:solidFill>
              <a:srgbClr val="8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AE, adverse event; CVD, cardiovascular disease; COVID-19, coronavirus disease 2019; HR, hazard ratio; SAE, serious adverse event.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2" y="1340465"/>
            <a:ext cx="7526324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9" y="1360561"/>
            <a:ext cx="5963240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Investigator-reported adverse events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AB6D81-BB55-7F82-93CA-B1B4A3F1F80B}"/>
              </a:ext>
            </a:extLst>
          </p:cNvPr>
          <p:cNvGrpSpPr/>
          <p:nvPr/>
        </p:nvGrpSpPr>
        <p:grpSpPr>
          <a:xfrm>
            <a:off x="535199" y="2087523"/>
            <a:ext cx="851473" cy="851473"/>
            <a:chOff x="535199" y="2087523"/>
            <a:chExt cx="851473" cy="8514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17C42E6-38F9-C4A5-57A0-489061B22D01}"/>
                </a:ext>
              </a:extLst>
            </p:cNvPr>
            <p:cNvSpPr/>
            <p:nvPr/>
          </p:nvSpPr>
          <p:spPr>
            <a:xfrm>
              <a:off x="1065152" y="2147607"/>
              <a:ext cx="247136" cy="247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053DA3-9824-C490-A3FD-36002A5A4D33}"/>
                </a:ext>
              </a:extLst>
            </p:cNvPr>
            <p:cNvGrpSpPr/>
            <p:nvPr/>
          </p:nvGrpSpPr>
          <p:grpSpPr>
            <a:xfrm>
              <a:off x="535199" y="2087523"/>
              <a:ext cx="851473" cy="851473"/>
              <a:chOff x="414195" y="3743540"/>
              <a:chExt cx="851473" cy="85147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E64D98E-070E-E6A1-91C2-AFF1D7825DDE}"/>
                  </a:ext>
                </a:extLst>
              </p:cNvPr>
              <p:cNvGrpSpPr/>
              <p:nvPr/>
            </p:nvGrpSpPr>
            <p:grpSpPr>
              <a:xfrm>
                <a:off x="414195" y="3743540"/>
                <a:ext cx="851473" cy="851473"/>
                <a:chOff x="414195" y="3743540"/>
                <a:chExt cx="851473" cy="851473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E6F1546-F340-C546-9C77-FE97C051B4BB}"/>
                    </a:ext>
                  </a:extLst>
                </p:cNvPr>
                <p:cNvSpPr/>
                <p:nvPr/>
              </p:nvSpPr>
              <p:spPr>
                <a:xfrm>
                  <a:off x="598170" y="3955673"/>
                  <a:ext cx="125730" cy="126742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id="{81C1BCAD-E3C4-8576-86DF-DF8412F0E02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195" y="3743540"/>
                  <a:ext cx="851473" cy="851473"/>
                </a:xfrm>
                <a:prstGeom prst="rect">
                  <a:avLst/>
                </a:prstGeom>
              </p:spPr>
            </p:pic>
          </p:grp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757450E-8295-B45E-B19D-090C2BC5823F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4195" y="3743540"/>
                <a:ext cx="851473" cy="851473"/>
              </a:xfrm>
              <a:custGeom>
                <a:avLst/>
                <a:gdLst>
                  <a:gd name="connsiteX0" fmla="*/ 550623 w 851473"/>
                  <a:gd name="connsiteY0" fmla="*/ 0 h 851473"/>
                  <a:gd name="connsiteX1" fmla="*/ 851473 w 851473"/>
                  <a:gd name="connsiteY1" fmla="*/ 0 h 851473"/>
                  <a:gd name="connsiteX2" fmla="*/ 851473 w 851473"/>
                  <a:gd name="connsiteY2" fmla="*/ 851473 h 851473"/>
                  <a:gd name="connsiteX3" fmla="*/ 379478 w 851473"/>
                  <a:gd name="connsiteY3" fmla="*/ 851473 h 851473"/>
                  <a:gd name="connsiteX4" fmla="*/ 465658 w 851473"/>
                  <a:gd name="connsiteY4" fmla="*/ 585599 h 851473"/>
                  <a:gd name="connsiteX5" fmla="*/ 507568 w 851473"/>
                  <a:gd name="connsiteY5" fmla="*/ 446534 h 851473"/>
                  <a:gd name="connsiteX6" fmla="*/ 432130 w 851473"/>
                  <a:gd name="connsiteY6" fmla="*/ 304711 h 851473"/>
                  <a:gd name="connsiteX7" fmla="*/ 434637 w 851473"/>
                  <a:gd name="connsiteY7" fmla="*/ 304314 h 851473"/>
                  <a:gd name="connsiteX8" fmla="*/ 427485 w 851473"/>
                  <a:gd name="connsiteY8" fmla="*/ 259158 h 851473"/>
                  <a:gd name="connsiteX9" fmla="*/ 246857 w 851473"/>
                  <a:gd name="connsiteY9" fmla="*/ 287767 h 851473"/>
                  <a:gd name="connsiteX10" fmla="*/ 248765 w 851473"/>
                  <a:gd name="connsiteY10" fmla="*/ 299815 h 851473"/>
                  <a:gd name="connsiteX11" fmla="*/ 238963 w 851473"/>
                  <a:gd name="connsiteY11" fmla="*/ 301754 h 851473"/>
                  <a:gd name="connsiteX12" fmla="*/ 208483 w 851473"/>
                  <a:gd name="connsiteY12" fmla="*/ 280799 h 851473"/>
                  <a:gd name="connsiteX13" fmla="*/ 239435 w 851473"/>
                  <a:gd name="connsiteY13" fmla="*/ 270159 h 851473"/>
                  <a:gd name="connsiteX14" fmla="*/ 241959 w 851473"/>
                  <a:gd name="connsiteY14" fmla="*/ 277093 h 851473"/>
                  <a:gd name="connsiteX15" fmla="*/ 413810 w 851473"/>
                  <a:gd name="connsiteY15" fmla="*/ 214544 h 851473"/>
                  <a:gd name="connsiteX16" fmla="*/ 407171 w 851473"/>
                  <a:gd name="connsiteY16" fmla="*/ 196303 h 851473"/>
                  <a:gd name="connsiteX17" fmla="*/ 0 w 851473"/>
                  <a:gd name="connsiteY17" fmla="*/ 0 h 851473"/>
                  <a:gd name="connsiteX18" fmla="*/ 120371 w 851473"/>
                  <a:gd name="connsiteY18" fmla="*/ 0 h 851473"/>
                  <a:gd name="connsiteX19" fmla="*/ 75133 w 851473"/>
                  <a:gd name="connsiteY19" fmla="*/ 56009 h 851473"/>
                  <a:gd name="connsiteX20" fmla="*/ 35128 w 851473"/>
                  <a:gd name="connsiteY20" fmla="*/ 240794 h 851473"/>
                  <a:gd name="connsiteX21" fmla="*/ 6553 w 851473"/>
                  <a:gd name="connsiteY21" fmla="*/ 591314 h 851473"/>
                  <a:gd name="connsiteX22" fmla="*/ 101302 w 851473"/>
                  <a:gd name="connsiteY22" fmla="*/ 851473 h 851473"/>
                  <a:gd name="connsiteX23" fmla="*/ 0 w 851473"/>
                  <a:gd name="connsiteY23" fmla="*/ 851473 h 85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51473" h="851473">
                    <a:moveTo>
                      <a:pt x="550623" y="0"/>
                    </a:moveTo>
                    <a:lnTo>
                      <a:pt x="851473" y="0"/>
                    </a:lnTo>
                    <a:lnTo>
                      <a:pt x="851473" y="851473"/>
                    </a:lnTo>
                    <a:lnTo>
                      <a:pt x="379478" y="851473"/>
                    </a:lnTo>
                    <a:lnTo>
                      <a:pt x="465658" y="585599"/>
                    </a:lnTo>
                    <a:lnTo>
                      <a:pt x="507568" y="446534"/>
                    </a:lnTo>
                    <a:lnTo>
                      <a:pt x="432130" y="304711"/>
                    </a:lnTo>
                    <a:lnTo>
                      <a:pt x="434637" y="304314"/>
                    </a:lnTo>
                    <a:lnTo>
                      <a:pt x="427485" y="259158"/>
                    </a:lnTo>
                    <a:lnTo>
                      <a:pt x="246857" y="287767"/>
                    </a:lnTo>
                    <a:lnTo>
                      <a:pt x="248765" y="299815"/>
                    </a:lnTo>
                    <a:lnTo>
                      <a:pt x="238963" y="301754"/>
                    </a:lnTo>
                    <a:lnTo>
                      <a:pt x="208483" y="280799"/>
                    </a:lnTo>
                    <a:lnTo>
                      <a:pt x="239435" y="270159"/>
                    </a:lnTo>
                    <a:lnTo>
                      <a:pt x="241959" y="277093"/>
                    </a:lnTo>
                    <a:lnTo>
                      <a:pt x="413810" y="214544"/>
                    </a:lnTo>
                    <a:lnTo>
                      <a:pt x="407171" y="196303"/>
                    </a:lnTo>
                    <a:close/>
                    <a:moveTo>
                      <a:pt x="0" y="0"/>
                    </a:moveTo>
                    <a:lnTo>
                      <a:pt x="120371" y="0"/>
                    </a:lnTo>
                    <a:lnTo>
                      <a:pt x="75133" y="56009"/>
                    </a:lnTo>
                    <a:lnTo>
                      <a:pt x="35128" y="240794"/>
                    </a:lnTo>
                    <a:lnTo>
                      <a:pt x="6553" y="591314"/>
                    </a:lnTo>
                    <a:lnTo>
                      <a:pt x="101302" y="851473"/>
                    </a:lnTo>
                    <a:lnTo>
                      <a:pt x="0" y="851473"/>
                    </a:lnTo>
                    <a:close/>
                  </a:path>
                </a:pathLst>
              </a:cu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CBD7654-5BDF-4050-1651-CADF6E32773D}"/>
                  </a:ext>
                </a:extLst>
              </p:cNvPr>
              <p:cNvGrpSpPr/>
              <p:nvPr/>
            </p:nvGrpSpPr>
            <p:grpSpPr>
              <a:xfrm>
                <a:off x="414195" y="3743540"/>
                <a:ext cx="851473" cy="851473"/>
                <a:chOff x="510494" y="4396955"/>
                <a:chExt cx="851473" cy="851473"/>
              </a:xfrm>
            </p:grpSpPr>
            <p:pic>
              <p:nvPicPr>
                <p:cNvPr id="17" name="Graphic 16">
                  <a:extLst>
                    <a:ext uri="{FF2B5EF4-FFF2-40B4-BE49-F238E27FC236}">
                      <a16:creationId xmlns:a16="http://schemas.microsoft.com/office/drawing/2014/main" id="{A8F63D4E-50B4-3AC2-3201-44499C23126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10494" y="4396955"/>
                  <a:ext cx="851473" cy="851473"/>
                </a:xfrm>
                <a:custGeom>
                  <a:avLst/>
                  <a:gdLst>
                    <a:gd name="connsiteX0" fmla="*/ 550623 w 851473"/>
                    <a:gd name="connsiteY0" fmla="*/ 0 h 851473"/>
                    <a:gd name="connsiteX1" fmla="*/ 851473 w 851473"/>
                    <a:gd name="connsiteY1" fmla="*/ 0 h 851473"/>
                    <a:gd name="connsiteX2" fmla="*/ 851473 w 851473"/>
                    <a:gd name="connsiteY2" fmla="*/ 851473 h 851473"/>
                    <a:gd name="connsiteX3" fmla="*/ 379478 w 851473"/>
                    <a:gd name="connsiteY3" fmla="*/ 851473 h 851473"/>
                    <a:gd name="connsiteX4" fmla="*/ 465658 w 851473"/>
                    <a:gd name="connsiteY4" fmla="*/ 585599 h 851473"/>
                    <a:gd name="connsiteX5" fmla="*/ 507568 w 851473"/>
                    <a:gd name="connsiteY5" fmla="*/ 446534 h 851473"/>
                    <a:gd name="connsiteX6" fmla="*/ 432130 w 851473"/>
                    <a:gd name="connsiteY6" fmla="*/ 304711 h 851473"/>
                    <a:gd name="connsiteX7" fmla="*/ 434637 w 851473"/>
                    <a:gd name="connsiteY7" fmla="*/ 304314 h 851473"/>
                    <a:gd name="connsiteX8" fmla="*/ 427485 w 851473"/>
                    <a:gd name="connsiteY8" fmla="*/ 259158 h 851473"/>
                    <a:gd name="connsiteX9" fmla="*/ 246857 w 851473"/>
                    <a:gd name="connsiteY9" fmla="*/ 287767 h 851473"/>
                    <a:gd name="connsiteX10" fmla="*/ 248765 w 851473"/>
                    <a:gd name="connsiteY10" fmla="*/ 299815 h 851473"/>
                    <a:gd name="connsiteX11" fmla="*/ 238963 w 851473"/>
                    <a:gd name="connsiteY11" fmla="*/ 301754 h 851473"/>
                    <a:gd name="connsiteX12" fmla="*/ 208483 w 851473"/>
                    <a:gd name="connsiteY12" fmla="*/ 280799 h 851473"/>
                    <a:gd name="connsiteX13" fmla="*/ 239435 w 851473"/>
                    <a:gd name="connsiteY13" fmla="*/ 270159 h 851473"/>
                    <a:gd name="connsiteX14" fmla="*/ 241959 w 851473"/>
                    <a:gd name="connsiteY14" fmla="*/ 277093 h 851473"/>
                    <a:gd name="connsiteX15" fmla="*/ 413810 w 851473"/>
                    <a:gd name="connsiteY15" fmla="*/ 214544 h 851473"/>
                    <a:gd name="connsiteX16" fmla="*/ 407171 w 851473"/>
                    <a:gd name="connsiteY16" fmla="*/ 196303 h 851473"/>
                    <a:gd name="connsiteX17" fmla="*/ 0 w 851473"/>
                    <a:gd name="connsiteY17" fmla="*/ 0 h 851473"/>
                    <a:gd name="connsiteX18" fmla="*/ 120371 w 851473"/>
                    <a:gd name="connsiteY18" fmla="*/ 0 h 851473"/>
                    <a:gd name="connsiteX19" fmla="*/ 75133 w 851473"/>
                    <a:gd name="connsiteY19" fmla="*/ 56009 h 851473"/>
                    <a:gd name="connsiteX20" fmla="*/ 35128 w 851473"/>
                    <a:gd name="connsiteY20" fmla="*/ 240794 h 851473"/>
                    <a:gd name="connsiteX21" fmla="*/ 6553 w 851473"/>
                    <a:gd name="connsiteY21" fmla="*/ 591314 h 851473"/>
                    <a:gd name="connsiteX22" fmla="*/ 101302 w 851473"/>
                    <a:gd name="connsiteY22" fmla="*/ 851473 h 851473"/>
                    <a:gd name="connsiteX23" fmla="*/ 0 w 851473"/>
                    <a:gd name="connsiteY23" fmla="*/ 851473 h 85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1473" h="851473">
                      <a:moveTo>
                        <a:pt x="550623" y="0"/>
                      </a:moveTo>
                      <a:lnTo>
                        <a:pt x="851473" y="0"/>
                      </a:lnTo>
                      <a:lnTo>
                        <a:pt x="851473" y="851473"/>
                      </a:lnTo>
                      <a:lnTo>
                        <a:pt x="379478" y="851473"/>
                      </a:lnTo>
                      <a:lnTo>
                        <a:pt x="465658" y="585599"/>
                      </a:lnTo>
                      <a:lnTo>
                        <a:pt x="507568" y="446534"/>
                      </a:lnTo>
                      <a:lnTo>
                        <a:pt x="432130" y="304711"/>
                      </a:lnTo>
                      <a:lnTo>
                        <a:pt x="434637" y="304314"/>
                      </a:lnTo>
                      <a:lnTo>
                        <a:pt x="427485" y="259158"/>
                      </a:lnTo>
                      <a:lnTo>
                        <a:pt x="246857" y="287767"/>
                      </a:lnTo>
                      <a:lnTo>
                        <a:pt x="248765" y="299815"/>
                      </a:lnTo>
                      <a:lnTo>
                        <a:pt x="238963" y="301754"/>
                      </a:lnTo>
                      <a:lnTo>
                        <a:pt x="208483" y="280799"/>
                      </a:lnTo>
                      <a:lnTo>
                        <a:pt x="239435" y="270159"/>
                      </a:lnTo>
                      <a:lnTo>
                        <a:pt x="241959" y="277093"/>
                      </a:lnTo>
                      <a:lnTo>
                        <a:pt x="413810" y="214544"/>
                      </a:lnTo>
                      <a:lnTo>
                        <a:pt x="407171" y="196303"/>
                      </a:lnTo>
                      <a:close/>
                      <a:moveTo>
                        <a:pt x="0" y="0"/>
                      </a:moveTo>
                      <a:lnTo>
                        <a:pt x="120371" y="0"/>
                      </a:lnTo>
                      <a:lnTo>
                        <a:pt x="75133" y="56009"/>
                      </a:lnTo>
                      <a:lnTo>
                        <a:pt x="35128" y="240794"/>
                      </a:lnTo>
                      <a:lnTo>
                        <a:pt x="6553" y="591314"/>
                      </a:lnTo>
                      <a:lnTo>
                        <a:pt x="101302" y="851473"/>
                      </a:lnTo>
                      <a:lnTo>
                        <a:pt x="0" y="85147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" name="Graphic 17">
                  <a:extLst>
                    <a:ext uri="{FF2B5EF4-FFF2-40B4-BE49-F238E27FC236}">
                      <a16:creationId xmlns:a16="http://schemas.microsoft.com/office/drawing/2014/main" id="{BD37DC69-120C-F2A1-6BB4-17E22EA39A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10494" y="4396955"/>
                  <a:ext cx="851473" cy="851473"/>
                </a:xfrm>
                <a:custGeom>
                  <a:avLst/>
                  <a:gdLst>
                    <a:gd name="connsiteX0" fmla="*/ 209640 w 851473"/>
                    <a:gd name="connsiteY0" fmla="*/ 280401 h 851473"/>
                    <a:gd name="connsiteX1" fmla="*/ 209014 w 851473"/>
                    <a:gd name="connsiteY1" fmla="*/ 281164 h 851473"/>
                    <a:gd name="connsiteX2" fmla="*/ 208483 w 851473"/>
                    <a:gd name="connsiteY2" fmla="*/ 280799 h 851473"/>
                    <a:gd name="connsiteX3" fmla="*/ 851473 w 851473"/>
                    <a:gd name="connsiteY3" fmla="*/ 266554 h 851473"/>
                    <a:gd name="connsiteX4" fmla="*/ 851473 w 851473"/>
                    <a:gd name="connsiteY4" fmla="*/ 851473 h 851473"/>
                    <a:gd name="connsiteX5" fmla="*/ 379478 w 851473"/>
                    <a:gd name="connsiteY5" fmla="*/ 851473 h 851473"/>
                    <a:gd name="connsiteX6" fmla="*/ 465658 w 851473"/>
                    <a:gd name="connsiteY6" fmla="*/ 585599 h 851473"/>
                    <a:gd name="connsiteX7" fmla="*/ 507568 w 851473"/>
                    <a:gd name="connsiteY7" fmla="*/ 446534 h 851473"/>
                    <a:gd name="connsiteX8" fmla="*/ 493776 w 851473"/>
                    <a:gd name="connsiteY8" fmla="*/ 420604 h 851473"/>
                    <a:gd name="connsiteX9" fmla="*/ 733471 w 851473"/>
                    <a:gd name="connsiteY9" fmla="*/ 477940 h 851473"/>
                    <a:gd name="connsiteX10" fmla="*/ 720834 w 851473"/>
                    <a:gd name="connsiteY10" fmla="*/ 342540 h 851473"/>
                    <a:gd name="connsiteX11" fmla="*/ 721845 w 851473"/>
                    <a:gd name="connsiteY11" fmla="*/ 336801 h 851473"/>
                    <a:gd name="connsiteX12" fmla="*/ 732861 w 851473"/>
                    <a:gd name="connsiteY12" fmla="*/ 327225 h 851473"/>
                    <a:gd name="connsiteX13" fmla="*/ 750089 w 851473"/>
                    <a:gd name="connsiteY13" fmla="*/ 321293 h 851473"/>
                    <a:gd name="connsiteX14" fmla="*/ 772303 w 851473"/>
                    <a:gd name="connsiteY14" fmla="*/ 328084 h 851473"/>
                    <a:gd name="connsiteX15" fmla="*/ 774680 w 851473"/>
                    <a:gd name="connsiteY15" fmla="*/ 320309 h 851473"/>
                    <a:gd name="connsiteX16" fmla="*/ 812206 w 851473"/>
                    <a:gd name="connsiteY16" fmla="*/ 320309 h 851473"/>
                    <a:gd name="connsiteX17" fmla="*/ 812206 w 851473"/>
                    <a:gd name="connsiteY17" fmla="*/ 299905 h 851473"/>
                    <a:gd name="connsiteX18" fmla="*/ 835624 w 851473"/>
                    <a:gd name="connsiteY18" fmla="*/ 291841 h 851473"/>
                    <a:gd name="connsiteX19" fmla="*/ 830181 w 851473"/>
                    <a:gd name="connsiteY19" fmla="*/ 276034 h 851473"/>
                    <a:gd name="connsiteX20" fmla="*/ 834501 w 851473"/>
                    <a:gd name="connsiteY20" fmla="*/ 201933 h 851473"/>
                    <a:gd name="connsiteX21" fmla="*/ 851473 w 851473"/>
                    <a:gd name="connsiteY21" fmla="*/ 209686 h 851473"/>
                    <a:gd name="connsiteX22" fmla="*/ 851473 w 851473"/>
                    <a:gd name="connsiteY22" fmla="*/ 240054 h 851473"/>
                    <a:gd name="connsiteX23" fmla="*/ 676321 w 851473"/>
                    <a:gd name="connsiteY23" fmla="*/ 108370 h 851473"/>
                    <a:gd name="connsiteX24" fmla="*/ 744947 w 851473"/>
                    <a:gd name="connsiteY24" fmla="*/ 118729 h 851473"/>
                    <a:gd name="connsiteX25" fmla="*/ 759199 w 851473"/>
                    <a:gd name="connsiteY25" fmla="*/ 150740 h 851473"/>
                    <a:gd name="connsiteX26" fmla="*/ 750616 w 851473"/>
                    <a:gd name="connsiteY26" fmla="*/ 163615 h 851473"/>
                    <a:gd name="connsiteX27" fmla="*/ 764237 w 851473"/>
                    <a:gd name="connsiteY27" fmla="*/ 169837 h 851473"/>
                    <a:gd name="connsiteX28" fmla="*/ 764237 w 851473"/>
                    <a:gd name="connsiteY28" fmla="*/ 190399 h 851473"/>
                    <a:gd name="connsiteX29" fmla="*/ 745086 w 851473"/>
                    <a:gd name="connsiteY29" fmla="*/ 253038 h 851473"/>
                    <a:gd name="connsiteX30" fmla="*/ 708427 w 851473"/>
                    <a:gd name="connsiteY30" fmla="*/ 284906 h 851473"/>
                    <a:gd name="connsiteX31" fmla="*/ 659331 w 851473"/>
                    <a:gd name="connsiteY31" fmla="*/ 301812 h 851473"/>
                    <a:gd name="connsiteX32" fmla="*/ 623710 w 851473"/>
                    <a:gd name="connsiteY32" fmla="*/ 295531 h 851473"/>
                    <a:gd name="connsiteX33" fmla="*/ 607666 w 851473"/>
                    <a:gd name="connsiteY33" fmla="*/ 288953 h 851473"/>
                    <a:gd name="connsiteX34" fmla="*/ 577722 w 851473"/>
                    <a:gd name="connsiteY34" fmla="*/ 271665 h 851473"/>
                    <a:gd name="connsiteX35" fmla="*/ 553456 w 851473"/>
                    <a:gd name="connsiteY35" fmla="*/ 232831 h 851473"/>
                    <a:gd name="connsiteX36" fmla="*/ 802708 w 851473"/>
                    <a:gd name="connsiteY36" fmla="*/ 0 h 851473"/>
                    <a:gd name="connsiteX37" fmla="*/ 851473 w 851473"/>
                    <a:gd name="connsiteY37" fmla="*/ 0 h 851473"/>
                    <a:gd name="connsiteX38" fmla="*/ 851473 w 851473"/>
                    <a:gd name="connsiteY38" fmla="*/ 111687 h 851473"/>
                    <a:gd name="connsiteX39" fmla="*/ 0 w 851473"/>
                    <a:gd name="connsiteY39" fmla="*/ 0 h 851473"/>
                    <a:gd name="connsiteX40" fmla="*/ 120371 w 851473"/>
                    <a:gd name="connsiteY40" fmla="*/ 0 h 851473"/>
                    <a:gd name="connsiteX41" fmla="*/ 75133 w 851473"/>
                    <a:gd name="connsiteY41" fmla="*/ 56009 h 851473"/>
                    <a:gd name="connsiteX42" fmla="*/ 35128 w 851473"/>
                    <a:gd name="connsiteY42" fmla="*/ 240794 h 851473"/>
                    <a:gd name="connsiteX43" fmla="*/ 6553 w 851473"/>
                    <a:gd name="connsiteY43" fmla="*/ 591314 h 851473"/>
                    <a:gd name="connsiteX44" fmla="*/ 101302 w 851473"/>
                    <a:gd name="connsiteY44" fmla="*/ 851473 h 851473"/>
                    <a:gd name="connsiteX45" fmla="*/ 0 w 851473"/>
                    <a:gd name="connsiteY45" fmla="*/ 851473 h 85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851473" h="851473">
                      <a:moveTo>
                        <a:pt x="209640" y="280401"/>
                      </a:moveTo>
                      <a:lnTo>
                        <a:pt x="209014" y="281164"/>
                      </a:lnTo>
                      <a:lnTo>
                        <a:pt x="208483" y="280799"/>
                      </a:lnTo>
                      <a:close/>
                      <a:moveTo>
                        <a:pt x="851473" y="266554"/>
                      </a:moveTo>
                      <a:lnTo>
                        <a:pt x="851473" y="851473"/>
                      </a:lnTo>
                      <a:lnTo>
                        <a:pt x="379478" y="851473"/>
                      </a:lnTo>
                      <a:lnTo>
                        <a:pt x="465658" y="585599"/>
                      </a:lnTo>
                      <a:lnTo>
                        <a:pt x="507568" y="446534"/>
                      </a:lnTo>
                      <a:lnTo>
                        <a:pt x="493776" y="420604"/>
                      </a:lnTo>
                      <a:lnTo>
                        <a:pt x="733471" y="477940"/>
                      </a:lnTo>
                      <a:lnTo>
                        <a:pt x="720834" y="342540"/>
                      </a:lnTo>
                      <a:lnTo>
                        <a:pt x="721845" y="336801"/>
                      </a:lnTo>
                      <a:lnTo>
                        <a:pt x="732861" y="327225"/>
                      </a:lnTo>
                      <a:lnTo>
                        <a:pt x="750089" y="321293"/>
                      </a:lnTo>
                      <a:lnTo>
                        <a:pt x="772303" y="328084"/>
                      </a:lnTo>
                      <a:lnTo>
                        <a:pt x="774680" y="320309"/>
                      </a:lnTo>
                      <a:lnTo>
                        <a:pt x="812206" y="320309"/>
                      </a:lnTo>
                      <a:lnTo>
                        <a:pt x="812206" y="299905"/>
                      </a:lnTo>
                      <a:lnTo>
                        <a:pt x="835624" y="291841"/>
                      </a:lnTo>
                      <a:lnTo>
                        <a:pt x="830181" y="276034"/>
                      </a:lnTo>
                      <a:close/>
                      <a:moveTo>
                        <a:pt x="834501" y="201933"/>
                      </a:moveTo>
                      <a:lnTo>
                        <a:pt x="851473" y="209686"/>
                      </a:lnTo>
                      <a:lnTo>
                        <a:pt x="851473" y="240054"/>
                      </a:lnTo>
                      <a:close/>
                      <a:moveTo>
                        <a:pt x="676321" y="108370"/>
                      </a:moveTo>
                      <a:lnTo>
                        <a:pt x="744947" y="118729"/>
                      </a:lnTo>
                      <a:lnTo>
                        <a:pt x="759199" y="150740"/>
                      </a:lnTo>
                      <a:lnTo>
                        <a:pt x="750616" y="163615"/>
                      </a:lnTo>
                      <a:lnTo>
                        <a:pt x="764237" y="169837"/>
                      </a:lnTo>
                      <a:lnTo>
                        <a:pt x="764237" y="190399"/>
                      </a:lnTo>
                      <a:lnTo>
                        <a:pt x="745086" y="253038"/>
                      </a:lnTo>
                      <a:lnTo>
                        <a:pt x="708427" y="284906"/>
                      </a:lnTo>
                      <a:lnTo>
                        <a:pt x="659331" y="301812"/>
                      </a:lnTo>
                      <a:lnTo>
                        <a:pt x="623710" y="295531"/>
                      </a:lnTo>
                      <a:lnTo>
                        <a:pt x="607666" y="288953"/>
                      </a:lnTo>
                      <a:lnTo>
                        <a:pt x="577722" y="271665"/>
                      </a:lnTo>
                      <a:lnTo>
                        <a:pt x="553456" y="232831"/>
                      </a:lnTo>
                      <a:close/>
                      <a:moveTo>
                        <a:pt x="802708" y="0"/>
                      </a:moveTo>
                      <a:lnTo>
                        <a:pt x="851473" y="0"/>
                      </a:lnTo>
                      <a:lnTo>
                        <a:pt x="851473" y="111687"/>
                      </a:lnTo>
                      <a:close/>
                      <a:moveTo>
                        <a:pt x="0" y="0"/>
                      </a:moveTo>
                      <a:lnTo>
                        <a:pt x="120371" y="0"/>
                      </a:lnTo>
                      <a:lnTo>
                        <a:pt x="75133" y="56009"/>
                      </a:lnTo>
                      <a:lnTo>
                        <a:pt x="35128" y="240794"/>
                      </a:lnTo>
                      <a:lnTo>
                        <a:pt x="6553" y="591314"/>
                      </a:lnTo>
                      <a:lnTo>
                        <a:pt x="101302" y="851473"/>
                      </a:lnTo>
                      <a:lnTo>
                        <a:pt x="0" y="851473"/>
                      </a:lnTo>
                      <a:close/>
                    </a:path>
                  </a:pathLst>
                </a:custGeom>
              </p:spPr>
            </p:pic>
          </p:grpSp>
        </p:grpSp>
      </p:grpSp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A43A029-8378-1543-DBE2-C942A365B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412571"/>
              </p:ext>
            </p:extLst>
          </p:nvPr>
        </p:nvGraphicFramePr>
        <p:xfrm>
          <a:off x="1524001" y="1976968"/>
          <a:ext cx="9965870" cy="414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315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  <a:gridCol w="1391277">
                  <a:extLst>
                    <a:ext uri="{9D8B030D-6E8A-4147-A177-3AD203B41FA5}">
                      <a16:colId xmlns:a16="http://schemas.microsoft.com/office/drawing/2014/main" val="270554614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GB" sz="1700" b="0" dirty="0"/>
                        <a:t>%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j-lt"/>
                        </a:rPr>
                        <a:t>Testosterone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2"/>
                          </a:solidFill>
                          <a:latin typeface="+mj-lt"/>
                        </a:rPr>
                        <a:t>Placebo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 value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Any 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SAE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AE leading to study drug discontinuation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0446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AEs of special interest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8506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5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Hospitalisation</a:t>
                      </a:r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for unstable angina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5080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Non-fatal arrhythmia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6669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CVD causing syncope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70386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Diabetes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05189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COVID-19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7267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Atrial fibrillation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19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Acute kidney injury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21372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5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Urinary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360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9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C1D7E58-CD0C-97EE-4EBB-7CE0EBBDE66E}"/>
              </a:ext>
            </a:extLst>
          </p:cNvPr>
          <p:cNvGrpSpPr/>
          <p:nvPr/>
        </p:nvGrpSpPr>
        <p:grpSpPr>
          <a:xfrm>
            <a:off x="1728308" y="2635151"/>
            <a:ext cx="8201695" cy="2207734"/>
            <a:chOff x="1866753" y="2675347"/>
            <a:chExt cx="8201695" cy="220773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0C36EA9-0F28-3101-4D69-FFC3BD38B9C6}"/>
                </a:ext>
              </a:extLst>
            </p:cNvPr>
            <p:cNvGrpSpPr/>
            <p:nvPr/>
          </p:nvGrpSpPr>
          <p:grpSpPr>
            <a:xfrm>
              <a:off x="2204209" y="2675347"/>
              <a:ext cx="7526783" cy="2207734"/>
              <a:chOff x="2243565" y="2675347"/>
              <a:chExt cx="7526783" cy="2207734"/>
            </a:xfrm>
          </p:grpSpPr>
          <p:sp>
            <p:nvSpPr>
              <p:cNvPr id="45" name="Arrow: Pentagon 44">
                <a:extLst>
                  <a:ext uri="{FF2B5EF4-FFF2-40B4-BE49-F238E27FC236}">
                    <a16:creationId xmlns:a16="http://schemas.microsoft.com/office/drawing/2014/main" id="{BB5CB59A-3867-4EBD-B9C9-5A86D4F23A6A}"/>
                  </a:ext>
                </a:extLst>
              </p:cNvPr>
              <p:cNvSpPr/>
              <p:nvPr/>
            </p:nvSpPr>
            <p:spPr>
              <a:xfrm rot="16200000">
                <a:off x="1355738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Arrow: Pentagon 45">
                <a:extLst>
                  <a:ext uri="{FF2B5EF4-FFF2-40B4-BE49-F238E27FC236}">
                    <a16:creationId xmlns:a16="http://schemas.microsoft.com/office/drawing/2014/main" id="{9748771B-E6CB-33F8-CE05-AF3AEC8DD06F}"/>
                  </a:ext>
                </a:extLst>
              </p:cNvPr>
              <p:cNvSpPr/>
              <p:nvPr/>
            </p:nvSpPr>
            <p:spPr>
              <a:xfrm rot="16200000">
                <a:off x="2242576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Arrow: Pentagon 46">
                <a:extLst>
                  <a:ext uri="{FF2B5EF4-FFF2-40B4-BE49-F238E27FC236}">
                    <a16:creationId xmlns:a16="http://schemas.microsoft.com/office/drawing/2014/main" id="{E5A506F2-5D95-A898-DBD4-4BF9BEA1C904}"/>
                  </a:ext>
                </a:extLst>
              </p:cNvPr>
              <p:cNvSpPr/>
              <p:nvPr/>
            </p:nvSpPr>
            <p:spPr>
              <a:xfrm rot="16200000">
                <a:off x="3129414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Arrow: Pentagon 47">
                <a:extLst>
                  <a:ext uri="{FF2B5EF4-FFF2-40B4-BE49-F238E27FC236}">
                    <a16:creationId xmlns:a16="http://schemas.microsoft.com/office/drawing/2014/main" id="{5892F996-27AF-12C2-660A-57B4A369CCA8}"/>
                  </a:ext>
                </a:extLst>
              </p:cNvPr>
              <p:cNvSpPr/>
              <p:nvPr/>
            </p:nvSpPr>
            <p:spPr>
              <a:xfrm rot="16200000">
                <a:off x="4016252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id="{881FE37B-A415-71CD-6D83-FF5DFEE4330A}"/>
                  </a:ext>
                </a:extLst>
              </p:cNvPr>
              <p:cNvSpPr/>
              <p:nvPr/>
            </p:nvSpPr>
            <p:spPr>
              <a:xfrm rot="16200000">
                <a:off x="4903090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id="{9E5F89B7-A02C-C00B-2146-54F9582EF39D}"/>
                  </a:ext>
                </a:extLst>
              </p:cNvPr>
              <p:cNvSpPr/>
              <p:nvPr/>
            </p:nvSpPr>
            <p:spPr>
              <a:xfrm rot="16200000">
                <a:off x="5789928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Arrow: Pentagon 50">
                <a:extLst>
                  <a:ext uri="{FF2B5EF4-FFF2-40B4-BE49-F238E27FC236}">
                    <a16:creationId xmlns:a16="http://schemas.microsoft.com/office/drawing/2014/main" id="{C7C16ADC-D93A-2EAC-13F7-34045B98810F}"/>
                  </a:ext>
                </a:extLst>
              </p:cNvPr>
              <p:cNvSpPr/>
              <p:nvPr/>
            </p:nvSpPr>
            <p:spPr>
              <a:xfrm rot="16200000">
                <a:off x="6676766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Arrow: Pentagon 51">
                <a:extLst>
                  <a:ext uri="{FF2B5EF4-FFF2-40B4-BE49-F238E27FC236}">
                    <a16:creationId xmlns:a16="http://schemas.microsoft.com/office/drawing/2014/main" id="{38D30D97-9227-9496-8152-A49F7060E8E7}"/>
                  </a:ext>
                </a:extLst>
              </p:cNvPr>
              <p:cNvSpPr/>
              <p:nvPr/>
            </p:nvSpPr>
            <p:spPr>
              <a:xfrm rot="16200000">
                <a:off x="7563604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Arrow: Pentagon 52">
                <a:extLst>
                  <a:ext uri="{FF2B5EF4-FFF2-40B4-BE49-F238E27FC236}">
                    <a16:creationId xmlns:a16="http://schemas.microsoft.com/office/drawing/2014/main" id="{744EC23D-E733-FC81-26E0-752EC1075CD2}"/>
                  </a:ext>
                </a:extLst>
              </p:cNvPr>
              <p:cNvSpPr/>
              <p:nvPr/>
            </p:nvSpPr>
            <p:spPr>
              <a:xfrm rot="16200000">
                <a:off x="8450441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E1E67B-6920-2550-5494-58A994052902}"/>
                </a:ext>
              </a:extLst>
            </p:cNvPr>
            <p:cNvSpPr/>
            <p:nvPr/>
          </p:nvSpPr>
          <p:spPr>
            <a:xfrm>
              <a:off x="1866753" y="3429000"/>
              <a:ext cx="8201695" cy="2486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7816" cap="flat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F45001-C0A0-B6F3-E200-201D49C85DBA}"/>
                </a:ext>
              </a:extLst>
            </p:cNvPr>
            <p:cNvSpPr/>
            <p:nvPr/>
          </p:nvSpPr>
          <p:spPr>
            <a:xfrm>
              <a:off x="1866753" y="4294831"/>
              <a:ext cx="8201695" cy="2486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7816" cap="flat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CV, cardiovascular.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1" y="1340465"/>
            <a:ext cx="3474620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4652159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Limitations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E838BD-7151-6C7D-28FC-9635010EE81B}"/>
              </a:ext>
            </a:extLst>
          </p:cNvPr>
          <p:cNvSpPr txBox="1">
            <a:spLocks/>
          </p:cNvSpPr>
          <p:nvPr/>
        </p:nvSpPr>
        <p:spPr>
          <a:xfrm>
            <a:off x="688766" y="1983339"/>
            <a:ext cx="10782798" cy="375487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2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Lower rates of study drug adherence and patient retention than </a:t>
            </a:r>
            <a:br>
              <a:rPr lang="en-US" sz="22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</a:br>
            <a:r>
              <a:rPr lang="en-US" sz="22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in most CV outcome trials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2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Similar rates seen in other trials of testosterone or other chronic symptomatic conditions (</a:t>
            </a:r>
            <a:r>
              <a:rPr lang="en-US" sz="2200" i="1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e.g.</a:t>
            </a:r>
            <a:r>
              <a:rPr lang="en-US" sz="22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 menopause, obesity, pain)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2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Reflect challenge in retaining patients with persistent symptoms </a:t>
            </a:r>
            <a:br>
              <a:rPr lang="en-US" sz="22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</a:br>
            <a:r>
              <a:rPr lang="en-US" sz="22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who choose to change medications or discontinue trial participation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2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On-treatment sensitivity analyses reinforce non-inferiority conclusions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2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Patient withdrawal rates similar in both arms, with outcome data </a:t>
            </a:r>
            <a:br>
              <a:rPr lang="en-US" sz="22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</a:br>
            <a:r>
              <a:rPr lang="en-US" sz="22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available for &gt;80% of potential person-time follow-up</a:t>
            </a:r>
          </a:p>
        </p:txBody>
      </p:sp>
    </p:spTree>
    <p:extLst>
      <p:ext uri="{BB962C8B-B14F-4D97-AF65-F5344CB8AC3E}">
        <p14:creationId xmlns:p14="http://schemas.microsoft.com/office/powerpoint/2010/main" val="32422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organisation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90E8D60-B79E-5B94-2199-43ECF6A56ADB}"/>
              </a:ext>
            </a:extLst>
          </p:cNvPr>
          <p:cNvGrpSpPr/>
          <p:nvPr/>
        </p:nvGrpSpPr>
        <p:grpSpPr>
          <a:xfrm>
            <a:off x="486495" y="1296157"/>
            <a:ext cx="10872714" cy="2064690"/>
            <a:chOff x="486495" y="1215773"/>
            <a:chExt cx="10872714" cy="206469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DCFE2DD-15DA-A033-6A8F-6D7B30DBA609}"/>
                </a:ext>
              </a:extLst>
            </p:cNvPr>
            <p:cNvGrpSpPr/>
            <p:nvPr/>
          </p:nvGrpSpPr>
          <p:grpSpPr>
            <a:xfrm>
              <a:off x="486495" y="1215773"/>
              <a:ext cx="10872714" cy="449779"/>
              <a:chOff x="486495" y="1215773"/>
              <a:chExt cx="10872714" cy="44977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4E0DBFA-B03B-FB58-4E95-C6A5A18544DF}"/>
                  </a:ext>
                </a:extLst>
              </p:cNvPr>
              <p:cNvGrpSpPr/>
              <p:nvPr/>
            </p:nvGrpSpPr>
            <p:grpSpPr>
              <a:xfrm>
                <a:off x="7640073" y="1215773"/>
                <a:ext cx="3719136" cy="449779"/>
                <a:chOff x="7103022" y="1304939"/>
                <a:chExt cx="4256187" cy="449779"/>
              </a:xfrm>
            </p:grpSpPr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0541A18A-7832-47AD-D85F-BB95874DDB4A}"/>
                    </a:ext>
                  </a:extLst>
                </p:cNvPr>
                <p:cNvSpPr/>
                <p:nvPr/>
              </p:nvSpPr>
              <p:spPr>
                <a:xfrm>
                  <a:off x="7103022" y="1304939"/>
                  <a:ext cx="4256187" cy="4497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Content Placeholder 2">
                  <a:extLst>
                    <a:ext uri="{FF2B5EF4-FFF2-40B4-BE49-F238E27FC236}">
                      <a16:creationId xmlns:a16="http://schemas.microsoft.com/office/drawing/2014/main" id="{04007774-4F74-8DAA-F6A4-97C32489F31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55135" y="1325035"/>
                  <a:ext cx="3151961" cy="427809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18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16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14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base">
                    <a:spcBef>
                      <a:spcPts val="1800"/>
                    </a:spcBef>
                    <a:spcAft>
                      <a:spcPct val="0"/>
                    </a:spcAft>
                    <a:buClr>
                      <a:srgbClr val="006EAB"/>
                    </a:buClr>
                    <a:buFont typeface="Wingdings" panose="05000000000000000000" pitchFamily="2" charset="2"/>
                    <a:buNone/>
                    <a:defRPr/>
                  </a:pPr>
                  <a:r>
                    <a:rPr lang="en-US" b="1" dirty="0">
                      <a:solidFill>
                        <a:schemeClr val="bg1"/>
                      </a:solidFill>
                    </a:rPr>
                    <a:t>DMC</a:t>
                  </a:r>
                  <a:endParaRPr lang="en-US" sz="2000" dirty="0">
                    <a:solidFill>
                      <a:srgbClr val="E7E6E6">
                        <a:lumMod val="25000"/>
                      </a:srgbClr>
                    </a:solidFill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084EBC2-E7F0-F96B-BB5D-1A5700E436FB}"/>
                  </a:ext>
                </a:extLst>
              </p:cNvPr>
              <p:cNvGrpSpPr/>
              <p:nvPr/>
            </p:nvGrpSpPr>
            <p:grpSpPr>
              <a:xfrm>
                <a:off x="486495" y="1215773"/>
                <a:ext cx="6246813" cy="449779"/>
                <a:chOff x="486495" y="1215773"/>
                <a:chExt cx="6246813" cy="449779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AB01DBC2-2A5A-DA31-5A83-F256D5E7B01C}"/>
                    </a:ext>
                  </a:extLst>
                </p:cNvPr>
                <p:cNvSpPr/>
                <p:nvPr/>
              </p:nvSpPr>
              <p:spPr>
                <a:xfrm>
                  <a:off x="486495" y="1215773"/>
                  <a:ext cx="6246813" cy="449779"/>
                </a:xfrm>
                <a:prstGeom prst="roundRect">
                  <a:avLst>
                    <a:gd name="adj" fmla="val 50000"/>
                  </a:avLst>
                </a:prstGeom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Content Placeholder 2">
                  <a:extLst>
                    <a:ext uri="{FF2B5EF4-FFF2-40B4-BE49-F238E27FC236}">
                      <a16:creationId xmlns:a16="http://schemas.microsoft.com/office/drawing/2014/main" id="{D4793672-42D2-0C7E-EE5E-B14657DBBFD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7170" y="1235869"/>
                  <a:ext cx="5425462" cy="427809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18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16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14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base">
                    <a:spcBef>
                      <a:spcPts val="1800"/>
                    </a:spcBef>
                    <a:spcAft>
                      <a:spcPct val="0"/>
                    </a:spcAft>
                    <a:buClr>
                      <a:srgbClr val="006EAB"/>
                    </a:buClr>
                    <a:buFont typeface="Wingdings" panose="05000000000000000000" pitchFamily="2" charset="2"/>
                    <a:buNone/>
                    <a:defRPr/>
                  </a:pPr>
                  <a:r>
                    <a:rPr lang="en-US" b="1" dirty="0">
                      <a:solidFill>
                        <a:schemeClr val="bg1"/>
                      </a:solidFill>
                    </a:rPr>
                    <a:t>Executive Steering Committee</a:t>
                  </a:r>
                  <a:endParaRPr lang="en-US" sz="2000" dirty="0">
                    <a:solidFill>
                      <a:srgbClr val="E7E6E6">
                        <a:lumMod val="25000"/>
                      </a:srgbClr>
                    </a:solidFill>
                  </a:endParaRPr>
                </a:p>
              </p:txBody>
            </p:sp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2A18EBF-27CA-2ACF-3276-962AB7E10B4C}"/>
                  </a:ext>
                </a:extLst>
              </p:cNvPr>
              <p:cNvCxnSpPr>
                <a:cxnSpLocks/>
                <a:stCxn id="37" idx="3"/>
                <a:endCxn id="25" idx="1"/>
              </p:cNvCxnSpPr>
              <p:nvPr/>
            </p:nvCxnSpPr>
            <p:spPr>
              <a:xfrm>
                <a:off x="6733308" y="1440663"/>
                <a:ext cx="906765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CDD8890-1D0E-BDCA-D0AB-CFE4D078FA8E}"/>
                </a:ext>
              </a:extLst>
            </p:cNvPr>
            <p:cNvSpPr txBox="1"/>
            <p:nvPr/>
          </p:nvSpPr>
          <p:spPr>
            <a:xfrm>
              <a:off x="654167" y="1700543"/>
              <a:ext cx="5943910" cy="1579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  <a:tabLst>
                  <a:tab pos="3140075" algn="l"/>
                </a:tabLst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Steven E. Nissen (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+mn-lt"/>
                </a:rPr>
                <a:t>Chair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)	Glenn R. Cunningham</a:t>
              </a:r>
            </a:p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  <a:tabLst>
                  <a:tab pos="3140075" algn="l"/>
                </a:tabLst>
              </a:pPr>
              <a:r>
                <a:rPr lang="en-US" dirty="0">
                  <a:solidFill>
                    <a:schemeClr val="tx2"/>
                  </a:solidFill>
                </a:rPr>
                <a:t>A. Michael </a:t>
              </a:r>
              <a:r>
                <a:rPr lang="en-US" dirty="0" err="1">
                  <a:solidFill>
                    <a:schemeClr val="tx2"/>
                  </a:solidFill>
                </a:rPr>
                <a:t>Lincoff</a:t>
              </a:r>
              <a:r>
                <a:rPr lang="en-US" dirty="0">
                  <a:solidFill>
                    <a:schemeClr val="tx2"/>
                  </a:solidFill>
                </a:rPr>
                <a:t> (</a:t>
              </a:r>
              <a:r>
                <a:rPr lang="en-US" b="1" dirty="0">
                  <a:solidFill>
                    <a:schemeClr val="accent1"/>
                  </a:solidFill>
                </a:rPr>
                <a:t>Co-PI</a:t>
              </a:r>
              <a:r>
                <a:rPr lang="en-US" dirty="0">
                  <a:solidFill>
                    <a:schemeClr val="tx2"/>
                  </a:solidFill>
                </a:rPr>
                <a:t>)	Christopher B. Granger</a:t>
              </a:r>
            </a:p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  <a:tabLst>
                  <a:tab pos="3140075" algn="l"/>
                </a:tabLst>
              </a:pPr>
              <a:r>
                <a:rPr kumimoji="0" lang="en-US" sz="180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Shalender Bhasin (</a:t>
              </a:r>
              <a:r>
                <a:rPr lang="en-US" b="1" dirty="0">
                  <a:solidFill>
                    <a:schemeClr val="accent1"/>
                  </a:solidFill>
                </a:rPr>
                <a:t>Co-PI</a:t>
              </a:r>
              <a:r>
                <a:rPr kumimoji="0" lang="en-US" sz="180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)	Mohit Khera</a:t>
              </a:r>
            </a:p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  <a:tabLst>
                  <a:tab pos="3140075" algn="l"/>
                </a:tabLst>
              </a:pPr>
              <a:r>
                <a:rPr lang="en-US" dirty="0">
                  <a:solidFill>
                    <a:schemeClr val="tx2"/>
                  </a:solidFill>
                </a:rPr>
                <a:t>Shehzad </a:t>
              </a:r>
              <a:r>
                <a:rPr lang="en-US" dirty="0" err="1">
                  <a:solidFill>
                    <a:schemeClr val="tx2"/>
                  </a:solidFill>
                </a:rPr>
                <a:t>Basaria</a:t>
              </a:r>
              <a:r>
                <a:rPr lang="en-US" dirty="0">
                  <a:solidFill>
                    <a:schemeClr val="tx2"/>
                  </a:solidFill>
                </a:rPr>
                <a:t>	Ian M. Thompson</a:t>
              </a:r>
            </a:p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  <a:tabLst>
                  <a:tab pos="3140075" algn="l"/>
                </a:tabLst>
              </a:pPr>
              <a:r>
                <a:rPr kumimoji="0" lang="en-US" sz="180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William E. Boden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610D0F7-5860-2A90-8AFA-841D73F5F722}"/>
                </a:ext>
              </a:extLst>
            </p:cNvPr>
            <p:cNvSpPr txBox="1"/>
            <p:nvPr/>
          </p:nvSpPr>
          <p:spPr>
            <a:xfrm>
              <a:off x="7978223" y="1700543"/>
              <a:ext cx="3073264" cy="1579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John H. Alexander (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+mn-lt"/>
                </a:rPr>
                <a:t>Chair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</a:pPr>
              <a:r>
                <a:rPr lang="en-US" dirty="0">
                  <a:solidFill>
                    <a:schemeClr val="tx2"/>
                  </a:solidFill>
                </a:rPr>
                <a:t>William Bremner</a:t>
              </a:r>
            </a:p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</a:pPr>
              <a:r>
                <a:rPr kumimoji="0" lang="en-US" sz="180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Eric Klein</a:t>
              </a:r>
            </a:p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</a:pPr>
              <a:r>
                <a:rPr lang="en-US" dirty="0">
                  <a:solidFill>
                    <a:schemeClr val="tx2"/>
                  </a:solidFill>
                </a:rPr>
                <a:t>Darren K. McGuire</a:t>
              </a:r>
            </a:p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</a:pPr>
              <a:r>
                <a:rPr kumimoji="0" lang="en-US" sz="180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Ja</a:t>
              </a:r>
              <a:r>
                <a:rPr lang="en-US" dirty="0">
                  <a:solidFill>
                    <a:schemeClr val="tx2"/>
                  </a:solidFill>
                </a:rPr>
                <a:t>net Wittes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E4F926E-1E99-2B20-225D-4426A0A2F1DF}"/>
              </a:ext>
            </a:extLst>
          </p:cNvPr>
          <p:cNvGrpSpPr/>
          <p:nvPr/>
        </p:nvGrpSpPr>
        <p:grpSpPr>
          <a:xfrm>
            <a:off x="486495" y="4701997"/>
            <a:ext cx="10872713" cy="1726420"/>
            <a:chOff x="486495" y="4762285"/>
            <a:chExt cx="10872713" cy="1726420"/>
          </a:xfrm>
        </p:grpSpPr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978BED8D-5E17-48F8-A6AF-1F32B0EE4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469" y="5241228"/>
              <a:ext cx="9006840" cy="665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105000"/>
                </a:lnSpc>
                <a:spcBef>
                  <a:spcPct val="1000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accent1"/>
                  </a:solidFill>
                  <a:latin typeface="+mj-lt"/>
                </a:rPr>
                <a:t>Consortium led by AbbVie, Inc with additional financial support from </a:t>
              </a:r>
              <a:br>
                <a:rPr lang="en-US" dirty="0">
                  <a:solidFill>
                    <a:schemeClr val="accent1"/>
                  </a:solidFill>
                  <a:latin typeface="+mj-lt"/>
                </a:rPr>
              </a:br>
              <a:r>
                <a:rPr lang="en-US" dirty="0">
                  <a:solidFill>
                    <a:schemeClr val="accent1"/>
                  </a:solidFill>
                  <a:latin typeface="+mj-lt"/>
                </a:rPr>
                <a:t>Endo Pharmaceuticals, </a:t>
              </a:r>
              <a:r>
                <a:rPr lang="en-US" dirty="0" err="1">
                  <a:solidFill>
                    <a:schemeClr val="accent1"/>
                  </a:solidFill>
                  <a:latin typeface="+mj-lt"/>
                </a:rPr>
                <a:t>Acerus</a:t>
              </a:r>
              <a:r>
                <a:rPr lang="en-US" dirty="0">
                  <a:solidFill>
                    <a:schemeClr val="accent1"/>
                  </a:solidFill>
                  <a:latin typeface="+mj-lt"/>
                </a:rPr>
                <a:t> Pharmaceuticals, </a:t>
              </a:r>
              <a:r>
                <a:rPr lang="en-US" dirty="0" err="1">
                  <a:solidFill>
                    <a:schemeClr val="accent1"/>
                  </a:solidFill>
                  <a:latin typeface="+mj-lt"/>
                </a:rPr>
                <a:t>Upsher</a:t>
              </a:r>
              <a:r>
                <a:rPr lang="en-US" dirty="0">
                  <a:solidFill>
                    <a:schemeClr val="accent1"/>
                  </a:solidFill>
                  <a:latin typeface="+mj-lt"/>
                </a:rPr>
                <a:t>-Smith Laboratories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3575D2E-1B3F-7A8B-7D75-B6619AF32967}"/>
                </a:ext>
              </a:extLst>
            </p:cNvPr>
            <p:cNvGrpSpPr/>
            <p:nvPr/>
          </p:nvGrpSpPr>
          <p:grpSpPr>
            <a:xfrm>
              <a:off x="486495" y="4762285"/>
              <a:ext cx="10872713" cy="449779"/>
              <a:chOff x="-378107" y="3507708"/>
              <a:chExt cx="11737316" cy="449779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8EFC241-C094-F4AA-4522-41FCC7DC3119}"/>
                  </a:ext>
                </a:extLst>
              </p:cNvPr>
              <p:cNvSpPr/>
              <p:nvPr/>
            </p:nvSpPr>
            <p:spPr>
              <a:xfrm>
                <a:off x="-378107" y="3507708"/>
                <a:ext cx="11737316" cy="449779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9D178A6A-151D-D5FB-2861-4F25049FDD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1757" y="3527804"/>
                <a:ext cx="7517586" cy="4278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base">
                  <a:spcBef>
                    <a:spcPts val="1800"/>
                  </a:spcBef>
                  <a:spcAft>
                    <a:spcPct val="0"/>
                  </a:spcAft>
                  <a:buClr>
                    <a:srgbClr val="006EAB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en-US" b="1" dirty="0">
                    <a:solidFill>
                      <a:schemeClr val="bg1"/>
                    </a:solidFill>
                  </a:rPr>
                  <a:t>Sponsors</a:t>
                </a:r>
                <a:endParaRPr lang="en-US" sz="20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1F2ECBD-DE38-67B3-DFAE-BC0540D0D27D}"/>
                </a:ext>
              </a:extLst>
            </p:cNvPr>
            <p:cNvSpPr txBox="1"/>
            <p:nvPr/>
          </p:nvSpPr>
          <p:spPr>
            <a:xfrm>
              <a:off x="3786718" y="5816726"/>
              <a:ext cx="4434342" cy="671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  <a:tabLst>
                  <a:tab pos="2422525" algn="l"/>
                </a:tabLst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Panagiotis </a:t>
              </a: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Flevaris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	Michael G. Miller</a:t>
              </a:r>
            </a:p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  <a:tabLst>
                  <a:tab pos="2422525" algn="l"/>
                </a:tabLst>
              </a:pPr>
              <a:r>
                <a:rPr lang="en-US" dirty="0">
                  <a:solidFill>
                    <a:schemeClr val="tx2"/>
                  </a:solidFill>
                </a:rPr>
                <a:t>Nader Khan	Anna Chan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6AF022A-0C99-73C3-3265-88C4F2FD0A01}"/>
              </a:ext>
            </a:extLst>
          </p:cNvPr>
          <p:cNvGrpSpPr/>
          <p:nvPr/>
        </p:nvGrpSpPr>
        <p:grpSpPr>
          <a:xfrm>
            <a:off x="486495" y="3447104"/>
            <a:ext cx="10914210" cy="1146820"/>
            <a:chOff x="486495" y="3416960"/>
            <a:chExt cx="10914210" cy="1146820"/>
          </a:xfrm>
        </p:grpSpPr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510B4B3A-53AB-8A4D-A22D-4BA718945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022" y="3895400"/>
              <a:ext cx="4549423" cy="665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05000"/>
                </a:lnSpc>
                <a:spcBef>
                  <a:spcPts val="200"/>
                </a:spcBef>
                <a:spcAft>
                  <a:spcPct val="0"/>
                </a:spcAft>
                <a:buSzPct val="100000"/>
                <a:tabLst>
                  <a:tab pos="1706563" algn="l"/>
                  <a:tab pos="3856038" algn="l"/>
                </a:tabLst>
              </a:pPr>
              <a:r>
                <a:rPr lang="en-US" dirty="0">
                  <a:solidFill>
                    <a:schemeClr val="accent1"/>
                  </a:solidFill>
                  <a:latin typeface="+mj-lt"/>
                </a:rPr>
                <a:t>Cleveland Clinic Coordinating Center for Clinical Research (C5Research)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C0EA84C-7772-413E-2174-A02CC2051C6F}"/>
                </a:ext>
              </a:extLst>
            </p:cNvPr>
            <p:cNvGrpSpPr/>
            <p:nvPr/>
          </p:nvGrpSpPr>
          <p:grpSpPr>
            <a:xfrm>
              <a:off x="486495" y="3416960"/>
              <a:ext cx="10872714" cy="449779"/>
              <a:chOff x="-378107" y="3507708"/>
              <a:chExt cx="11737316" cy="44977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8569F7B0-788B-2F5A-7116-FA6A51497C5C}"/>
                  </a:ext>
                </a:extLst>
              </p:cNvPr>
              <p:cNvSpPr/>
              <p:nvPr/>
            </p:nvSpPr>
            <p:spPr>
              <a:xfrm>
                <a:off x="-378107" y="3507708"/>
                <a:ext cx="11737316" cy="449779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504470D7-9BA6-9150-6243-9DC9720ACA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1758" y="3527804"/>
                <a:ext cx="7517586" cy="4278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base">
                  <a:spcBef>
                    <a:spcPts val="1800"/>
                  </a:spcBef>
                  <a:spcAft>
                    <a:spcPct val="0"/>
                  </a:spcAft>
                  <a:buClr>
                    <a:srgbClr val="006EAB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en-US" b="1" dirty="0">
                    <a:solidFill>
                      <a:schemeClr val="tx2"/>
                    </a:solidFill>
                  </a:rPr>
                  <a:t>Academic Research </a:t>
                </a:r>
                <a:r>
                  <a:rPr lang="en-US" b="1" dirty="0" err="1">
                    <a:solidFill>
                      <a:schemeClr val="tx2"/>
                    </a:solidFill>
                  </a:rPr>
                  <a:t>Organisation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E172524-1A32-84D0-B5FD-3D2A25FD12CB}"/>
                </a:ext>
              </a:extLst>
            </p:cNvPr>
            <p:cNvSpPr txBox="1"/>
            <p:nvPr/>
          </p:nvSpPr>
          <p:spPr>
            <a:xfrm>
              <a:off x="5456795" y="3891801"/>
              <a:ext cx="5943910" cy="671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  <a:tabLst>
                  <a:tab pos="1706563" algn="l"/>
                  <a:tab pos="3856038" algn="l"/>
                </a:tabLst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Lisa Mitchell	Deborah Davey	Qiuqing Wang</a:t>
              </a:r>
            </a:p>
            <a:p>
              <a:pPr marL="0" marR="0" lvl="0" indent="0" algn="l" defTabSz="914400" rtl="0" eaLnBrk="0" fontAlgn="base" latinLnBrk="0" hangingPunct="0">
                <a:spcBef>
                  <a:spcPts val="200"/>
                </a:spcBef>
                <a:spcAft>
                  <a:spcPct val="0"/>
                </a:spcAft>
                <a:buClrTx/>
                <a:buSzPct val="100000"/>
                <a:buFont typeface="Symbol" pitchFamily="18" charset="2"/>
                <a:buNone/>
                <a:tabLst>
                  <a:tab pos="1706563" algn="l"/>
                  <a:tab pos="3856038" algn="l"/>
                </a:tabLst>
              </a:pPr>
              <a:r>
                <a:rPr lang="en-US" dirty="0">
                  <a:solidFill>
                    <a:schemeClr val="tx2"/>
                  </a:solidFill>
                </a:rPr>
                <a:t>Kathy Wolski	Vidyasagar </a:t>
              </a:r>
              <a:r>
                <a:rPr lang="en-US" dirty="0" err="1">
                  <a:solidFill>
                    <a:schemeClr val="tx2"/>
                  </a:solidFill>
                </a:rPr>
                <a:t>Kalahasti</a:t>
              </a:r>
              <a:r>
                <a:rPr lang="en-US" dirty="0">
                  <a:solidFill>
                    <a:schemeClr val="tx2"/>
                  </a:solidFill>
                </a:rPr>
                <a:t> (</a:t>
              </a:r>
              <a:r>
                <a:rPr lang="en-US" b="1" dirty="0">
                  <a:solidFill>
                    <a:schemeClr val="accent1"/>
                  </a:solidFill>
                </a:rPr>
                <a:t>CEC</a:t>
              </a:r>
              <a:r>
                <a:rPr lang="en-US" dirty="0">
                  <a:solidFill>
                    <a:schemeClr val="tx2"/>
                  </a:solidFill>
                </a:rPr>
                <a:t>)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3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01296B5-7C17-8250-2EDB-9D0DDF83B82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4155" y="2085114"/>
            <a:ext cx="3810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CV, cardiovascular; CVD, cardiovascular disease; MACE, major adverse cardiovascular events.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1" y="1340465"/>
            <a:ext cx="6167344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4652159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Summary and interpretation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E838BD-7151-6C7D-28FC-9635010EE81B}"/>
              </a:ext>
            </a:extLst>
          </p:cNvPr>
          <p:cNvSpPr txBox="1">
            <a:spLocks/>
          </p:cNvSpPr>
          <p:nvPr/>
        </p:nvSpPr>
        <p:spPr>
          <a:xfrm>
            <a:off x="688766" y="1983339"/>
            <a:ext cx="10782798" cy="36317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1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Among middle-aged or older men with hypogonadism, who had a history of established CVD or who were at high risk for incident CV events, testosterone replacement therapy for a mean duration of 22 months </a:t>
            </a:r>
            <a:r>
              <a:rPr lang="en-US" sz="2100" dirty="0">
                <a:solidFill>
                  <a:schemeClr val="accent1"/>
                </a:solidFill>
                <a:latin typeface="+mj-lt"/>
              </a:rPr>
              <a:t>did not increase the risk of MACE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1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These findings of CV safety should facilitate more informed consideration of the </a:t>
            </a:r>
            <a:r>
              <a:rPr lang="en-US" sz="2100" b="1" dirty="0">
                <a:solidFill>
                  <a:schemeClr val="accent1"/>
                </a:solidFill>
                <a:latin typeface="Poppins Light"/>
              </a:rPr>
              <a:t>potential benefits and risks of testosterone treatment</a:t>
            </a:r>
            <a:r>
              <a:rPr lang="en-US" sz="21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 for middle-aged and older men with hypogonadism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1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These results apply only to men with hypogonadal symptoms and low testosterone levels and should not be used to justify treatment of broader populations not studied in this trial</a:t>
            </a:r>
          </a:p>
        </p:txBody>
      </p:sp>
    </p:spTree>
    <p:extLst>
      <p:ext uri="{BB962C8B-B14F-4D97-AF65-F5344CB8AC3E}">
        <p14:creationId xmlns:p14="http://schemas.microsoft.com/office/powerpoint/2010/main" val="41398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CV safety publication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24C8C7-08C5-C4C6-B015-F9513CB74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175" y="1194629"/>
            <a:ext cx="7049650" cy="566337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37CF80-E95E-5A35-9BC6-3D7276B84AD4}"/>
              </a:ext>
            </a:extLst>
          </p:cNvPr>
          <p:cNvSpPr txBox="1"/>
          <p:nvPr/>
        </p:nvSpPr>
        <p:spPr>
          <a:xfrm>
            <a:off x="10292443" y="6122978"/>
            <a:ext cx="1319453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CV, cardiovascular.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1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phic 53">
            <a:extLst>
              <a:ext uri="{FF2B5EF4-FFF2-40B4-BE49-F238E27FC236}">
                <a16:creationId xmlns:a16="http://schemas.microsoft.com/office/drawing/2014/main" id="{2419B56C-1E60-BCDF-358B-7623D9407F8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435" b="9595"/>
          <a:stretch/>
        </p:blipFill>
        <p:spPr>
          <a:xfrm>
            <a:off x="8845273" y="649468"/>
            <a:ext cx="2638240" cy="213620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5656F0E-D24C-0D56-4D88-9990C76B69F5}"/>
              </a:ext>
            </a:extLst>
          </p:cNvPr>
          <p:cNvGrpSpPr/>
          <p:nvPr/>
        </p:nvGrpSpPr>
        <p:grpSpPr>
          <a:xfrm>
            <a:off x="688766" y="1983339"/>
            <a:ext cx="10814468" cy="3308598"/>
            <a:chOff x="841166" y="2135739"/>
            <a:chExt cx="10814468" cy="3308598"/>
          </a:xfrm>
        </p:grpSpPr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A10CE1ED-9165-207C-04BE-1C9077DC1236}"/>
                </a:ext>
              </a:extLst>
            </p:cNvPr>
            <p:cNvSpPr txBox="1">
              <a:spLocks/>
            </p:cNvSpPr>
            <p:nvPr/>
          </p:nvSpPr>
          <p:spPr>
            <a:xfrm>
              <a:off x="841166" y="2135739"/>
              <a:ext cx="10498132" cy="330859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en-GB" sz="2000" dirty="0"/>
                <a:t>Men, age 45–80 years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</a:pPr>
              <a:endParaRPr lang="en-GB" sz="2000" dirty="0"/>
            </a:p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en-GB" sz="2000" dirty="0"/>
                <a:t>Symptoms (1 or more) of hypogonadism:</a:t>
              </a:r>
            </a:p>
            <a:p>
              <a:pPr lvl="1" fontAlgn="base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SzPct val="110000"/>
              </a:pPr>
              <a:r>
                <a:rPr lang="en-GB" sz="1800" dirty="0"/>
                <a:t>Decreased</a:t>
              </a:r>
              <a:r>
                <a:rPr lang="en-US" sz="1800" dirty="0"/>
                <a:t> sexual desire or libido</a:t>
              </a:r>
            </a:p>
            <a:p>
              <a:pPr lvl="1" fontAlgn="base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SzPct val="110000"/>
              </a:pPr>
              <a:r>
                <a:rPr lang="en-US" sz="1800" dirty="0"/>
                <a:t>Decreased spontaneous erections</a:t>
              </a:r>
            </a:p>
            <a:p>
              <a:pPr lvl="1" fontAlgn="base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SzPct val="110000"/>
              </a:pPr>
              <a:r>
                <a:rPr lang="en-US" sz="1800" dirty="0"/>
                <a:t>Decreased energy or fatigue</a:t>
              </a:r>
            </a:p>
            <a:p>
              <a:pPr fontAlgn="base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SzPct val="110000"/>
              </a:pPr>
              <a:endParaRPr lang="en-US" sz="2000" dirty="0"/>
            </a:p>
            <a:p>
              <a:pPr fontAlgn="base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SzPct val="110000"/>
              </a:pPr>
              <a:r>
                <a:rPr lang="en-US" sz="2000" dirty="0"/>
                <a:t>Two fasting serum testosterone concentrations &lt;300 ng/dL from blood obtained between 5–11 AM, collected at least 48 hours apart</a:t>
              </a: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D120FEB0-CCBD-AEED-9185-3C30A7D52974}"/>
                </a:ext>
              </a:extLst>
            </p:cNvPr>
            <p:cNvSpPr txBox="1">
              <a:spLocks/>
            </p:cNvSpPr>
            <p:nvPr/>
          </p:nvSpPr>
          <p:spPr>
            <a:xfrm>
              <a:off x="5291744" y="3280210"/>
              <a:ext cx="6363890" cy="107721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fontAlgn="base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SzPct val="110000"/>
              </a:pPr>
              <a:r>
                <a:rPr lang="en-US" sz="1800" dirty="0"/>
                <a:t>Low or depressed mood</a:t>
              </a:r>
            </a:p>
            <a:p>
              <a:pPr lvl="1" fontAlgn="base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SzPct val="110000"/>
              </a:pPr>
              <a:r>
                <a:rPr lang="en-US" sz="1800" dirty="0"/>
                <a:t>Loss of axillary or pubic hair or reduced shaving</a:t>
              </a:r>
            </a:p>
            <a:p>
              <a:pPr lvl="1" fontAlgn="base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SzPct val="110000"/>
              </a:pPr>
              <a:r>
                <a:rPr lang="en-US" sz="1800" dirty="0"/>
                <a:t>Hot flashes</a:t>
              </a:r>
              <a:endParaRPr lang="en-US" sz="2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design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03F0CF-C230-FDF8-573B-0EEE08C09E73}"/>
              </a:ext>
            </a:extLst>
          </p:cNvPr>
          <p:cNvSpPr/>
          <p:nvPr/>
        </p:nvSpPr>
        <p:spPr>
          <a:xfrm>
            <a:off x="-592853" y="1340465"/>
            <a:ext cx="6947490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EB4F3E-9165-D53D-04D0-E98219414C09}"/>
              </a:ext>
            </a:extLst>
          </p:cNvPr>
          <p:cNvSpPr txBox="1">
            <a:spLocks/>
          </p:cNvSpPr>
          <p:nvPr/>
        </p:nvSpPr>
        <p:spPr>
          <a:xfrm>
            <a:off x="688767" y="1360561"/>
            <a:ext cx="5407233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Inclusion criteria - hypogonadism</a:t>
            </a:r>
            <a:endParaRPr lang="en-US" sz="2000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0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70097EE1-E14A-1AAF-A559-33B20C6E79E1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435" b="9595"/>
          <a:stretch/>
        </p:blipFill>
        <p:spPr>
          <a:xfrm>
            <a:off x="8845273" y="649468"/>
            <a:ext cx="2638240" cy="213620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5656F0E-D24C-0D56-4D88-9990C76B69F5}"/>
              </a:ext>
            </a:extLst>
          </p:cNvPr>
          <p:cNvGrpSpPr/>
          <p:nvPr/>
        </p:nvGrpSpPr>
        <p:grpSpPr>
          <a:xfrm>
            <a:off x="688766" y="1983339"/>
            <a:ext cx="10814468" cy="3624838"/>
            <a:chOff x="841166" y="2135739"/>
            <a:chExt cx="10814468" cy="3624838"/>
          </a:xfrm>
        </p:grpSpPr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A10CE1ED-9165-207C-04BE-1C9077DC1236}"/>
                </a:ext>
              </a:extLst>
            </p:cNvPr>
            <p:cNvSpPr txBox="1">
              <a:spLocks/>
            </p:cNvSpPr>
            <p:nvPr/>
          </p:nvSpPr>
          <p:spPr>
            <a:xfrm>
              <a:off x="841166" y="2135739"/>
              <a:ext cx="10498132" cy="362483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 fontAlgn="base"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</a:rPr>
                <a:t>Pre-existing cardiovascular disease – clinical or angiographic:</a:t>
              </a:r>
            </a:p>
            <a:p>
              <a:pPr marL="685800" marR="0" lvl="1" indent="-228600" algn="l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Coronary artery disease</a:t>
              </a:r>
            </a:p>
            <a:p>
              <a:pPr marL="685800" marR="0" lvl="1" indent="-228600" algn="l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Cerebrovascular disease</a:t>
              </a:r>
            </a:p>
            <a:p>
              <a:pPr marL="685800" marR="0" lvl="1" indent="-228600" algn="l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Peripheral arterial disease</a:t>
              </a:r>
            </a:p>
            <a:p>
              <a:pPr marL="0" indent="0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-GB" sz="2000" b="1" i="1" dirty="0"/>
                <a:t>OR</a:t>
              </a:r>
            </a:p>
            <a:p>
              <a:pPr marL="228600" indent="-228600" fontAlgn="base"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</a:rPr>
                <a:t>Increased cardiovascular risk (3 or more risk factors):</a:t>
              </a:r>
            </a:p>
            <a:p>
              <a:pPr marL="685800" marR="0" lvl="1" indent="-228600" algn="l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Hypertension</a:t>
              </a:r>
            </a:p>
            <a:p>
              <a:pPr marL="685800" marR="0" lvl="1" indent="-228600" algn="l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Dyslipidaemia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  <a:p>
              <a:pPr marL="685800" marR="0" lvl="1" indent="-228600" algn="l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Diabetes</a:t>
              </a:r>
            </a:p>
            <a:p>
              <a:pPr marL="685800" marR="0" lvl="1" indent="-228600" algn="l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Current smoking</a:t>
              </a: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D120FEB0-CCBD-AEED-9185-3C30A7D52974}"/>
                </a:ext>
              </a:extLst>
            </p:cNvPr>
            <p:cNvSpPr txBox="1">
              <a:spLocks/>
            </p:cNvSpPr>
            <p:nvPr/>
          </p:nvSpPr>
          <p:spPr>
            <a:xfrm>
              <a:off x="5291744" y="4415948"/>
              <a:ext cx="6363890" cy="132267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00" marR="0" lvl="1" indent="-228600" algn="l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Age ≥65 years</a:t>
              </a:r>
            </a:p>
            <a:p>
              <a:pPr marL="685800" marR="0" lvl="1" indent="-228600" algn="l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CKD stage 3</a:t>
              </a:r>
            </a:p>
            <a:p>
              <a:pPr marL="685800" marR="0" lvl="1" indent="-228600" algn="l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Elevated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hs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-CRP</a:t>
              </a:r>
            </a:p>
            <a:p>
              <a:pPr marL="685800" marR="0" lvl="1" indent="-228600" algn="l" defTabSz="914400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EAB"/>
                </a:buClr>
                <a:buSzPct val="11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Agatston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 CAC score &gt;75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th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 percentile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design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03F0CF-C230-FDF8-573B-0EEE08C09E73}"/>
              </a:ext>
            </a:extLst>
          </p:cNvPr>
          <p:cNvSpPr/>
          <p:nvPr/>
        </p:nvSpPr>
        <p:spPr>
          <a:xfrm>
            <a:off x="-592853" y="1340465"/>
            <a:ext cx="6947490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EB4F3E-9165-D53D-04D0-E98219414C09}"/>
              </a:ext>
            </a:extLst>
          </p:cNvPr>
          <p:cNvSpPr txBox="1">
            <a:spLocks/>
          </p:cNvSpPr>
          <p:nvPr/>
        </p:nvSpPr>
        <p:spPr>
          <a:xfrm>
            <a:off x="688767" y="1360561"/>
            <a:ext cx="5407233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Inclusion criteria - cardiovascular</a:t>
            </a:r>
            <a:endParaRPr lang="en-US" sz="20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sv-SE" sz="900" dirty="0">
                <a:solidFill>
                  <a:srgbClr val="005294"/>
                </a:solidFill>
              </a:rPr>
              <a:t>C</a:t>
            </a:r>
            <a:r>
              <a:rPr lang="en-GB" sz="900" dirty="0">
                <a:solidFill>
                  <a:srgbClr val="005294"/>
                </a:solidFill>
              </a:rPr>
              <a:t>AC, coronary artery calcium; CKD, chronic kidney disease; </a:t>
            </a:r>
            <a:r>
              <a:rPr lang="en-GB" sz="900" dirty="0" err="1">
                <a:solidFill>
                  <a:srgbClr val="005294"/>
                </a:solidFill>
              </a:rPr>
              <a:t>hs</a:t>
            </a:r>
            <a:r>
              <a:rPr lang="en-GB" sz="900" dirty="0">
                <a:solidFill>
                  <a:srgbClr val="005294"/>
                </a:solidFill>
              </a:rPr>
              <a:t>-CRP, high-sensitivity C-reactive protein.</a:t>
            </a:r>
            <a:endParaRPr lang="sv-SE" sz="900" dirty="0">
              <a:solidFill>
                <a:srgbClr val="00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1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696F7B4-3572-AF0E-9DDC-88A28C86B1F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9653" y="696188"/>
            <a:ext cx="2089481" cy="2089481"/>
          </a:xfrm>
          <a:prstGeom prst="rect">
            <a:avLst/>
          </a:pr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10CE1ED-9165-207C-04BE-1C9077DC1236}"/>
              </a:ext>
            </a:extLst>
          </p:cNvPr>
          <p:cNvSpPr txBox="1">
            <a:spLocks/>
          </p:cNvSpPr>
          <p:nvPr/>
        </p:nvSpPr>
        <p:spPr>
          <a:xfrm>
            <a:off x="688766" y="1983339"/>
            <a:ext cx="10498132" cy="38189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base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Congenital or severe hypogonadism (testosterone &lt;100 ng/dL)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000" dirty="0"/>
              <a:t>History of prostate cancer or prostate nodules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000" dirty="0"/>
              <a:t>Elevated PSA &gt;3.0 ng/mL (&gt;1.5 ng/mL if taking 5-</a:t>
            </a:r>
            <a:r>
              <a:rPr lang="en-US" sz="2000" dirty="0">
                <a:sym typeface="Symbol" panose="05050102010706020507" pitchFamily="18" charset="2"/>
              </a:rPr>
              <a:t></a:t>
            </a:r>
            <a:r>
              <a:rPr lang="en-US" sz="2000" dirty="0"/>
              <a:t> reductase inhibitor)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000" dirty="0"/>
              <a:t>Thrombophilia, history of unprovoked DVT or pulmonary embolism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000" dirty="0"/>
              <a:t>Polycythemia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000" dirty="0"/>
              <a:t>Uncontrolled heart failure, hypertension or diabetes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000" dirty="0"/>
              <a:t>Uncontrolled major psychiatric disorder or at risk for suicide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000" dirty="0"/>
              <a:t>ACS, stroke or coronary or peripheral </a:t>
            </a:r>
            <a:r>
              <a:rPr lang="en-US" sz="2000" dirty="0" err="1"/>
              <a:t>revascularisation</a:t>
            </a:r>
            <a:r>
              <a:rPr lang="en-US" sz="2000" dirty="0"/>
              <a:t> in the past 4 months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000" dirty="0"/>
              <a:t>Testosterone or androgenic steroid treatment in the past 6 months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design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03F0CF-C230-FDF8-573B-0EEE08C09E73}"/>
              </a:ext>
            </a:extLst>
          </p:cNvPr>
          <p:cNvSpPr/>
          <p:nvPr/>
        </p:nvSpPr>
        <p:spPr>
          <a:xfrm>
            <a:off x="-592853" y="1340465"/>
            <a:ext cx="4367205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EB4F3E-9165-D53D-04D0-E98219414C09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3001324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Exclusion criteria</a:t>
            </a:r>
            <a:endParaRPr lang="en-US" sz="20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900" dirty="0">
                <a:solidFill>
                  <a:srgbClr val="005294"/>
                </a:solidFill>
              </a:rPr>
              <a:t>ACS, acute coronary syndrome; DVT, deep vein thrombosis; PSA, prostate-specific antigen.</a:t>
            </a:r>
            <a:endParaRPr lang="sv-SE" sz="900" dirty="0">
              <a:solidFill>
                <a:srgbClr val="00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47835244-8DD4-F827-5C66-728D23A9F5D4}"/>
              </a:ext>
            </a:extLst>
          </p:cNvPr>
          <p:cNvGrpSpPr/>
          <p:nvPr/>
        </p:nvGrpSpPr>
        <p:grpSpPr>
          <a:xfrm>
            <a:off x="-2" y="1964409"/>
            <a:ext cx="11445080" cy="1145082"/>
            <a:chOff x="-2" y="1894073"/>
            <a:chExt cx="11445080" cy="1145082"/>
          </a:xfrm>
        </p:grpSpPr>
        <p:sp>
          <p:nvSpPr>
            <p:cNvPr id="63" name="Rectangle: Top Corners Rounded 62">
              <a:extLst>
                <a:ext uri="{FF2B5EF4-FFF2-40B4-BE49-F238E27FC236}">
                  <a16:creationId xmlns:a16="http://schemas.microsoft.com/office/drawing/2014/main" id="{A766BD80-E509-9621-8C6E-6018F62DC394}"/>
                </a:ext>
              </a:extLst>
            </p:cNvPr>
            <p:cNvSpPr/>
            <p:nvPr/>
          </p:nvSpPr>
          <p:spPr>
            <a:xfrm rot="5400000">
              <a:off x="5165637" y="-3255926"/>
              <a:ext cx="1113802" cy="11445080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2">
                    <a:alpha val="50000"/>
                  </a:schemeClr>
                </a:gs>
                <a:gs pos="25000">
                  <a:schemeClr val="accent2">
                    <a:lumMod val="40000"/>
                    <a:lumOff val="60000"/>
                    <a:alpha val="1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0D71695-0915-D487-4753-E5468E1A12C2}"/>
                </a:ext>
              </a:extLst>
            </p:cNvPr>
            <p:cNvCxnSpPr>
              <a:cxnSpLocks/>
            </p:cNvCxnSpPr>
            <p:nvPr/>
          </p:nvCxnSpPr>
          <p:spPr>
            <a:xfrm>
              <a:off x="5495233" y="1894073"/>
              <a:ext cx="0" cy="114508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design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03F0CF-C230-FDF8-573B-0EEE08C09E73}"/>
              </a:ext>
            </a:extLst>
          </p:cNvPr>
          <p:cNvSpPr/>
          <p:nvPr/>
        </p:nvSpPr>
        <p:spPr>
          <a:xfrm>
            <a:off x="-592852" y="1340465"/>
            <a:ext cx="5844306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EB4F3E-9165-D53D-04D0-E98219414C09}"/>
              </a:ext>
            </a:extLst>
          </p:cNvPr>
          <p:cNvSpPr txBox="1">
            <a:spLocks/>
          </p:cNvSpPr>
          <p:nvPr/>
        </p:nvSpPr>
        <p:spPr>
          <a:xfrm>
            <a:off x="688767" y="1360561"/>
            <a:ext cx="4433951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Adjudicated CV endpoints</a:t>
            </a:r>
            <a:endParaRPr lang="en-US" sz="20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900" dirty="0">
                <a:solidFill>
                  <a:srgbClr val="005294"/>
                </a:solidFill>
              </a:rPr>
              <a:t>CV, cardiovascular; MACE, major adverse cardiovascular events; MI, myocardial infarction.</a:t>
            </a:r>
            <a:endParaRPr lang="sv-SE" sz="900" dirty="0">
              <a:solidFill>
                <a:srgbClr val="005294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5332535-AA6C-0242-99C5-ECA139B607E5}"/>
              </a:ext>
            </a:extLst>
          </p:cNvPr>
          <p:cNvGrpSpPr/>
          <p:nvPr/>
        </p:nvGrpSpPr>
        <p:grpSpPr>
          <a:xfrm>
            <a:off x="547268" y="2005217"/>
            <a:ext cx="1043371" cy="1043371"/>
            <a:chOff x="2599776" y="4078316"/>
            <a:chExt cx="3810000" cy="3810000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3DD5DFFC-59FB-D040-9726-2DCED1CF5AC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-540000">
              <a:off x="2599776" y="4078316"/>
              <a:ext cx="3810000" cy="381000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A568E5-D383-2C59-49A9-DB4E45E2C217}"/>
                </a:ext>
              </a:extLst>
            </p:cNvPr>
            <p:cNvSpPr txBox="1"/>
            <p:nvPr/>
          </p:nvSpPr>
          <p:spPr>
            <a:xfrm rot="480000">
              <a:off x="4219593" y="4425889"/>
              <a:ext cx="1066523" cy="16858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</a:t>
              </a:r>
            </a:p>
          </p:txBody>
        </p:sp>
      </p:grp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40F5A050-88EA-1968-CC11-F56B4AAB52D8}"/>
              </a:ext>
            </a:extLst>
          </p:cNvPr>
          <p:cNvSpPr txBox="1">
            <a:spLocks/>
          </p:cNvSpPr>
          <p:nvPr/>
        </p:nvSpPr>
        <p:spPr>
          <a:xfrm>
            <a:off x="1744532" y="2174030"/>
            <a:ext cx="3532921" cy="7258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10000"/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Primary CV endpoint</a:t>
            </a:r>
          </a:p>
          <a:p>
            <a:pPr marL="180975" indent="-180975" fontAlgn="base">
              <a:spcBef>
                <a:spcPts val="600"/>
              </a:spcBef>
              <a:spcAft>
                <a:spcPct val="0"/>
              </a:spcAft>
              <a:buSzPct val="110000"/>
              <a:buNone/>
            </a:pPr>
            <a:r>
              <a:rPr lang="en-US" sz="2000" dirty="0">
                <a:solidFill>
                  <a:schemeClr val="accent1"/>
                </a:solidFill>
              </a:rPr>
              <a:t>	MACE safety composite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427911F6-0E00-0380-45CC-63525C546B7E}"/>
              </a:ext>
            </a:extLst>
          </p:cNvPr>
          <p:cNvSpPr txBox="1">
            <a:spLocks/>
          </p:cNvSpPr>
          <p:nvPr/>
        </p:nvSpPr>
        <p:spPr>
          <a:xfrm>
            <a:off x="5951457" y="2378958"/>
            <a:ext cx="4920547" cy="31598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CV mortality, non-fatal MI, non-fatal stroke</a:t>
            </a:r>
            <a:endParaRPr lang="en-US" sz="1800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E6C6F17-65A9-DF37-8F8D-00B48E7F5230}"/>
              </a:ext>
            </a:extLst>
          </p:cNvPr>
          <p:cNvGrpSpPr/>
          <p:nvPr/>
        </p:nvGrpSpPr>
        <p:grpSpPr>
          <a:xfrm>
            <a:off x="-2" y="3226967"/>
            <a:ext cx="11445080" cy="1145082"/>
            <a:chOff x="-2" y="3226967"/>
            <a:chExt cx="11445080" cy="1145082"/>
          </a:xfrm>
        </p:grpSpPr>
        <p:sp>
          <p:nvSpPr>
            <p:cNvPr id="69" name="Rectangle: Top Corners Rounded 68">
              <a:extLst>
                <a:ext uri="{FF2B5EF4-FFF2-40B4-BE49-F238E27FC236}">
                  <a16:creationId xmlns:a16="http://schemas.microsoft.com/office/drawing/2014/main" id="{15CBA428-B7D0-CFAF-0E03-F814517E141E}"/>
                </a:ext>
              </a:extLst>
            </p:cNvPr>
            <p:cNvSpPr/>
            <p:nvPr/>
          </p:nvSpPr>
          <p:spPr>
            <a:xfrm rot="5400000">
              <a:off x="5165637" y="-1923032"/>
              <a:ext cx="1113802" cy="11445080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A5D75FB-F98A-10E2-4523-055303A098F0}"/>
                </a:ext>
              </a:extLst>
            </p:cNvPr>
            <p:cNvCxnSpPr>
              <a:cxnSpLocks/>
            </p:cNvCxnSpPr>
            <p:nvPr/>
          </p:nvCxnSpPr>
          <p:spPr>
            <a:xfrm>
              <a:off x="5495233" y="3226967"/>
              <a:ext cx="0" cy="114508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6D9997-FA14-674A-0403-8F9F1CE9E52A}"/>
              </a:ext>
            </a:extLst>
          </p:cNvPr>
          <p:cNvGrpSpPr/>
          <p:nvPr/>
        </p:nvGrpSpPr>
        <p:grpSpPr>
          <a:xfrm>
            <a:off x="547268" y="3267775"/>
            <a:ext cx="1043371" cy="1043371"/>
            <a:chOff x="2599776" y="4078316"/>
            <a:chExt cx="3810000" cy="3810000"/>
          </a:xfrm>
        </p:grpSpPr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C1B898F0-2FA7-DB53-CF95-130624F32D9D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-540000">
              <a:off x="2599776" y="4078316"/>
              <a:ext cx="3810000" cy="381000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668AD5F-3BD6-BBC0-8130-A458DD184006}"/>
                </a:ext>
              </a:extLst>
            </p:cNvPr>
            <p:cNvSpPr txBox="1"/>
            <p:nvPr/>
          </p:nvSpPr>
          <p:spPr>
            <a:xfrm rot="480000">
              <a:off x="4090815" y="4425889"/>
              <a:ext cx="1324079" cy="16858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</a:t>
              </a:r>
            </a:p>
          </p:txBody>
        </p:sp>
      </p:grp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B1A0B06A-93DC-5200-3B19-C2E54E5F1F50}"/>
              </a:ext>
            </a:extLst>
          </p:cNvPr>
          <p:cNvSpPr txBox="1">
            <a:spLocks/>
          </p:cNvSpPr>
          <p:nvPr/>
        </p:nvSpPr>
        <p:spPr>
          <a:xfrm>
            <a:off x="1744532" y="3436588"/>
            <a:ext cx="3532921" cy="7258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10000"/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Secondary CV endpoint</a:t>
            </a:r>
          </a:p>
          <a:p>
            <a:pPr marL="180975" indent="-180975" fontAlgn="base">
              <a:spcBef>
                <a:spcPts val="600"/>
              </a:spcBef>
              <a:spcAft>
                <a:spcPct val="0"/>
              </a:spcAft>
              <a:buSzPct val="110000"/>
              <a:buNone/>
            </a:pPr>
            <a:r>
              <a:rPr lang="en-US" sz="2000" dirty="0">
                <a:solidFill>
                  <a:schemeClr val="accent1"/>
                </a:solidFill>
              </a:rPr>
              <a:t>	CV safety composite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4BF963A6-5C5F-C101-B61E-48E9564F7144}"/>
              </a:ext>
            </a:extLst>
          </p:cNvPr>
          <p:cNvSpPr txBox="1">
            <a:spLocks/>
          </p:cNvSpPr>
          <p:nvPr/>
        </p:nvSpPr>
        <p:spPr>
          <a:xfrm>
            <a:off x="5951457" y="3530717"/>
            <a:ext cx="4920547" cy="53758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1600" dirty="0"/>
              <a:t>CV mortality, non-fatal MI, non-fatal stroke, </a:t>
            </a:r>
            <a:br>
              <a:rPr lang="en-US" sz="1600" dirty="0"/>
            </a:br>
            <a:r>
              <a:rPr lang="en-US" sz="1600" dirty="0"/>
              <a:t>or coronary </a:t>
            </a:r>
            <a:r>
              <a:rPr lang="en-US" sz="1600" dirty="0" err="1"/>
              <a:t>revascularisation</a:t>
            </a:r>
            <a:endParaRPr lang="en-US" sz="1600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249955B-8F41-2505-D40D-E4804708AA81}"/>
              </a:ext>
            </a:extLst>
          </p:cNvPr>
          <p:cNvGrpSpPr/>
          <p:nvPr/>
        </p:nvGrpSpPr>
        <p:grpSpPr>
          <a:xfrm>
            <a:off x="-2" y="4499573"/>
            <a:ext cx="11445080" cy="1145082"/>
            <a:chOff x="-2" y="4499573"/>
            <a:chExt cx="11445080" cy="1145082"/>
          </a:xfrm>
        </p:grpSpPr>
        <p:sp>
          <p:nvSpPr>
            <p:cNvPr id="84" name="Rectangle: Top Corners Rounded 83">
              <a:extLst>
                <a:ext uri="{FF2B5EF4-FFF2-40B4-BE49-F238E27FC236}">
                  <a16:creationId xmlns:a16="http://schemas.microsoft.com/office/drawing/2014/main" id="{833AE2D6-E888-F9ED-C468-CDA536374317}"/>
                </a:ext>
              </a:extLst>
            </p:cNvPr>
            <p:cNvSpPr/>
            <p:nvPr/>
          </p:nvSpPr>
          <p:spPr>
            <a:xfrm rot="5400000">
              <a:off x="5165637" y="-650426"/>
              <a:ext cx="1113802" cy="11445080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  <a:alpha val="50000"/>
                  </a:schemeClr>
                </a:gs>
                <a:gs pos="25000">
                  <a:schemeClr val="accent6">
                    <a:lumMod val="90000"/>
                  </a:schemeClr>
                </a:gs>
                <a:gs pos="100000">
                  <a:schemeClr val="accent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762271-9CE2-23B3-975B-E7125F08705F}"/>
                </a:ext>
              </a:extLst>
            </p:cNvPr>
            <p:cNvCxnSpPr>
              <a:cxnSpLocks/>
            </p:cNvCxnSpPr>
            <p:nvPr/>
          </p:nvCxnSpPr>
          <p:spPr>
            <a:xfrm>
              <a:off x="5495233" y="4499573"/>
              <a:ext cx="0" cy="114508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924526D-457F-5F3E-A354-5F985031AF10}"/>
              </a:ext>
            </a:extLst>
          </p:cNvPr>
          <p:cNvGrpSpPr/>
          <p:nvPr/>
        </p:nvGrpSpPr>
        <p:grpSpPr>
          <a:xfrm>
            <a:off x="547268" y="4540381"/>
            <a:ext cx="1043371" cy="1043371"/>
            <a:chOff x="2599776" y="4078316"/>
            <a:chExt cx="3810000" cy="3810000"/>
          </a:xfrm>
        </p:grpSpPr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AE38DBEB-750F-14CF-3D4A-A8CB094DCB1E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-540000">
              <a:off x="2599776" y="4078316"/>
              <a:ext cx="3810000" cy="3810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1EF39EF-63AC-C918-245A-111C0A5011BE}"/>
                </a:ext>
              </a:extLst>
            </p:cNvPr>
            <p:cNvSpPr txBox="1"/>
            <p:nvPr/>
          </p:nvSpPr>
          <p:spPr>
            <a:xfrm rot="480000">
              <a:off x="4082036" y="4425889"/>
              <a:ext cx="1341636" cy="16858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</a:p>
          </p:txBody>
        </p:sp>
      </p:grp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92391A55-82EF-94CE-11AD-466BE67D49CF}"/>
              </a:ext>
            </a:extLst>
          </p:cNvPr>
          <p:cNvSpPr txBox="1">
            <a:spLocks/>
          </p:cNvSpPr>
          <p:nvPr/>
        </p:nvSpPr>
        <p:spPr>
          <a:xfrm>
            <a:off x="1744532" y="4709194"/>
            <a:ext cx="3241667" cy="3718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10000"/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Tertiary CV endpoints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6D0208A7-C789-F44F-B01B-3404FA4A49DA}"/>
              </a:ext>
            </a:extLst>
          </p:cNvPr>
          <p:cNvSpPr txBox="1">
            <a:spLocks/>
          </p:cNvSpPr>
          <p:nvPr/>
        </p:nvSpPr>
        <p:spPr>
          <a:xfrm>
            <a:off x="5951457" y="4524016"/>
            <a:ext cx="4920547" cy="10961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fontAlgn="base">
              <a:spcBef>
                <a:spcPts val="300"/>
              </a:spcBef>
              <a:spcAft>
                <a:spcPct val="0"/>
              </a:spcAft>
              <a:buSzPct val="110000"/>
              <a:defRPr/>
            </a:pPr>
            <a:r>
              <a:rPr lang="en-US" sz="1600" dirty="0"/>
              <a:t>All cause mortality</a:t>
            </a:r>
          </a:p>
          <a:p>
            <a:pPr marL="228600" lvl="1" fontAlgn="base">
              <a:spcBef>
                <a:spcPts val="300"/>
              </a:spcBef>
              <a:spcAft>
                <a:spcPct val="0"/>
              </a:spcAft>
              <a:buSzPct val="110000"/>
              <a:defRPr/>
            </a:pPr>
            <a:r>
              <a:rPr lang="en-US" sz="1600" dirty="0"/>
              <a:t>Heart failure </a:t>
            </a:r>
            <a:r>
              <a:rPr lang="en-US" sz="1600" dirty="0" err="1"/>
              <a:t>hospitalisation</a:t>
            </a:r>
            <a:r>
              <a:rPr lang="en-US" sz="1600" dirty="0"/>
              <a:t> or urgent visit</a:t>
            </a:r>
          </a:p>
          <a:p>
            <a:pPr marL="228600" lvl="1" fontAlgn="base">
              <a:spcBef>
                <a:spcPts val="300"/>
              </a:spcBef>
              <a:spcAft>
                <a:spcPct val="0"/>
              </a:spcAft>
              <a:buSzPct val="110000"/>
              <a:defRPr/>
            </a:pPr>
            <a:r>
              <a:rPr lang="en-US" sz="1600" dirty="0"/>
              <a:t>Peripheral arterial </a:t>
            </a:r>
            <a:r>
              <a:rPr lang="en-US" sz="1600" dirty="0" err="1"/>
              <a:t>revascularisation</a:t>
            </a:r>
            <a:endParaRPr lang="en-US" sz="1600" dirty="0"/>
          </a:p>
          <a:p>
            <a:pPr marL="228600" lvl="1" fontAlgn="base">
              <a:spcBef>
                <a:spcPts val="300"/>
              </a:spcBef>
              <a:spcAft>
                <a:spcPct val="0"/>
              </a:spcAft>
              <a:buSzPct val="110000"/>
              <a:defRPr/>
            </a:pPr>
            <a:r>
              <a:rPr lang="en-US" sz="1600" dirty="0"/>
              <a:t>Venous thromboembolic event</a:t>
            </a:r>
          </a:p>
        </p:txBody>
      </p:sp>
    </p:spTree>
    <p:extLst>
      <p:ext uri="{BB962C8B-B14F-4D97-AF65-F5344CB8AC3E}">
        <p14:creationId xmlns:p14="http://schemas.microsoft.com/office/powerpoint/2010/main" val="13734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4" grpId="0"/>
      <p:bldP spid="75" grpId="0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design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03F0CF-C230-FDF8-573B-0EEE08C09E73}"/>
              </a:ext>
            </a:extLst>
          </p:cNvPr>
          <p:cNvSpPr/>
          <p:nvPr/>
        </p:nvSpPr>
        <p:spPr>
          <a:xfrm>
            <a:off x="-592852" y="1340465"/>
            <a:ext cx="5793979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EB4F3E-9165-D53D-04D0-E98219414C09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4451402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Study drug management</a:t>
            </a:r>
            <a:endParaRPr lang="en-US" sz="20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900" dirty="0">
                <a:solidFill>
                  <a:srgbClr val="005294"/>
                </a:solidFill>
              </a:rPr>
              <a:t>CV, cardiovascular; CVD, cardiovascular disease; T, testosterone.</a:t>
            </a:r>
            <a:endParaRPr lang="sv-SE" sz="900" dirty="0">
              <a:solidFill>
                <a:srgbClr val="00529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C9526-2232-396C-F22D-9FF093416EB6}"/>
              </a:ext>
            </a:extLst>
          </p:cNvPr>
          <p:cNvSpPr txBox="1"/>
          <p:nvPr/>
        </p:nvSpPr>
        <p:spPr>
          <a:xfrm>
            <a:off x="2976511" y="2003696"/>
            <a:ext cx="7011564" cy="7596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+mj-lt"/>
              </a:rPr>
              <a:t>Randomised, double-blind, 1:1 ratio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Stratified by pre-existing CVD </a:t>
            </a:r>
            <a:r>
              <a:rPr lang="en-GB" i="1" dirty="0">
                <a:solidFill>
                  <a:schemeClr val="tx2"/>
                </a:solidFill>
              </a:rPr>
              <a:t>vs</a:t>
            </a:r>
            <a:r>
              <a:rPr lang="en-GB" dirty="0">
                <a:solidFill>
                  <a:schemeClr val="tx2"/>
                </a:solidFill>
              </a:rPr>
              <a:t> CV risk factors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BE195-75FD-BC19-3E97-8E34DFA8AED0}"/>
              </a:ext>
            </a:extLst>
          </p:cNvPr>
          <p:cNvSpPr txBox="1"/>
          <p:nvPr/>
        </p:nvSpPr>
        <p:spPr>
          <a:xfrm>
            <a:off x="1522972" y="3118165"/>
            <a:ext cx="4438107" cy="4497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Testosterone 1.62% gel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39652-34E3-5527-DDA3-69CD43EEE915}"/>
              </a:ext>
            </a:extLst>
          </p:cNvPr>
          <p:cNvSpPr txBox="1"/>
          <p:nvPr/>
        </p:nvSpPr>
        <p:spPr>
          <a:xfrm>
            <a:off x="7003507" y="3118165"/>
            <a:ext cx="4438107" cy="4497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chemeClr val="tx2"/>
            </a:solidFill>
          </a:ln>
        </p:spPr>
        <p:txBody>
          <a:bodyPr wrap="square" lIns="36000" tIns="18000" rIns="36000" bIns="1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+mj-lt"/>
              </a:rPr>
              <a:t>Placebo gel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2BE2982C-72C3-83C1-CF44-03345CAD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973" y="4467225"/>
            <a:ext cx="4446204" cy="88882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square" lIns="36000" tIns="18000" rIns="36000" bIns="1800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1600" dirty="0"/>
              <a:t>Dose titrations by automated algorithm </a:t>
            </a:r>
            <a:br>
              <a:rPr lang="en-US" sz="1600" dirty="0"/>
            </a:br>
            <a:r>
              <a:rPr lang="en-US" sz="1600" dirty="0"/>
              <a:t>to maintain T levels 350–750 ng/dL </a:t>
            </a:r>
            <a:br>
              <a:rPr lang="en-US" sz="1600" dirty="0"/>
            </a:br>
            <a:r>
              <a:rPr lang="en-US" sz="1600" dirty="0"/>
              <a:t>and </a:t>
            </a:r>
            <a:r>
              <a:rPr lang="en-US" sz="1600" dirty="0" err="1"/>
              <a:t>haematocrit</a:t>
            </a:r>
            <a:r>
              <a:rPr lang="en-US" sz="1600" dirty="0"/>
              <a:t> ≤54%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AC2AE67B-FEB1-C861-E5BA-54940A23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410" y="4467225"/>
            <a:ext cx="4446204" cy="88882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2"/>
            </a:solidFill>
          </a:ln>
        </p:spPr>
        <p:txBody>
          <a:bodyPr wrap="square" lIns="36000" tIns="18000" rIns="36000" bIns="1800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z="1600" dirty="0"/>
              <a:t>Sham titrations in placebo arm</a:t>
            </a:r>
            <a:br>
              <a:rPr lang="en-US" sz="1600" dirty="0"/>
            </a:br>
            <a:r>
              <a:rPr lang="en-US" sz="1600" dirty="0"/>
              <a:t>to facilitate blinding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F5D6A0E5-4EFB-356F-C295-9352E138D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516" y="5513305"/>
            <a:ext cx="9501556" cy="584775"/>
          </a:xfrm>
          <a:prstGeom prst="rect">
            <a:avLst/>
          </a:prstGeom>
          <a:solidFill>
            <a:srgbClr val="CCDCE2">
              <a:alpha val="74902"/>
            </a:srgbClr>
          </a:solidFill>
          <a:ln w="19050">
            <a:solidFill>
              <a:schemeClr val="tx2">
                <a:alpha val="80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  <a:cs typeface="Arial" charset="0"/>
              </a:rPr>
              <a:t>Study drug discontinued if T level &gt;750 ng/dL or </a:t>
            </a:r>
            <a:r>
              <a:rPr lang="en-US" sz="1600" dirty="0" err="1">
                <a:solidFill>
                  <a:schemeClr val="tx2"/>
                </a:solidFill>
                <a:latin typeface="+mj-lt"/>
                <a:cs typeface="Arial" charset="0"/>
              </a:rPr>
              <a:t>haematocrit</a:t>
            </a:r>
            <a:r>
              <a:rPr lang="en-US" sz="1600" dirty="0">
                <a:solidFill>
                  <a:schemeClr val="tx2"/>
                </a:solidFill>
                <a:latin typeface="+mj-lt"/>
                <a:cs typeface="Arial" charset="0"/>
              </a:rPr>
              <a:t> &gt;54%, </a:t>
            </a:r>
            <a:br>
              <a:rPr lang="en-US" sz="1600" dirty="0">
                <a:solidFill>
                  <a:schemeClr val="tx2"/>
                </a:solidFill>
                <a:latin typeface="+mj-lt"/>
                <a:cs typeface="Arial" charset="0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  <a:cs typeface="Arial" charset="0"/>
              </a:rPr>
              <a:t>despite titration to lowest dose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652DEB-3997-0F56-933E-BAF75FB33A25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3742026" y="3567944"/>
            <a:ext cx="4049" cy="899281"/>
          </a:xfrm>
          <a:prstGeom prst="lin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3362F7C-1EDF-C967-25B1-1466C0B800F4}"/>
              </a:ext>
            </a:extLst>
          </p:cNvPr>
          <p:cNvGrpSpPr/>
          <p:nvPr/>
        </p:nvGrpSpPr>
        <p:grpSpPr>
          <a:xfrm>
            <a:off x="3742027" y="2763301"/>
            <a:ext cx="5480535" cy="354864"/>
            <a:chOff x="3742027" y="2763301"/>
            <a:chExt cx="5480535" cy="354864"/>
          </a:xfrm>
        </p:grpSpPr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43A0C2DC-F9E9-B76C-9843-0A73F3371DF3}"/>
                </a:ext>
              </a:extLst>
            </p:cNvPr>
            <p:cNvCxnSpPr>
              <a:stCxn id="4" idx="2"/>
              <a:endCxn id="12" idx="0"/>
            </p:cNvCxnSpPr>
            <p:nvPr/>
          </p:nvCxnSpPr>
          <p:spPr>
            <a:xfrm rot="16200000" flipH="1">
              <a:off x="7674996" y="1570599"/>
              <a:ext cx="354863" cy="2740268"/>
            </a:xfrm>
            <a:prstGeom prst="bentConnector3">
              <a:avLst>
                <a:gd name="adj1" fmla="val 30178"/>
              </a:avLst>
            </a:pr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ABC6AA6B-4BFC-0AA0-6989-5CE5B092FC3C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 rot="5400000">
              <a:off x="4934729" y="1570600"/>
              <a:ext cx="354863" cy="2740267"/>
            </a:xfrm>
            <a:prstGeom prst="bentConnector3">
              <a:avLst>
                <a:gd name="adj1" fmla="val 30179"/>
              </a:avLst>
            </a:prstGeom>
            <a:ln w="38100">
              <a:solidFill>
                <a:schemeClr val="accent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9BBA36-4F3B-B0CD-7D99-C05193183630}"/>
              </a:ext>
            </a:extLst>
          </p:cNvPr>
          <p:cNvGrpSpPr/>
          <p:nvPr/>
        </p:nvGrpSpPr>
        <p:grpSpPr>
          <a:xfrm>
            <a:off x="263635" y="1930500"/>
            <a:ext cx="1223351" cy="1247099"/>
            <a:chOff x="688767" y="1799704"/>
            <a:chExt cx="3141792" cy="320278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59BD4D9-31A3-D280-2161-FAA7CF24680B}"/>
                </a:ext>
              </a:extLst>
            </p:cNvPr>
            <p:cNvSpPr/>
            <p:nvPr/>
          </p:nvSpPr>
          <p:spPr>
            <a:xfrm>
              <a:off x="2134302" y="2043704"/>
              <a:ext cx="494104" cy="202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8476E9C-599D-4656-6B10-F113FB3E0DE1}"/>
                </a:ext>
              </a:extLst>
            </p:cNvPr>
            <p:cNvGrpSpPr/>
            <p:nvPr/>
          </p:nvGrpSpPr>
          <p:grpSpPr>
            <a:xfrm>
              <a:off x="688767" y="1799704"/>
              <a:ext cx="3141792" cy="3202781"/>
              <a:chOff x="574377" y="1812498"/>
              <a:chExt cx="3141792" cy="3202781"/>
            </a:xfrm>
            <a:effectLst>
              <a:outerShdw blurRad="76200" dist="177800" dir="168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9196FF9-53B4-3902-D5E1-25C22DB3EED3}"/>
                  </a:ext>
                </a:extLst>
              </p:cNvPr>
              <p:cNvSpPr/>
              <p:nvPr/>
            </p:nvSpPr>
            <p:spPr>
              <a:xfrm>
                <a:off x="1867301" y="4528686"/>
                <a:ext cx="1720516" cy="303196"/>
              </a:xfrm>
              <a:custGeom>
                <a:avLst/>
                <a:gdLst>
                  <a:gd name="connsiteX0" fmla="*/ 0 w 1720516"/>
                  <a:gd name="connsiteY0" fmla="*/ 0 h 303196"/>
                  <a:gd name="connsiteX1" fmla="*/ 26470 w 1720516"/>
                  <a:gd name="connsiteY1" fmla="*/ 228600 h 303196"/>
                  <a:gd name="connsiteX2" fmla="*/ 767615 w 1720516"/>
                  <a:gd name="connsiteY2" fmla="*/ 228600 h 303196"/>
                  <a:gd name="connsiteX3" fmla="*/ 969745 w 1720516"/>
                  <a:gd name="connsiteY3" fmla="*/ 303196 h 303196"/>
                  <a:gd name="connsiteX4" fmla="*/ 1691640 w 1720516"/>
                  <a:gd name="connsiteY4" fmla="*/ 276727 h 303196"/>
                  <a:gd name="connsiteX5" fmla="*/ 1720516 w 1720516"/>
                  <a:gd name="connsiteY5" fmla="*/ 43314 h 303196"/>
                  <a:gd name="connsiteX6" fmla="*/ 0 w 1720516"/>
                  <a:gd name="connsiteY6" fmla="*/ 0 h 30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516" h="303196">
                    <a:moveTo>
                      <a:pt x="0" y="0"/>
                    </a:moveTo>
                    <a:lnTo>
                      <a:pt x="26470" y="228600"/>
                    </a:lnTo>
                    <a:lnTo>
                      <a:pt x="767615" y="228600"/>
                    </a:lnTo>
                    <a:lnTo>
                      <a:pt x="969745" y="303196"/>
                    </a:lnTo>
                    <a:lnTo>
                      <a:pt x="1691640" y="276727"/>
                    </a:lnTo>
                    <a:lnTo>
                      <a:pt x="1720516" y="43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BB84774-0174-7803-CB80-7623DB67D92C}"/>
                  </a:ext>
                </a:extLst>
              </p:cNvPr>
              <p:cNvGrpSpPr/>
              <p:nvPr/>
            </p:nvGrpSpPr>
            <p:grpSpPr>
              <a:xfrm>
                <a:off x="574377" y="1812498"/>
                <a:ext cx="3141792" cy="3202781"/>
                <a:chOff x="539562" y="2035063"/>
                <a:chExt cx="3141792" cy="3202781"/>
              </a:xfrm>
            </p:grpSpPr>
            <p:pic>
              <p:nvPicPr>
                <p:cNvPr id="60" name="Picture 8">
                  <a:extLst>
                    <a:ext uri="{FF2B5EF4-FFF2-40B4-BE49-F238E27FC236}">
                      <a16:creationId xmlns:a16="http://schemas.microsoft.com/office/drawing/2014/main" id="{4DEAED75-40B1-D2E5-99CD-45D94696CF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869" t="1778" r="28152" b="2151"/>
                <a:stretch/>
              </p:blipFill>
              <p:spPr bwMode="auto">
                <a:xfrm>
                  <a:off x="539562" y="2035063"/>
                  <a:ext cx="3141792" cy="32027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F73D61D6-9F0B-13EB-3181-035915F40B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06591" y="3473260"/>
                  <a:ext cx="462588" cy="181950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A3F87FB-5C6E-FB2E-B709-09224FE024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77302" y="3631145"/>
                  <a:ext cx="542510" cy="1110630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F71A62CA-C14B-5E56-6945-ABDB17830A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7105" y="3792631"/>
                  <a:ext cx="617386" cy="1044456"/>
                </a:xfrm>
                <a:prstGeom prst="rect">
                  <a:avLst/>
                </a:prstGeom>
              </p:spPr>
            </p:pic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70C558D9-3482-5E8F-4BE7-738C7479C0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2013" y="3993010"/>
                  <a:ext cx="617386" cy="758050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F54C5402-ECEF-699C-1E47-90EFE7B7D7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84976"/>
                <a:stretch/>
              </p:blipFill>
              <p:spPr>
                <a:xfrm rot="540000">
                  <a:off x="1915827" y="3798524"/>
                  <a:ext cx="92754" cy="221094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03DC54A4-C777-6D79-F38D-7AC56F2E36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03578" y="3368474"/>
                  <a:ext cx="519023" cy="3581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141EBF47-6614-0605-0C3E-C3B823D0EC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96842" y="3958889"/>
                  <a:ext cx="742426" cy="899150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C7FFCDDF-D001-D81B-0812-1F499AF6A5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30559" y="3718217"/>
                  <a:ext cx="692571" cy="358171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7A0B064C-D2B7-C4A5-C221-1C5E08CBE0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84976"/>
                <a:stretch/>
              </p:blipFill>
              <p:spPr>
                <a:xfrm rot="600000">
                  <a:off x="2707150" y="3661043"/>
                  <a:ext cx="92754" cy="292392"/>
                </a:xfrm>
                <a:prstGeom prst="rect">
                  <a:avLst/>
                </a:prstGeom>
              </p:spPr>
            </p:pic>
            <p:pic>
              <p:nvPicPr>
                <p:cNvPr id="89" name="Picture 88">
                  <a:extLst>
                    <a:ext uri="{FF2B5EF4-FFF2-40B4-BE49-F238E27FC236}">
                      <a16:creationId xmlns:a16="http://schemas.microsoft.com/office/drawing/2014/main" id="{3481EEE3-4FE8-DF39-8E4E-A24EA28BEB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84976"/>
                <a:stretch/>
              </p:blipFill>
              <p:spPr>
                <a:xfrm rot="21000000" flipH="1">
                  <a:off x="3298770" y="3429588"/>
                  <a:ext cx="92754" cy="292392"/>
                </a:xfrm>
                <a:prstGeom prst="rect">
                  <a:avLst/>
                </a:prstGeom>
              </p:spPr>
            </p:pic>
            <p:pic>
              <p:nvPicPr>
                <p:cNvPr id="90" name="Picture 89">
                  <a:extLst>
                    <a:ext uri="{FF2B5EF4-FFF2-40B4-BE49-F238E27FC236}">
                      <a16:creationId xmlns:a16="http://schemas.microsoft.com/office/drawing/2014/main" id="{6B9F5D78-AA75-395D-29C0-9CD0D36510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1802" y="3137925"/>
                  <a:ext cx="706775" cy="750180"/>
                </a:xfrm>
                <a:prstGeom prst="rect">
                  <a:avLst/>
                </a:prstGeom>
              </p:spPr>
            </p:pic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4C7BE2C9-9F0B-F788-8C98-72BB7D9939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300000">
                  <a:off x="1380269" y="3486982"/>
                  <a:ext cx="447327" cy="406412"/>
                </a:xfrm>
                <a:prstGeom prst="rect">
                  <a:avLst/>
                </a:prstGeom>
              </p:spPr>
            </p:pic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8C4F0382-B846-EBEB-4D75-9E39E390FC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1802" y="3867973"/>
                  <a:ext cx="981300" cy="1027588"/>
                </a:xfrm>
                <a:prstGeom prst="rect">
                  <a:avLst/>
                </a:prstGeom>
              </p:spPr>
            </p:pic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7E3FC033-3875-EA71-9474-94491DD3EC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3915" y="3057535"/>
                  <a:ext cx="1013471" cy="480102"/>
                </a:xfrm>
                <a:prstGeom prst="rect">
                  <a:avLst/>
                </a:prstGeom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C4B03689-8117-BD6F-5E70-6C691C7796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540000">
                  <a:off x="1532388" y="3092911"/>
                  <a:ext cx="359702" cy="480102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570120DC-AB62-8587-3A38-F5A7A15F97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72474" y="2883684"/>
                  <a:ext cx="354954" cy="243861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2A27AA74-E871-9BD7-1178-D9D8EFB670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074" y="2569709"/>
                  <a:ext cx="388891" cy="358171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776B17E5-F1F9-287D-2D26-676EC61F35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360000">
                  <a:off x="837227" y="2502841"/>
                  <a:ext cx="459180" cy="358171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2E994278-C904-9F27-8B88-D872745177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5785" y="2920736"/>
                  <a:ext cx="99386" cy="434378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2F670A60-4464-B4C1-8C6E-27F563700C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 rot="60000">
                  <a:off x="646852" y="3875547"/>
                  <a:ext cx="99386" cy="1027009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7E73628-4CC2-D2E5-0DC5-4EE4F105FD1E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flipH="1">
            <a:off x="9218512" y="3567944"/>
            <a:ext cx="4049" cy="899281"/>
          </a:xfrm>
          <a:prstGeom prst="line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</p:cxnSp>
      <p:sp>
        <p:nvSpPr>
          <p:cNvPr id="15" name="Text Box 10">
            <a:extLst>
              <a:ext uri="{FF2B5EF4-FFF2-40B4-BE49-F238E27FC236}">
                <a16:creationId xmlns:a16="http://schemas.microsoft.com/office/drawing/2014/main" id="{627ECBD0-8D2D-D334-5A3A-97C47195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515" y="3725197"/>
            <a:ext cx="9501556" cy="584775"/>
          </a:xfrm>
          <a:prstGeom prst="rect">
            <a:avLst/>
          </a:prstGeom>
          <a:solidFill>
            <a:srgbClr val="CCDCE2">
              <a:alpha val="74902"/>
            </a:srgbClr>
          </a:solidFill>
          <a:ln w="19050">
            <a:solidFill>
              <a:schemeClr val="tx2">
                <a:alpha val="80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r>
              <a:rPr lang="en-US" dirty="0"/>
              <a:t>Patients and trial team blinded to post-baseline T levels measured at central lab*</a:t>
            </a:r>
          </a:p>
          <a:p>
            <a:r>
              <a:rPr lang="en-US" dirty="0"/>
              <a:t>(*Drawn at Weeks 2, 4, 12, 26 and Months 12, 18, 24, 36, 48)</a:t>
            </a:r>
          </a:p>
        </p:txBody>
      </p:sp>
    </p:spTree>
    <p:extLst>
      <p:ext uri="{BB962C8B-B14F-4D97-AF65-F5344CB8AC3E}">
        <p14:creationId xmlns:p14="http://schemas.microsoft.com/office/powerpoint/2010/main" val="24772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Trial: design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03F0CF-C230-FDF8-573B-0EEE08C09E73}"/>
              </a:ext>
            </a:extLst>
          </p:cNvPr>
          <p:cNvSpPr/>
          <p:nvPr/>
        </p:nvSpPr>
        <p:spPr>
          <a:xfrm>
            <a:off x="-592852" y="1340465"/>
            <a:ext cx="4774265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EB4F3E-9165-D53D-04D0-E98219414C09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3363687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Statistical methods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612297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MACE, major adverse cardiovascular events.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8CE0-A578-CDBF-2A3D-5AAB44B4CAE1}"/>
              </a:ext>
            </a:extLst>
          </p:cNvPr>
          <p:cNvSpPr txBox="1">
            <a:spLocks/>
          </p:cNvSpPr>
          <p:nvPr/>
        </p:nvSpPr>
        <p:spPr>
          <a:xfrm>
            <a:off x="688766" y="1983339"/>
            <a:ext cx="8299370" cy="38779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200" dirty="0"/>
              <a:t>Noninferiority analysis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200" dirty="0"/>
              <a:t>Cox proportional-hazards regression model </a:t>
            </a:r>
            <a:br>
              <a:rPr lang="en-US" sz="2200" dirty="0"/>
            </a:br>
            <a:r>
              <a:rPr lang="en-US" sz="2200" dirty="0"/>
              <a:t>to estimate the hazard ratio of testosterone </a:t>
            </a:r>
            <a:br>
              <a:rPr lang="en-US" sz="2200" dirty="0"/>
            </a:br>
            <a:r>
              <a:rPr lang="en-US" sz="2200" dirty="0"/>
              <a:t>to placebo for primary MACE endpoint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200" dirty="0"/>
              <a:t>Rule out a hazard ratio of 1.5 at the 95% (2-sided) </a:t>
            </a:r>
            <a:br>
              <a:rPr lang="en-US" sz="2200" dirty="0"/>
            </a:br>
            <a:r>
              <a:rPr lang="en-US" sz="2200" dirty="0"/>
              <a:t>upper confidence limit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200" dirty="0"/>
              <a:t>90% power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10000"/>
            </a:pPr>
            <a:r>
              <a:rPr lang="en-US" sz="2200" dirty="0"/>
              <a:t>Event-driven trial: accrual of 256 first primary composite MACE events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EBB925-F4D2-9EEC-65D9-14E58566EB79}"/>
              </a:ext>
            </a:extLst>
          </p:cNvPr>
          <p:cNvGrpSpPr/>
          <p:nvPr/>
        </p:nvGrpSpPr>
        <p:grpSpPr>
          <a:xfrm>
            <a:off x="8303352" y="2225807"/>
            <a:ext cx="3061346" cy="3061346"/>
            <a:chOff x="7906436" y="1977452"/>
            <a:chExt cx="3061346" cy="30613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0F5C16-0777-7D58-58C6-FD2E2FABCDF6}"/>
                </a:ext>
              </a:extLst>
            </p:cNvPr>
            <p:cNvGrpSpPr/>
            <p:nvPr/>
          </p:nvGrpSpPr>
          <p:grpSpPr>
            <a:xfrm>
              <a:off x="7906436" y="1977452"/>
              <a:ext cx="3061346" cy="3061346"/>
              <a:chOff x="7906436" y="1977452"/>
              <a:chExt cx="3061346" cy="3061346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20E9B4C1-5BFC-36F0-A74E-20D5CFD7B2AE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6436" y="1977452"/>
                <a:ext cx="3061346" cy="3061346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318DA18-EFF7-6BF3-1CF8-C3357866775E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906436" y="1977452"/>
                <a:ext cx="3061346" cy="3061346"/>
              </a:xfrm>
              <a:prstGeom prst="rect">
                <a:avLst/>
              </a:prstGeom>
            </p:spPr>
          </p:pic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4F9D5C5-33C5-1F8D-3DD2-7D433C551A39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906436" y="1977452"/>
              <a:ext cx="3061346" cy="3061346"/>
            </a:xfrm>
            <a:custGeom>
              <a:avLst/>
              <a:gdLst>
                <a:gd name="connsiteX0" fmla="*/ 0 w 3061346"/>
                <a:gd name="connsiteY0" fmla="*/ 2825619 h 3061346"/>
                <a:gd name="connsiteX1" fmla="*/ 90053 w 3061346"/>
                <a:gd name="connsiteY1" fmla="*/ 3061346 h 3061346"/>
                <a:gd name="connsiteX2" fmla="*/ 0 w 3061346"/>
                <a:gd name="connsiteY2" fmla="*/ 3061346 h 3061346"/>
                <a:gd name="connsiteX3" fmla="*/ 3061346 w 3061346"/>
                <a:gd name="connsiteY3" fmla="*/ 1929305 h 3061346"/>
                <a:gd name="connsiteX4" fmla="*/ 3061346 w 3061346"/>
                <a:gd name="connsiteY4" fmla="*/ 3061346 h 3061346"/>
                <a:gd name="connsiteX5" fmla="*/ 2929785 w 3061346"/>
                <a:gd name="connsiteY5" fmla="*/ 3061346 h 3061346"/>
                <a:gd name="connsiteX6" fmla="*/ 0 w 3061346"/>
                <a:gd name="connsiteY6" fmla="*/ 0 h 3061346"/>
                <a:gd name="connsiteX7" fmla="*/ 882214 w 3061346"/>
                <a:gd name="connsiteY7" fmla="*/ 0 h 3061346"/>
                <a:gd name="connsiteX8" fmla="*/ 882214 w 3061346"/>
                <a:gd name="connsiteY8" fmla="*/ 892137 h 3061346"/>
                <a:gd name="connsiteX9" fmla="*/ 971730 w 3061346"/>
                <a:gd name="connsiteY9" fmla="*/ 892137 h 3061346"/>
                <a:gd name="connsiteX10" fmla="*/ 883801 w 3061346"/>
                <a:gd name="connsiteY10" fmla="*/ 924111 h 3061346"/>
                <a:gd name="connsiteX11" fmla="*/ 1275687 w 3061346"/>
                <a:gd name="connsiteY11" fmla="*/ 1557157 h 3061346"/>
                <a:gd name="connsiteX12" fmla="*/ 1285735 w 3061346"/>
                <a:gd name="connsiteY12" fmla="*/ 1707882 h 3061346"/>
                <a:gd name="connsiteX13" fmla="*/ 793366 w 3061346"/>
                <a:gd name="connsiteY13" fmla="*/ 1858608 h 3061346"/>
                <a:gd name="connsiteX14" fmla="*/ 321094 w 3061346"/>
                <a:gd name="connsiteY14" fmla="*/ 1587302 h 3061346"/>
                <a:gd name="connsiteX15" fmla="*/ 592399 w 3061346"/>
                <a:gd name="connsiteY15" fmla="*/ 1295900 h 3061346"/>
                <a:gd name="connsiteX16" fmla="*/ 662738 w 3061346"/>
                <a:gd name="connsiteY16" fmla="*/ 1175320 h 3061346"/>
                <a:gd name="connsiteX17" fmla="*/ 612496 w 3061346"/>
                <a:gd name="connsiteY17" fmla="*/ 1115029 h 3061346"/>
                <a:gd name="connsiteX18" fmla="*/ 512012 w 3061346"/>
                <a:gd name="connsiteY18" fmla="*/ 1125078 h 3061346"/>
                <a:gd name="connsiteX19" fmla="*/ 140223 w 3061346"/>
                <a:gd name="connsiteY19" fmla="*/ 1446625 h 3061346"/>
                <a:gd name="connsiteX20" fmla="*/ 0 w 3061346"/>
                <a:gd name="connsiteY20" fmla="*/ 1687008 h 306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61346" h="3061346">
                  <a:moveTo>
                    <a:pt x="0" y="2825619"/>
                  </a:moveTo>
                  <a:lnTo>
                    <a:pt x="90053" y="3061346"/>
                  </a:lnTo>
                  <a:lnTo>
                    <a:pt x="0" y="3061346"/>
                  </a:lnTo>
                  <a:close/>
                  <a:moveTo>
                    <a:pt x="3061346" y="1929305"/>
                  </a:moveTo>
                  <a:lnTo>
                    <a:pt x="3061346" y="3061346"/>
                  </a:lnTo>
                  <a:lnTo>
                    <a:pt x="2929785" y="3061346"/>
                  </a:lnTo>
                  <a:close/>
                  <a:moveTo>
                    <a:pt x="0" y="0"/>
                  </a:moveTo>
                  <a:lnTo>
                    <a:pt x="882214" y="0"/>
                  </a:lnTo>
                  <a:lnTo>
                    <a:pt x="882214" y="892137"/>
                  </a:lnTo>
                  <a:lnTo>
                    <a:pt x="971730" y="892137"/>
                  </a:lnTo>
                  <a:lnTo>
                    <a:pt x="883801" y="924111"/>
                  </a:lnTo>
                  <a:lnTo>
                    <a:pt x="1275687" y="1557157"/>
                  </a:lnTo>
                  <a:lnTo>
                    <a:pt x="1285735" y="1707882"/>
                  </a:lnTo>
                  <a:lnTo>
                    <a:pt x="793366" y="1858608"/>
                  </a:lnTo>
                  <a:lnTo>
                    <a:pt x="321094" y="1587302"/>
                  </a:lnTo>
                  <a:lnTo>
                    <a:pt x="592399" y="1295900"/>
                  </a:lnTo>
                  <a:lnTo>
                    <a:pt x="662738" y="1175320"/>
                  </a:lnTo>
                  <a:lnTo>
                    <a:pt x="612496" y="1115029"/>
                  </a:lnTo>
                  <a:lnTo>
                    <a:pt x="512012" y="1125078"/>
                  </a:lnTo>
                  <a:lnTo>
                    <a:pt x="140223" y="1446625"/>
                  </a:lnTo>
                  <a:lnTo>
                    <a:pt x="0" y="1687008"/>
                  </a:lnTo>
                  <a:close/>
                </a:path>
              </a:pathLst>
            </a:cu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02904D7B-3741-FFD4-0340-596241C3A550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906436" y="1977452"/>
              <a:ext cx="3061346" cy="3061346"/>
            </a:xfrm>
            <a:custGeom>
              <a:avLst/>
              <a:gdLst>
                <a:gd name="connsiteX0" fmla="*/ 3061346 w 3061346"/>
                <a:gd name="connsiteY0" fmla="*/ 2525674 h 3061346"/>
                <a:gd name="connsiteX1" fmla="*/ 3061346 w 3061346"/>
                <a:gd name="connsiteY1" fmla="*/ 3061346 h 3061346"/>
                <a:gd name="connsiteX2" fmla="*/ 2891924 w 3061346"/>
                <a:gd name="connsiteY2" fmla="*/ 3061346 h 3061346"/>
                <a:gd name="connsiteX3" fmla="*/ 1556234 w 3061346"/>
                <a:gd name="connsiteY3" fmla="*/ 0 h 3061346"/>
                <a:gd name="connsiteX4" fmla="*/ 3061346 w 3061346"/>
                <a:gd name="connsiteY4" fmla="*/ 0 h 3061346"/>
                <a:gd name="connsiteX5" fmla="*/ 3061346 w 3061346"/>
                <a:gd name="connsiteY5" fmla="*/ 1102452 h 3061346"/>
                <a:gd name="connsiteX6" fmla="*/ 1897354 w 3061346"/>
                <a:gd name="connsiteY6" fmla="*/ 1283730 h 3061346"/>
                <a:gd name="connsiteX7" fmla="*/ 1234163 w 3061346"/>
                <a:gd name="connsiteY7" fmla="*/ 2248371 h 3061346"/>
                <a:gd name="connsiteX8" fmla="*/ 1349040 w 3061346"/>
                <a:gd name="connsiteY8" fmla="*/ 3061346 h 3061346"/>
                <a:gd name="connsiteX9" fmla="*/ 0 w 3061346"/>
                <a:gd name="connsiteY9" fmla="*/ 3061346 h 3061346"/>
                <a:gd name="connsiteX10" fmla="*/ 0 w 3061346"/>
                <a:gd name="connsiteY10" fmla="*/ 1871690 h 3061346"/>
                <a:gd name="connsiteX11" fmla="*/ 28361 w 3061346"/>
                <a:gd name="connsiteY11" fmla="*/ 1474648 h 3061346"/>
                <a:gd name="connsiteX12" fmla="*/ 249424 w 3061346"/>
                <a:gd name="connsiteY12" fmla="*/ 1364116 h 3061346"/>
                <a:gd name="connsiteX13" fmla="*/ 500633 w 3061346"/>
                <a:gd name="connsiteY13" fmla="*/ 1092811 h 3061346"/>
                <a:gd name="connsiteX14" fmla="*/ 611165 w 3061346"/>
                <a:gd name="connsiteY14" fmla="*/ 1092811 h 3061346"/>
                <a:gd name="connsiteX15" fmla="*/ 651358 w 3061346"/>
                <a:gd name="connsiteY15" fmla="*/ 1223440 h 3061346"/>
                <a:gd name="connsiteX16" fmla="*/ 390101 w 3061346"/>
                <a:gd name="connsiteY16" fmla="*/ 1524890 h 3061346"/>
                <a:gd name="connsiteX17" fmla="*/ 852325 w 3061346"/>
                <a:gd name="connsiteY17" fmla="*/ 1806244 h 3061346"/>
                <a:gd name="connsiteX18" fmla="*/ 1475323 w 3061346"/>
                <a:gd name="connsiteY18" fmla="*/ 1555035 h 3061346"/>
                <a:gd name="connsiteX19" fmla="*/ 1595903 w 3061346"/>
                <a:gd name="connsiteY19" fmla="*/ 1223440 h 3061346"/>
                <a:gd name="connsiteX20" fmla="*/ 1334646 w 3061346"/>
                <a:gd name="connsiteY20" fmla="*/ 1223440 h 3061346"/>
                <a:gd name="connsiteX21" fmla="*/ 1244211 w 3061346"/>
                <a:gd name="connsiteY21" fmla="*/ 1193295 h 3061346"/>
                <a:gd name="connsiteX22" fmla="*/ 1244211 w 3061346"/>
                <a:gd name="connsiteY22" fmla="*/ 1122956 h 3061346"/>
                <a:gd name="connsiteX23" fmla="*/ 1314550 w 3061346"/>
                <a:gd name="connsiteY23" fmla="*/ 1052618 h 3061346"/>
                <a:gd name="connsiteX24" fmla="*/ 1656194 w 3061346"/>
                <a:gd name="connsiteY24" fmla="*/ 1042569 h 3061346"/>
                <a:gd name="connsiteX25" fmla="*/ 1786822 w 3061346"/>
                <a:gd name="connsiteY25" fmla="*/ 771264 h 3061346"/>
                <a:gd name="connsiteX26" fmla="*/ 1545662 w 3061346"/>
                <a:gd name="connsiteY26" fmla="*/ 379378 h 3061346"/>
                <a:gd name="connsiteX27" fmla="*/ 1435130 w 3061346"/>
                <a:gd name="connsiteY27" fmla="*/ 419571 h 3061346"/>
                <a:gd name="connsiteX28" fmla="*/ 1224114 w 3061346"/>
                <a:gd name="connsiteY28" fmla="*/ 610490 h 3061346"/>
                <a:gd name="connsiteX29" fmla="*/ 1143728 w 3061346"/>
                <a:gd name="connsiteY29" fmla="*/ 610490 h 3061346"/>
                <a:gd name="connsiteX30" fmla="*/ 1083437 w 3061346"/>
                <a:gd name="connsiteY30" fmla="*/ 580345 h 3061346"/>
                <a:gd name="connsiteX31" fmla="*/ 1103534 w 3061346"/>
                <a:gd name="connsiteY31" fmla="*/ 479862 h 306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61346" h="3061346">
                  <a:moveTo>
                    <a:pt x="3061346" y="2525674"/>
                  </a:moveTo>
                  <a:lnTo>
                    <a:pt x="3061346" y="3061346"/>
                  </a:lnTo>
                  <a:lnTo>
                    <a:pt x="2891924" y="3061346"/>
                  </a:lnTo>
                  <a:close/>
                  <a:moveTo>
                    <a:pt x="1556234" y="0"/>
                  </a:moveTo>
                  <a:lnTo>
                    <a:pt x="3061346" y="0"/>
                  </a:lnTo>
                  <a:lnTo>
                    <a:pt x="3061346" y="1102452"/>
                  </a:lnTo>
                  <a:lnTo>
                    <a:pt x="1897354" y="1283730"/>
                  </a:lnTo>
                  <a:lnTo>
                    <a:pt x="1234163" y="2248371"/>
                  </a:lnTo>
                  <a:lnTo>
                    <a:pt x="1349040" y="3061346"/>
                  </a:lnTo>
                  <a:lnTo>
                    <a:pt x="0" y="3061346"/>
                  </a:lnTo>
                  <a:lnTo>
                    <a:pt x="0" y="1871690"/>
                  </a:lnTo>
                  <a:lnTo>
                    <a:pt x="28361" y="1474648"/>
                  </a:lnTo>
                  <a:lnTo>
                    <a:pt x="249424" y="1364116"/>
                  </a:lnTo>
                  <a:lnTo>
                    <a:pt x="500633" y="1092811"/>
                  </a:lnTo>
                  <a:lnTo>
                    <a:pt x="611165" y="1092811"/>
                  </a:lnTo>
                  <a:lnTo>
                    <a:pt x="651358" y="1223440"/>
                  </a:lnTo>
                  <a:lnTo>
                    <a:pt x="390101" y="1524890"/>
                  </a:lnTo>
                  <a:lnTo>
                    <a:pt x="852325" y="1806244"/>
                  </a:lnTo>
                  <a:lnTo>
                    <a:pt x="1475323" y="1555035"/>
                  </a:lnTo>
                  <a:lnTo>
                    <a:pt x="1595903" y="1223440"/>
                  </a:lnTo>
                  <a:lnTo>
                    <a:pt x="1334646" y="1223440"/>
                  </a:lnTo>
                  <a:lnTo>
                    <a:pt x="1244211" y="1193295"/>
                  </a:lnTo>
                  <a:lnTo>
                    <a:pt x="1244211" y="1122956"/>
                  </a:lnTo>
                  <a:lnTo>
                    <a:pt x="1314550" y="1052618"/>
                  </a:lnTo>
                  <a:lnTo>
                    <a:pt x="1656194" y="1042569"/>
                  </a:lnTo>
                  <a:lnTo>
                    <a:pt x="1786822" y="771264"/>
                  </a:lnTo>
                  <a:lnTo>
                    <a:pt x="1545662" y="379378"/>
                  </a:lnTo>
                  <a:lnTo>
                    <a:pt x="1435130" y="419571"/>
                  </a:lnTo>
                  <a:lnTo>
                    <a:pt x="1224114" y="610490"/>
                  </a:lnTo>
                  <a:lnTo>
                    <a:pt x="1143728" y="610490"/>
                  </a:lnTo>
                  <a:lnTo>
                    <a:pt x="1083437" y="580345"/>
                  </a:lnTo>
                  <a:lnTo>
                    <a:pt x="1103534" y="479862"/>
                  </a:lnTo>
                  <a:close/>
                </a:path>
              </a:pathLst>
            </a:cu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6606EBDE-D48B-C558-1112-5220BB9EAD60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7906436" y="1977452"/>
              <a:ext cx="3061346" cy="3061346"/>
            </a:xfrm>
            <a:custGeom>
              <a:avLst/>
              <a:gdLst>
                <a:gd name="connsiteX0" fmla="*/ 0 w 3061346"/>
                <a:gd name="connsiteY0" fmla="*/ 2577372 h 3061346"/>
                <a:gd name="connsiteX1" fmla="*/ 1328878 w 3061346"/>
                <a:gd name="connsiteY1" fmla="*/ 3061346 h 3061346"/>
                <a:gd name="connsiteX2" fmla="*/ 0 w 3061346"/>
                <a:gd name="connsiteY2" fmla="*/ 3061346 h 3061346"/>
                <a:gd name="connsiteX3" fmla="*/ 3042560 w 3061346"/>
                <a:gd name="connsiteY3" fmla="*/ 0 h 3061346"/>
                <a:gd name="connsiteX4" fmla="*/ 3061346 w 3061346"/>
                <a:gd name="connsiteY4" fmla="*/ 0 h 3061346"/>
                <a:gd name="connsiteX5" fmla="*/ 3061346 w 3061346"/>
                <a:gd name="connsiteY5" fmla="*/ 3061346 h 3061346"/>
                <a:gd name="connsiteX6" fmla="*/ 2943807 w 3061346"/>
                <a:gd name="connsiteY6" fmla="*/ 3061346 h 3061346"/>
                <a:gd name="connsiteX7" fmla="*/ 0 w 3061346"/>
                <a:gd name="connsiteY7" fmla="*/ 0 h 3061346"/>
                <a:gd name="connsiteX8" fmla="*/ 1704100 w 3061346"/>
                <a:gd name="connsiteY8" fmla="*/ 0 h 3061346"/>
                <a:gd name="connsiteX9" fmla="*/ 1475115 w 3061346"/>
                <a:gd name="connsiteY9" fmla="*/ 127577 h 3061346"/>
                <a:gd name="connsiteX10" fmla="*/ 1093278 w 3061346"/>
                <a:gd name="connsiteY10" fmla="*/ 509415 h 3061346"/>
                <a:gd name="connsiteX11" fmla="*/ 1093278 w 3061346"/>
                <a:gd name="connsiteY11" fmla="*/ 619947 h 3061346"/>
                <a:gd name="connsiteX12" fmla="*/ 1213858 w 3061346"/>
                <a:gd name="connsiteY12" fmla="*/ 640043 h 3061346"/>
                <a:gd name="connsiteX13" fmla="*/ 1475115 w 3061346"/>
                <a:gd name="connsiteY13" fmla="*/ 408931 h 3061346"/>
                <a:gd name="connsiteX14" fmla="*/ 1726324 w 3061346"/>
                <a:gd name="connsiteY14" fmla="*/ 539560 h 3061346"/>
                <a:gd name="connsiteX15" fmla="*/ 1726324 w 3061346"/>
                <a:gd name="connsiteY15" fmla="*/ 851059 h 3061346"/>
                <a:gd name="connsiteX16" fmla="*/ 1595696 w 3061346"/>
                <a:gd name="connsiteY16" fmla="*/ 921397 h 3061346"/>
                <a:gd name="connsiteX17" fmla="*/ 892311 w 3061346"/>
                <a:gd name="connsiteY17" fmla="*/ 911349 h 3061346"/>
                <a:gd name="connsiteX18" fmla="*/ 872214 w 3061346"/>
                <a:gd name="connsiteY18" fmla="*/ 37142 h 3061346"/>
                <a:gd name="connsiteX19" fmla="*/ 128636 w 3061346"/>
                <a:gd name="connsiteY19" fmla="*/ 348641 h 3061346"/>
                <a:gd name="connsiteX20" fmla="*/ 0 w 3061346"/>
                <a:gd name="connsiteY20" fmla="*/ 1074515 h 306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61346" h="3061346">
                  <a:moveTo>
                    <a:pt x="0" y="2577372"/>
                  </a:moveTo>
                  <a:lnTo>
                    <a:pt x="1328878" y="3061346"/>
                  </a:lnTo>
                  <a:lnTo>
                    <a:pt x="0" y="3061346"/>
                  </a:lnTo>
                  <a:close/>
                  <a:moveTo>
                    <a:pt x="3042560" y="0"/>
                  </a:moveTo>
                  <a:lnTo>
                    <a:pt x="3061346" y="0"/>
                  </a:lnTo>
                  <a:lnTo>
                    <a:pt x="3061346" y="3061346"/>
                  </a:lnTo>
                  <a:lnTo>
                    <a:pt x="2943807" y="3061346"/>
                  </a:lnTo>
                  <a:close/>
                  <a:moveTo>
                    <a:pt x="0" y="0"/>
                  </a:moveTo>
                  <a:lnTo>
                    <a:pt x="1704100" y="0"/>
                  </a:lnTo>
                  <a:lnTo>
                    <a:pt x="1475115" y="127577"/>
                  </a:lnTo>
                  <a:lnTo>
                    <a:pt x="1093278" y="509415"/>
                  </a:lnTo>
                  <a:lnTo>
                    <a:pt x="1093278" y="619947"/>
                  </a:lnTo>
                  <a:lnTo>
                    <a:pt x="1213858" y="640043"/>
                  </a:lnTo>
                  <a:lnTo>
                    <a:pt x="1475115" y="408931"/>
                  </a:lnTo>
                  <a:lnTo>
                    <a:pt x="1726324" y="539560"/>
                  </a:lnTo>
                  <a:lnTo>
                    <a:pt x="1726324" y="851059"/>
                  </a:lnTo>
                  <a:lnTo>
                    <a:pt x="1595696" y="921397"/>
                  </a:lnTo>
                  <a:lnTo>
                    <a:pt x="892311" y="911349"/>
                  </a:lnTo>
                  <a:lnTo>
                    <a:pt x="872214" y="37142"/>
                  </a:lnTo>
                  <a:lnTo>
                    <a:pt x="128636" y="348641"/>
                  </a:lnTo>
                  <a:lnTo>
                    <a:pt x="0" y="1074515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1571153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esins MA Hub">
      <a:dk1>
        <a:srgbClr val="006EAB"/>
      </a:dk1>
      <a:lt1>
        <a:sysClr val="window" lastClr="FFFFFF"/>
      </a:lt1>
      <a:dk2>
        <a:srgbClr val="58595B"/>
      </a:dk2>
      <a:lt2>
        <a:srgbClr val="E7E6E6"/>
      </a:lt2>
      <a:accent1>
        <a:srgbClr val="1272AE"/>
      </a:accent1>
      <a:accent2>
        <a:srgbClr val="00A8E1"/>
      </a:accent2>
      <a:accent3>
        <a:srgbClr val="95D600"/>
      </a:accent3>
      <a:accent4>
        <a:srgbClr val="F0C846"/>
      </a:accent4>
      <a:accent5>
        <a:srgbClr val="000000"/>
      </a:accent5>
      <a:accent6>
        <a:srgbClr val="CCDCE2"/>
      </a:accent6>
      <a:hlink>
        <a:srgbClr val="006EAB"/>
      </a:hlink>
      <a:folHlink>
        <a:srgbClr val="00A8E1"/>
      </a:folHlink>
    </a:clrScheme>
    <a:fontScheme name="Custom 2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ins_tmp.potx" id="{58CFAB49-F3C1-4BE9-BA6C-4FFE0344BB85}" vid="{711EA1BB-B068-4CB0-AFBC-DEF8CF7720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70A333C-0D2C-4534-B029-663DC6A3F676}">
  <we:reference id="wa104381063" version="1.0.0.1" store="en-US" storeType="OMEX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C31388130E845B306F08280035E70" ma:contentTypeVersion="16" ma:contentTypeDescription="Create a new document." ma:contentTypeScope="" ma:versionID="5b8a7503a2bb7bd4a1b0ab6e587c8f98">
  <xsd:schema xmlns:xsd="http://www.w3.org/2001/XMLSchema" xmlns:xs="http://www.w3.org/2001/XMLSchema" xmlns:p="http://schemas.microsoft.com/office/2006/metadata/properties" xmlns:ns2="2bd39ed4-040d-4575-9ecd-51b09e17f4f6" xmlns:ns3="1ee8c843-32ad-4946-8cbf-9ab99b627ff5" targetNamespace="http://schemas.microsoft.com/office/2006/metadata/properties" ma:root="true" ma:fieldsID="2e65871c1ae5ac67ae3e6ae935e9b885" ns2:_="" ns3:_="">
    <xsd:import namespace="2bd39ed4-040d-4575-9ecd-51b09e17f4f6"/>
    <xsd:import namespace="1ee8c843-32ad-4946-8cbf-9ab99b627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39ed4-040d-4575-9ecd-51b09e17f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b82f0ef-9e5c-4f20-a8e5-79115d6c62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8c843-32ad-4946-8cbf-9ab99b627ff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13659d1-ce99-4d7d-99ed-4b469d8233ee}" ma:internalName="TaxCatchAll" ma:showField="CatchAllData" ma:web="1ee8c843-32ad-4946-8cbf-9ab99b627f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9EF99B-9A3C-48EB-9E76-1EBCD6ABB80F}"/>
</file>

<file path=customXml/itemProps2.xml><?xml version="1.0" encoding="utf-8"?>
<ds:datastoreItem xmlns:ds="http://schemas.openxmlformats.org/officeDocument/2006/customXml" ds:itemID="{2308685B-1AA3-4C10-97CB-A101930A5872}"/>
</file>

<file path=docProps/app.xml><?xml version="1.0" encoding="utf-8"?>
<Properties xmlns="http://schemas.openxmlformats.org/officeDocument/2006/extended-properties" xmlns:vt="http://schemas.openxmlformats.org/officeDocument/2006/docPropsVTypes">
  <TotalTime>33437</TotalTime>
  <Words>3319</Words>
  <Application>Microsoft Office PowerPoint</Application>
  <PresentationFormat>Widescreen</PresentationFormat>
  <Paragraphs>878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Poppins Light</vt:lpstr>
      <vt:lpstr>Poppins Medium</vt:lpstr>
      <vt:lpstr>Symbol</vt:lpstr>
      <vt:lpstr>Wingdings</vt:lpstr>
      <vt:lpstr>1_Office Theme</vt:lpstr>
      <vt:lpstr>Cardiovascular safety of testosterone replacement therapy The TRAVERSE Trial</vt:lpstr>
      <vt:lpstr>TRAVERSE Trial: objective and design</vt:lpstr>
      <vt:lpstr>TRAVERSE Trial: organisation</vt:lpstr>
      <vt:lpstr>TRAVERSE Trial: design</vt:lpstr>
      <vt:lpstr>TRAVERSE Trial: design</vt:lpstr>
      <vt:lpstr>TRAVERSE Trial: design</vt:lpstr>
      <vt:lpstr>TRAVERSE Trial: design</vt:lpstr>
      <vt:lpstr>TRAVERSE Trial: design</vt:lpstr>
      <vt:lpstr>TRAVERSE Trial: design</vt:lpstr>
      <vt:lpstr>TRAVERSE Trial: design</vt:lpstr>
      <vt:lpstr>TRAVERSE Trial: design</vt:lpstr>
      <vt:lpstr>TRAVERSE Trial: design</vt:lpstr>
      <vt:lpstr>TRAVERSE Trial: patient flow through the trial</vt:lpstr>
      <vt:lpstr>TRAVERSE Trial: results</vt:lpstr>
      <vt:lpstr>TRAVERSE Trial: results</vt:lpstr>
      <vt:lpstr>TRAVERSE Trial: results</vt:lpstr>
      <vt:lpstr>TRAVERSE Trial: results</vt:lpstr>
      <vt:lpstr>TRAVERSE Trial: patient flow through the trial</vt:lpstr>
      <vt:lpstr>TRAVERSE Trial: results</vt:lpstr>
      <vt:lpstr>TRAVERSE Trial: patient flow through the trial</vt:lpstr>
      <vt:lpstr>TRAVERSE Trial: results</vt:lpstr>
      <vt:lpstr>TRAVERSE Trial: results</vt:lpstr>
      <vt:lpstr>TRAVERSE Trial: results</vt:lpstr>
      <vt:lpstr>TRAVERSE Trial: results</vt:lpstr>
      <vt:lpstr>TRAVERSE Trial: results</vt:lpstr>
      <vt:lpstr>TRAVERSE Trial: results</vt:lpstr>
      <vt:lpstr>TRAVERSE Trial: results</vt:lpstr>
      <vt:lpstr>TRAVERSE Trial: results</vt:lpstr>
      <vt:lpstr>TRAVERSE Trial</vt:lpstr>
      <vt:lpstr>TRAVERSE Trial</vt:lpstr>
      <vt:lpstr>TRAVERSE Trial: CV safety publication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 Richard</dc:creator>
  <cp:lastModifiedBy>JONES Richard</cp:lastModifiedBy>
  <cp:revision>604</cp:revision>
  <dcterms:created xsi:type="dcterms:W3CDTF">2021-10-15T09:47:49Z</dcterms:created>
  <dcterms:modified xsi:type="dcterms:W3CDTF">2023-06-27T07:20:51Z</dcterms:modified>
</cp:coreProperties>
</file>