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slides/slide14.xml" ContentType="application/vnd.openxmlformats-officedocument.presentationml.slide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2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webextensions/webextension1.xml" ContentType="application/vnd.ms-office.webextension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webextensions/taskpanes.xml" ContentType="application/vnd.ms-office.webextensiontaskpanes+xml"/>
  <Override PartName="/ppt/theme/theme2.xml" ContentType="application/vnd.openxmlformats-officedocument.theme+xml"/>
  <Override PartName="/ppt/authors.xml" ContentType="application/vnd.ms-powerpoint.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191" r:id="rId2"/>
    <p:sldId id="2190" r:id="rId3"/>
    <p:sldId id="2193" r:id="rId4"/>
    <p:sldId id="2197" r:id="rId5"/>
    <p:sldId id="2198" r:id="rId6"/>
    <p:sldId id="2156" r:id="rId7"/>
    <p:sldId id="2209" r:id="rId8"/>
    <p:sldId id="2208" r:id="rId9"/>
    <p:sldId id="2202" r:id="rId10"/>
    <p:sldId id="2204" r:id="rId11"/>
    <p:sldId id="2205" r:id="rId12"/>
    <p:sldId id="2206" r:id="rId13"/>
    <p:sldId id="2183" r:id="rId14"/>
    <p:sldId id="218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EAB2C27-04D8-1D02-0A2C-2EC8C98F5F69}" name="JONES Richard" initials="JR" userId="JONES Richard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4E7989"/>
    <a:srgbClr val="C6F1FF"/>
    <a:srgbClr val="CC0000"/>
    <a:srgbClr val="000000"/>
    <a:srgbClr val="E7EBF2"/>
    <a:srgbClr val="CCD5E3"/>
    <a:srgbClr val="FF9999"/>
    <a:srgbClr val="800080"/>
    <a:srgbClr val="1272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28" autoAdjust="0"/>
    <p:restoredTop sz="95097" autoAdjust="0"/>
  </p:normalViewPr>
  <p:slideViewPr>
    <p:cSldViewPr snapToGrid="0">
      <p:cViewPr varScale="1">
        <p:scale>
          <a:sx n="83" d="100"/>
          <a:sy n="83" d="100"/>
        </p:scale>
        <p:origin x="1307" y="70"/>
      </p:cViewPr>
      <p:guideLst/>
    </p:cSldViewPr>
  </p:slideViewPr>
  <p:outlineViewPr>
    <p:cViewPr>
      <p:scale>
        <a:sx n="33" d="100"/>
        <a:sy n="33" d="100"/>
      </p:scale>
      <p:origin x="0" y="-8195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>
        <p:scale>
          <a:sx n="120" d="100"/>
          <a:sy n="120" d="100"/>
        </p:scale>
        <p:origin x="1891" y="-1651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3D747B-D609-47BE-A6A6-52428FADEC80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372D39-4678-4E9E-B489-7EE992660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594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51212E-CC80-4343-822E-467350174EB9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81917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27072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96508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54563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74992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8180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69294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7516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80628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60220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372D39-4678-4E9E-B489-7EE992660FB0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41103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80102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32407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72D39-4678-4E9E-B489-7EE992660FB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1712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1F4DC-DE03-428B-A6B8-D099DE2AC6B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70956" y="457200"/>
            <a:ext cx="10474037" cy="1960050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lang="en-US" dirty="0"/>
              <a:t>HERE IS THE MAIN TITLE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935D9-ED78-4CDD-BA44-DB51FE9C22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6581" y="2601119"/>
            <a:ext cx="8473045" cy="2481520"/>
          </a:xfrm>
        </p:spPr>
        <p:txBody>
          <a:bodyPr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10BBD-AEFC-4104-A139-A21286FF9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8AB2A1-A7A6-4581-BB46-7DE3C97F7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E9B314-D687-47AA-957E-11B89CAB3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951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34">
          <p15:clr>
            <a:srgbClr val="FBAE40"/>
          </p15:clr>
        </p15:guide>
        <p15:guide id="3" pos="7106">
          <p15:clr>
            <a:srgbClr val="FBAE40"/>
          </p15:clr>
        </p15:guide>
        <p15:guide id="4" orient="horz" pos="187">
          <p15:clr>
            <a:srgbClr val="FBAE40"/>
          </p15:clr>
        </p15:guide>
        <p15:guide id="5" orient="horz" pos="4247">
          <p15:clr>
            <a:srgbClr val="FBAE40"/>
          </p15:clr>
        </p15:guide>
        <p15:guide id="6" pos="1005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A3F3C-72B0-4542-8401-A719D3F3BF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EA80C7-1B9A-4454-80C3-6D83A051FB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95437" y="1813750"/>
            <a:ext cx="9793287" cy="396359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5A4362-C09C-4C17-B12F-EBEE6E911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A6B0E-33BE-4305-B447-D03F4A203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A487E8-9DC1-4516-A8D6-5F9948381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826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E2248D-9E44-4D54-AB28-48CE9512DF6F}"/>
              </a:ext>
            </a:extLst>
          </p:cNvPr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430033"/>
          </a:xfrm>
        </p:spPr>
        <p:txBody>
          <a:bodyPr vert="eaVert"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64EB79-FC22-4D6A-B30B-8BBB87ADE3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43003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7EF15F-7695-422E-8136-2E3719E38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1E0BD-0534-4C88-A8C0-9D98EC96F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5EB4F-35B8-436F-953B-1FE1CB1A3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775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gramm als Bild aus pd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335" y="188640"/>
            <a:ext cx="12103331" cy="706090"/>
          </a:xfrm>
        </p:spPr>
        <p:txBody>
          <a:bodyPr/>
          <a:lstStyle>
            <a:lvl1pPr>
              <a:defRPr sz="2400" b="1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4" name="Textplatzhalter 4"/>
          <p:cNvSpPr>
            <a:spLocks noGrp="1"/>
          </p:cNvSpPr>
          <p:nvPr>
            <p:ph type="body" sz="quarter" idx="15"/>
          </p:nvPr>
        </p:nvSpPr>
        <p:spPr>
          <a:xfrm>
            <a:off x="143339" y="6453188"/>
            <a:ext cx="11905323" cy="360362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7"/>
          </p:nvPr>
        </p:nvSpPr>
        <p:spPr>
          <a:xfrm>
            <a:off x="239184" y="1125538"/>
            <a:ext cx="11713467" cy="5183782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110094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57E3E-461D-448D-BC3C-443911F7B6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4708" y="483651"/>
            <a:ext cx="10652454" cy="177410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39C72-89A7-4E43-B23E-1E4F002FE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767" y="2612570"/>
            <a:ext cx="10617529" cy="3141025"/>
          </a:xfrm>
        </p:spPr>
        <p:txBody>
          <a:bodyPr/>
          <a:lstStyle>
            <a:lvl1pPr>
              <a:buClr>
                <a:schemeClr val="tx1"/>
              </a:buClr>
              <a:buFont typeface="Wingdings" panose="05000000000000000000" pitchFamily="2" charset="2"/>
              <a:buChar char="§"/>
              <a:defRPr sz="2400"/>
            </a:lvl1pPr>
            <a:lvl2pPr>
              <a:buClr>
                <a:schemeClr val="tx1"/>
              </a:buClr>
              <a:buFont typeface="Wingdings" panose="05000000000000000000" pitchFamily="2" charset="2"/>
              <a:buChar char="§"/>
              <a:defRPr sz="2000"/>
            </a:lvl2pPr>
            <a:lvl3pPr>
              <a:buClr>
                <a:schemeClr val="tx1"/>
              </a:buClr>
              <a:buFont typeface="Wingdings" panose="05000000000000000000" pitchFamily="2" charset="2"/>
              <a:buChar char="§"/>
              <a:defRPr sz="1800"/>
            </a:lvl3pPr>
            <a:lvl4pPr>
              <a:buClr>
                <a:schemeClr val="tx1"/>
              </a:buClr>
              <a:buFont typeface="Wingdings" panose="05000000000000000000" pitchFamily="2" charset="2"/>
              <a:buChar char="§"/>
              <a:defRPr sz="1600"/>
            </a:lvl4pPr>
            <a:lvl5pPr>
              <a:buClr>
                <a:schemeClr val="tx1"/>
              </a:buClr>
              <a:buFont typeface="Wingdings" panose="05000000000000000000" pitchFamily="2" charset="2"/>
              <a:buChar char="§"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4DDDE-EFC3-46D0-8447-311BF249F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E7B736C5-0A92-4502-AA74-B995BDCF208A}" type="datetimeFigureOut">
              <a:rPr lang="en-GB" smtClean="0"/>
              <a:pPr/>
              <a:t>17/01/2024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61B96-1EB1-4186-AC99-9CE56E80D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GB" dirty="0">
              <a:solidFill>
                <a:schemeClr val="tx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9DBE08-DC3D-4503-9D13-C5B2020B1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24443D20-B41A-4E7F-B431-D4A85DE2CB5E}" type="slidenum">
              <a:rPr lang="en-GB" smtClean="0"/>
              <a:pPr/>
              <a:t>‹#›</a:t>
            </a:fld>
            <a:endParaRPr lang="en-GB" dirty="0">
              <a:solidFill>
                <a:schemeClr val="tx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280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09D69-5867-4F94-B7CC-C5D5DE9EA8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1213" y="1709738"/>
            <a:ext cx="10640007" cy="2852737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423864-DFF3-4FD3-B035-8111D2A02C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7152" y="4589463"/>
            <a:ext cx="10640007" cy="1045379"/>
          </a:xfrm>
        </p:spPr>
        <p:txBody>
          <a:bodyPr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44B5D1-BA80-473B-99D2-40AC1A142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48CC5B-AFC8-48CF-B0F4-FDB5D36F6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ECAC44-1422-465F-A1E2-44EEC09C3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344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81708-F5FF-48FA-B940-8B639C81AD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6579" y="365125"/>
            <a:ext cx="10682146" cy="1325563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2EE47-83AE-48BB-9C5F-9BB0C40C98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4703" y="1825625"/>
            <a:ext cx="5146958" cy="3868593"/>
          </a:xfrm>
        </p:spPr>
        <p:txBody>
          <a:bodyPr/>
          <a:lstStyle>
            <a:lvl1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2pPr>
            <a:lvl3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3pPr>
            <a:lvl4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4pPr>
            <a:lvl5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F0DFCC-45EB-4AA4-B615-6006019834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993" y="1825625"/>
            <a:ext cx="5182732" cy="3868593"/>
          </a:xfrm>
        </p:spPr>
        <p:txBody>
          <a:bodyPr/>
          <a:lstStyle>
            <a:lvl1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2pPr>
            <a:lvl3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3pPr>
            <a:lvl4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4pPr>
            <a:lvl5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2E0965-C859-4EB6-89D3-7FD9C1057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D12ECF-E291-41D6-AD1D-AAA71CA68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BCD248-3503-42B9-A86F-91923AF16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338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24EF-528E-46A0-BF0D-6CA6E99996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3226" y="365125"/>
            <a:ext cx="10515600" cy="1325563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04860-339B-4335-A0A5-39EC4A9C927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03220" y="1690688"/>
            <a:ext cx="5115689" cy="791234"/>
          </a:xfrm>
        </p:spPr>
        <p:txBody>
          <a:bodyPr anchor="b">
            <a:normAutofit/>
          </a:bodyPr>
          <a:lstStyle>
            <a:lvl1pPr marL="0" indent="0"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46196D-4EAC-45DF-8CCF-F084BEE223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1629" y="2505075"/>
            <a:ext cx="5115689" cy="329008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1857B0-6DA1-4E2B-A5D7-75DC5DEFD046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34540" y="1687101"/>
            <a:ext cx="4984286" cy="733041"/>
          </a:xfrm>
        </p:spPr>
        <p:txBody>
          <a:bodyPr anchor="b"/>
          <a:lstStyle>
            <a:lvl1pPr marL="0" indent="0"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8117D5-3F7B-4181-90B3-28944E4516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40480" y="2516951"/>
            <a:ext cx="4978282" cy="32782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A035A0-9E61-4FBF-83CB-DE2F14351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0C0A21-114E-469B-BAF9-B45ECAB82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A90647-2E4D-4A1E-9B9F-292488369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9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10E4A-D5DA-4C4B-B8BE-9DDA91B352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7FD586-4B54-4C10-89D5-E4D9BD6A0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1D6CCB-E602-48D4-AF04-1CBCA4035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68710B-6D14-4617-AD4E-48509171E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7272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6F89FF-03DB-4633-84D0-08FBDD5A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FE62DE-D883-4164-86CD-4E3CEA5C6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1CC548-CD17-49A7-913D-0D8C045CE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797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76D22-5159-49E3-BB7F-52F8681600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9157" y="457200"/>
            <a:ext cx="4114800" cy="1600200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C6D47-356F-44E5-8080-0113B776C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276597"/>
            <a:ext cx="6172200" cy="445324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ACAD40-8C40-4217-8ACC-A274E474F5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3223" y="2057400"/>
            <a:ext cx="4114800" cy="36724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A774C5-3E17-4B09-9890-8D828AF26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138872-F0D3-4D9B-A29D-2E63240AC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D469C9-220D-4F45-B812-5201BDA43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139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A2670-8927-44BD-A2FE-2BA7E37A33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7282" y="457200"/>
            <a:ext cx="3932237" cy="1549262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2F50D4-D809-48FF-8949-7B800C3A4A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76023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8753EC-9A03-46E4-8CB3-5AC09D9695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7282" y="2057400"/>
            <a:ext cx="3932237" cy="369025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E853C9-3EFB-41BB-ABA2-1F7831FA8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7DE5F-360D-44E3-B2AD-9C0C9E225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575E9E-46EA-46B7-B5EC-1FAABD06E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705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96D8B279-006E-45AE-9DF4-35CD375C41F5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" y="0"/>
            <a:ext cx="12189023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B02495-A369-4DE5-A8E8-FCE65F233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5" y="365125"/>
            <a:ext cx="1063534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4BE7ED-C0A1-4E9D-A00C-6999EAB33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458" y="1813750"/>
            <a:ext cx="10670268" cy="3990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E994A6-E6C9-4077-8907-747E4514C3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632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E7B736C5-0A92-4502-AA74-B995BDCF208A}" type="datetimeFigureOut">
              <a:rPr lang="en-GB" smtClean="0"/>
              <a:pPr/>
              <a:t>17/01/2024</a:t>
            </a:fld>
            <a:endParaRPr lang="en-GB" sz="11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EEE4E-F268-4348-9641-5AD819CF92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5728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GB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F2274-0980-4F9F-8131-07FE6DF6C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572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24443D20-B41A-4E7F-B431-D4A85DE2CB5E}" type="slidenum">
              <a:rPr lang="en-GB" smtClean="0"/>
              <a:pPr/>
              <a:t>‹#›</a:t>
            </a:fld>
            <a:endParaRPr lang="en-GB" dirty="0">
              <a:solidFill>
                <a:schemeClr val="tx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6492AF80-8DC3-CFF1-23DF-E6B01EA9A730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34089" y="5844540"/>
            <a:ext cx="1054837" cy="458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20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anose="05000000000000000000" pitchFamily="2" charset="2"/>
        <a:buChar char="§"/>
        <a:defRPr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anose="05000000000000000000" pitchFamily="2" charset="2"/>
        <a:buChar char="§"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anose="05000000000000000000" pitchFamily="2" charset="2"/>
        <a:buChar char="§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anose="05000000000000000000" pitchFamily="2" charset="2"/>
        <a:buChar char="§"/>
        <a:defRPr sz="16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anose="05000000000000000000" pitchFamily="2" charset="2"/>
        <a:buChar char="§"/>
        <a:defRPr sz="1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201">
          <p15:clr>
            <a:srgbClr val="F26B43"/>
          </p15:clr>
        </p15:guide>
        <p15:guide id="2" pos="3817">
          <p15:clr>
            <a:srgbClr val="F26B43"/>
          </p15:clr>
        </p15:guide>
        <p15:guide id="3" orient="horz" pos="187">
          <p15:clr>
            <a:srgbClr val="F26B43"/>
          </p15:clr>
        </p15:guide>
        <p15:guide id="4" pos="234">
          <p15:clr>
            <a:srgbClr val="F26B43"/>
          </p15:clr>
        </p15:guide>
        <p15:guide id="5" pos="7174">
          <p15:clr>
            <a:srgbClr val="F26B43"/>
          </p15:clr>
        </p15:guide>
        <p15:guide id="6" pos="506">
          <p15:clr>
            <a:srgbClr val="F26B43"/>
          </p15:clr>
        </p15:guide>
        <p15:guide id="7" pos="100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41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microsoft.com/office/2007/relationships/hdphoto" Target="../media/hdphoto1.wd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13" Type="http://schemas.openxmlformats.org/officeDocument/2006/relationships/image" Target="../media/image26.png"/><Relationship Id="rId3" Type="http://schemas.openxmlformats.org/officeDocument/2006/relationships/image" Target="../media/image15.png"/><Relationship Id="rId7" Type="http://schemas.openxmlformats.org/officeDocument/2006/relationships/image" Target="../media/image20.svg"/><Relationship Id="rId12" Type="http://schemas.openxmlformats.org/officeDocument/2006/relationships/image" Target="../media/image25.png"/><Relationship Id="rId17" Type="http://schemas.openxmlformats.org/officeDocument/2006/relationships/image" Target="../media/image30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svg"/><Relationship Id="rId15" Type="http://schemas.openxmlformats.org/officeDocument/2006/relationships/image" Target="../media/image2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2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svg"/><Relationship Id="rId4" Type="http://schemas.openxmlformats.org/officeDocument/2006/relationships/image" Target="../media/image3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svg"/><Relationship Id="rId5" Type="http://schemas.openxmlformats.org/officeDocument/2006/relationships/image" Target="../media/image34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39.sv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svg"/><Relationship Id="rId4" Type="http://schemas.openxmlformats.org/officeDocument/2006/relationships/image" Target="../media/image3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6B6E3F5-9AD4-0B5F-620E-E50DDC2C0C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786756"/>
            <a:ext cx="11676185" cy="1960050"/>
          </a:xfrm>
        </p:spPr>
        <p:txBody>
          <a:bodyPr>
            <a:noAutofit/>
          </a:bodyPr>
          <a:lstStyle/>
          <a:p>
            <a:pPr algn="ctr" eaLnBrk="0" fontAlgn="base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100" dirty="0"/>
              <a:t>Prostate safety and efficacy </a:t>
            </a:r>
            <a:br>
              <a:rPr lang="en-US" sz="4100" dirty="0"/>
            </a:br>
            <a:r>
              <a:rPr lang="en-US" sz="4100" dirty="0"/>
              <a:t>of testosterone replacement in </a:t>
            </a:r>
            <a:br>
              <a:rPr lang="en-US" sz="4100" dirty="0"/>
            </a:br>
            <a:r>
              <a:rPr lang="en-US" sz="4100" dirty="0"/>
              <a:t>middle-aged and older men with hypogonadism: The TRAVERSE Trial</a:t>
            </a:r>
            <a:endParaRPr lang="en-GB" sz="4100" dirty="0"/>
          </a:p>
        </p:txBody>
      </p:sp>
      <p:sp>
        <p:nvSpPr>
          <p:cNvPr id="50" name="Rounded Rectangle 88">
            <a:extLst>
              <a:ext uri="{FF2B5EF4-FFF2-40B4-BE49-F238E27FC236}">
                <a16:creationId xmlns:a16="http://schemas.microsoft.com/office/drawing/2014/main" id="{9C61B8F9-8F82-6DBF-F909-0BD84CB19F70}"/>
              </a:ext>
            </a:extLst>
          </p:cNvPr>
          <p:cNvSpPr/>
          <p:nvPr/>
        </p:nvSpPr>
        <p:spPr>
          <a:xfrm>
            <a:off x="5240183" y="5047165"/>
            <a:ext cx="1195815" cy="1195815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DE12682-BC5B-1A61-7293-A9C2AFE84F15}"/>
              </a:ext>
            </a:extLst>
          </p:cNvPr>
          <p:cNvGrpSpPr/>
          <p:nvPr/>
        </p:nvGrpSpPr>
        <p:grpSpPr>
          <a:xfrm>
            <a:off x="4926068" y="4766596"/>
            <a:ext cx="1824044" cy="1824044"/>
            <a:chOff x="-300043" y="2999711"/>
            <a:chExt cx="1824044" cy="1824044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2DDE641A-4314-AD3E-CED3-48ED6989520F}"/>
                </a:ext>
              </a:extLst>
            </p:cNvPr>
            <p:cNvGrpSpPr/>
            <p:nvPr/>
          </p:nvGrpSpPr>
          <p:grpSpPr>
            <a:xfrm>
              <a:off x="201434" y="3461364"/>
              <a:ext cx="819555" cy="902240"/>
              <a:chOff x="840804" y="3874621"/>
              <a:chExt cx="819555" cy="902240"/>
            </a:xfrm>
          </p:grpSpPr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8ABC4289-A008-21DE-155C-9910363797D7}"/>
                  </a:ext>
                </a:extLst>
              </p:cNvPr>
              <p:cNvSpPr/>
              <p:nvPr/>
            </p:nvSpPr>
            <p:spPr>
              <a:xfrm>
                <a:off x="954657" y="4704801"/>
                <a:ext cx="68539" cy="7206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9EBA40F5-2D9D-2DCA-64FF-61628F76962C}"/>
                  </a:ext>
                </a:extLst>
              </p:cNvPr>
              <p:cNvSpPr/>
              <p:nvPr/>
            </p:nvSpPr>
            <p:spPr>
              <a:xfrm>
                <a:off x="840804" y="3874621"/>
                <a:ext cx="819555" cy="625002"/>
              </a:xfrm>
              <a:custGeom>
                <a:avLst/>
                <a:gdLst>
                  <a:gd name="connsiteX0" fmla="*/ 410993 w 819555"/>
                  <a:gd name="connsiteY0" fmla="*/ 595819 h 625002"/>
                  <a:gd name="connsiteX1" fmla="*/ 330740 w 819555"/>
                  <a:gd name="connsiteY1" fmla="*/ 625002 h 625002"/>
                  <a:gd name="connsiteX2" fmla="*/ 267510 w 819555"/>
                  <a:gd name="connsiteY2" fmla="*/ 617706 h 625002"/>
                  <a:gd name="connsiteX3" fmla="*/ 201849 w 819555"/>
                  <a:gd name="connsiteY3" fmla="*/ 586091 h 625002"/>
                  <a:gd name="connsiteX4" fmla="*/ 131323 w 819555"/>
                  <a:gd name="connsiteY4" fmla="*/ 527725 h 625002"/>
                  <a:gd name="connsiteX5" fmla="*/ 77821 w 819555"/>
                  <a:gd name="connsiteY5" fmla="*/ 457200 h 625002"/>
                  <a:gd name="connsiteX6" fmla="*/ 41342 w 819555"/>
                  <a:gd name="connsiteY6" fmla="*/ 372083 h 625002"/>
                  <a:gd name="connsiteX7" fmla="*/ 7295 w 819555"/>
                  <a:gd name="connsiteY7" fmla="*/ 308853 h 625002"/>
                  <a:gd name="connsiteX8" fmla="*/ 0 w 819555"/>
                  <a:gd name="connsiteY8" fmla="*/ 245623 h 625002"/>
                  <a:gd name="connsiteX9" fmla="*/ 7295 w 819555"/>
                  <a:gd name="connsiteY9" fmla="*/ 182393 h 625002"/>
                  <a:gd name="connsiteX10" fmla="*/ 34046 w 819555"/>
                  <a:gd name="connsiteY10" fmla="*/ 119164 h 625002"/>
                  <a:gd name="connsiteX11" fmla="*/ 60798 w 819555"/>
                  <a:gd name="connsiteY11" fmla="*/ 63230 h 625002"/>
                  <a:gd name="connsiteX12" fmla="*/ 99708 w 819555"/>
                  <a:gd name="connsiteY12" fmla="*/ 29183 h 625002"/>
                  <a:gd name="connsiteX13" fmla="*/ 175098 w 819555"/>
                  <a:gd name="connsiteY13" fmla="*/ 2432 h 625002"/>
                  <a:gd name="connsiteX14" fmla="*/ 231032 w 819555"/>
                  <a:gd name="connsiteY14" fmla="*/ 0 h 625002"/>
                  <a:gd name="connsiteX15" fmla="*/ 410993 w 819555"/>
                  <a:gd name="connsiteY15" fmla="*/ 24319 h 625002"/>
                  <a:gd name="connsiteX16" fmla="*/ 476655 w 819555"/>
                  <a:gd name="connsiteY16" fmla="*/ 24319 h 625002"/>
                  <a:gd name="connsiteX17" fmla="*/ 583659 w 819555"/>
                  <a:gd name="connsiteY17" fmla="*/ 0 h 625002"/>
                  <a:gd name="connsiteX18" fmla="*/ 639593 w 819555"/>
                  <a:gd name="connsiteY18" fmla="*/ 0 h 625002"/>
                  <a:gd name="connsiteX19" fmla="*/ 702823 w 819555"/>
                  <a:gd name="connsiteY19" fmla="*/ 19455 h 625002"/>
                  <a:gd name="connsiteX20" fmla="*/ 763621 w 819555"/>
                  <a:gd name="connsiteY20" fmla="*/ 68093 h 625002"/>
                  <a:gd name="connsiteX21" fmla="*/ 792804 w 819555"/>
                  <a:gd name="connsiteY21" fmla="*/ 116732 h 625002"/>
                  <a:gd name="connsiteX22" fmla="*/ 809827 w 819555"/>
                  <a:gd name="connsiteY22" fmla="*/ 177530 h 625002"/>
                  <a:gd name="connsiteX23" fmla="*/ 819555 w 819555"/>
                  <a:gd name="connsiteY23" fmla="*/ 248055 h 625002"/>
                  <a:gd name="connsiteX24" fmla="*/ 814691 w 819555"/>
                  <a:gd name="connsiteY24" fmla="*/ 306421 h 625002"/>
                  <a:gd name="connsiteX25" fmla="*/ 790372 w 819555"/>
                  <a:gd name="connsiteY25" fmla="*/ 364787 h 625002"/>
                  <a:gd name="connsiteX26" fmla="*/ 756325 w 819555"/>
                  <a:gd name="connsiteY26" fmla="*/ 432881 h 625002"/>
                  <a:gd name="connsiteX27" fmla="*/ 719846 w 819555"/>
                  <a:gd name="connsiteY27" fmla="*/ 496110 h 625002"/>
                  <a:gd name="connsiteX28" fmla="*/ 666344 w 819555"/>
                  <a:gd name="connsiteY28" fmla="*/ 552044 h 625002"/>
                  <a:gd name="connsiteX29" fmla="*/ 603115 w 819555"/>
                  <a:gd name="connsiteY29" fmla="*/ 595819 h 625002"/>
                  <a:gd name="connsiteX30" fmla="*/ 554476 w 819555"/>
                  <a:gd name="connsiteY30" fmla="*/ 617706 h 625002"/>
                  <a:gd name="connsiteX31" fmla="*/ 493678 w 819555"/>
                  <a:gd name="connsiteY31" fmla="*/ 625002 h 625002"/>
                  <a:gd name="connsiteX32" fmla="*/ 410993 w 819555"/>
                  <a:gd name="connsiteY32" fmla="*/ 595819 h 625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819555" h="625002">
                    <a:moveTo>
                      <a:pt x="410993" y="595819"/>
                    </a:moveTo>
                    <a:lnTo>
                      <a:pt x="330740" y="625002"/>
                    </a:lnTo>
                    <a:lnTo>
                      <a:pt x="267510" y="617706"/>
                    </a:lnTo>
                    <a:lnTo>
                      <a:pt x="201849" y="586091"/>
                    </a:lnTo>
                    <a:lnTo>
                      <a:pt x="131323" y="527725"/>
                    </a:lnTo>
                    <a:lnTo>
                      <a:pt x="77821" y="457200"/>
                    </a:lnTo>
                    <a:lnTo>
                      <a:pt x="41342" y="372083"/>
                    </a:lnTo>
                    <a:lnTo>
                      <a:pt x="7295" y="308853"/>
                    </a:lnTo>
                    <a:lnTo>
                      <a:pt x="0" y="245623"/>
                    </a:lnTo>
                    <a:lnTo>
                      <a:pt x="7295" y="182393"/>
                    </a:lnTo>
                    <a:lnTo>
                      <a:pt x="34046" y="119164"/>
                    </a:lnTo>
                    <a:lnTo>
                      <a:pt x="60798" y="63230"/>
                    </a:lnTo>
                    <a:lnTo>
                      <a:pt x="99708" y="29183"/>
                    </a:lnTo>
                    <a:lnTo>
                      <a:pt x="175098" y="2432"/>
                    </a:lnTo>
                    <a:lnTo>
                      <a:pt x="231032" y="0"/>
                    </a:lnTo>
                    <a:lnTo>
                      <a:pt x="410993" y="24319"/>
                    </a:lnTo>
                    <a:lnTo>
                      <a:pt x="476655" y="24319"/>
                    </a:lnTo>
                    <a:lnTo>
                      <a:pt x="583659" y="0"/>
                    </a:lnTo>
                    <a:lnTo>
                      <a:pt x="639593" y="0"/>
                    </a:lnTo>
                    <a:lnTo>
                      <a:pt x="702823" y="19455"/>
                    </a:lnTo>
                    <a:lnTo>
                      <a:pt x="763621" y="68093"/>
                    </a:lnTo>
                    <a:lnTo>
                      <a:pt x="792804" y="116732"/>
                    </a:lnTo>
                    <a:lnTo>
                      <a:pt x="809827" y="177530"/>
                    </a:lnTo>
                    <a:lnTo>
                      <a:pt x="819555" y="248055"/>
                    </a:lnTo>
                    <a:lnTo>
                      <a:pt x="814691" y="306421"/>
                    </a:lnTo>
                    <a:lnTo>
                      <a:pt x="790372" y="364787"/>
                    </a:lnTo>
                    <a:lnTo>
                      <a:pt x="756325" y="432881"/>
                    </a:lnTo>
                    <a:lnTo>
                      <a:pt x="719846" y="496110"/>
                    </a:lnTo>
                    <a:lnTo>
                      <a:pt x="666344" y="552044"/>
                    </a:lnTo>
                    <a:lnTo>
                      <a:pt x="603115" y="595819"/>
                    </a:lnTo>
                    <a:lnTo>
                      <a:pt x="554476" y="617706"/>
                    </a:lnTo>
                    <a:lnTo>
                      <a:pt x="493678" y="625002"/>
                    </a:lnTo>
                    <a:lnTo>
                      <a:pt x="410993" y="595819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C84477C5-0373-87F9-C903-0AE59314DC10}"/>
                </a:ext>
              </a:extLst>
            </p:cNvPr>
            <p:cNvGrpSpPr/>
            <p:nvPr/>
          </p:nvGrpSpPr>
          <p:grpSpPr>
            <a:xfrm>
              <a:off x="-300043" y="2999711"/>
              <a:ext cx="1824044" cy="1824044"/>
              <a:chOff x="10503440" y="5204768"/>
              <a:chExt cx="1824044" cy="1824044"/>
            </a:xfrm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1FCC7355-1481-F764-E415-F466ECE75510}"/>
                  </a:ext>
                </a:extLst>
              </p:cNvPr>
              <p:cNvGrpSpPr/>
              <p:nvPr/>
            </p:nvGrpSpPr>
            <p:grpSpPr>
              <a:xfrm>
                <a:off x="10503440" y="5204768"/>
                <a:ext cx="1824044" cy="1824044"/>
                <a:chOff x="5462587" y="2795587"/>
                <a:chExt cx="3810000" cy="3810000"/>
              </a:xfrm>
            </p:grpSpPr>
            <p:pic>
              <p:nvPicPr>
                <p:cNvPr id="18" name="Graphic 17">
                  <a:extLst>
                    <a:ext uri="{FF2B5EF4-FFF2-40B4-BE49-F238E27FC236}">
                      <a16:creationId xmlns:a16="http://schemas.microsoft.com/office/drawing/2014/main" id="{F5BF8DF6-5290-3816-FFBC-CBDDF370EE25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462587" y="2795587"/>
                  <a:ext cx="3810000" cy="3810000"/>
                </a:xfrm>
                <a:prstGeom prst="rect">
                  <a:avLst/>
                </a:prstGeom>
              </p:spPr>
            </p:pic>
            <p:pic>
              <p:nvPicPr>
                <p:cNvPr id="19" name="Graphic 18">
                  <a:extLst>
                    <a:ext uri="{FF2B5EF4-FFF2-40B4-BE49-F238E27FC236}">
                      <a16:creationId xmlns:a16="http://schemas.microsoft.com/office/drawing/2014/main" id="{C851D882-A152-007D-9E9F-3518CA421138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5">
                  <a:extLs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462587" y="2795587"/>
                  <a:ext cx="3810000" cy="3810000"/>
                </a:xfrm>
                <a:prstGeom prst="rect">
                  <a:avLst/>
                </a:prstGeom>
              </p:spPr>
            </p:pic>
          </p:grp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CB5F05C3-F50F-542D-917E-78FAAE9D1014}"/>
                  </a:ext>
                </a:extLst>
              </p:cNvPr>
              <p:cNvGrpSpPr/>
              <p:nvPr/>
            </p:nvGrpSpPr>
            <p:grpSpPr>
              <a:xfrm>
                <a:off x="10873041" y="5803239"/>
                <a:ext cx="502183" cy="502183"/>
                <a:chOff x="10087676" y="5583001"/>
                <a:chExt cx="502183" cy="502183"/>
              </a:xfrm>
            </p:grpSpPr>
            <p:sp>
              <p:nvSpPr>
                <p:cNvPr id="15" name="Freeform: Shape 14">
                  <a:extLst>
                    <a:ext uri="{FF2B5EF4-FFF2-40B4-BE49-F238E27FC236}">
                      <a16:creationId xmlns:a16="http://schemas.microsoft.com/office/drawing/2014/main" id="{F24720D8-D8F6-1B5C-B4D6-263D930FA958}"/>
                    </a:ext>
                  </a:extLst>
                </p:cNvPr>
                <p:cNvSpPr/>
                <p:nvPr/>
              </p:nvSpPr>
              <p:spPr>
                <a:xfrm>
                  <a:off x="10134600" y="5621655"/>
                  <a:ext cx="405765" cy="426720"/>
                </a:xfrm>
                <a:custGeom>
                  <a:avLst/>
                  <a:gdLst>
                    <a:gd name="connsiteX0" fmla="*/ 211455 w 405765"/>
                    <a:gd name="connsiteY0" fmla="*/ 426720 h 426720"/>
                    <a:gd name="connsiteX1" fmla="*/ 95250 w 405765"/>
                    <a:gd name="connsiteY1" fmla="*/ 342900 h 426720"/>
                    <a:gd name="connsiteX2" fmla="*/ 24765 w 405765"/>
                    <a:gd name="connsiteY2" fmla="*/ 253365 h 426720"/>
                    <a:gd name="connsiteX3" fmla="*/ 0 w 405765"/>
                    <a:gd name="connsiteY3" fmla="*/ 110490 h 426720"/>
                    <a:gd name="connsiteX4" fmla="*/ 91440 w 405765"/>
                    <a:gd name="connsiteY4" fmla="*/ 78105 h 426720"/>
                    <a:gd name="connsiteX5" fmla="*/ 165735 w 405765"/>
                    <a:gd name="connsiteY5" fmla="*/ 40005 h 426720"/>
                    <a:gd name="connsiteX6" fmla="*/ 207645 w 405765"/>
                    <a:gd name="connsiteY6" fmla="*/ 0 h 426720"/>
                    <a:gd name="connsiteX7" fmla="*/ 281940 w 405765"/>
                    <a:gd name="connsiteY7" fmla="*/ 68580 h 426720"/>
                    <a:gd name="connsiteX8" fmla="*/ 375285 w 405765"/>
                    <a:gd name="connsiteY8" fmla="*/ 102870 h 426720"/>
                    <a:gd name="connsiteX9" fmla="*/ 405765 w 405765"/>
                    <a:gd name="connsiteY9" fmla="*/ 110490 h 426720"/>
                    <a:gd name="connsiteX10" fmla="*/ 396240 w 405765"/>
                    <a:gd name="connsiteY10" fmla="*/ 196215 h 426720"/>
                    <a:gd name="connsiteX11" fmla="*/ 369570 w 405765"/>
                    <a:gd name="connsiteY11" fmla="*/ 266700 h 426720"/>
                    <a:gd name="connsiteX12" fmla="*/ 318135 w 405765"/>
                    <a:gd name="connsiteY12" fmla="*/ 333375 h 426720"/>
                    <a:gd name="connsiteX13" fmla="*/ 266700 w 405765"/>
                    <a:gd name="connsiteY13" fmla="*/ 386715 h 426720"/>
                    <a:gd name="connsiteX14" fmla="*/ 211455 w 405765"/>
                    <a:gd name="connsiteY14" fmla="*/ 426720 h 4267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405765" h="426720">
                      <a:moveTo>
                        <a:pt x="211455" y="426720"/>
                      </a:moveTo>
                      <a:lnTo>
                        <a:pt x="95250" y="342900"/>
                      </a:lnTo>
                      <a:lnTo>
                        <a:pt x="24765" y="253365"/>
                      </a:lnTo>
                      <a:lnTo>
                        <a:pt x="0" y="110490"/>
                      </a:lnTo>
                      <a:lnTo>
                        <a:pt x="91440" y="78105"/>
                      </a:lnTo>
                      <a:lnTo>
                        <a:pt x="165735" y="40005"/>
                      </a:lnTo>
                      <a:lnTo>
                        <a:pt x="207645" y="0"/>
                      </a:lnTo>
                      <a:lnTo>
                        <a:pt x="281940" y="68580"/>
                      </a:lnTo>
                      <a:lnTo>
                        <a:pt x="375285" y="102870"/>
                      </a:lnTo>
                      <a:lnTo>
                        <a:pt x="405765" y="110490"/>
                      </a:lnTo>
                      <a:lnTo>
                        <a:pt x="396240" y="196215"/>
                      </a:lnTo>
                      <a:lnTo>
                        <a:pt x="369570" y="266700"/>
                      </a:lnTo>
                      <a:lnTo>
                        <a:pt x="318135" y="333375"/>
                      </a:lnTo>
                      <a:lnTo>
                        <a:pt x="266700" y="386715"/>
                      </a:lnTo>
                      <a:lnTo>
                        <a:pt x="211455" y="42672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pic>
              <p:nvPicPr>
                <p:cNvPr id="16" name="Graphic 15">
                  <a:extLst>
                    <a:ext uri="{FF2B5EF4-FFF2-40B4-BE49-F238E27FC236}">
                      <a16:creationId xmlns:a16="http://schemas.microsoft.com/office/drawing/2014/main" id="{408B014D-9832-820A-BB95-BEF94BA70194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7">
                  <a:extLs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087676" y="5583001"/>
                  <a:ext cx="502183" cy="502183"/>
                </a:xfrm>
                <a:prstGeom prst="rect">
                  <a:avLst/>
                </a:prstGeom>
              </p:spPr>
            </p:pic>
            <p:pic>
              <p:nvPicPr>
                <p:cNvPr id="17" name="Graphic 16">
                  <a:extLst>
                    <a:ext uri="{FF2B5EF4-FFF2-40B4-BE49-F238E27FC236}">
                      <a16:creationId xmlns:a16="http://schemas.microsoft.com/office/drawing/2014/main" id="{D5AE682A-3695-BC86-E28A-305546FD92B9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9">
                  <a:extLst>
                    <a:ext uri="{96DAC541-7B7A-43D3-8B79-37D633B846F1}">
                      <asvg:svgBlip xmlns:asvg="http://schemas.microsoft.com/office/drawing/2016/SVG/main" r:embed="rId1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087676" y="5583001"/>
                  <a:ext cx="502183" cy="502183"/>
                </a:xfrm>
                <a:prstGeom prst="rect">
                  <a:avLst/>
                </a:prstGeom>
              </p:spPr>
            </p:pic>
          </p:grpSp>
        </p:grpSp>
      </p:grpSp>
      <p:pic>
        <p:nvPicPr>
          <p:cNvPr id="4" name="Picture 3" descr="A blue and grey logo&#10;&#10;Description automatically generated">
            <a:extLst>
              <a:ext uri="{FF2B5EF4-FFF2-40B4-BE49-F238E27FC236}">
                <a16:creationId xmlns:a16="http://schemas.microsoft.com/office/drawing/2014/main" id="{FEA88BB4-4D89-965B-F2A2-E27F217E7B3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7662" y="301370"/>
            <a:ext cx="5260859" cy="1664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968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TRAVERSE Prostate Safety </a:t>
            </a:r>
            <a:r>
              <a:rPr kumimoji="0" lang="en-GB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substudy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: results</a:t>
            </a:r>
            <a:endParaRPr lang="en-GB" dirty="0"/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B4D39AC-9ACC-B2B1-4D0F-4316AFBD7CA3}"/>
              </a:ext>
            </a:extLst>
          </p:cNvPr>
          <p:cNvSpPr txBox="1"/>
          <p:nvPr/>
        </p:nvSpPr>
        <p:spPr>
          <a:xfrm>
            <a:off x="1524001" y="6122978"/>
            <a:ext cx="10087896" cy="2308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BPH, benign prostatic hyperplasia; CI, confidence interval; HR, hazard ratio; LUTS, lower urinary tract symptoms. </a:t>
            </a:r>
            <a:r>
              <a:rPr lang="en-US" sz="900" dirty="0">
                <a:solidFill>
                  <a:srgbClr val="005294"/>
                </a:solidFill>
              </a:rPr>
              <a:t>Bhasin S </a:t>
            </a:r>
            <a:r>
              <a:rPr lang="en-US" sz="900" i="1" dirty="0">
                <a:solidFill>
                  <a:srgbClr val="005294"/>
                </a:solidFill>
              </a:rPr>
              <a:t>et al. JAMA </a:t>
            </a:r>
            <a:r>
              <a:rPr lang="en-US" sz="900" i="1" dirty="0" err="1">
                <a:solidFill>
                  <a:srgbClr val="005294"/>
                </a:solidFill>
              </a:rPr>
              <a:t>Netw</a:t>
            </a:r>
            <a:r>
              <a:rPr lang="en-US" sz="900" i="1" dirty="0">
                <a:solidFill>
                  <a:srgbClr val="005294"/>
                </a:solidFill>
              </a:rPr>
              <a:t> Open</a:t>
            </a:r>
            <a:r>
              <a:rPr lang="en-US" sz="900" dirty="0">
                <a:solidFill>
                  <a:srgbClr val="005294"/>
                </a:solidFill>
              </a:rPr>
              <a:t> 2023;6:e2348692.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srgbClr val="005294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A4EAF666-A3D2-8555-0BFC-ED5F7F040A6E}"/>
              </a:ext>
            </a:extLst>
          </p:cNvPr>
          <p:cNvSpPr/>
          <p:nvPr/>
        </p:nvSpPr>
        <p:spPr>
          <a:xfrm>
            <a:off x="-592854" y="1340465"/>
            <a:ext cx="8887305" cy="449779"/>
          </a:xfrm>
          <a:prstGeom prst="roundRect">
            <a:avLst>
              <a:gd name="adj" fmla="val 50000"/>
            </a:avLst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42" name="Content Placeholder 2">
            <a:extLst>
              <a:ext uri="{FF2B5EF4-FFF2-40B4-BE49-F238E27FC236}">
                <a16:creationId xmlns:a16="http://schemas.microsoft.com/office/drawing/2014/main" id="{023FA417-5055-2B96-6929-3BF9FF032A84}"/>
              </a:ext>
            </a:extLst>
          </p:cNvPr>
          <p:cNvSpPr txBox="1">
            <a:spLocks/>
          </p:cNvSpPr>
          <p:nvPr/>
        </p:nvSpPr>
        <p:spPr>
          <a:xfrm>
            <a:off x="688769" y="1360561"/>
            <a:ext cx="7249886" cy="4278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spcBef>
                <a:spcPts val="1800"/>
              </a:spcBef>
              <a:spcAft>
                <a:spcPct val="0"/>
              </a:spcAft>
              <a:buClr>
                <a:srgbClr val="006EAB"/>
              </a:buClr>
              <a:buNone/>
              <a:defRPr/>
            </a:pPr>
            <a:r>
              <a:rPr lang="en-US" b="1" spc="-40" dirty="0">
                <a:solidFill>
                  <a:prstClr val="white"/>
                </a:solidFill>
              </a:rPr>
              <a:t>Sensitivity analyses of prostate safety endpoints</a:t>
            </a: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80E0A7A4-3EF5-C24C-87F6-0E03BE00F51A}"/>
              </a:ext>
            </a:extLst>
          </p:cNvPr>
          <p:cNvGrpSpPr/>
          <p:nvPr/>
        </p:nvGrpSpPr>
        <p:grpSpPr>
          <a:xfrm>
            <a:off x="327779" y="1974273"/>
            <a:ext cx="10975403" cy="4138180"/>
            <a:chOff x="327779" y="1974273"/>
            <a:chExt cx="10975403" cy="4138180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B8748249-2737-5DB2-C1BD-22AA624274FD}"/>
                </a:ext>
              </a:extLst>
            </p:cNvPr>
            <p:cNvGrpSpPr/>
            <p:nvPr/>
          </p:nvGrpSpPr>
          <p:grpSpPr>
            <a:xfrm>
              <a:off x="327779" y="1974273"/>
              <a:ext cx="10975403" cy="4138180"/>
              <a:chOff x="327779" y="1974273"/>
              <a:chExt cx="10975403" cy="4138180"/>
            </a:xfrm>
          </p:grpSpPr>
          <p:sp>
            <p:nvSpPr>
              <p:cNvPr id="22" name="Rounded Rectangle 57">
                <a:extLst>
                  <a:ext uri="{FF2B5EF4-FFF2-40B4-BE49-F238E27FC236}">
                    <a16:creationId xmlns:a16="http://schemas.microsoft.com/office/drawing/2014/main" id="{5BCB529A-05EF-E298-56A3-F21118A14033}"/>
                  </a:ext>
                </a:extLst>
              </p:cNvPr>
              <p:cNvSpPr/>
              <p:nvPr/>
            </p:nvSpPr>
            <p:spPr>
              <a:xfrm>
                <a:off x="327779" y="1974273"/>
                <a:ext cx="10975403" cy="4138180"/>
              </a:xfrm>
              <a:prstGeom prst="roundRect">
                <a:avLst>
                  <a:gd name="adj" fmla="val 5052"/>
                </a:avLst>
              </a:prstGeom>
              <a:solidFill>
                <a:srgbClr val="FFFFFF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cxnSp>
            <p:nvCxnSpPr>
              <p:cNvPr id="354" name="Straight Connector 353">
                <a:extLst>
                  <a:ext uri="{FF2B5EF4-FFF2-40B4-BE49-F238E27FC236}">
                    <a16:creationId xmlns:a16="http://schemas.microsoft.com/office/drawing/2014/main" id="{1B877491-2152-334E-DBBF-F4A314D0F91D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5226357" y="5117134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5" name="TextBox 354">
                <a:extLst>
                  <a:ext uri="{FF2B5EF4-FFF2-40B4-BE49-F238E27FC236}">
                    <a16:creationId xmlns:a16="http://schemas.microsoft.com/office/drawing/2014/main" id="{CF59F43F-7080-A8AF-9660-A117F2095BE6}"/>
                  </a:ext>
                </a:extLst>
              </p:cNvPr>
              <p:cNvSpPr txBox="1"/>
              <p:nvPr/>
            </p:nvSpPr>
            <p:spPr>
              <a:xfrm>
                <a:off x="5131899" y="5183384"/>
                <a:ext cx="273101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361" name="Freeform: Shape 182">
                <a:extLst>
                  <a:ext uri="{FF2B5EF4-FFF2-40B4-BE49-F238E27FC236}">
                    <a16:creationId xmlns:a16="http://schemas.microsoft.com/office/drawing/2014/main" id="{E70829C8-DEDF-643E-F4FD-B424DB2F7082}"/>
                  </a:ext>
                </a:extLst>
              </p:cNvPr>
              <p:cNvSpPr/>
              <p:nvPr/>
            </p:nvSpPr>
            <p:spPr>
              <a:xfrm>
                <a:off x="5266887" y="2728643"/>
                <a:ext cx="128253" cy="2336375"/>
              </a:xfrm>
              <a:custGeom>
                <a:avLst/>
                <a:gdLst>
                  <a:gd name="connsiteX0" fmla="*/ 0 w 2480261"/>
                  <a:gd name="connsiteY0" fmla="*/ 0 h 1722840"/>
                  <a:gd name="connsiteX1" fmla="*/ 0 w 2480261"/>
                  <a:gd name="connsiteY1" fmla="*/ 1722840 h 1722840"/>
                  <a:gd name="connsiteX2" fmla="*/ 2480261 w 2480261"/>
                  <a:gd name="connsiteY2" fmla="*/ 1722840 h 1722840"/>
                  <a:gd name="connsiteX0" fmla="*/ 0 w 0"/>
                  <a:gd name="connsiteY0" fmla="*/ 0 h 1722840"/>
                  <a:gd name="connsiteX1" fmla="*/ 0 w 0"/>
                  <a:gd name="connsiteY1" fmla="*/ 1722840 h 17228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722840">
                    <a:moveTo>
                      <a:pt x="0" y="0"/>
                    </a:moveTo>
                    <a:lnTo>
                      <a:pt x="0" y="1722840"/>
                    </a:lnTo>
                  </a:path>
                </a:pathLst>
              </a:custGeom>
              <a:noFill/>
              <a:ln w="19050" cap="sq">
                <a:solidFill>
                  <a:srgbClr val="000000"/>
                </a:solidFill>
                <a:miter lim="800000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cxnSp>
            <p:nvCxnSpPr>
              <p:cNvPr id="369" name="Straight Connector 368">
                <a:extLst>
                  <a:ext uri="{FF2B5EF4-FFF2-40B4-BE49-F238E27FC236}">
                    <a16:creationId xmlns:a16="http://schemas.microsoft.com/office/drawing/2014/main" id="{D7E573A5-718E-69F6-7A69-BEB85375504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84592" y="5077492"/>
                <a:ext cx="406227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6" name="TextBox 405">
                <a:extLst>
                  <a:ext uri="{FF2B5EF4-FFF2-40B4-BE49-F238E27FC236}">
                    <a16:creationId xmlns:a16="http://schemas.microsoft.com/office/drawing/2014/main" id="{DF6BAC54-C293-8322-19CD-600D7F094014}"/>
                  </a:ext>
                </a:extLst>
              </p:cNvPr>
              <p:cNvSpPr txBox="1"/>
              <p:nvPr/>
            </p:nvSpPr>
            <p:spPr>
              <a:xfrm>
                <a:off x="482927" y="3804725"/>
                <a:ext cx="3379205" cy="23391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>
                <a:sp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0" i="0" u="none" strike="noStrike" kern="1200" cap="none" normalizeH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Acute urinary retention</a:t>
                </a:r>
              </a:p>
            </p:txBody>
          </p:sp>
          <p:sp>
            <p:nvSpPr>
              <p:cNvPr id="408" name="TextBox 407">
                <a:extLst>
                  <a:ext uri="{FF2B5EF4-FFF2-40B4-BE49-F238E27FC236}">
                    <a16:creationId xmlns:a16="http://schemas.microsoft.com/office/drawing/2014/main" id="{49533F25-A10A-683D-D737-15110C01298C}"/>
                  </a:ext>
                </a:extLst>
              </p:cNvPr>
              <p:cNvSpPr txBox="1"/>
              <p:nvPr/>
            </p:nvSpPr>
            <p:spPr>
              <a:xfrm>
                <a:off x="482927" y="4084790"/>
                <a:ext cx="3379205" cy="23391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>
                <a:sp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Invasive procedure for BPH</a:t>
                </a:r>
              </a:p>
            </p:txBody>
          </p:sp>
          <p:sp>
            <p:nvSpPr>
              <p:cNvPr id="409" name="TextBox 408">
                <a:extLst>
                  <a:ext uri="{FF2B5EF4-FFF2-40B4-BE49-F238E27FC236}">
                    <a16:creationId xmlns:a16="http://schemas.microsoft.com/office/drawing/2014/main" id="{07869C79-C2F9-7B41-39EB-DC12BEDD1838}"/>
                  </a:ext>
                </a:extLst>
              </p:cNvPr>
              <p:cNvSpPr txBox="1"/>
              <p:nvPr/>
            </p:nvSpPr>
            <p:spPr>
              <a:xfrm>
                <a:off x="7157256" y="2417010"/>
                <a:ext cx="4145925" cy="49931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>
                  <a:tabLst>
                    <a:tab pos="803275" algn="ctr"/>
                    <a:tab pos="2327275" algn="ctr"/>
                    <a:tab pos="3584575" algn="ctr"/>
                  </a:tabLst>
                </a:pPr>
                <a:r>
                  <a:rPr lang="en-GB" sz="1600" dirty="0">
                    <a:solidFill>
                      <a:srgbClr val="000000"/>
                    </a:solidFill>
                    <a:latin typeface="+mj-lt"/>
                  </a:rPr>
                  <a:t>	HR (95% CI)	</a:t>
                </a:r>
                <a:r>
                  <a:rPr lang="en-GB" sz="1600" dirty="0">
                    <a:solidFill>
                      <a:schemeClr val="accent1"/>
                    </a:solidFill>
                    <a:latin typeface="+mj-lt"/>
                  </a:rPr>
                  <a:t>Testosterone</a:t>
                </a:r>
                <a:r>
                  <a:rPr lang="en-GB" sz="1600" dirty="0">
                    <a:solidFill>
                      <a:srgbClr val="000000"/>
                    </a:solidFill>
                    <a:latin typeface="+mj-lt"/>
                  </a:rPr>
                  <a:t>	</a:t>
                </a:r>
                <a:r>
                  <a:rPr lang="en-GB" sz="1600" dirty="0">
                    <a:solidFill>
                      <a:schemeClr val="accent3">
                        <a:lumMod val="75000"/>
                      </a:schemeClr>
                    </a:solidFill>
                    <a:latin typeface="+mj-lt"/>
                  </a:rPr>
                  <a:t>Placebo</a:t>
                </a:r>
                <a:endParaRPr lang="en-GB" sz="1200" dirty="0">
                  <a:solidFill>
                    <a:schemeClr val="accent3">
                      <a:lumMod val="75000"/>
                    </a:schemeClr>
                  </a:solidFill>
                  <a:latin typeface="+mj-lt"/>
                </a:endParaRPr>
              </a:p>
              <a:p>
                <a:pPr>
                  <a:tabLst>
                    <a:tab pos="803275" algn="ctr"/>
                    <a:tab pos="2327275" algn="ctr"/>
                    <a:tab pos="3584575" algn="ctr"/>
                  </a:tabLst>
                </a:pPr>
                <a:r>
                  <a:rPr lang="en-GB" sz="1200" dirty="0">
                    <a:solidFill>
                      <a:srgbClr val="000000"/>
                    </a:solidFill>
                  </a:rPr>
                  <a:t>		n=2596, n (%)	n=2602, n (%)</a:t>
                </a:r>
              </a:p>
            </p:txBody>
          </p:sp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0553A074-9B9C-D919-3906-29192F6B26BE}"/>
                  </a:ext>
                </a:extLst>
              </p:cNvPr>
              <p:cNvGrpSpPr/>
              <p:nvPr/>
            </p:nvGrpSpPr>
            <p:grpSpPr>
              <a:xfrm>
                <a:off x="4800491" y="5077492"/>
                <a:ext cx="326605" cy="281325"/>
                <a:chOff x="3964890" y="5368440"/>
                <a:chExt cx="326605" cy="281325"/>
              </a:xfrm>
            </p:grpSpPr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CE5696ED-A3EC-F36F-B8BC-3F40C1C6BBF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090831" y="5408082"/>
                  <a:ext cx="79284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84578CF8-355B-EEE1-D456-EC58D6302DD2}"/>
                    </a:ext>
                  </a:extLst>
                </p:cNvPr>
                <p:cNvSpPr txBox="1"/>
                <p:nvPr/>
              </p:nvSpPr>
              <p:spPr>
                <a:xfrm>
                  <a:off x="3964890" y="5474332"/>
                  <a:ext cx="326605" cy="175433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0.8</a:t>
                  </a:r>
                </a:p>
              </p:txBody>
            </p:sp>
          </p:grp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88ADB8AE-DC3B-3946-9089-233EA245582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5084547" y="5117134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0B1D90DB-5572-4D09-7DEB-4045D282B8F3}"/>
                  </a:ext>
                </a:extLst>
              </p:cNvPr>
              <p:cNvGrpSpPr/>
              <p:nvPr/>
            </p:nvGrpSpPr>
            <p:grpSpPr>
              <a:xfrm>
                <a:off x="4411871" y="5077492"/>
                <a:ext cx="326605" cy="281325"/>
                <a:chOff x="3444825" y="5368440"/>
                <a:chExt cx="326605" cy="281325"/>
              </a:xfrm>
            </p:grpSpPr>
            <p:cxnSp>
              <p:nvCxnSpPr>
                <p:cNvPr id="28" name="Straight Connector 27">
                  <a:extLst>
                    <a:ext uri="{FF2B5EF4-FFF2-40B4-BE49-F238E27FC236}">
                      <a16:creationId xmlns:a16="http://schemas.microsoft.com/office/drawing/2014/main" id="{EAEEF29F-B1EF-5C08-7551-31974D3BD16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3570766" y="5408082"/>
                  <a:ext cx="79284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AF6C0989-1D75-EB2A-740D-EE5B5B9FB74F}"/>
                    </a:ext>
                  </a:extLst>
                </p:cNvPr>
                <p:cNvSpPr txBox="1"/>
                <p:nvPr/>
              </p:nvSpPr>
              <p:spPr>
                <a:xfrm>
                  <a:off x="3444825" y="5474332"/>
                  <a:ext cx="326605" cy="175433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0.6</a:t>
                  </a:r>
                </a:p>
              </p:txBody>
            </p:sp>
          </p:grp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962AA5F3-FB86-1B96-E725-40B8890582B7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4745457" y="5117134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0F68DCCF-CABB-E0AE-59DA-DD5C1037FC12}"/>
                  </a:ext>
                </a:extLst>
              </p:cNvPr>
              <p:cNvGrpSpPr/>
              <p:nvPr/>
            </p:nvGrpSpPr>
            <p:grpSpPr>
              <a:xfrm>
                <a:off x="6092452" y="5077492"/>
                <a:ext cx="226042" cy="281325"/>
                <a:chOff x="7323671" y="5520840"/>
                <a:chExt cx="226042" cy="281325"/>
              </a:xfrm>
            </p:grpSpPr>
            <p:cxnSp>
              <p:nvCxnSpPr>
                <p:cNvPr id="33" name="Straight Connector 32">
                  <a:extLst>
                    <a:ext uri="{FF2B5EF4-FFF2-40B4-BE49-F238E27FC236}">
                      <a16:creationId xmlns:a16="http://schemas.microsoft.com/office/drawing/2014/main" id="{9DF5ED29-4EDF-CE00-334E-E3CC0C07545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7396674" y="5560482"/>
                  <a:ext cx="79284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10724F92-4EE7-6B68-4211-7980C4A3B7F4}"/>
                    </a:ext>
                  </a:extLst>
                </p:cNvPr>
                <p:cNvSpPr txBox="1"/>
                <p:nvPr/>
              </p:nvSpPr>
              <p:spPr>
                <a:xfrm>
                  <a:off x="7323671" y="5626732"/>
                  <a:ext cx="226042" cy="175433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2</a:t>
                  </a:r>
                </a:p>
              </p:txBody>
            </p:sp>
          </p:grp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34C9B68C-2F53-F52A-35F6-130CD2EB52AA}"/>
                  </a:ext>
                </a:extLst>
              </p:cNvPr>
              <p:cNvGrpSpPr/>
              <p:nvPr/>
            </p:nvGrpSpPr>
            <p:grpSpPr>
              <a:xfrm>
                <a:off x="6639187" y="5077492"/>
                <a:ext cx="226042" cy="281325"/>
                <a:chOff x="7323671" y="5520840"/>
                <a:chExt cx="226042" cy="281325"/>
              </a:xfrm>
            </p:grpSpPr>
            <p:cxnSp>
              <p:nvCxnSpPr>
                <p:cNvPr id="37" name="Straight Connector 36">
                  <a:extLst>
                    <a:ext uri="{FF2B5EF4-FFF2-40B4-BE49-F238E27FC236}">
                      <a16:creationId xmlns:a16="http://schemas.microsoft.com/office/drawing/2014/main" id="{C7094300-15F2-BB3F-1406-FF9E8CEB1BC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7396674" y="5560482"/>
                  <a:ext cx="79284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8" name="TextBox 37">
                  <a:extLst>
                    <a:ext uri="{FF2B5EF4-FFF2-40B4-BE49-F238E27FC236}">
                      <a16:creationId xmlns:a16="http://schemas.microsoft.com/office/drawing/2014/main" id="{DE0FB357-2084-50DC-21B6-67BBAB721F6F}"/>
                    </a:ext>
                  </a:extLst>
                </p:cNvPr>
                <p:cNvSpPr txBox="1"/>
                <p:nvPr/>
              </p:nvSpPr>
              <p:spPr>
                <a:xfrm>
                  <a:off x="7323671" y="5626732"/>
                  <a:ext cx="226042" cy="175433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3</a:t>
                  </a:r>
                </a:p>
              </p:txBody>
            </p:sp>
          </p:grpSp>
          <p:grpSp>
            <p:nvGrpSpPr>
              <p:cNvPr id="50" name="Group 49">
                <a:extLst>
                  <a:ext uri="{FF2B5EF4-FFF2-40B4-BE49-F238E27FC236}">
                    <a16:creationId xmlns:a16="http://schemas.microsoft.com/office/drawing/2014/main" id="{1D379303-7217-D492-34DA-7EF0BEBB6005}"/>
                  </a:ext>
                </a:extLst>
              </p:cNvPr>
              <p:cNvGrpSpPr/>
              <p:nvPr/>
            </p:nvGrpSpPr>
            <p:grpSpPr>
              <a:xfrm>
                <a:off x="7025797" y="5077492"/>
                <a:ext cx="226042" cy="281325"/>
                <a:chOff x="7171271" y="5368440"/>
                <a:chExt cx="226042" cy="281325"/>
              </a:xfrm>
            </p:grpSpPr>
            <p:cxnSp>
              <p:nvCxnSpPr>
                <p:cNvPr id="48" name="Straight Connector 47">
                  <a:extLst>
                    <a:ext uri="{FF2B5EF4-FFF2-40B4-BE49-F238E27FC236}">
                      <a16:creationId xmlns:a16="http://schemas.microsoft.com/office/drawing/2014/main" id="{1479C86A-DBAD-2685-7262-ACA08314735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7244274" y="5408082"/>
                  <a:ext cx="79284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68656B5A-E3BD-6FE7-3B88-D2248F6FEC51}"/>
                    </a:ext>
                  </a:extLst>
                </p:cNvPr>
                <p:cNvSpPr txBox="1"/>
                <p:nvPr/>
              </p:nvSpPr>
              <p:spPr>
                <a:xfrm>
                  <a:off x="7171271" y="5474332"/>
                  <a:ext cx="226042" cy="175433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GB" sz="1200" dirty="0">
                      <a:solidFill>
                        <a:srgbClr val="000000"/>
                      </a:solidFill>
                      <a:latin typeface="Poppins Light"/>
                    </a:rPr>
                    <a:t>4</a:t>
                  </a:r>
                  <a:endPara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6" name="Group 55">
                <a:extLst>
                  <a:ext uri="{FF2B5EF4-FFF2-40B4-BE49-F238E27FC236}">
                    <a16:creationId xmlns:a16="http://schemas.microsoft.com/office/drawing/2014/main" id="{54655D73-49B3-A7C7-69A0-8ED5853113F8}"/>
                  </a:ext>
                </a:extLst>
              </p:cNvPr>
              <p:cNvGrpSpPr/>
              <p:nvPr/>
            </p:nvGrpSpPr>
            <p:grpSpPr>
              <a:xfrm>
                <a:off x="2929290" y="5077492"/>
                <a:ext cx="326605" cy="281325"/>
                <a:chOff x="3074764" y="5368440"/>
                <a:chExt cx="326605" cy="281325"/>
              </a:xfrm>
            </p:grpSpPr>
            <p:cxnSp>
              <p:nvCxnSpPr>
                <p:cNvPr id="54" name="Straight Connector 53">
                  <a:extLst>
                    <a:ext uri="{FF2B5EF4-FFF2-40B4-BE49-F238E27FC236}">
                      <a16:creationId xmlns:a16="http://schemas.microsoft.com/office/drawing/2014/main" id="{891D5601-4881-BDFF-C545-66784124A75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3198800" y="5408082"/>
                  <a:ext cx="79284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98667F1E-3919-BB94-26F0-31E09CF853B8}"/>
                    </a:ext>
                  </a:extLst>
                </p:cNvPr>
                <p:cNvSpPr txBox="1"/>
                <p:nvPr/>
              </p:nvSpPr>
              <p:spPr>
                <a:xfrm>
                  <a:off x="3074764" y="5474332"/>
                  <a:ext cx="326605" cy="175433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0.2</a:t>
                  </a:r>
                </a:p>
              </p:txBody>
            </p:sp>
          </p:grpSp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CFB2EF98-3159-02EF-0123-825A5315BA12}"/>
                  </a:ext>
                </a:extLst>
              </p:cNvPr>
              <p:cNvSpPr txBox="1"/>
              <p:nvPr/>
            </p:nvSpPr>
            <p:spPr>
              <a:xfrm>
                <a:off x="482927" y="2108327"/>
                <a:ext cx="8962110" cy="263149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>
                <a:spAutoFit/>
              </a:bodyPr>
              <a:lstStyle/>
              <a:p>
                <a:pPr>
                  <a:lnSpc>
                    <a:spcPct val="95000"/>
                  </a:lnSpc>
                  <a:defRPr/>
                </a:pPr>
                <a:r>
                  <a:rPr lang="en-US" dirty="0">
                    <a:solidFill>
                      <a:schemeClr val="accent1"/>
                    </a:solidFill>
                    <a:latin typeface="Poppins Medium"/>
                  </a:rPr>
                  <a:t>Primary and secondary events occurring within 365 days of end of treatment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48F91DB-BC97-7AD8-4E1B-FE664A3474CC}"/>
                  </a:ext>
                </a:extLst>
              </p:cNvPr>
              <p:cNvSpPr txBox="1"/>
              <p:nvPr/>
            </p:nvSpPr>
            <p:spPr>
              <a:xfrm>
                <a:off x="482927" y="4364855"/>
                <a:ext cx="3379205" cy="23391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>
                <a:sp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Prostate biopsy</a:t>
                </a:r>
              </a:p>
            </p:txBody>
          </p: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BDD94FB2-6CF3-3773-C95F-024DC868D4E3}"/>
                  </a:ext>
                </a:extLst>
              </p:cNvPr>
              <p:cNvSpPr txBox="1"/>
              <p:nvPr/>
            </p:nvSpPr>
            <p:spPr>
              <a:xfrm>
                <a:off x="482927" y="4644920"/>
                <a:ext cx="3379205" cy="46782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>
                <a:sp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New pharmacologic</a:t>
                </a:r>
                <a:b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+mn-ea"/>
                    <a:cs typeface="+mn-cs"/>
                  </a:rPr>
                </a:br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  treatment for LUTS</a:t>
                </a: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7AF24FE1-2188-AB03-00D8-01A027EDB065}"/>
                  </a:ext>
                </a:extLst>
              </p:cNvPr>
              <p:cNvSpPr txBox="1"/>
              <p:nvPr/>
            </p:nvSpPr>
            <p:spPr>
              <a:xfrm>
                <a:off x="482927" y="3524660"/>
                <a:ext cx="3379205" cy="23391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>
                <a:sp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Any prostate cancer</a:t>
                </a:r>
              </a:p>
            </p:txBody>
          </p:sp>
          <p:grpSp>
            <p:nvGrpSpPr>
              <p:cNvPr id="63" name="Group 62">
                <a:extLst>
                  <a:ext uri="{FF2B5EF4-FFF2-40B4-BE49-F238E27FC236}">
                    <a16:creationId xmlns:a16="http://schemas.microsoft.com/office/drawing/2014/main" id="{5CB1A20D-095A-ADB1-4C00-D1B0F2D59A12}"/>
                  </a:ext>
                </a:extLst>
              </p:cNvPr>
              <p:cNvGrpSpPr/>
              <p:nvPr/>
            </p:nvGrpSpPr>
            <p:grpSpPr>
              <a:xfrm>
                <a:off x="4245403" y="2914875"/>
                <a:ext cx="2893039" cy="169945"/>
                <a:chOff x="15269170" y="1806985"/>
                <a:chExt cx="2893039" cy="169945"/>
              </a:xfrm>
            </p:grpSpPr>
            <p:cxnSp>
              <p:nvCxnSpPr>
                <p:cNvPr id="68" name="Straight Connector 67">
                  <a:extLst>
                    <a:ext uri="{FF2B5EF4-FFF2-40B4-BE49-F238E27FC236}">
                      <a16:creationId xmlns:a16="http://schemas.microsoft.com/office/drawing/2014/main" id="{B5797784-A840-7414-7890-339A761BE7E9}"/>
                    </a:ext>
                  </a:extLst>
                </p:cNvPr>
                <p:cNvCxnSpPr/>
                <p:nvPr/>
              </p:nvCxnSpPr>
              <p:spPr>
                <a:xfrm>
                  <a:off x="15269170" y="1812666"/>
                  <a:ext cx="0" cy="158581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71" name="Straight Connector 70">
                  <a:extLst>
                    <a:ext uri="{FF2B5EF4-FFF2-40B4-BE49-F238E27FC236}">
                      <a16:creationId xmlns:a16="http://schemas.microsoft.com/office/drawing/2014/main" id="{1A4F432C-6C1D-F3E2-91B0-3CA82EEAB28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271917" y="1891957"/>
                  <a:ext cx="2890292" cy="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  <a:headEnd type="triangle" w="med" len="med"/>
                  <a:tailEnd type="none" w="lg" len="lg"/>
                </a:ln>
                <a:effectLst/>
              </p:spPr>
            </p:cxnSp>
            <p:sp>
              <p:nvSpPr>
                <p:cNvPr id="72" name="Rectangle 71">
                  <a:extLst>
                    <a:ext uri="{FF2B5EF4-FFF2-40B4-BE49-F238E27FC236}">
                      <a16:creationId xmlns:a16="http://schemas.microsoft.com/office/drawing/2014/main" id="{CCBC1A94-C704-8B26-355A-41B4B0608D61}"/>
                    </a:ext>
                  </a:extLst>
                </p:cNvPr>
                <p:cNvSpPr/>
                <p:nvPr/>
              </p:nvSpPr>
              <p:spPr>
                <a:xfrm rot="2700000">
                  <a:off x="17409413" y="1806984"/>
                  <a:ext cx="169945" cy="169948"/>
                </a:xfrm>
                <a:prstGeom prst="rect">
                  <a:avLst/>
                </a:prstGeom>
                <a:solidFill>
                  <a:schemeClr val="accent2"/>
                </a:solidFill>
                <a:ln w="9525" cap="flat" cmpd="sng" algn="ctr">
                  <a:solidFill>
                    <a:schemeClr val="accent2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330F27ED-B5A4-47A0-0CCF-8BCA0F9B8BCA}"/>
                  </a:ext>
                </a:extLst>
              </p:cNvPr>
              <p:cNvSpPr txBox="1"/>
              <p:nvPr/>
            </p:nvSpPr>
            <p:spPr>
              <a:xfrm>
                <a:off x="7084519" y="2888482"/>
                <a:ext cx="4194687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tabLst>
                    <a:tab pos="539750" algn="r"/>
                    <a:tab pos="623888" algn="l"/>
                    <a:tab pos="2151063" algn="r"/>
                    <a:tab pos="2244725" algn="l"/>
                    <a:tab pos="3408363" algn="r"/>
                    <a:tab pos="3502025" algn="l"/>
                  </a:tabLst>
                </a:pPr>
                <a:r>
                  <a:rPr lang="en-GB" sz="1600" dirty="0">
                    <a:solidFill>
                      <a:srgbClr val="000000"/>
                    </a:solidFill>
                  </a:rPr>
                  <a:t>	2.44	(0.47–12.58)	5	(0.19)	2	(0.08)</a:t>
                </a:r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4392F92E-5C65-834F-6BB2-F19D98DEC3CB}"/>
                  </a:ext>
                </a:extLst>
              </p:cNvPr>
              <p:cNvSpPr txBox="1"/>
              <p:nvPr/>
            </p:nvSpPr>
            <p:spPr>
              <a:xfrm>
                <a:off x="482927" y="3291712"/>
                <a:ext cx="3379205" cy="23391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>
                <a:sp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rPr>
                  <a:t>Secondary</a:t>
                </a:r>
              </a:p>
            </p:txBody>
          </p:sp>
          <p:grpSp>
            <p:nvGrpSpPr>
              <p:cNvPr id="75" name="Group 74">
                <a:extLst>
                  <a:ext uri="{FF2B5EF4-FFF2-40B4-BE49-F238E27FC236}">
                    <a16:creationId xmlns:a16="http://schemas.microsoft.com/office/drawing/2014/main" id="{5AC8F9C3-8742-982B-9951-1EF545115472}"/>
                  </a:ext>
                </a:extLst>
              </p:cNvPr>
              <p:cNvGrpSpPr/>
              <p:nvPr/>
            </p:nvGrpSpPr>
            <p:grpSpPr>
              <a:xfrm>
                <a:off x="4187316" y="3546119"/>
                <a:ext cx="2423034" cy="169945"/>
                <a:chOff x="14709100" y="1806984"/>
                <a:chExt cx="2423034" cy="169945"/>
              </a:xfrm>
            </p:grpSpPr>
            <p:cxnSp>
              <p:nvCxnSpPr>
                <p:cNvPr id="79" name="Straight Connector 78">
                  <a:extLst>
                    <a:ext uri="{FF2B5EF4-FFF2-40B4-BE49-F238E27FC236}">
                      <a16:creationId xmlns:a16="http://schemas.microsoft.com/office/drawing/2014/main" id="{BD19E213-2B34-13B2-EEC7-4F5F147A15A8}"/>
                    </a:ext>
                  </a:extLst>
                </p:cNvPr>
                <p:cNvCxnSpPr/>
                <p:nvPr/>
              </p:nvCxnSpPr>
              <p:spPr>
                <a:xfrm>
                  <a:off x="14709100" y="1812666"/>
                  <a:ext cx="0" cy="158581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80" name="Straight Connector 79">
                  <a:extLst>
                    <a:ext uri="{FF2B5EF4-FFF2-40B4-BE49-F238E27FC236}">
                      <a16:creationId xmlns:a16="http://schemas.microsoft.com/office/drawing/2014/main" id="{DE05A306-1A0E-7EDD-8D27-F05D8BF47CB2}"/>
                    </a:ext>
                  </a:extLst>
                </p:cNvPr>
                <p:cNvCxnSpPr/>
                <p:nvPr/>
              </p:nvCxnSpPr>
              <p:spPr>
                <a:xfrm>
                  <a:off x="17131561" y="1812666"/>
                  <a:ext cx="0" cy="158581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81" name="Straight Connector 80">
                  <a:extLst>
                    <a:ext uri="{FF2B5EF4-FFF2-40B4-BE49-F238E27FC236}">
                      <a16:creationId xmlns:a16="http://schemas.microsoft.com/office/drawing/2014/main" id="{6D0490FA-257C-438E-A411-5B2D5427B2F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4714614" y="1891957"/>
                  <a:ext cx="2417520" cy="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82" name="Rectangle 81">
                  <a:extLst>
                    <a:ext uri="{FF2B5EF4-FFF2-40B4-BE49-F238E27FC236}">
                      <a16:creationId xmlns:a16="http://schemas.microsoft.com/office/drawing/2014/main" id="{10AA585B-9DAD-35D0-09C6-FD0CCF175BAD}"/>
                    </a:ext>
                  </a:extLst>
                </p:cNvPr>
                <p:cNvSpPr/>
                <p:nvPr/>
              </p:nvSpPr>
              <p:spPr>
                <a:xfrm rot="2700000">
                  <a:off x="15834121" y="1806983"/>
                  <a:ext cx="169945" cy="169948"/>
                </a:xfrm>
                <a:prstGeom prst="rect">
                  <a:avLst/>
                </a:prstGeom>
                <a:solidFill>
                  <a:schemeClr val="accent2"/>
                </a:solidFill>
                <a:ln w="9525" cap="flat" cmpd="sng" algn="ctr">
                  <a:solidFill>
                    <a:schemeClr val="accent2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AED086E6-65B1-2B7D-7DF8-0A11F31FB8E8}"/>
                  </a:ext>
                </a:extLst>
              </p:cNvPr>
              <p:cNvSpPr txBox="1"/>
              <p:nvPr/>
            </p:nvSpPr>
            <p:spPr>
              <a:xfrm>
                <a:off x="7084519" y="3518862"/>
                <a:ext cx="4194687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tabLst>
                    <a:tab pos="539750" algn="r"/>
                    <a:tab pos="623888" algn="l"/>
                    <a:tab pos="2151063" algn="r"/>
                    <a:tab pos="2244725" algn="l"/>
                    <a:tab pos="3408363" algn="r"/>
                    <a:tab pos="3502025" algn="l"/>
                  </a:tabLst>
                </a:pPr>
                <a:r>
                  <a:rPr lang="en-GB" sz="1600" dirty="0">
                    <a:solidFill>
                      <a:srgbClr val="000000"/>
                    </a:solidFill>
                  </a:rPr>
                  <a:t>	1.10	(0.45–2.70)	10	(0.39)	9	(0.35)</a:t>
                </a:r>
              </a:p>
            </p:txBody>
          </p:sp>
          <p:grpSp>
            <p:nvGrpSpPr>
              <p:cNvPr id="84" name="Group 83">
                <a:extLst>
                  <a:ext uri="{FF2B5EF4-FFF2-40B4-BE49-F238E27FC236}">
                    <a16:creationId xmlns:a16="http://schemas.microsoft.com/office/drawing/2014/main" id="{FC53DF55-F1C7-63D5-EC39-6CF7258D4C10}"/>
                  </a:ext>
                </a:extLst>
              </p:cNvPr>
              <p:cNvGrpSpPr/>
              <p:nvPr/>
            </p:nvGrpSpPr>
            <p:grpSpPr>
              <a:xfrm>
                <a:off x="4530946" y="3825287"/>
                <a:ext cx="1814766" cy="169945"/>
                <a:chOff x="14709100" y="1806984"/>
                <a:chExt cx="1814766" cy="169945"/>
              </a:xfrm>
            </p:grpSpPr>
            <p:cxnSp>
              <p:nvCxnSpPr>
                <p:cNvPr id="88" name="Straight Connector 87">
                  <a:extLst>
                    <a:ext uri="{FF2B5EF4-FFF2-40B4-BE49-F238E27FC236}">
                      <a16:creationId xmlns:a16="http://schemas.microsoft.com/office/drawing/2014/main" id="{D75CF26B-BB01-B356-F7B7-9202D2AA5486}"/>
                    </a:ext>
                  </a:extLst>
                </p:cNvPr>
                <p:cNvCxnSpPr/>
                <p:nvPr/>
              </p:nvCxnSpPr>
              <p:spPr>
                <a:xfrm>
                  <a:off x="14709100" y="1812666"/>
                  <a:ext cx="0" cy="158581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89" name="Straight Connector 88">
                  <a:extLst>
                    <a:ext uri="{FF2B5EF4-FFF2-40B4-BE49-F238E27FC236}">
                      <a16:creationId xmlns:a16="http://schemas.microsoft.com/office/drawing/2014/main" id="{56CF9632-AFAC-0817-9F01-E0AC475AA4D8}"/>
                    </a:ext>
                  </a:extLst>
                </p:cNvPr>
                <p:cNvCxnSpPr/>
                <p:nvPr/>
              </p:nvCxnSpPr>
              <p:spPr>
                <a:xfrm>
                  <a:off x="16523866" y="1812666"/>
                  <a:ext cx="0" cy="158581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90" name="Straight Connector 89">
                  <a:extLst>
                    <a:ext uri="{FF2B5EF4-FFF2-40B4-BE49-F238E27FC236}">
                      <a16:creationId xmlns:a16="http://schemas.microsoft.com/office/drawing/2014/main" id="{29904995-B3CA-1199-D33E-4398455E418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4714614" y="1891957"/>
                  <a:ext cx="1807190" cy="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91" name="Rectangle 90">
                  <a:extLst>
                    <a:ext uri="{FF2B5EF4-FFF2-40B4-BE49-F238E27FC236}">
                      <a16:creationId xmlns:a16="http://schemas.microsoft.com/office/drawing/2014/main" id="{3988B2DE-8664-B848-7F24-6755874AFE26}"/>
                    </a:ext>
                  </a:extLst>
                </p:cNvPr>
                <p:cNvSpPr/>
                <p:nvPr/>
              </p:nvSpPr>
              <p:spPr>
                <a:xfrm rot="2700000">
                  <a:off x="15527416" y="1806983"/>
                  <a:ext cx="169945" cy="169948"/>
                </a:xfrm>
                <a:prstGeom prst="rect">
                  <a:avLst/>
                </a:prstGeom>
                <a:solidFill>
                  <a:schemeClr val="accent2"/>
                </a:solidFill>
                <a:ln w="9525" cap="flat" cmpd="sng" algn="ctr">
                  <a:solidFill>
                    <a:schemeClr val="accent2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A1B293A3-948A-A59B-AB68-F898E664AAB1}"/>
                  </a:ext>
                </a:extLst>
              </p:cNvPr>
              <p:cNvSpPr txBox="1"/>
              <p:nvPr/>
            </p:nvSpPr>
            <p:spPr>
              <a:xfrm>
                <a:off x="7084519" y="3798897"/>
                <a:ext cx="4194687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tabLst>
                    <a:tab pos="539750" algn="r"/>
                    <a:tab pos="623888" algn="l"/>
                    <a:tab pos="2151063" algn="r"/>
                    <a:tab pos="2244725" algn="l"/>
                    <a:tab pos="3408363" algn="r"/>
                    <a:tab pos="3502025" algn="l"/>
                  </a:tabLst>
                </a:pPr>
                <a:r>
                  <a:rPr lang="en-GB" sz="1600" dirty="0">
                    <a:solidFill>
                      <a:srgbClr val="000000"/>
                    </a:solidFill>
                  </a:rPr>
                  <a:t>	1.13	(0.58–2.22)	18	(0.69)	16	(0.61)</a:t>
                </a:r>
              </a:p>
            </p:txBody>
          </p:sp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EB068A1B-55C1-73F5-C946-E9AC9853EEA0}"/>
                  </a:ext>
                </a:extLst>
              </p:cNvPr>
              <p:cNvSpPr txBox="1"/>
              <p:nvPr/>
            </p:nvSpPr>
            <p:spPr>
              <a:xfrm>
                <a:off x="7084519" y="4077027"/>
                <a:ext cx="4194687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tabLst>
                    <a:tab pos="539750" algn="r"/>
                    <a:tab pos="623888" algn="l"/>
                    <a:tab pos="2151063" algn="r"/>
                    <a:tab pos="2244725" algn="l"/>
                    <a:tab pos="3408363" algn="r"/>
                    <a:tab pos="3502025" algn="l"/>
                  </a:tabLst>
                </a:pPr>
                <a:r>
                  <a:rPr lang="en-GB" sz="1600" dirty="0">
                    <a:solidFill>
                      <a:srgbClr val="000000"/>
                    </a:solidFill>
                  </a:rPr>
                  <a:t>	1.82	(0.87–3.79)	20	(0.77)	11	(0.42)</a:t>
                </a:r>
              </a:p>
            </p:txBody>
          </p:sp>
          <p:grpSp>
            <p:nvGrpSpPr>
              <p:cNvPr id="102" name="Group 101">
                <a:extLst>
                  <a:ext uri="{FF2B5EF4-FFF2-40B4-BE49-F238E27FC236}">
                    <a16:creationId xmlns:a16="http://schemas.microsoft.com/office/drawing/2014/main" id="{D0401FD2-21D0-943E-B033-06F04610FC54}"/>
                  </a:ext>
                </a:extLst>
              </p:cNvPr>
              <p:cNvGrpSpPr/>
              <p:nvPr/>
            </p:nvGrpSpPr>
            <p:grpSpPr>
              <a:xfrm>
                <a:off x="4433196" y="4384199"/>
                <a:ext cx="2072379" cy="169945"/>
                <a:chOff x="14709100" y="1806984"/>
                <a:chExt cx="2072379" cy="169945"/>
              </a:xfrm>
            </p:grpSpPr>
            <p:cxnSp>
              <p:nvCxnSpPr>
                <p:cNvPr id="107" name="Straight Connector 106">
                  <a:extLst>
                    <a:ext uri="{FF2B5EF4-FFF2-40B4-BE49-F238E27FC236}">
                      <a16:creationId xmlns:a16="http://schemas.microsoft.com/office/drawing/2014/main" id="{698BB542-9C9C-3BDB-A1E9-359EAD08818F}"/>
                    </a:ext>
                  </a:extLst>
                </p:cNvPr>
                <p:cNvCxnSpPr/>
                <p:nvPr/>
              </p:nvCxnSpPr>
              <p:spPr>
                <a:xfrm>
                  <a:off x="14709100" y="1812666"/>
                  <a:ext cx="0" cy="158581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108" name="Straight Connector 107">
                  <a:extLst>
                    <a:ext uri="{FF2B5EF4-FFF2-40B4-BE49-F238E27FC236}">
                      <a16:creationId xmlns:a16="http://schemas.microsoft.com/office/drawing/2014/main" id="{759C747B-FEEB-5F83-FD2C-C714395AC56E}"/>
                    </a:ext>
                  </a:extLst>
                </p:cNvPr>
                <p:cNvCxnSpPr/>
                <p:nvPr/>
              </p:nvCxnSpPr>
              <p:spPr>
                <a:xfrm>
                  <a:off x="16781041" y="1812666"/>
                  <a:ext cx="0" cy="158581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109" name="Straight Connector 108">
                  <a:extLst>
                    <a:ext uri="{FF2B5EF4-FFF2-40B4-BE49-F238E27FC236}">
                      <a16:creationId xmlns:a16="http://schemas.microsoft.com/office/drawing/2014/main" id="{430526A5-73E9-BF77-F9CC-0991920897C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4714614" y="1891957"/>
                  <a:ext cx="2066865" cy="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110" name="Rectangle 109">
                  <a:extLst>
                    <a:ext uri="{FF2B5EF4-FFF2-40B4-BE49-F238E27FC236}">
                      <a16:creationId xmlns:a16="http://schemas.microsoft.com/office/drawing/2014/main" id="{E4ED43A9-4B42-09EB-5448-839763317A2E}"/>
                    </a:ext>
                  </a:extLst>
                </p:cNvPr>
                <p:cNvSpPr/>
                <p:nvPr/>
              </p:nvSpPr>
              <p:spPr>
                <a:xfrm rot="2700000">
                  <a:off x="15656956" y="1806983"/>
                  <a:ext cx="169945" cy="169948"/>
                </a:xfrm>
                <a:prstGeom prst="rect">
                  <a:avLst/>
                </a:prstGeom>
                <a:solidFill>
                  <a:schemeClr val="accent2"/>
                </a:solidFill>
                <a:ln w="9525" cap="flat" cmpd="sng" algn="ctr">
                  <a:solidFill>
                    <a:schemeClr val="accent2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93A4A4D9-F915-F833-53DC-948C3DC60C3D}"/>
                  </a:ext>
                </a:extLst>
              </p:cNvPr>
              <p:cNvSpPr txBox="1"/>
              <p:nvPr/>
            </p:nvSpPr>
            <p:spPr>
              <a:xfrm>
                <a:off x="7084519" y="4357062"/>
                <a:ext cx="4194687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tabLst>
                    <a:tab pos="539750" algn="r"/>
                    <a:tab pos="623888" algn="l"/>
                    <a:tab pos="2151063" algn="r"/>
                    <a:tab pos="2244725" algn="l"/>
                    <a:tab pos="3408363" algn="r"/>
                    <a:tab pos="3502025" algn="l"/>
                  </a:tabLst>
                </a:pPr>
                <a:r>
                  <a:rPr lang="en-GB" sz="1600" dirty="0">
                    <a:solidFill>
                      <a:srgbClr val="000000"/>
                    </a:solidFill>
                  </a:rPr>
                  <a:t>	1.16	(0.54–2.50)	14	(0.54)	12	(0.46)</a:t>
                </a:r>
              </a:p>
            </p:txBody>
          </p:sp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D248038E-EB58-5856-5299-5DF6EE7DCA7F}"/>
                  </a:ext>
                </a:extLst>
              </p:cNvPr>
              <p:cNvGrpSpPr/>
              <p:nvPr/>
            </p:nvGrpSpPr>
            <p:grpSpPr>
              <a:xfrm>
                <a:off x="5054428" y="4779522"/>
                <a:ext cx="841547" cy="169945"/>
                <a:chOff x="14701480" y="1806984"/>
                <a:chExt cx="841547" cy="169945"/>
              </a:xfrm>
            </p:grpSpPr>
            <p:cxnSp>
              <p:nvCxnSpPr>
                <p:cNvPr id="116" name="Straight Connector 115">
                  <a:extLst>
                    <a:ext uri="{FF2B5EF4-FFF2-40B4-BE49-F238E27FC236}">
                      <a16:creationId xmlns:a16="http://schemas.microsoft.com/office/drawing/2014/main" id="{491C009D-3DB5-7775-3A60-F74541F8DA50}"/>
                    </a:ext>
                  </a:extLst>
                </p:cNvPr>
                <p:cNvCxnSpPr/>
                <p:nvPr/>
              </p:nvCxnSpPr>
              <p:spPr>
                <a:xfrm>
                  <a:off x="14701480" y="1812666"/>
                  <a:ext cx="0" cy="158581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117" name="Straight Connector 116">
                  <a:extLst>
                    <a:ext uri="{FF2B5EF4-FFF2-40B4-BE49-F238E27FC236}">
                      <a16:creationId xmlns:a16="http://schemas.microsoft.com/office/drawing/2014/main" id="{4D801A4F-894B-1C05-C5B5-34F98FFF52C1}"/>
                    </a:ext>
                  </a:extLst>
                </p:cNvPr>
                <p:cNvCxnSpPr/>
                <p:nvPr/>
              </p:nvCxnSpPr>
              <p:spPr>
                <a:xfrm>
                  <a:off x="15540886" y="1812666"/>
                  <a:ext cx="0" cy="158581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118" name="Straight Connector 117">
                  <a:extLst>
                    <a:ext uri="{FF2B5EF4-FFF2-40B4-BE49-F238E27FC236}">
                      <a16:creationId xmlns:a16="http://schemas.microsoft.com/office/drawing/2014/main" id="{079FC893-5053-D6CC-DE0B-1F4DB942BE1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4714614" y="1891957"/>
                  <a:ext cx="828413" cy="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119" name="Rectangle 118">
                  <a:extLst>
                    <a:ext uri="{FF2B5EF4-FFF2-40B4-BE49-F238E27FC236}">
                      <a16:creationId xmlns:a16="http://schemas.microsoft.com/office/drawing/2014/main" id="{AAD051F8-1C22-52C2-D9D2-38DA97EEA115}"/>
                    </a:ext>
                  </a:extLst>
                </p:cNvPr>
                <p:cNvSpPr/>
                <p:nvPr/>
              </p:nvSpPr>
              <p:spPr>
                <a:xfrm rot="2700000">
                  <a:off x="15011161" y="1806983"/>
                  <a:ext cx="169945" cy="169948"/>
                </a:xfrm>
                <a:prstGeom prst="rect">
                  <a:avLst/>
                </a:prstGeom>
                <a:solidFill>
                  <a:schemeClr val="accent2"/>
                </a:solidFill>
                <a:ln w="9525" cap="flat" cmpd="sng" algn="ctr">
                  <a:solidFill>
                    <a:schemeClr val="accent2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B659971C-9B58-BCF0-A17C-C821990A4258}"/>
                  </a:ext>
                </a:extLst>
              </p:cNvPr>
              <p:cNvSpPr txBox="1"/>
              <p:nvPr/>
            </p:nvSpPr>
            <p:spPr>
              <a:xfrm>
                <a:off x="7084519" y="4753302"/>
                <a:ext cx="4194687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tabLst>
                    <a:tab pos="539750" algn="r"/>
                    <a:tab pos="623888" algn="l"/>
                    <a:tab pos="2151063" algn="r"/>
                    <a:tab pos="2244725" algn="l"/>
                    <a:tab pos="3408363" algn="r"/>
                    <a:tab pos="3502025" algn="l"/>
                  </a:tabLst>
                </a:pPr>
                <a:r>
                  <a:rPr lang="en-GB" sz="1600" dirty="0">
                    <a:solidFill>
                      <a:srgbClr val="000000"/>
                    </a:solidFill>
                  </a:rPr>
                  <a:t>	1.15	(0.85–1.57)	89	(3.43)	77	(2.96)</a:t>
                </a:r>
              </a:p>
            </p:txBody>
          </p:sp>
          <p:cxnSp>
            <p:nvCxnSpPr>
              <p:cNvPr id="120" name="Straight Connector 119">
                <a:extLst>
                  <a:ext uri="{FF2B5EF4-FFF2-40B4-BE49-F238E27FC236}">
                    <a16:creationId xmlns:a16="http://schemas.microsoft.com/office/drawing/2014/main" id="{9BB7E87B-3D09-D770-9535-BFA899088F2E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4289543" y="5117134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2" name="Group 121">
                <a:extLst>
                  <a:ext uri="{FF2B5EF4-FFF2-40B4-BE49-F238E27FC236}">
                    <a16:creationId xmlns:a16="http://schemas.microsoft.com/office/drawing/2014/main" id="{72BF92A3-3B9A-AF0A-DF76-C7D10C3429F8}"/>
                  </a:ext>
                </a:extLst>
              </p:cNvPr>
              <p:cNvGrpSpPr/>
              <p:nvPr/>
            </p:nvGrpSpPr>
            <p:grpSpPr>
              <a:xfrm>
                <a:off x="3864373" y="5077492"/>
                <a:ext cx="326605" cy="281325"/>
                <a:chOff x="3444825" y="5368440"/>
                <a:chExt cx="326605" cy="281325"/>
              </a:xfrm>
            </p:grpSpPr>
            <p:cxnSp>
              <p:nvCxnSpPr>
                <p:cNvPr id="123" name="Straight Connector 122">
                  <a:extLst>
                    <a:ext uri="{FF2B5EF4-FFF2-40B4-BE49-F238E27FC236}">
                      <a16:creationId xmlns:a16="http://schemas.microsoft.com/office/drawing/2014/main" id="{1B1120CC-5DC2-3D1A-843E-EDC7A48AC14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3570766" y="5408082"/>
                  <a:ext cx="79284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4" name="TextBox 123">
                  <a:extLst>
                    <a:ext uri="{FF2B5EF4-FFF2-40B4-BE49-F238E27FC236}">
                      <a16:creationId xmlns:a16="http://schemas.microsoft.com/office/drawing/2014/main" id="{C2637005-1AEA-C6B0-1FA5-5D3D23282E1D}"/>
                    </a:ext>
                  </a:extLst>
                </p:cNvPr>
                <p:cNvSpPr txBox="1"/>
                <p:nvPr/>
              </p:nvSpPr>
              <p:spPr>
                <a:xfrm>
                  <a:off x="3444825" y="5474332"/>
                  <a:ext cx="326605" cy="175433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0.4</a:t>
                  </a:r>
                </a:p>
              </p:txBody>
            </p:sp>
          </p:grpSp>
          <p:grpSp>
            <p:nvGrpSpPr>
              <p:cNvPr id="125" name="Group 124">
                <a:extLst>
                  <a:ext uri="{FF2B5EF4-FFF2-40B4-BE49-F238E27FC236}">
                    <a16:creationId xmlns:a16="http://schemas.microsoft.com/office/drawing/2014/main" id="{FFA3ED1C-8F2B-878D-E5DC-49E840769C50}"/>
                  </a:ext>
                </a:extLst>
              </p:cNvPr>
              <p:cNvGrpSpPr/>
              <p:nvPr/>
            </p:nvGrpSpPr>
            <p:grpSpPr>
              <a:xfrm>
                <a:off x="3474506" y="5077492"/>
                <a:ext cx="326605" cy="281325"/>
                <a:chOff x="3444825" y="5368440"/>
                <a:chExt cx="326605" cy="281325"/>
              </a:xfrm>
            </p:grpSpPr>
            <p:cxnSp>
              <p:nvCxnSpPr>
                <p:cNvPr id="126" name="Straight Connector 125">
                  <a:extLst>
                    <a:ext uri="{FF2B5EF4-FFF2-40B4-BE49-F238E27FC236}">
                      <a16:creationId xmlns:a16="http://schemas.microsoft.com/office/drawing/2014/main" id="{5BAC190F-6A4F-97E6-7E76-B562E56670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3570766" y="5408082"/>
                  <a:ext cx="79284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7" name="TextBox 126">
                  <a:extLst>
                    <a:ext uri="{FF2B5EF4-FFF2-40B4-BE49-F238E27FC236}">
                      <a16:creationId xmlns:a16="http://schemas.microsoft.com/office/drawing/2014/main" id="{1546250A-3D74-369E-5E58-5A1BF4FC22ED}"/>
                    </a:ext>
                  </a:extLst>
                </p:cNvPr>
                <p:cNvSpPr txBox="1"/>
                <p:nvPr/>
              </p:nvSpPr>
              <p:spPr>
                <a:xfrm>
                  <a:off x="3444825" y="5474332"/>
                  <a:ext cx="326605" cy="175433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0.3</a:t>
                  </a:r>
                </a:p>
              </p:txBody>
            </p:sp>
          </p:grpSp>
          <p:grpSp>
            <p:nvGrpSpPr>
              <p:cNvPr id="93" name="Group 92">
                <a:extLst>
                  <a:ext uri="{FF2B5EF4-FFF2-40B4-BE49-F238E27FC236}">
                    <a16:creationId xmlns:a16="http://schemas.microsoft.com/office/drawing/2014/main" id="{15E20B79-6F31-B2E7-3673-53C21A392616}"/>
                  </a:ext>
                </a:extLst>
              </p:cNvPr>
              <p:cNvGrpSpPr/>
              <p:nvPr/>
            </p:nvGrpSpPr>
            <p:grpSpPr>
              <a:xfrm>
                <a:off x="5076627" y="4104573"/>
                <a:ext cx="1990923" cy="169945"/>
                <a:chOff x="14709100" y="1806984"/>
                <a:chExt cx="1990923" cy="169945"/>
              </a:xfrm>
            </p:grpSpPr>
            <p:cxnSp>
              <p:nvCxnSpPr>
                <p:cNvPr id="97" name="Straight Connector 96">
                  <a:extLst>
                    <a:ext uri="{FF2B5EF4-FFF2-40B4-BE49-F238E27FC236}">
                      <a16:creationId xmlns:a16="http://schemas.microsoft.com/office/drawing/2014/main" id="{4AB2954A-BCA9-934A-41CB-BFB076B9DFE9}"/>
                    </a:ext>
                  </a:extLst>
                </p:cNvPr>
                <p:cNvCxnSpPr/>
                <p:nvPr/>
              </p:nvCxnSpPr>
              <p:spPr>
                <a:xfrm>
                  <a:off x="14709100" y="1812666"/>
                  <a:ext cx="0" cy="158581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98" name="Straight Connector 97">
                  <a:extLst>
                    <a:ext uri="{FF2B5EF4-FFF2-40B4-BE49-F238E27FC236}">
                      <a16:creationId xmlns:a16="http://schemas.microsoft.com/office/drawing/2014/main" id="{DB6947DB-328C-E85F-FD6A-02E76D08869A}"/>
                    </a:ext>
                  </a:extLst>
                </p:cNvPr>
                <p:cNvCxnSpPr/>
                <p:nvPr/>
              </p:nvCxnSpPr>
              <p:spPr>
                <a:xfrm>
                  <a:off x="16699126" y="1812666"/>
                  <a:ext cx="0" cy="158581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99" name="Straight Connector 98">
                  <a:extLst>
                    <a:ext uri="{FF2B5EF4-FFF2-40B4-BE49-F238E27FC236}">
                      <a16:creationId xmlns:a16="http://schemas.microsoft.com/office/drawing/2014/main" id="{E4E10AE1-95A7-A8D4-397A-8FC85004A15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4714614" y="1891957"/>
                  <a:ext cx="1985409" cy="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100" name="Rectangle 99">
                  <a:extLst>
                    <a:ext uri="{FF2B5EF4-FFF2-40B4-BE49-F238E27FC236}">
                      <a16:creationId xmlns:a16="http://schemas.microsoft.com/office/drawing/2014/main" id="{7536B0B6-1686-28C9-9AB1-AEFA318806B0}"/>
                    </a:ext>
                  </a:extLst>
                </p:cNvPr>
                <p:cNvSpPr/>
                <p:nvPr/>
              </p:nvSpPr>
              <p:spPr>
                <a:xfrm rot="2700000">
                  <a:off x="15624571" y="1806983"/>
                  <a:ext cx="169945" cy="169948"/>
                </a:xfrm>
                <a:prstGeom prst="rect">
                  <a:avLst/>
                </a:prstGeom>
                <a:solidFill>
                  <a:schemeClr val="accent2"/>
                </a:solidFill>
                <a:ln w="9525" cap="flat" cmpd="sng" algn="ctr">
                  <a:solidFill>
                    <a:schemeClr val="accent2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DD7F44C6-18F5-2D55-878A-DD6CC3467D2B}"/>
                  </a:ext>
                </a:extLst>
              </p:cNvPr>
              <p:cNvGrpSpPr/>
              <p:nvPr/>
            </p:nvGrpSpPr>
            <p:grpSpPr>
              <a:xfrm>
                <a:off x="482927" y="2546142"/>
                <a:ext cx="3379205" cy="700667"/>
                <a:chOff x="482927" y="-1042187"/>
                <a:chExt cx="3379205" cy="700667"/>
              </a:xfrm>
            </p:grpSpPr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334E7F19-FD43-B3B8-67AA-1451E2D8CF29}"/>
                    </a:ext>
                  </a:extLst>
                </p:cNvPr>
                <p:cNvSpPr txBox="1"/>
                <p:nvPr/>
              </p:nvSpPr>
              <p:spPr>
                <a:xfrm>
                  <a:off x="482927" y="-1042187"/>
                  <a:ext cx="3379205" cy="233910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 anchor="ctr">
                  <a:spAutoFit/>
                </a:bodyPr>
                <a:lstStyle/>
                <a:p>
                  <a:pPr marL="0" marR="0" lvl="0" indent="0" defTabSz="914400" rtl="0" eaLnBrk="1" fontAlgn="auto" latinLnBrk="0" hangingPunct="1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Medium"/>
                      <a:ea typeface="+mn-ea"/>
                      <a:cs typeface="+mn-cs"/>
                    </a:rPr>
                    <a:t>Primary</a:t>
                  </a:r>
                </a:p>
              </p:txBody>
            </p:sp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22544D38-0480-7300-521B-306C8454913D}"/>
                    </a:ext>
                  </a:extLst>
                </p:cNvPr>
                <p:cNvSpPr txBox="1"/>
                <p:nvPr/>
              </p:nvSpPr>
              <p:spPr>
                <a:xfrm>
                  <a:off x="482927" y="-809340"/>
                  <a:ext cx="3379205" cy="467820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 anchor="ctr">
                  <a:spAutoFit/>
                </a:bodyPr>
                <a:lstStyle/>
                <a:p>
                  <a:pPr marL="0" marR="0" lvl="0" indent="0" defTabSz="914400" rtl="0" eaLnBrk="1" fontAlgn="auto" latinLnBrk="0" hangingPunct="1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600" b="0" i="0" u="none" strike="noStrike" kern="1200" cap="none" normalizeH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ea typeface="+mn-ea"/>
                      <a:cs typeface="+mn-cs"/>
                    </a:rPr>
                    <a:t>High-grade </a:t>
                  </a:r>
                  <a:br>
                    <a:rPr kumimoji="0" lang="en-GB" sz="1600" b="0" i="0" u="none" strike="noStrike" kern="1200" cap="none" normalizeH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ea typeface="+mn-ea"/>
                      <a:cs typeface="+mn-cs"/>
                    </a:rPr>
                  </a:br>
                  <a:r>
                    <a:rPr kumimoji="0" lang="en-GB" sz="1600" b="0" i="0" u="none" strike="noStrike" kern="1200" cap="none" normalizeH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ea typeface="+mn-ea"/>
                      <a:cs typeface="+mn-cs"/>
                    </a:rPr>
                    <a:t>  prostate cancer</a:t>
                  </a:r>
                </a:p>
              </p:txBody>
            </p:sp>
          </p:grp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2BC4FB93-0D1F-7A67-578C-947605A02F99}"/>
                </a:ext>
              </a:extLst>
            </p:cNvPr>
            <p:cNvGrpSpPr/>
            <p:nvPr/>
          </p:nvGrpSpPr>
          <p:grpSpPr>
            <a:xfrm>
              <a:off x="2404111" y="5459004"/>
              <a:ext cx="5908571" cy="562039"/>
              <a:chOff x="2404111" y="5459004"/>
              <a:chExt cx="5908571" cy="562039"/>
            </a:xfrm>
          </p:grpSpPr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6383891A-1BA8-44EC-D0E1-964D0F99FE5A}"/>
                  </a:ext>
                </a:extLst>
              </p:cNvPr>
              <p:cNvSpPr txBox="1"/>
              <p:nvPr/>
            </p:nvSpPr>
            <p:spPr>
              <a:xfrm>
                <a:off x="2404111" y="5470867"/>
                <a:ext cx="2561344" cy="23391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rPr>
                  <a:t>Lower with testosterone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4A625AB-106A-6F54-C51F-90E490B1DEA0}"/>
                  </a:ext>
                </a:extLst>
              </p:cNvPr>
              <p:cNvSpPr txBox="1"/>
              <p:nvPr/>
            </p:nvSpPr>
            <p:spPr>
              <a:xfrm>
                <a:off x="5588914" y="5470867"/>
                <a:ext cx="2723768" cy="23391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rPr>
                  <a:t>Higher with testosterone</a:t>
                </a:r>
              </a:p>
            </p:txBody>
          </p:sp>
          <p:sp>
            <p:nvSpPr>
              <p:cNvPr id="45" name="Arrow: Right 44">
                <a:extLst>
                  <a:ext uri="{FF2B5EF4-FFF2-40B4-BE49-F238E27FC236}">
                    <a16:creationId xmlns:a16="http://schemas.microsoft.com/office/drawing/2014/main" id="{4ACC9A5E-F92F-8F69-E593-0F63C18AA93D}"/>
                  </a:ext>
                </a:extLst>
              </p:cNvPr>
              <p:cNvSpPr/>
              <p:nvPr/>
            </p:nvSpPr>
            <p:spPr>
              <a:xfrm flipH="1">
                <a:off x="4969125" y="5459004"/>
                <a:ext cx="252985" cy="227789"/>
              </a:xfrm>
              <a:prstGeom prst="rightArrow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6" name="Arrow: Right 45">
                <a:extLst>
                  <a:ext uri="{FF2B5EF4-FFF2-40B4-BE49-F238E27FC236}">
                    <a16:creationId xmlns:a16="http://schemas.microsoft.com/office/drawing/2014/main" id="{04F846EF-E861-BDDD-6E60-6643D017C572}"/>
                  </a:ext>
                </a:extLst>
              </p:cNvPr>
              <p:cNvSpPr/>
              <p:nvPr/>
            </p:nvSpPr>
            <p:spPr>
              <a:xfrm>
                <a:off x="5326020" y="5459004"/>
                <a:ext cx="252985" cy="227789"/>
              </a:xfrm>
              <a:prstGeom prst="rightArrow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E3BD54A0-9C25-E813-E3C2-FB9E741FAAAF}"/>
                  </a:ext>
                </a:extLst>
              </p:cNvPr>
              <p:cNvSpPr txBox="1"/>
              <p:nvPr/>
            </p:nvSpPr>
            <p:spPr>
              <a:xfrm>
                <a:off x="4311276" y="5787133"/>
                <a:ext cx="1911760" cy="23391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rPr>
                  <a:t>Proportionate risk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546000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TRAVERSE Prostate Safety </a:t>
            </a:r>
            <a:r>
              <a:rPr kumimoji="0" lang="en-GB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substudy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: results</a:t>
            </a:r>
            <a:endParaRPr lang="en-GB" dirty="0"/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B4D39AC-9ACC-B2B1-4D0F-4316AFBD7CA3}"/>
              </a:ext>
            </a:extLst>
          </p:cNvPr>
          <p:cNvSpPr txBox="1"/>
          <p:nvPr/>
        </p:nvSpPr>
        <p:spPr>
          <a:xfrm>
            <a:off x="1524001" y="5984478"/>
            <a:ext cx="1008789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IPSS, International Prostate Symptom Score; LUTS, lower urinary tract symptoms.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5294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  <a:p>
            <a:pPr>
              <a:defRPr/>
            </a:pPr>
            <a:r>
              <a:rPr lang="en-US" sz="900" dirty="0">
                <a:solidFill>
                  <a:srgbClr val="005294"/>
                </a:solidFill>
              </a:rPr>
              <a:t>Bhasin S </a:t>
            </a:r>
            <a:r>
              <a:rPr lang="en-US" sz="900" i="1" dirty="0">
                <a:solidFill>
                  <a:srgbClr val="005294"/>
                </a:solidFill>
              </a:rPr>
              <a:t>et al. JAMA </a:t>
            </a:r>
            <a:r>
              <a:rPr lang="en-US" sz="900" i="1" dirty="0" err="1">
                <a:solidFill>
                  <a:srgbClr val="005294"/>
                </a:solidFill>
              </a:rPr>
              <a:t>Netw</a:t>
            </a:r>
            <a:r>
              <a:rPr lang="en-US" sz="900" i="1" dirty="0">
                <a:solidFill>
                  <a:srgbClr val="005294"/>
                </a:solidFill>
              </a:rPr>
              <a:t> Open</a:t>
            </a:r>
            <a:r>
              <a:rPr lang="en-US" sz="900" dirty="0">
                <a:solidFill>
                  <a:srgbClr val="005294"/>
                </a:solidFill>
              </a:rPr>
              <a:t> 2023;6:e2348692.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srgbClr val="005294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A4EAF666-A3D2-8555-0BFC-ED5F7F040A6E}"/>
              </a:ext>
            </a:extLst>
          </p:cNvPr>
          <p:cNvSpPr/>
          <p:nvPr/>
        </p:nvSpPr>
        <p:spPr>
          <a:xfrm>
            <a:off x="-592854" y="1340465"/>
            <a:ext cx="9011273" cy="449779"/>
          </a:xfrm>
          <a:prstGeom prst="roundRect">
            <a:avLst>
              <a:gd name="adj" fmla="val 50000"/>
            </a:avLst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42" name="Content Placeholder 2">
            <a:extLst>
              <a:ext uri="{FF2B5EF4-FFF2-40B4-BE49-F238E27FC236}">
                <a16:creationId xmlns:a16="http://schemas.microsoft.com/office/drawing/2014/main" id="{023FA417-5055-2B96-6929-3BF9FF032A84}"/>
              </a:ext>
            </a:extLst>
          </p:cNvPr>
          <p:cNvSpPr txBox="1">
            <a:spLocks/>
          </p:cNvSpPr>
          <p:nvPr/>
        </p:nvSpPr>
        <p:spPr>
          <a:xfrm>
            <a:off x="688768" y="1360561"/>
            <a:ext cx="7457705" cy="4278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spcBef>
                <a:spcPts val="1800"/>
              </a:spcBef>
              <a:spcAft>
                <a:spcPct val="0"/>
              </a:spcAft>
              <a:buClr>
                <a:srgbClr val="006EAB"/>
              </a:buClr>
              <a:buNone/>
              <a:defRPr/>
            </a:pPr>
            <a:r>
              <a:rPr lang="en-US" b="1" spc="-40" dirty="0">
                <a:solidFill>
                  <a:prstClr val="white"/>
                </a:solidFill>
              </a:rPr>
              <a:t>Effect of testosterone and placebo on LUTS (IPSS)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AD38BC9-3E96-E921-564B-55E839305EF5}"/>
              </a:ext>
            </a:extLst>
          </p:cNvPr>
          <p:cNvGrpSpPr/>
          <p:nvPr/>
        </p:nvGrpSpPr>
        <p:grpSpPr>
          <a:xfrm>
            <a:off x="327779" y="2026225"/>
            <a:ext cx="11046954" cy="3878408"/>
            <a:chOff x="327779" y="2026225"/>
            <a:chExt cx="11046954" cy="3878408"/>
          </a:xfrm>
        </p:grpSpPr>
        <p:sp>
          <p:nvSpPr>
            <p:cNvPr id="22" name="Rounded Rectangle 57">
              <a:extLst>
                <a:ext uri="{FF2B5EF4-FFF2-40B4-BE49-F238E27FC236}">
                  <a16:creationId xmlns:a16="http://schemas.microsoft.com/office/drawing/2014/main" id="{5BCB529A-05EF-E298-56A3-F21118A14033}"/>
                </a:ext>
              </a:extLst>
            </p:cNvPr>
            <p:cNvSpPr/>
            <p:nvPr/>
          </p:nvSpPr>
          <p:spPr>
            <a:xfrm>
              <a:off x="327779" y="2026225"/>
              <a:ext cx="11046954" cy="3878408"/>
            </a:xfrm>
            <a:prstGeom prst="roundRect">
              <a:avLst>
                <a:gd name="adj" fmla="val 5052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CFB2EF98-3159-02EF-0123-825A5315BA12}"/>
                </a:ext>
              </a:extLst>
            </p:cNvPr>
            <p:cNvSpPr txBox="1"/>
            <p:nvPr/>
          </p:nvSpPr>
          <p:spPr>
            <a:xfrm>
              <a:off x="1619671" y="2118718"/>
              <a:ext cx="4350957" cy="263149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algn="ctr">
                <a:lnSpc>
                  <a:spcPct val="95000"/>
                </a:lnSpc>
                <a:defRPr/>
              </a:pPr>
              <a:r>
                <a:rPr lang="en-US" dirty="0">
                  <a:solidFill>
                    <a:schemeClr val="accent1"/>
                  </a:solidFill>
                  <a:latin typeface="Poppins Medium"/>
                </a:rPr>
                <a:t>IPSS score over time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0B8249E-896C-3747-F573-E3AA5FFF8086}"/>
                </a:ext>
              </a:extLst>
            </p:cNvPr>
            <p:cNvSpPr txBox="1"/>
            <p:nvPr/>
          </p:nvSpPr>
          <p:spPr>
            <a:xfrm>
              <a:off x="389072" y="5214471"/>
              <a:ext cx="1268981" cy="58349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400" u="sng" dirty="0">
                  <a:solidFill>
                    <a:srgbClr val="000000"/>
                  </a:solidFill>
                  <a:latin typeface="+mj-lt"/>
                </a:rPr>
                <a:t>Patients, n</a:t>
              </a:r>
              <a:endParaRPr kumimoji="0" lang="en-GB" sz="140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  <a:p>
              <a:pPr marL="0" marR="0" lvl="0" indent="0" algn="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Testosterone</a:t>
              </a:r>
            </a:p>
            <a:p>
              <a:pPr marL="0" marR="0" lvl="0" indent="0" algn="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3">
                      <a:lumMod val="75000"/>
                    </a:schemeClr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Placebo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4CD0018-CA2B-8F12-B7D8-1638CE0AF23F}"/>
                </a:ext>
              </a:extLst>
            </p:cNvPr>
            <p:cNvSpPr txBox="1"/>
            <p:nvPr/>
          </p:nvSpPr>
          <p:spPr>
            <a:xfrm>
              <a:off x="1657772" y="5214471"/>
              <a:ext cx="9482668" cy="58349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381000" algn="ctr"/>
                  <a:tab pos="1527175" algn="ctr"/>
                  <a:tab pos="2670175" algn="ctr"/>
                  <a:tab pos="3817938" algn="ctr"/>
                  <a:tab pos="5516563" algn="ctr"/>
                  <a:tab pos="5794375" algn="ctr"/>
                  <a:tab pos="6651625" algn="ctr"/>
                  <a:tab pos="8945563" algn="ctr"/>
                </a:tabLst>
                <a:defRPr/>
              </a:pPr>
              <a:endParaRPr kumimoji="0" lang="en-GB" sz="1400" b="1" i="0" u="sng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  <a:p>
              <a:pPr marL="0" marR="0" lvl="0" indent="0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381000" algn="ctr"/>
                  <a:tab pos="1527175" algn="ctr"/>
                  <a:tab pos="2670175" algn="ctr"/>
                  <a:tab pos="3817938" algn="ctr"/>
                  <a:tab pos="5516563" algn="ctr"/>
                  <a:tab pos="5794375" algn="ctr"/>
                  <a:tab pos="6651625" algn="ctr"/>
                  <a:tab pos="8945563" algn="ctr"/>
                </a:tabLst>
                <a:defRPr/>
              </a:pPr>
              <a:r>
                <a:rPr lang="en-GB" sz="1400" dirty="0">
                  <a:solidFill>
                    <a:schemeClr val="accent1"/>
                  </a:solidFill>
                  <a:latin typeface="Poppins Light"/>
                </a:rPr>
                <a:t>	2586	2360	1676	763		2355	1671	762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  <a:p>
              <a:pPr marL="0" marR="0" lvl="0" indent="0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381000" algn="ctr"/>
                  <a:tab pos="1527175" algn="ctr"/>
                  <a:tab pos="2670175" algn="ctr"/>
                  <a:tab pos="3817938" algn="ctr"/>
                  <a:tab pos="5516563" algn="ctr"/>
                  <a:tab pos="5794375" algn="ctr"/>
                  <a:tab pos="6651625" algn="ctr"/>
                  <a:tab pos="8945563" algn="ctr"/>
                </a:tabLst>
                <a:defRPr/>
              </a:pPr>
              <a:r>
                <a:rPr lang="en-GB" sz="1400" dirty="0">
                  <a:solidFill>
                    <a:schemeClr val="accent3">
                      <a:lumMod val="75000"/>
                    </a:schemeClr>
                  </a:solidFill>
                  <a:latin typeface="Poppins Light"/>
                </a:rPr>
                <a:t>	2589	2345	1691	753		2341	1690	753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1DD9C26-9691-566A-45B0-66F1C711F453}"/>
                </a:ext>
              </a:extLst>
            </p:cNvPr>
            <p:cNvSpPr txBox="1"/>
            <p:nvPr/>
          </p:nvSpPr>
          <p:spPr>
            <a:xfrm>
              <a:off x="6749231" y="2118718"/>
              <a:ext cx="4350957" cy="263149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algn="ctr">
                <a:lnSpc>
                  <a:spcPct val="95000"/>
                </a:lnSpc>
                <a:defRPr/>
              </a:pPr>
              <a:r>
                <a:rPr lang="en-US" dirty="0">
                  <a:solidFill>
                    <a:schemeClr val="accent1"/>
                  </a:solidFill>
                  <a:latin typeface="Poppins Medium"/>
                </a:rPr>
                <a:t>Change from baseline in IPSS score</a:t>
              </a:r>
            </a:p>
          </p:txBody>
        </p:sp>
        <p:grpSp>
          <p:nvGrpSpPr>
            <p:cNvPr id="562" name="Group 561">
              <a:extLst>
                <a:ext uri="{FF2B5EF4-FFF2-40B4-BE49-F238E27FC236}">
                  <a16:creationId xmlns:a16="http://schemas.microsoft.com/office/drawing/2014/main" id="{AF6C2724-BB0F-57D2-8F70-55694B9175F4}"/>
                </a:ext>
              </a:extLst>
            </p:cNvPr>
            <p:cNvGrpSpPr/>
            <p:nvPr/>
          </p:nvGrpSpPr>
          <p:grpSpPr>
            <a:xfrm>
              <a:off x="999730" y="2414769"/>
              <a:ext cx="4970898" cy="2865109"/>
              <a:chOff x="999730" y="2622589"/>
              <a:chExt cx="4970898" cy="2865109"/>
            </a:xfrm>
          </p:grpSpPr>
          <p:grpSp>
            <p:nvGrpSpPr>
              <p:cNvPr id="368" name="Group 367">
                <a:extLst>
                  <a:ext uri="{FF2B5EF4-FFF2-40B4-BE49-F238E27FC236}">
                    <a16:creationId xmlns:a16="http://schemas.microsoft.com/office/drawing/2014/main" id="{60FDFB97-CF3A-D3A5-7D05-466CAD66A0F9}"/>
                  </a:ext>
                </a:extLst>
              </p:cNvPr>
              <p:cNvGrpSpPr/>
              <p:nvPr/>
            </p:nvGrpSpPr>
            <p:grpSpPr>
              <a:xfrm>
                <a:off x="999730" y="2622589"/>
                <a:ext cx="4970898" cy="2865109"/>
                <a:chOff x="999730" y="2622589"/>
                <a:chExt cx="4970898" cy="2865109"/>
              </a:xfrm>
            </p:grpSpPr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40B8E540-70C1-5898-2730-992BFFA2A0A1}"/>
                    </a:ext>
                  </a:extLst>
                </p:cNvPr>
                <p:cNvSpPr txBox="1"/>
                <p:nvPr/>
              </p:nvSpPr>
              <p:spPr>
                <a:xfrm rot="16200000">
                  <a:off x="209409" y="3613616"/>
                  <a:ext cx="1804293" cy="22365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60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Medium"/>
                      <a:ea typeface="+mn-ea"/>
                      <a:cs typeface="+mn-cs"/>
                    </a:rPr>
                    <a:t>Total IPSS score</a:t>
                  </a:r>
                </a:p>
              </p:txBody>
            </p:sp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C320B63E-B10B-9B9A-9169-0F615860292F}"/>
                    </a:ext>
                  </a:extLst>
                </p:cNvPr>
                <p:cNvSpPr txBox="1"/>
                <p:nvPr/>
              </p:nvSpPr>
              <p:spPr>
                <a:xfrm>
                  <a:off x="1086283" y="3801879"/>
                  <a:ext cx="452999" cy="239233"/>
                </a:xfrm>
                <a:prstGeom prst="rect">
                  <a:avLst/>
                </a:prstGeom>
                <a:noFill/>
              </p:spPr>
              <p:txBody>
                <a:bodyPr wrap="square" lIns="0" tIns="0" rIns="108000" bIns="0" rtlCol="0" anchor="ctr">
                  <a:spAutoFit/>
                </a:bodyPr>
                <a:lstStyle/>
                <a:p>
                  <a:pPr marL="0" marR="0" lvl="0" indent="0" algn="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72727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  <p:sp>
              <p:nvSpPr>
                <p:cNvPr id="45" name="Freeform: Shape 182">
                  <a:extLst>
                    <a:ext uri="{FF2B5EF4-FFF2-40B4-BE49-F238E27FC236}">
                      <a16:creationId xmlns:a16="http://schemas.microsoft.com/office/drawing/2014/main" id="{4A648EF8-1D1A-B021-01F6-5C313B9C4156}"/>
                    </a:ext>
                  </a:extLst>
                </p:cNvPr>
                <p:cNvSpPr/>
                <p:nvPr/>
              </p:nvSpPr>
              <p:spPr>
                <a:xfrm>
                  <a:off x="1630644" y="2652029"/>
                  <a:ext cx="128253" cy="2195911"/>
                </a:xfrm>
                <a:custGeom>
                  <a:avLst/>
                  <a:gdLst>
                    <a:gd name="connsiteX0" fmla="*/ 0 w 2480261"/>
                    <a:gd name="connsiteY0" fmla="*/ 0 h 1722840"/>
                    <a:gd name="connsiteX1" fmla="*/ 0 w 2480261"/>
                    <a:gd name="connsiteY1" fmla="*/ 1722840 h 1722840"/>
                    <a:gd name="connsiteX2" fmla="*/ 2480261 w 2480261"/>
                    <a:gd name="connsiteY2" fmla="*/ 1722840 h 1722840"/>
                    <a:gd name="connsiteX0" fmla="*/ 0 w 0"/>
                    <a:gd name="connsiteY0" fmla="*/ 0 h 1722840"/>
                    <a:gd name="connsiteX1" fmla="*/ 0 w 0"/>
                    <a:gd name="connsiteY1" fmla="*/ 1722840 h 17228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h="1722840">
                      <a:moveTo>
                        <a:pt x="0" y="0"/>
                      </a:moveTo>
                      <a:lnTo>
                        <a:pt x="0" y="1722840"/>
                      </a:lnTo>
                    </a:path>
                  </a:pathLst>
                </a:custGeom>
                <a:noFill/>
                <a:ln w="19050" cap="sq">
                  <a:solidFill>
                    <a:srgbClr val="000000"/>
                  </a:solidFill>
                  <a:miter lim="800000"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  <p:grpSp>
              <p:nvGrpSpPr>
                <p:cNvPr id="46" name="Group 45">
                  <a:extLst>
                    <a:ext uri="{FF2B5EF4-FFF2-40B4-BE49-F238E27FC236}">
                      <a16:creationId xmlns:a16="http://schemas.microsoft.com/office/drawing/2014/main" id="{FAA56140-7316-0FEC-0354-02B5006242C5}"/>
                    </a:ext>
                  </a:extLst>
                </p:cNvPr>
                <p:cNvGrpSpPr/>
                <p:nvPr/>
              </p:nvGrpSpPr>
              <p:grpSpPr>
                <a:xfrm>
                  <a:off x="1173508" y="2622589"/>
                  <a:ext cx="457833" cy="184666"/>
                  <a:chOff x="3039491" y="4012552"/>
                  <a:chExt cx="457833" cy="142545"/>
                </a:xfrm>
              </p:grpSpPr>
              <p:sp>
                <p:nvSpPr>
                  <p:cNvPr id="352" name="TextBox 351">
                    <a:extLst>
                      <a:ext uri="{FF2B5EF4-FFF2-40B4-BE49-F238E27FC236}">
                        <a16:creationId xmlns:a16="http://schemas.microsoft.com/office/drawing/2014/main" id="{2815AF3D-0E07-405C-A50F-35AA159118E3}"/>
                      </a:ext>
                    </a:extLst>
                  </p:cNvPr>
                  <p:cNvSpPr txBox="1"/>
                  <p:nvPr/>
                </p:nvSpPr>
                <p:spPr>
                  <a:xfrm>
                    <a:off x="3039491" y="4012552"/>
                    <a:ext cx="381140" cy="142545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36000" bIns="0" rtlCol="0" anchor="ctr">
                    <a:spAutoFit/>
                  </a:bodyPr>
                  <a:lstStyle/>
                  <a:p>
                    <a:pPr marL="0" marR="0" lvl="0" indent="0" algn="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lang="en-GB" sz="1200" dirty="0">
                        <a:solidFill>
                          <a:srgbClr val="000000"/>
                        </a:solidFill>
                        <a:latin typeface="Poppins Light"/>
                      </a:rPr>
                      <a:t>3</a:t>
                    </a:r>
                    <a:r>
                      <a: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Poppins Light"/>
                        <a:ea typeface="+mn-ea"/>
                        <a:cs typeface="+mn-cs"/>
                      </a:rPr>
                      <a:t>0</a:t>
                    </a:r>
                  </a:p>
                </p:txBody>
              </p:sp>
              <p:cxnSp>
                <p:nvCxnSpPr>
                  <p:cNvPr id="356" name="Straight Connector 355">
                    <a:extLst>
                      <a:ext uri="{FF2B5EF4-FFF2-40B4-BE49-F238E27FC236}">
                        <a16:creationId xmlns:a16="http://schemas.microsoft.com/office/drawing/2014/main" id="{8624D4F4-F6D3-4031-69E3-09F588BA647F}"/>
                      </a:ext>
                    </a:extLst>
                  </p:cNvPr>
                  <p:cNvCxnSpPr/>
                  <p:nvPr/>
                </p:nvCxnSpPr>
                <p:spPr>
                  <a:xfrm>
                    <a:off x="3436124" y="4085609"/>
                    <a:ext cx="61200" cy="0"/>
                  </a:xfrm>
                  <a:prstGeom prst="line">
                    <a:avLst/>
                  </a:prstGeom>
                  <a:ln w="19050">
                    <a:solidFill>
                      <a:srgbClr val="00000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7" name="Group 56">
                  <a:extLst>
                    <a:ext uri="{FF2B5EF4-FFF2-40B4-BE49-F238E27FC236}">
                      <a16:creationId xmlns:a16="http://schemas.microsoft.com/office/drawing/2014/main" id="{A68F0074-5B0E-92C8-CA39-A960F0A05C32}"/>
                    </a:ext>
                  </a:extLst>
                </p:cNvPr>
                <p:cNvGrpSpPr/>
                <p:nvPr/>
              </p:nvGrpSpPr>
              <p:grpSpPr>
                <a:xfrm>
                  <a:off x="1221802" y="3969949"/>
                  <a:ext cx="409539" cy="184666"/>
                  <a:chOff x="3087785" y="4744547"/>
                  <a:chExt cx="409539" cy="142545"/>
                </a:xfrm>
              </p:grpSpPr>
              <p:sp>
                <p:nvSpPr>
                  <p:cNvPr id="348" name="TextBox 347">
                    <a:extLst>
                      <a:ext uri="{FF2B5EF4-FFF2-40B4-BE49-F238E27FC236}">
                        <a16:creationId xmlns:a16="http://schemas.microsoft.com/office/drawing/2014/main" id="{B0837E4E-74F1-7D50-3D9D-E7A705881F90}"/>
                      </a:ext>
                    </a:extLst>
                  </p:cNvPr>
                  <p:cNvSpPr txBox="1"/>
                  <p:nvPr/>
                </p:nvSpPr>
                <p:spPr>
                  <a:xfrm>
                    <a:off x="3087785" y="4744547"/>
                    <a:ext cx="332844" cy="142545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36000" bIns="0" rtlCol="0" anchor="ctr">
                    <a:spAutoFit/>
                  </a:bodyPr>
                  <a:lstStyle/>
                  <a:p>
                    <a:pPr marL="0" marR="0" lvl="0" indent="0" algn="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Poppins Light"/>
                        <a:ea typeface="+mn-ea"/>
                        <a:cs typeface="+mn-cs"/>
                      </a:rPr>
                      <a:t>10</a:t>
                    </a:r>
                  </a:p>
                </p:txBody>
              </p:sp>
              <p:cxnSp>
                <p:nvCxnSpPr>
                  <p:cNvPr id="349" name="Straight Connector 348">
                    <a:extLst>
                      <a:ext uri="{FF2B5EF4-FFF2-40B4-BE49-F238E27FC236}">
                        <a16:creationId xmlns:a16="http://schemas.microsoft.com/office/drawing/2014/main" id="{1C9B0653-BE31-1B2A-B9BD-1C53683BEDD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436124" y="4818288"/>
                    <a:ext cx="61200" cy="0"/>
                  </a:xfrm>
                  <a:prstGeom prst="line">
                    <a:avLst/>
                  </a:prstGeom>
                  <a:ln w="19050">
                    <a:solidFill>
                      <a:srgbClr val="00000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1" name="Straight Connector 60">
                  <a:extLst>
                    <a:ext uri="{FF2B5EF4-FFF2-40B4-BE49-F238E27FC236}">
                      <a16:creationId xmlns:a16="http://schemas.microsoft.com/office/drawing/2014/main" id="{F9C51084-3225-E14A-6800-0666C69F912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619671" y="4860413"/>
                  <a:ext cx="4350957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6" name="TextBox 65">
                  <a:extLst>
                    <a:ext uri="{FF2B5EF4-FFF2-40B4-BE49-F238E27FC236}">
                      <a16:creationId xmlns:a16="http://schemas.microsoft.com/office/drawing/2014/main" id="{B64DB8B2-B2E3-48D0-6093-89F3609112A3}"/>
                    </a:ext>
                  </a:extLst>
                </p:cNvPr>
                <p:cNvSpPr txBox="1"/>
                <p:nvPr/>
              </p:nvSpPr>
              <p:spPr>
                <a:xfrm>
                  <a:off x="1941486" y="4966305"/>
                  <a:ext cx="273101" cy="175433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ea typeface="+mn-ea"/>
                      <a:cs typeface="+mn-cs"/>
                    </a:rPr>
                    <a:t>0</a:t>
                  </a:r>
                </a:p>
              </p:txBody>
            </p:sp>
            <p:cxnSp>
              <p:nvCxnSpPr>
                <p:cNvPr id="67" name="Straight Connector 66">
                  <a:extLst>
                    <a:ext uri="{FF2B5EF4-FFF2-40B4-BE49-F238E27FC236}">
                      <a16:creationId xmlns:a16="http://schemas.microsoft.com/office/drawing/2014/main" id="{4C5BC07E-EF32-B02C-422C-A1FA23C7AD5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3183198" y="4900055"/>
                  <a:ext cx="79284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9" name="TextBox 68">
                  <a:extLst>
                    <a:ext uri="{FF2B5EF4-FFF2-40B4-BE49-F238E27FC236}">
                      <a16:creationId xmlns:a16="http://schemas.microsoft.com/office/drawing/2014/main" id="{467244D4-0D2D-79D0-F58B-B229FDEAFD36}"/>
                    </a:ext>
                  </a:extLst>
                </p:cNvPr>
                <p:cNvSpPr txBox="1"/>
                <p:nvPr/>
              </p:nvSpPr>
              <p:spPr>
                <a:xfrm>
                  <a:off x="3109376" y="4966305"/>
                  <a:ext cx="226042" cy="175433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GB" sz="1200" dirty="0">
                      <a:solidFill>
                        <a:srgbClr val="000000"/>
                      </a:solidFill>
                    </a:rPr>
                    <a:t>3</a:t>
                  </a:r>
                  <a:endParaRPr kumimoji="0" lang="en-GB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+mn-ea"/>
                    <a:cs typeface="+mn-cs"/>
                  </a:endParaRPr>
                </a:p>
              </p:txBody>
            </p:sp>
            <p:cxnSp>
              <p:nvCxnSpPr>
                <p:cNvPr id="62" name="Straight Connector 61">
                  <a:extLst>
                    <a:ext uri="{FF2B5EF4-FFF2-40B4-BE49-F238E27FC236}">
                      <a16:creationId xmlns:a16="http://schemas.microsoft.com/office/drawing/2014/main" id="{EE6A5186-3532-A6CC-AC22-95D9615651E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038580" y="4900055"/>
                  <a:ext cx="79284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>
                  <a:extLst>
                    <a:ext uri="{FF2B5EF4-FFF2-40B4-BE49-F238E27FC236}">
                      <a16:creationId xmlns:a16="http://schemas.microsoft.com/office/drawing/2014/main" id="{D8326E1B-C807-C600-4CB1-4A776FE946E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5472434" y="4900055"/>
                  <a:ext cx="79284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4" name="TextBox 73">
                  <a:extLst>
                    <a:ext uri="{FF2B5EF4-FFF2-40B4-BE49-F238E27FC236}">
                      <a16:creationId xmlns:a16="http://schemas.microsoft.com/office/drawing/2014/main" id="{D46BBCEF-F598-AFEA-28D7-666E6C6C9C53}"/>
                    </a:ext>
                  </a:extLst>
                </p:cNvPr>
                <p:cNvSpPr txBox="1"/>
                <p:nvPr/>
              </p:nvSpPr>
              <p:spPr>
                <a:xfrm>
                  <a:off x="5361864" y="4966305"/>
                  <a:ext cx="298592" cy="175433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ea typeface="+mn-ea"/>
                      <a:cs typeface="+mn-cs"/>
                    </a:rPr>
                    <a:t>36</a:t>
                  </a:r>
                </a:p>
              </p:txBody>
            </p:sp>
            <p:grpSp>
              <p:nvGrpSpPr>
                <p:cNvPr id="77" name="Group 76">
                  <a:extLst>
                    <a:ext uri="{FF2B5EF4-FFF2-40B4-BE49-F238E27FC236}">
                      <a16:creationId xmlns:a16="http://schemas.microsoft.com/office/drawing/2014/main" id="{1C5E2DC7-D39E-BA0D-E4D7-EC2CA6FB5D89}"/>
                    </a:ext>
                  </a:extLst>
                </p:cNvPr>
                <p:cNvGrpSpPr/>
                <p:nvPr/>
              </p:nvGrpSpPr>
              <p:grpSpPr>
                <a:xfrm>
                  <a:off x="1221802" y="4643629"/>
                  <a:ext cx="409539" cy="184666"/>
                  <a:chOff x="3240185" y="4896947"/>
                  <a:chExt cx="409539" cy="142545"/>
                </a:xfrm>
              </p:grpSpPr>
              <p:sp>
                <p:nvSpPr>
                  <p:cNvPr id="346" name="TextBox 345">
                    <a:extLst>
                      <a:ext uri="{FF2B5EF4-FFF2-40B4-BE49-F238E27FC236}">
                        <a16:creationId xmlns:a16="http://schemas.microsoft.com/office/drawing/2014/main" id="{F8EC0A9D-589C-5E60-7F07-05F7A4197143}"/>
                      </a:ext>
                    </a:extLst>
                  </p:cNvPr>
                  <p:cNvSpPr txBox="1"/>
                  <p:nvPr/>
                </p:nvSpPr>
                <p:spPr>
                  <a:xfrm>
                    <a:off x="3240185" y="4896947"/>
                    <a:ext cx="332844" cy="142545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36000" bIns="0" rtlCol="0" anchor="ctr">
                    <a:spAutoFit/>
                  </a:bodyPr>
                  <a:lstStyle/>
                  <a:p>
                    <a:pPr marL="0" marR="0" lvl="0" indent="0" algn="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Poppins Light"/>
                        <a:ea typeface="+mn-ea"/>
                        <a:cs typeface="+mn-cs"/>
                      </a:rPr>
                      <a:t>0</a:t>
                    </a:r>
                  </a:p>
                </p:txBody>
              </p:sp>
              <p:cxnSp>
                <p:nvCxnSpPr>
                  <p:cNvPr id="347" name="Straight Connector 346">
                    <a:extLst>
                      <a:ext uri="{FF2B5EF4-FFF2-40B4-BE49-F238E27FC236}">
                        <a16:creationId xmlns:a16="http://schemas.microsoft.com/office/drawing/2014/main" id="{A8E26963-DD18-BD65-1E23-4B6AB95B7FA5}"/>
                      </a:ext>
                    </a:extLst>
                  </p:cNvPr>
                  <p:cNvCxnSpPr/>
                  <p:nvPr/>
                </p:nvCxnSpPr>
                <p:spPr>
                  <a:xfrm>
                    <a:off x="3588524" y="4970688"/>
                    <a:ext cx="61200" cy="0"/>
                  </a:xfrm>
                  <a:prstGeom prst="line">
                    <a:avLst/>
                  </a:prstGeom>
                  <a:ln w="19050">
                    <a:solidFill>
                      <a:srgbClr val="00000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8" name="TextBox 77">
                  <a:extLst>
                    <a:ext uri="{FF2B5EF4-FFF2-40B4-BE49-F238E27FC236}">
                      <a16:creationId xmlns:a16="http://schemas.microsoft.com/office/drawing/2014/main" id="{3C20A80F-DAAF-B286-C1E8-E09B072AF171}"/>
                    </a:ext>
                  </a:extLst>
                </p:cNvPr>
                <p:cNvSpPr txBox="1"/>
                <p:nvPr/>
              </p:nvSpPr>
              <p:spPr>
                <a:xfrm>
                  <a:off x="2189612" y="5253788"/>
                  <a:ext cx="3211075" cy="233910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60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Medium"/>
                      <a:ea typeface="+mn-ea"/>
                      <a:cs typeface="+mn-cs"/>
                    </a:rPr>
                    <a:t>Months since randomisation</a:t>
                  </a:r>
                </a:p>
              </p:txBody>
            </p:sp>
            <p:grpSp>
              <p:nvGrpSpPr>
                <p:cNvPr id="83" name="Group 82">
                  <a:extLst>
                    <a:ext uri="{FF2B5EF4-FFF2-40B4-BE49-F238E27FC236}">
                      <a16:creationId xmlns:a16="http://schemas.microsoft.com/office/drawing/2014/main" id="{3F7E00F5-D710-12B7-E259-6B6290506C0D}"/>
                    </a:ext>
                  </a:extLst>
                </p:cNvPr>
                <p:cNvGrpSpPr/>
                <p:nvPr/>
              </p:nvGrpSpPr>
              <p:grpSpPr>
                <a:xfrm>
                  <a:off x="1776150" y="2704627"/>
                  <a:ext cx="1364857" cy="389594"/>
                  <a:chOff x="3642133" y="3907477"/>
                  <a:chExt cx="1364857" cy="389594"/>
                </a:xfrm>
              </p:grpSpPr>
              <p:sp>
                <p:nvSpPr>
                  <p:cNvPr id="343" name="TextBox 342">
                    <a:extLst>
                      <a:ext uri="{FF2B5EF4-FFF2-40B4-BE49-F238E27FC236}">
                        <a16:creationId xmlns:a16="http://schemas.microsoft.com/office/drawing/2014/main" id="{114C05D8-79C8-34C2-6393-D4D038D4648D}"/>
                      </a:ext>
                    </a:extLst>
                  </p:cNvPr>
                  <p:cNvSpPr txBox="1"/>
                  <p:nvPr/>
                </p:nvSpPr>
                <p:spPr>
                  <a:xfrm>
                    <a:off x="3783331" y="3907477"/>
                    <a:ext cx="1223659" cy="389594"/>
                  </a:xfrm>
                  <a:prstGeom prst="rect">
                    <a:avLst/>
                  </a:prstGeom>
                  <a:noFill/>
                </p:spPr>
                <p:txBody>
                  <a:bodyPr wrap="none" lIns="36000" tIns="0" rIns="36000" bIns="0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Poppins Light"/>
                        <a:ea typeface="+mn-ea"/>
                        <a:cs typeface="+mn-cs"/>
                      </a:rPr>
                      <a:t>Testosterone</a:t>
                    </a:r>
                  </a:p>
                  <a:p>
                    <a:pPr marL="0" marR="0" lvl="0" indent="0" algn="l" defTabSz="914400" rtl="0" eaLnBrk="1" fontAlgn="auto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Poppins Light"/>
                        <a:ea typeface="+mn-ea"/>
                        <a:cs typeface="+mn-cs"/>
                      </a:rPr>
                      <a:t>Placebo</a:t>
                    </a:r>
                  </a:p>
                </p:txBody>
              </p:sp>
              <p:sp>
                <p:nvSpPr>
                  <p:cNvPr id="344" name="Rectangle 343">
                    <a:extLst>
                      <a:ext uri="{FF2B5EF4-FFF2-40B4-BE49-F238E27FC236}">
                        <a16:creationId xmlns:a16="http://schemas.microsoft.com/office/drawing/2014/main" id="{69B83523-966B-EEA8-69B3-88B19FDE916E}"/>
                      </a:ext>
                    </a:extLst>
                  </p:cNvPr>
                  <p:cNvSpPr/>
                  <p:nvPr/>
                </p:nvSpPr>
                <p:spPr>
                  <a:xfrm>
                    <a:off x="3642133" y="3941861"/>
                    <a:ext cx="90488" cy="90488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45" name="Rectangle 344">
                    <a:extLst>
                      <a:ext uri="{FF2B5EF4-FFF2-40B4-BE49-F238E27FC236}">
                        <a16:creationId xmlns:a16="http://schemas.microsoft.com/office/drawing/2014/main" id="{F46A8E41-3A1D-BB93-6E49-8A53E7A5FD16}"/>
                      </a:ext>
                    </a:extLst>
                  </p:cNvPr>
                  <p:cNvSpPr/>
                  <p:nvPr/>
                </p:nvSpPr>
                <p:spPr>
                  <a:xfrm>
                    <a:off x="3642133" y="4134627"/>
                    <a:ext cx="90488" cy="90488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01" name="Group 100">
                  <a:extLst>
                    <a:ext uri="{FF2B5EF4-FFF2-40B4-BE49-F238E27FC236}">
                      <a16:creationId xmlns:a16="http://schemas.microsoft.com/office/drawing/2014/main" id="{5AB5BB97-A464-F7A5-7419-37269D0FC1DD}"/>
                    </a:ext>
                  </a:extLst>
                </p:cNvPr>
                <p:cNvGrpSpPr/>
                <p:nvPr/>
              </p:nvGrpSpPr>
              <p:grpSpPr>
                <a:xfrm>
                  <a:off x="1173508" y="3296269"/>
                  <a:ext cx="457833" cy="184666"/>
                  <a:chOff x="3039491" y="3561914"/>
                  <a:chExt cx="457833" cy="142545"/>
                </a:xfrm>
              </p:grpSpPr>
              <p:sp>
                <p:nvSpPr>
                  <p:cNvPr id="331" name="TextBox 330">
                    <a:extLst>
                      <a:ext uri="{FF2B5EF4-FFF2-40B4-BE49-F238E27FC236}">
                        <a16:creationId xmlns:a16="http://schemas.microsoft.com/office/drawing/2014/main" id="{0038C8B3-EAF5-9F4F-7F00-655EBE98C149}"/>
                      </a:ext>
                    </a:extLst>
                  </p:cNvPr>
                  <p:cNvSpPr txBox="1"/>
                  <p:nvPr/>
                </p:nvSpPr>
                <p:spPr>
                  <a:xfrm>
                    <a:off x="3039491" y="3561914"/>
                    <a:ext cx="381140" cy="142545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36000" bIns="0" rtlCol="0" anchor="ctr">
                    <a:spAutoFit/>
                  </a:bodyPr>
                  <a:lstStyle/>
                  <a:p>
                    <a:pPr marL="0" marR="0" lvl="0" indent="0" algn="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lang="en-GB" sz="1200" dirty="0">
                        <a:solidFill>
                          <a:srgbClr val="000000"/>
                        </a:solidFill>
                        <a:latin typeface="Poppins Light"/>
                      </a:rPr>
                      <a:t>2</a:t>
                    </a:r>
                    <a:r>
                      <a: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Poppins Light"/>
                        <a:ea typeface="+mn-ea"/>
                        <a:cs typeface="+mn-cs"/>
                      </a:rPr>
                      <a:t>0</a:t>
                    </a:r>
                  </a:p>
                </p:txBody>
              </p:sp>
              <p:cxnSp>
                <p:nvCxnSpPr>
                  <p:cNvPr id="332" name="Straight Connector 331">
                    <a:extLst>
                      <a:ext uri="{FF2B5EF4-FFF2-40B4-BE49-F238E27FC236}">
                        <a16:creationId xmlns:a16="http://schemas.microsoft.com/office/drawing/2014/main" id="{1E8BE77E-4248-6C91-EA93-ABE3801BA29C}"/>
                      </a:ext>
                    </a:extLst>
                  </p:cNvPr>
                  <p:cNvCxnSpPr/>
                  <p:nvPr/>
                </p:nvCxnSpPr>
                <p:spPr>
                  <a:xfrm>
                    <a:off x="3436124" y="3634971"/>
                    <a:ext cx="61200" cy="0"/>
                  </a:xfrm>
                  <a:prstGeom prst="line">
                    <a:avLst/>
                  </a:prstGeom>
                  <a:ln w="19050">
                    <a:solidFill>
                      <a:srgbClr val="00000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05" name="Straight Connector 104">
                  <a:extLst>
                    <a:ext uri="{FF2B5EF4-FFF2-40B4-BE49-F238E27FC236}">
                      <a16:creationId xmlns:a16="http://schemas.microsoft.com/office/drawing/2014/main" id="{2E571422-AC7E-09C8-394F-48EFF4572CD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27816" y="4900055"/>
                  <a:ext cx="79284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6" name="TextBox 105">
                  <a:extLst>
                    <a:ext uri="{FF2B5EF4-FFF2-40B4-BE49-F238E27FC236}">
                      <a16:creationId xmlns:a16="http://schemas.microsoft.com/office/drawing/2014/main" id="{5B376322-0049-94C6-9BE7-D4C0D3142D68}"/>
                    </a:ext>
                  </a:extLst>
                </p:cNvPr>
                <p:cNvSpPr txBox="1"/>
                <p:nvPr/>
              </p:nvSpPr>
              <p:spPr>
                <a:xfrm>
                  <a:off x="4256887" y="4966305"/>
                  <a:ext cx="226042" cy="175433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ea typeface="+mn-ea"/>
                      <a:cs typeface="+mn-cs"/>
                    </a:rPr>
                    <a:t>12</a:t>
                  </a:r>
                </a:p>
              </p:txBody>
            </p:sp>
          </p:grpSp>
          <p:grpSp>
            <p:nvGrpSpPr>
              <p:cNvPr id="462" name="Group 461">
                <a:extLst>
                  <a:ext uri="{FF2B5EF4-FFF2-40B4-BE49-F238E27FC236}">
                    <a16:creationId xmlns:a16="http://schemas.microsoft.com/office/drawing/2014/main" id="{E120895A-E7C6-6DF9-757B-78CB55145430}"/>
                  </a:ext>
                </a:extLst>
              </p:cNvPr>
              <p:cNvGrpSpPr/>
              <p:nvPr/>
            </p:nvGrpSpPr>
            <p:grpSpPr>
              <a:xfrm>
                <a:off x="1804865" y="3390900"/>
                <a:ext cx="547807" cy="1351325"/>
                <a:chOff x="2180150" y="3390900"/>
                <a:chExt cx="547807" cy="1351325"/>
              </a:xfrm>
            </p:grpSpPr>
            <p:grpSp>
              <p:nvGrpSpPr>
                <p:cNvPr id="456" name="Group 455">
                  <a:extLst>
                    <a:ext uri="{FF2B5EF4-FFF2-40B4-BE49-F238E27FC236}">
                      <a16:creationId xmlns:a16="http://schemas.microsoft.com/office/drawing/2014/main" id="{4994CBA3-0B09-A830-EA10-13A61418985C}"/>
                    </a:ext>
                  </a:extLst>
                </p:cNvPr>
                <p:cNvGrpSpPr/>
                <p:nvPr/>
              </p:nvGrpSpPr>
              <p:grpSpPr>
                <a:xfrm>
                  <a:off x="2180150" y="3390900"/>
                  <a:ext cx="239197" cy="1351325"/>
                  <a:chOff x="2180150" y="3390900"/>
                  <a:chExt cx="239197" cy="1351325"/>
                </a:xfrm>
              </p:grpSpPr>
              <p:cxnSp>
                <p:nvCxnSpPr>
                  <p:cNvPr id="444" name="Straight Connector 443">
                    <a:extLst>
                      <a:ext uri="{FF2B5EF4-FFF2-40B4-BE49-F238E27FC236}">
                        <a16:creationId xmlns:a16="http://schemas.microsoft.com/office/drawing/2014/main" id="{3A0DB2F3-E8BB-4B0D-8F7C-A3CC7164E3C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2299748" y="3312767"/>
                    <a:ext cx="0" cy="158581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45" name="Straight Connector 444">
                    <a:extLst>
                      <a:ext uri="{FF2B5EF4-FFF2-40B4-BE49-F238E27FC236}">
                        <a16:creationId xmlns:a16="http://schemas.microsoft.com/office/drawing/2014/main" id="{1B06D332-01EF-3DD6-9494-AEB21632041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2299748" y="3390900"/>
                    <a:ext cx="0" cy="1346835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46" name="Straight Connector 445">
                    <a:extLst>
                      <a:ext uri="{FF2B5EF4-FFF2-40B4-BE49-F238E27FC236}">
                        <a16:creationId xmlns:a16="http://schemas.microsoft.com/office/drawing/2014/main" id="{53D69441-5C78-DB00-F354-4035CAAEF65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2299748" y="4662934"/>
                    <a:ext cx="0" cy="158581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sp>
                <p:nvSpPr>
                  <p:cNvPr id="442" name="Rectangle 441">
                    <a:extLst>
                      <a:ext uri="{FF2B5EF4-FFF2-40B4-BE49-F238E27FC236}">
                        <a16:creationId xmlns:a16="http://schemas.microsoft.com/office/drawing/2014/main" id="{1C33BD92-2A70-6C5E-D643-0DF125980DA6}"/>
                      </a:ext>
                    </a:extLst>
                  </p:cNvPr>
                  <p:cNvSpPr/>
                  <p:nvPr/>
                </p:nvSpPr>
                <p:spPr>
                  <a:xfrm>
                    <a:off x="2180150" y="4069079"/>
                    <a:ext cx="239197" cy="463297"/>
                  </a:xfrm>
                  <a:prstGeom prst="rect">
                    <a:avLst/>
                  </a:prstGeom>
                  <a:ln w="1905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457" name="Group 456">
                  <a:extLst>
                    <a:ext uri="{FF2B5EF4-FFF2-40B4-BE49-F238E27FC236}">
                      <a16:creationId xmlns:a16="http://schemas.microsoft.com/office/drawing/2014/main" id="{279E1D4A-DAE2-8EAD-5EDE-68D8A09513BF}"/>
                    </a:ext>
                  </a:extLst>
                </p:cNvPr>
                <p:cNvGrpSpPr/>
                <p:nvPr/>
              </p:nvGrpSpPr>
              <p:grpSpPr>
                <a:xfrm>
                  <a:off x="2488760" y="3390900"/>
                  <a:ext cx="239197" cy="1351325"/>
                  <a:chOff x="2180150" y="3390900"/>
                  <a:chExt cx="239197" cy="1351325"/>
                </a:xfrm>
              </p:grpSpPr>
              <p:cxnSp>
                <p:nvCxnSpPr>
                  <p:cNvPr id="458" name="Straight Connector 457">
                    <a:extLst>
                      <a:ext uri="{FF2B5EF4-FFF2-40B4-BE49-F238E27FC236}">
                        <a16:creationId xmlns:a16="http://schemas.microsoft.com/office/drawing/2014/main" id="{EC28DCF7-0214-B398-FECD-F549003E6EE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2299748" y="3315815"/>
                    <a:ext cx="0" cy="158581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59" name="Straight Connector 458">
                    <a:extLst>
                      <a:ext uri="{FF2B5EF4-FFF2-40B4-BE49-F238E27FC236}">
                        <a16:creationId xmlns:a16="http://schemas.microsoft.com/office/drawing/2014/main" id="{366C6595-8722-08CD-446F-73918E5DB93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2299748" y="3390900"/>
                    <a:ext cx="0" cy="1346835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60" name="Straight Connector 459">
                    <a:extLst>
                      <a:ext uri="{FF2B5EF4-FFF2-40B4-BE49-F238E27FC236}">
                        <a16:creationId xmlns:a16="http://schemas.microsoft.com/office/drawing/2014/main" id="{BE721383-C7A2-5D03-9B2E-AED7A9B6A46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2299748" y="4662934"/>
                    <a:ext cx="0" cy="158581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sp>
                <p:nvSpPr>
                  <p:cNvPr id="461" name="Rectangle 460">
                    <a:extLst>
                      <a:ext uri="{FF2B5EF4-FFF2-40B4-BE49-F238E27FC236}">
                        <a16:creationId xmlns:a16="http://schemas.microsoft.com/office/drawing/2014/main" id="{A7C7B6C0-12D5-A376-22BF-8350F18D016D}"/>
                      </a:ext>
                    </a:extLst>
                  </p:cNvPr>
                  <p:cNvSpPr/>
                  <p:nvPr/>
                </p:nvSpPr>
                <p:spPr>
                  <a:xfrm>
                    <a:off x="2180150" y="4069080"/>
                    <a:ext cx="239197" cy="460248"/>
                  </a:xfrm>
                  <a:prstGeom prst="rect">
                    <a:avLst/>
                  </a:prstGeom>
                  <a:solidFill>
                    <a:schemeClr val="accent3"/>
                  </a:solidFill>
                  <a:ln w="19050">
                    <a:solidFill>
                      <a:schemeClr val="accent3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  <p:grpSp>
            <p:nvGrpSpPr>
              <p:cNvPr id="463" name="Group 462">
                <a:extLst>
                  <a:ext uri="{FF2B5EF4-FFF2-40B4-BE49-F238E27FC236}">
                    <a16:creationId xmlns:a16="http://schemas.microsoft.com/office/drawing/2014/main" id="{2175E748-74B3-D4CB-764F-065B4A679A05}"/>
                  </a:ext>
                </a:extLst>
              </p:cNvPr>
              <p:cNvGrpSpPr/>
              <p:nvPr/>
            </p:nvGrpSpPr>
            <p:grpSpPr>
              <a:xfrm>
                <a:off x="2947141" y="3390900"/>
                <a:ext cx="547807" cy="1351325"/>
                <a:chOff x="2180150" y="3390900"/>
                <a:chExt cx="547807" cy="1351325"/>
              </a:xfrm>
            </p:grpSpPr>
            <p:grpSp>
              <p:nvGrpSpPr>
                <p:cNvPr id="464" name="Group 463">
                  <a:extLst>
                    <a:ext uri="{FF2B5EF4-FFF2-40B4-BE49-F238E27FC236}">
                      <a16:creationId xmlns:a16="http://schemas.microsoft.com/office/drawing/2014/main" id="{A154BFB6-22AA-778C-3800-59FA54E61B7F}"/>
                    </a:ext>
                  </a:extLst>
                </p:cNvPr>
                <p:cNvGrpSpPr/>
                <p:nvPr/>
              </p:nvGrpSpPr>
              <p:grpSpPr>
                <a:xfrm>
                  <a:off x="2180150" y="3520074"/>
                  <a:ext cx="239197" cy="1222151"/>
                  <a:chOff x="2180150" y="3520074"/>
                  <a:chExt cx="239197" cy="1222151"/>
                </a:xfrm>
              </p:grpSpPr>
              <p:cxnSp>
                <p:nvCxnSpPr>
                  <p:cNvPr id="470" name="Straight Connector 469">
                    <a:extLst>
                      <a:ext uri="{FF2B5EF4-FFF2-40B4-BE49-F238E27FC236}">
                        <a16:creationId xmlns:a16="http://schemas.microsoft.com/office/drawing/2014/main" id="{7C0AE157-E9E4-CA1D-BC6F-0B8C1E691C6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2299748" y="3440783"/>
                    <a:ext cx="0" cy="158581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71" name="Straight Connector 470">
                    <a:extLst>
                      <a:ext uri="{FF2B5EF4-FFF2-40B4-BE49-F238E27FC236}">
                        <a16:creationId xmlns:a16="http://schemas.microsoft.com/office/drawing/2014/main" id="{E5BEAB2A-4AE8-53FA-604B-15DBEC6352E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2299748" y="3529965"/>
                    <a:ext cx="0" cy="1207770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72" name="Straight Connector 471">
                    <a:extLst>
                      <a:ext uri="{FF2B5EF4-FFF2-40B4-BE49-F238E27FC236}">
                        <a16:creationId xmlns:a16="http://schemas.microsoft.com/office/drawing/2014/main" id="{7ECD70EC-1F43-F470-53B1-4E70C2079ED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2299748" y="4662934"/>
                    <a:ext cx="0" cy="158581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sp>
                <p:nvSpPr>
                  <p:cNvPr id="473" name="Rectangle 472">
                    <a:extLst>
                      <a:ext uri="{FF2B5EF4-FFF2-40B4-BE49-F238E27FC236}">
                        <a16:creationId xmlns:a16="http://schemas.microsoft.com/office/drawing/2014/main" id="{673C2E1D-AD1E-F48E-1155-2D91ADD7CF20}"/>
                      </a:ext>
                    </a:extLst>
                  </p:cNvPr>
                  <p:cNvSpPr/>
                  <p:nvPr/>
                </p:nvSpPr>
                <p:spPr>
                  <a:xfrm>
                    <a:off x="2180150" y="4131945"/>
                    <a:ext cx="239197" cy="397383"/>
                  </a:xfrm>
                  <a:prstGeom prst="rect">
                    <a:avLst/>
                  </a:prstGeom>
                  <a:ln w="1905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465" name="Group 464">
                  <a:extLst>
                    <a:ext uri="{FF2B5EF4-FFF2-40B4-BE49-F238E27FC236}">
                      <a16:creationId xmlns:a16="http://schemas.microsoft.com/office/drawing/2014/main" id="{0044A697-CB39-68D4-0AB9-D0F35F398EB3}"/>
                    </a:ext>
                  </a:extLst>
                </p:cNvPr>
                <p:cNvGrpSpPr/>
                <p:nvPr/>
              </p:nvGrpSpPr>
              <p:grpSpPr>
                <a:xfrm>
                  <a:off x="2488760" y="3390900"/>
                  <a:ext cx="239197" cy="1351325"/>
                  <a:chOff x="2180150" y="3390900"/>
                  <a:chExt cx="239197" cy="1351325"/>
                </a:xfrm>
              </p:grpSpPr>
              <p:cxnSp>
                <p:nvCxnSpPr>
                  <p:cNvPr id="466" name="Straight Connector 465">
                    <a:extLst>
                      <a:ext uri="{FF2B5EF4-FFF2-40B4-BE49-F238E27FC236}">
                        <a16:creationId xmlns:a16="http://schemas.microsoft.com/office/drawing/2014/main" id="{4A0A269E-C785-83A0-12D4-7A2EEA37471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2299748" y="3312767"/>
                    <a:ext cx="0" cy="158581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67" name="Straight Connector 466">
                    <a:extLst>
                      <a:ext uri="{FF2B5EF4-FFF2-40B4-BE49-F238E27FC236}">
                        <a16:creationId xmlns:a16="http://schemas.microsoft.com/office/drawing/2014/main" id="{1D0613FA-5027-74E1-F775-5B66C8C555F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2299748" y="3390900"/>
                    <a:ext cx="0" cy="1346835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68" name="Straight Connector 467">
                    <a:extLst>
                      <a:ext uri="{FF2B5EF4-FFF2-40B4-BE49-F238E27FC236}">
                        <a16:creationId xmlns:a16="http://schemas.microsoft.com/office/drawing/2014/main" id="{0F6B5D6D-19C0-B4FE-BA3F-86B4E442C5A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2299748" y="4662934"/>
                    <a:ext cx="0" cy="158581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sp>
                <p:nvSpPr>
                  <p:cNvPr id="469" name="Rectangle 468">
                    <a:extLst>
                      <a:ext uri="{FF2B5EF4-FFF2-40B4-BE49-F238E27FC236}">
                        <a16:creationId xmlns:a16="http://schemas.microsoft.com/office/drawing/2014/main" id="{2F75D466-2CE9-B0D1-A4C4-A27B2C1AC7CA}"/>
                      </a:ext>
                    </a:extLst>
                  </p:cNvPr>
                  <p:cNvSpPr/>
                  <p:nvPr/>
                </p:nvSpPr>
                <p:spPr>
                  <a:xfrm>
                    <a:off x="2180150" y="4062983"/>
                    <a:ext cx="239197" cy="466345"/>
                  </a:xfrm>
                  <a:prstGeom prst="rect">
                    <a:avLst/>
                  </a:prstGeom>
                  <a:solidFill>
                    <a:schemeClr val="accent3"/>
                  </a:solidFill>
                  <a:ln w="19050">
                    <a:solidFill>
                      <a:schemeClr val="accent3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  <p:grpSp>
            <p:nvGrpSpPr>
              <p:cNvPr id="475" name="Group 474">
                <a:extLst>
                  <a:ext uri="{FF2B5EF4-FFF2-40B4-BE49-F238E27FC236}">
                    <a16:creationId xmlns:a16="http://schemas.microsoft.com/office/drawing/2014/main" id="{47B0A26F-5D40-8C08-D1BD-96FFE6A15468}"/>
                  </a:ext>
                </a:extLst>
              </p:cNvPr>
              <p:cNvGrpSpPr/>
              <p:nvPr/>
            </p:nvGrpSpPr>
            <p:grpSpPr>
              <a:xfrm>
                <a:off x="4094074" y="3187065"/>
                <a:ext cx="547807" cy="1552112"/>
                <a:chOff x="2180150" y="3187065"/>
                <a:chExt cx="547807" cy="1552112"/>
              </a:xfrm>
            </p:grpSpPr>
            <p:grpSp>
              <p:nvGrpSpPr>
                <p:cNvPr id="476" name="Group 475">
                  <a:extLst>
                    <a:ext uri="{FF2B5EF4-FFF2-40B4-BE49-F238E27FC236}">
                      <a16:creationId xmlns:a16="http://schemas.microsoft.com/office/drawing/2014/main" id="{23A7A243-23EB-C34F-AA24-A333F54A649D}"/>
                    </a:ext>
                  </a:extLst>
                </p:cNvPr>
                <p:cNvGrpSpPr/>
                <p:nvPr/>
              </p:nvGrpSpPr>
              <p:grpSpPr>
                <a:xfrm>
                  <a:off x="2180150" y="3188970"/>
                  <a:ext cx="239197" cy="1550207"/>
                  <a:chOff x="2180150" y="3188970"/>
                  <a:chExt cx="239197" cy="1550207"/>
                </a:xfrm>
              </p:grpSpPr>
              <p:cxnSp>
                <p:nvCxnSpPr>
                  <p:cNvPr id="482" name="Straight Connector 481">
                    <a:extLst>
                      <a:ext uri="{FF2B5EF4-FFF2-40B4-BE49-F238E27FC236}">
                        <a16:creationId xmlns:a16="http://schemas.microsoft.com/office/drawing/2014/main" id="{A9E1DC6B-F766-A82F-DCB8-F1AF5CCC838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2299748" y="3111980"/>
                    <a:ext cx="0" cy="158581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83" name="Straight Connector 482">
                    <a:extLst>
                      <a:ext uri="{FF2B5EF4-FFF2-40B4-BE49-F238E27FC236}">
                        <a16:creationId xmlns:a16="http://schemas.microsoft.com/office/drawing/2014/main" id="{5ED6ED74-95B5-185A-7BBB-FDA2797FFD7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2299748" y="3188970"/>
                    <a:ext cx="0" cy="1548765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84" name="Straight Connector 483">
                    <a:extLst>
                      <a:ext uri="{FF2B5EF4-FFF2-40B4-BE49-F238E27FC236}">
                        <a16:creationId xmlns:a16="http://schemas.microsoft.com/office/drawing/2014/main" id="{4FE41BD1-B0A6-09DC-A8C5-A9365452089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2299748" y="4659886"/>
                    <a:ext cx="0" cy="158581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sp>
                <p:nvSpPr>
                  <p:cNvPr id="485" name="Rectangle 484">
                    <a:extLst>
                      <a:ext uri="{FF2B5EF4-FFF2-40B4-BE49-F238E27FC236}">
                        <a16:creationId xmlns:a16="http://schemas.microsoft.com/office/drawing/2014/main" id="{0E390F3E-96EB-FA29-3F33-6B7BD25D13E4}"/>
                      </a:ext>
                    </a:extLst>
                  </p:cNvPr>
                  <p:cNvSpPr/>
                  <p:nvPr/>
                </p:nvSpPr>
                <p:spPr>
                  <a:xfrm>
                    <a:off x="2180150" y="4002023"/>
                    <a:ext cx="239197" cy="527305"/>
                  </a:xfrm>
                  <a:prstGeom prst="rect">
                    <a:avLst/>
                  </a:prstGeom>
                  <a:ln w="1905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477" name="Group 476">
                  <a:extLst>
                    <a:ext uri="{FF2B5EF4-FFF2-40B4-BE49-F238E27FC236}">
                      <a16:creationId xmlns:a16="http://schemas.microsoft.com/office/drawing/2014/main" id="{204E3E88-45DC-B77F-7194-F7396937CAC6}"/>
                    </a:ext>
                  </a:extLst>
                </p:cNvPr>
                <p:cNvGrpSpPr/>
                <p:nvPr/>
              </p:nvGrpSpPr>
              <p:grpSpPr>
                <a:xfrm>
                  <a:off x="2488760" y="3187065"/>
                  <a:ext cx="239197" cy="1552112"/>
                  <a:chOff x="2180150" y="3187065"/>
                  <a:chExt cx="239197" cy="1552112"/>
                </a:xfrm>
              </p:grpSpPr>
              <p:cxnSp>
                <p:nvCxnSpPr>
                  <p:cNvPr id="478" name="Straight Connector 477">
                    <a:extLst>
                      <a:ext uri="{FF2B5EF4-FFF2-40B4-BE49-F238E27FC236}">
                        <a16:creationId xmlns:a16="http://schemas.microsoft.com/office/drawing/2014/main" id="{EFB81737-7C93-7EED-0C2F-33119851DC9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2299748" y="3115028"/>
                    <a:ext cx="0" cy="158581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79" name="Straight Connector 478">
                    <a:extLst>
                      <a:ext uri="{FF2B5EF4-FFF2-40B4-BE49-F238E27FC236}">
                        <a16:creationId xmlns:a16="http://schemas.microsoft.com/office/drawing/2014/main" id="{FA829E27-268B-2B9E-582B-007F9953F1B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2299748" y="3187065"/>
                    <a:ext cx="0" cy="1550670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80" name="Straight Connector 479">
                    <a:extLst>
                      <a:ext uri="{FF2B5EF4-FFF2-40B4-BE49-F238E27FC236}">
                        <a16:creationId xmlns:a16="http://schemas.microsoft.com/office/drawing/2014/main" id="{DC723BEF-3669-F67E-86EA-244F5A6B88B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2299748" y="4659886"/>
                    <a:ext cx="0" cy="158581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sp>
                <p:nvSpPr>
                  <p:cNvPr id="481" name="Rectangle 480">
                    <a:extLst>
                      <a:ext uri="{FF2B5EF4-FFF2-40B4-BE49-F238E27FC236}">
                        <a16:creationId xmlns:a16="http://schemas.microsoft.com/office/drawing/2014/main" id="{447D50B2-814E-0D95-BF18-5C21B2267437}"/>
                      </a:ext>
                    </a:extLst>
                  </p:cNvPr>
                  <p:cNvSpPr/>
                  <p:nvPr/>
                </p:nvSpPr>
                <p:spPr>
                  <a:xfrm>
                    <a:off x="2180150" y="4008121"/>
                    <a:ext cx="239197" cy="524256"/>
                  </a:xfrm>
                  <a:prstGeom prst="rect">
                    <a:avLst/>
                  </a:prstGeom>
                  <a:solidFill>
                    <a:schemeClr val="accent3"/>
                  </a:solidFill>
                  <a:ln w="19050">
                    <a:solidFill>
                      <a:schemeClr val="accent3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  <p:grpSp>
            <p:nvGrpSpPr>
              <p:cNvPr id="488" name="Group 487">
                <a:extLst>
                  <a:ext uri="{FF2B5EF4-FFF2-40B4-BE49-F238E27FC236}">
                    <a16:creationId xmlns:a16="http://schemas.microsoft.com/office/drawing/2014/main" id="{7DEA199F-D774-4A50-7718-2A0B64B9F29F}"/>
                  </a:ext>
                </a:extLst>
              </p:cNvPr>
              <p:cNvGrpSpPr/>
              <p:nvPr/>
            </p:nvGrpSpPr>
            <p:grpSpPr>
              <a:xfrm>
                <a:off x="5236984" y="3052968"/>
                <a:ext cx="547807" cy="1689257"/>
                <a:chOff x="2180150" y="3052968"/>
                <a:chExt cx="547807" cy="1689257"/>
              </a:xfrm>
            </p:grpSpPr>
            <p:grpSp>
              <p:nvGrpSpPr>
                <p:cNvPr id="489" name="Group 488">
                  <a:extLst>
                    <a:ext uri="{FF2B5EF4-FFF2-40B4-BE49-F238E27FC236}">
                      <a16:creationId xmlns:a16="http://schemas.microsoft.com/office/drawing/2014/main" id="{B0006F9B-8EFD-8647-1F9C-316CBEBB51B5}"/>
                    </a:ext>
                  </a:extLst>
                </p:cNvPr>
                <p:cNvGrpSpPr/>
                <p:nvPr/>
              </p:nvGrpSpPr>
              <p:grpSpPr>
                <a:xfrm>
                  <a:off x="2180150" y="3188970"/>
                  <a:ext cx="239197" cy="1553255"/>
                  <a:chOff x="2180150" y="3188970"/>
                  <a:chExt cx="239197" cy="1553255"/>
                </a:xfrm>
              </p:grpSpPr>
              <p:cxnSp>
                <p:nvCxnSpPr>
                  <p:cNvPr id="495" name="Straight Connector 494">
                    <a:extLst>
                      <a:ext uri="{FF2B5EF4-FFF2-40B4-BE49-F238E27FC236}">
                        <a16:creationId xmlns:a16="http://schemas.microsoft.com/office/drawing/2014/main" id="{F05F6623-B335-0A5A-9EF8-E22E626AE01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2299748" y="3115028"/>
                    <a:ext cx="0" cy="158581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96" name="Straight Connector 495">
                    <a:extLst>
                      <a:ext uri="{FF2B5EF4-FFF2-40B4-BE49-F238E27FC236}">
                        <a16:creationId xmlns:a16="http://schemas.microsoft.com/office/drawing/2014/main" id="{E1DEAECF-80C9-119A-F815-848950039D6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2299748" y="3188970"/>
                    <a:ext cx="0" cy="1548765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97" name="Straight Connector 496">
                    <a:extLst>
                      <a:ext uri="{FF2B5EF4-FFF2-40B4-BE49-F238E27FC236}">
                        <a16:creationId xmlns:a16="http://schemas.microsoft.com/office/drawing/2014/main" id="{6996CF23-5D3F-05F8-5D7A-F307737BFDE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2299748" y="4662934"/>
                    <a:ext cx="0" cy="158581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sp>
                <p:nvSpPr>
                  <p:cNvPr id="498" name="Rectangle 497">
                    <a:extLst>
                      <a:ext uri="{FF2B5EF4-FFF2-40B4-BE49-F238E27FC236}">
                        <a16:creationId xmlns:a16="http://schemas.microsoft.com/office/drawing/2014/main" id="{FB1963A0-4553-4F44-AA37-89A19FC530F6}"/>
                      </a:ext>
                    </a:extLst>
                  </p:cNvPr>
                  <p:cNvSpPr/>
                  <p:nvPr/>
                </p:nvSpPr>
                <p:spPr>
                  <a:xfrm>
                    <a:off x="2180150" y="4005071"/>
                    <a:ext cx="239197" cy="530733"/>
                  </a:xfrm>
                  <a:prstGeom prst="rect">
                    <a:avLst/>
                  </a:prstGeom>
                  <a:ln w="1905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490" name="Group 489">
                  <a:extLst>
                    <a:ext uri="{FF2B5EF4-FFF2-40B4-BE49-F238E27FC236}">
                      <a16:creationId xmlns:a16="http://schemas.microsoft.com/office/drawing/2014/main" id="{6330A7A7-539F-60E4-E846-A192CB7D487E}"/>
                    </a:ext>
                  </a:extLst>
                </p:cNvPr>
                <p:cNvGrpSpPr/>
                <p:nvPr/>
              </p:nvGrpSpPr>
              <p:grpSpPr>
                <a:xfrm>
                  <a:off x="2488760" y="3052968"/>
                  <a:ext cx="239197" cy="1689257"/>
                  <a:chOff x="2180150" y="3052968"/>
                  <a:chExt cx="239197" cy="1689257"/>
                </a:xfrm>
              </p:grpSpPr>
              <p:cxnSp>
                <p:nvCxnSpPr>
                  <p:cNvPr id="491" name="Straight Connector 490">
                    <a:extLst>
                      <a:ext uri="{FF2B5EF4-FFF2-40B4-BE49-F238E27FC236}">
                        <a16:creationId xmlns:a16="http://schemas.microsoft.com/office/drawing/2014/main" id="{8CD57AF9-9875-367D-C360-10C3D229B36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2299748" y="2973677"/>
                    <a:ext cx="0" cy="158581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92" name="Straight Connector 491">
                    <a:extLst>
                      <a:ext uri="{FF2B5EF4-FFF2-40B4-BE49-F238E27FC236}">
                        <a16:creationId xmlns:a16="http://schemas.microsoft.com/office/drawing/2014/main" id="{F134C089-3E4A-4958-F6C9-10AAC5E8977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2299748" y="3053715"/>
                    <a:ext cx="0" cy="1684020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93" name="Straight Connector 492">
                    <a:extLst>
                      <a:ext uri="{FF2B5EF4-FFF2-40B4-BE49-F238E27FC236}">
                        <a16:creationId xmlns:a16="http://schemas.microsoft.com/office/drawing/2014/main" id="{2C888CBB-5879-07C6-79AA-ECC85A7B3CC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2299748" y="4662934"/>
                    <a:ext cx="0" cy="158581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272727"/>
                    </a:solidFill>
                    <a:prstDash val="solid"/>
                  </a:ln>
                  <a:effectLst/>
                </p:spPr>
              </p:cxnSp>
              <p:sp>
                <p:nvSpPr>
                  <p:cNvPr id="494" name="Rectangle 493">
                    <a:extLst>
                      <a:ext uri="{FF2B5EF4-FFF2-40B4-BE49-F238E27FC236}">
                        <a16:creationId xmlns:a16="http://schemas.microsoft.com/office/drawing/2014/main" id="{3105B17C-179C-1B5D-A64D-2F3309B01EC7}"/>
                      </a:ext>
                    </a:extLst>
                  </p:cNvPr>
                  <p:cNvSpPr/>
                  <p:nvPr/>
                </p:nvSpPr>
                <p:spPr>
                  <a:xfrm>
                    <a:off x="2180150" y="3934969"/>
                    <a:ext cx="239197" cy="585216"/>
                  </a:xfrm>
                  <a:prstGeom prst="rect">
                    <a:avLst/>
                  </a:prstGeom>
                  <a:solidFill>
                    <a:schemeClr val="accent3"/>
                  </a:solidFill>
                  <a:ln w="19050">
                    <a:solidFill>
                      <a:schemeClr val="accent3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</p:grpSp>
        <p:grpSp>
          <p:nvGrpSpPr>
            <p:cNvPr id="401" name="Group 400">
              <a:extLst>
                <a:ext uri="{FF2B5EF4-FFF2-40B4-BE49-F238E27FC236}">
                  <a16:creationId xmlns:a16="http://schemas.microsoft.com/office/drawing/2014/main" id="{8CC84CF5-2217-910C-98C7-FBA3F3F16ACA}"/>
                </a:ext>
              </a:extLst>
            </p:cNvPr>
            <p:cNvGrpSpPr/>
            <p:nvPr/>
          </p:nvGrpSpPr>
          <p:grpSpPr>
            <a:xfrm>
              <a:off x="6190251" y="2361156"/>
              <a:ext cx="4909938" cy="2918722"/>
              <a:chOff x="1060690" y="2568976"/>
              <a:chExt cx="4909938" cy="2918722"/>
            </a:xfrm>
          </p:grpSpPr>
          <p:sp>
            <p:nvSpPr>
              <p:cNvPr id="402" name="TextBox 401">
                <a:extLst>
                  <a:ext uri="{FF2B5EF4-FFF2-40B4-BE49-F238E27FC236}">
                    <a16:creationId xmlns:a16="http://schemas.microsoft.com/office/drawing/2014/main" id="{C304934E-4FEF-D0F2-3F32-8BCBE1FEAA45}"/>
                  </a:ext>
                </a:extLst>
              </p:cNvPr>
              <p:cNvSpPr txBox="1"/>
              <p:nvPr/>
            </p:nvSpPr>
            <p:spPr>
              <a:xfrm rot="16200000">
                <a:off x="13295" y="3616371"/>
                <a:ext cx="2318441" cy="22365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rPr>
                  <a:t>Change from baseline</a:t>
                </a:r>
              </a:p>
            </p:txBody>
          </p:sp>
          <p:sp>
            <p:nvSpPr>
              <p:cNvPr id="405" name="TextBox 404">
                <a:extLst>
                  <a:ext uri="{FF2B5EF4-FFF2-40B4-BE49-F238E27FC236}">
                    <a16:creationId xmlns:a16="http://schemas.microsoft.com/office/drawing/2014/main" id="{32832EFC-7A26-6F84-C82F-369F388265D8}"/>
                  </a:ext>
                </a:extLst>
              </p:cNvPr>
              <p:cNvSpPr txBox="1"/>
              <p:nvPr/>
            </p:nvSpPr>
            <p:spPr>
              <a:xfrm>
                <a:off x="1086283" y="3801879"/>
                <a:ext cx="452999" cy="239233"/>
              </a:xfrm>
              <a:prstGeom prst="rect">
                <a:avLst/>
              </a:prstGeom>
              <a:noFill/>
            </p:spPr>
            <p:txBody>
              <a:bodyPr wrap="square" lIns="0" tIns="0" rIns="108000" bIns="0" rtlCol="0" anchor="ctr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72727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407" name="Freeform: Shape 182">
                <a:extLst>
                  <a:ext uri="{FF2B5EF4-FFF2-40B4-BE49-F238E27FC236}">
                    <a16:creationId xmlns:a16="http://schemas.microsoft.com/office/drawing/2014/main" id="{A6C4EF9B-04B8-1B2D-D1E6-7B8BFB818B78}"/>
                  </a:ext>
                </a:extLst>
              </p:cNvPr>
              <p:cNvSpPr/>
              <p:nvPr/>
            </p:nvSpPr>
            <p:spPr>
              <a:xfrm>
                <a:off x="1630644" y="2652029"/>
                <a:ext cx="128253" cy="2195911"/>
              </a:xfrm>
              <a:custGeom>
                <a:avLst/>
                <a:gdLst>
                  <a:gd name="connsiteX0" fmla="*/ 0 w 2480261"/>
                  <a:gd name="connsiteY0" fmla="*/ 0 h 1722840"/>
                  <a:gd name="connsiteX1" fmla="*/ 0 w 2480261"/>
                  <a:gd name="connsiteY1" fmla="*/ 1722840 h 1722840"/>
                  <a:gd name="connsiteX2" fmla="*/ 2480261 w 2480261"/>
                  <a:gd name="connsiteY2" fmla="*/ 1722840 h 1722840"/>
                  <a:gd name="connsiteX0" fmla="*/ 0 w 0"/>
                  <a:gd name="connsiteY0" fmla="*/ 0 h 1722840"/>
                  <a:gd name="connsiteX1" fmla="*/ 0 w 0"/>
                  <a:gd name="connsiteY1" fmla="*/ 1722840 h 17228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722840">
                    <a:moveTo>
                      <a:pt x="0" y="0"/>
                    </a:moveTo>
                    <a:lnTo>
                      <a:pt x="0" y="1722840"/>
                    </a:lnTo>
                  </a:path>
                </a:pathLst>
              </a:custGeom>
              <a:noFill/>
              <a:ln w="19050" cap="sq">
                <a:solidFill>
                  <a:srgbClr val="000000"/>
                </a:solidFill>
                <a:miter lim="800000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grpSp>
            <p:nvGrpSpPr>
              <p:cNvPr id="410" name="Group 409">
                <a:extLst>
                  <a:ext uri="{FF2B5EF4-FFF2-40B4-BE49-F238E27FC236}">
                    <a16:creationId xmlns:a16="http://schemas.microsoft.com/office/drawing/2014/main" id="{B4ED99E8-1C59-AC25-F279-68E88CF053F0}"/>
                  </a:ext>
                </a:extLst>
              </p:cNvPr>
              <p:cNvGrpSpPr/>
              <p:nvPr/>
            </p:nvGrpSpPr>
            <p:grpSpPr>
              <a:xfrm>
                <a:off x="1173508" y="2622589"/>
                <a:ext cx="457833" cy="184666"/>
                <a:chOff x="3039491" y="4012552"/>
                <a:chExt cx="457833" cy="142545"/>
              </a:xfrm>
            </p:grpSpPr>
            <p:sp>
              <p:nvSpPr>
                <p:cNvPr id="434" name="TextBox 433">
                  <a:extLst>
                    <a:ext uri="{FF2B5EF4-FFF2-40B4-BE49-F238E27FC236}">
                      <a16:creationId xmlns:a16="http://schemas.microsoft.com/office/drawing/2014/main" id="{F104EC32-151C-3EF4-0007-ABDEC31FED6C}"/>
                    </a:ext>
                  </a:extLst>
                </p:cNvPr>
                <p:cNvSpPr txBox="1"/>
                <p:nvPr/>
              </p:nvSpPr>
              <p:spPr>
                <a:xfrm>
                  <a:off x="3039491" y="4012552"/>
                  <a:ext cx="381140" cy="142545"/>
                </a:xfrm>
                <a:prstGeom prst="rect">
                  <a:avLst/>
                </a:prstGeom>
                <a:noFill/>
              </p:spPr>
              <p:txBody>
                <a:bodyPr wrap="square" lIns="0" tIns="0" rIns="36000" bIns="0" rtlCol="0" anchor="ctr">
                  <a:spAutoFit/>
                </a:bodyPr>
                <a:lstStyle/>
                <a:p>
                  <a:pPr marL="0" marR="0" lvl="0" indent="0" algn="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2</a:t>
                  </a:r>
                </a:p>
              </p:txBody>
            </p:sp>
            <p:cxnSp>
              <p:nvCxnSpPr>
                <p:cNvPr id="435" name="Straight Connector 434">
                  <a:extLst>
                    <a:ext uri="{FF2B5EF4-FFF2-40B4-BE49-F238E27FC236}">
                      <a16:creationId xmlns:a16="http://schemas.microsoft.com/office/drawing/2014/main" id="{D323EC72-68B9-CAC9-1459-39DCBCA6DA85}"/>
                    </a:ext>
                  </a:extLst>
                </p:cNvPr>
                <p:cNvCxnSpPr/>
                <p:nvPr/>
              </p:nvCxnSpPr>
              <p:spPr>
                <a:xfrm>
                  <a:off x="3436124" y="4085609"/>
                  <a:ext cx="61200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1" name="Group 410">
                <a:extLst>
                  <a:ext uri="{FF2B5EF4-FFF2-40B4-BE49-F238E27FC236}">
                    <a16:creationId xmlns:a16="http://schemas.microsoft.com/office/drawing/2014/main" id="{4FA5CB95-9083-A5D0-8D3E-678B443B2DFA}"/>
                  </a:ext>
                </a:extLst>
              </p:cNvPr>
              <p:cNvGrpSpPr/>
              <p:nvPr/>
            </p:nvGrpSpPr>
            <p:grpSpPr>
              <a:xfrm>
                <a:off x="1221802" y="3969949"/>
                <a:ext cx="409539" cy="184666"/>
                <a:chOff x="3087785" y="4744547"/>
                <a:chExt cx="409539" cy="142545"/>
              </a:xfrm>
            </p:grpSpPr>
            <p:sp>
              <p:nvSpPr>
                <p:cNvPr id="432" name="TextBox 431">
                  <a:extLst>
                    <a:ext uri="{FF2B5EF4-FFF2-40B4-BE49-F238E27FC236}">
                      <a16:creationId xmlns:a16="http://schemas.microsoft.com/office/drawing/2014/main" id="{9FDD7D78-E692-DAA9-FBB9-B3151EA2773A}"/>
                    </a:ext>
                  </a:extLst>
                </p:cNvPr>
                <p:cNvSpPr txBox="1"/>
                <p:nvPr/>
              </p:nvSpPr>
              <p:spPr>
                <a:xfrm>
                  <a:off x="3087785" y="4744547"/>
                  <a:ext cx="332844" cy="142545"/>
                </a:xfrm>
                <a:prstGeom prst="rect">
                  <a:avLst/>
                </a:prstGeom>
                <a:noFill/>
              </p:spPr>
              <p:txBody>
                <a:bodyPr wrap="square" lIns="0" tIns="0" rIns="36000" bIns="0" rtlCol="0" anchor="ctr">
                  <a:spAutoFit/>
                </a:bodyPr>
                <a:lstStyle/>
                <a:p>
                  <a:pPr marL="0" marR="0" lvl="0" indent="0" algn="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0</a:t>
                  </a:r>
                </a:p>
              </p:txBody>
            </p:sp>
            <p:cxnSp>
              <p:nvCxnSpPr>
                <p:cNvPr id="433" name="Straight Connector 432">
                  <a:extLst>
                    <a:ext uri="{FF2B5EF4-FFF2-40B4-BE49-F238E27FC236}">
                      <a16:creationId xmlns:a16="http://schemas.microsoft.com/office/drawing/2014/main" id="{FF77A5D5-6583-8198-B120-F6F4786C949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436124" y="4818288"/>
                  <a:ext cx="61200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12" name="Straight Connector 411">
                <a:extLst>
                  <a:ext uri="{FF2B5EF4-FFF2-40B4-BE49-F238E27FC236}">
                    <a16:creationId xmlns:a16="http://schemas.microsoft.com/office/drawing/2014/main" id="{CEBB1963-315C-8F83-B7DA-B0B8E5582BE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19671" y="4860413"/>
                <a:ext cx="4350957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3" name="TextBox 412">
                <a:extLst>
                  <a:ext uri="{FF2B5EF4-FFF2-40B4-BE49-F238E27FC236}">
                    <a16:creationId xmlns:a16="http://schemas.microsoft.com/office/drawing/2014/main" id="{6CBC04CC-AFB3-3B77-572F-83527536A9D8}"/>
                  </a:ext>
                </a:extLst>
              </p:cNvPr>
              <p:cNvSpPr txBox="1"/>
              <p:nvPr/>
            </p:nvSpPr>
            <p:spPr>
              <a:xfrm>
                <a:off x="1941486" y="4966305"/>
                <a:ext cx="273101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0</a:t>
                </a:r>
              </a:p>
            </p:txBody>
          </p:sp>
          <p:cxnSp>
            <p:nvCxnSpPr>
              <p:cNvPr id="414" name="Straight Connector 413">
                <a:extLst>
                  <a:ext uri="{FF2B5EF4-FFF2-40B4-BE49-F238E27FC236}">
                    <a16:creationId xmlns:a16="http://schemas.microsoft.com/office/drawing/2014/main" id="{1D45DAEF-03BA-BE0D-189E-5B47DBC529B7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2322138" y="4900055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5" name="TextBox 414">
                <a:extLst>
                  <a:ext uri="{FF2B5EF4-FFF2-40B4-BE49-F238E27FC236}">
                    <a16:creationId xmlns:a16="http://schemas.microsoft.com/office/drawing/2014/main" id="{F6A45C57-298C-B1AF-AA41-A3146E6A3A87}"/>
                  </a:ext>
                </a:extLst>
              </p:cNvPr>
              <p:cNvSpPr txBox="1"/>
              <p:nvPr/>
            </p:nvSpPr>
            <p:spPr>
              <a:xfrm>
                <a:off x="2248316" y="4966305"/>
                <a:ext cx="226042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dirty="0">
                    <a:solidFill>
                      <a:srgbClr val="000000"/>
                    </a:solidFill>
                  </a:rPr>
                  <a:t>3</a:t>
                </a:r>
                <a:endParaRPr kumimoji="0" lang="en-GB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  <p:cxnSp>
            <p:nvCxnSpPr>
              <p:cNvPr id="416" name="Straight Connector 415">
                <a:extLst>
                  <a:ext uri="{FF2B5EF4-FFF2-40B4-BE49-F238E27FC236}">
                    <a16:creationId xmlns:a16="http://schemas.microsoft.com/office/drawing/2014/main" id="{4C599D67-78F1-5231-FDCD-F254E533ADD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2038580" y="4900055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7" name="Straight Connector 416">
                <a:extLst>
                  <a:ext uri="{FF2B5EF4-FFF2-40B4-BE49-F238E27FC236}">
                    <a16:creationId xmlns:a16="http://schemas.microsoft.com/office/drawing/2014/main" id="{C03382C9-93E0-0460-B441-1CD0366BB23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5472434" y="4900055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8" name="TextBox 417">
                <a:extLst>
                  <a:ext uri="{FF2B5EF4-FFF2-40B4-BE49-F238E27FC236}">
                    <a16:creationId xmlns:a16="http://schemas.microsoft.com/office/drawing/2014/main" id="{ABFEB5AF-96C5-5D4F-9CBD-7D79FFD43841}"/>
                  </a:ext>
                </a:extLst>
              </p:cNvPr>
              <p:cNvSpPr txBox="1"/>
              <p:nvPr/>
            </p:nvSpPr>
            <p:spPr>
              <a:xfrm>
                <a:off x="5361864" y="4966305"/>
                <a:ext cx="298592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36</a:t>
                </a:r>
              </a:p>
            </p:txBody>
          </p:sp>
          <p:grpSp>
            <p:nvGrpSpPr>
              <p:cNvPr id="419" name="Group 418">
                <a:extLst>
                  <a:ext uri="{FF2B5EF4-FFF2-40B4-BE49-F238E27FC236}">
                    <a16:creationId xmlns:a16="http://schemas.microsoft.com/office/drawing/2014/main" id="{7AEF0774-0441-C43B-0EBB-0A1576FBB406}"/>
                  </a:ext>
                </a:extLst>
              </p:cNvPr>
              <p:cNvGrpSpPr/>
              <p:nvPr/>
            </p:nvGrpSpPr>
            <p:grpSpPr>
              <a:xfrm>
                <a:off x="1221802" y="4643629"/>
                <a:ext cx="409539" cy="184666"/>
                <a:chOff x="3240185" y="4896947"/>
                <a:chExt cx="409539" cy="142545"/>
              </a:xfrm>
            </p:grpSpPr>
            <p:sp>
              <p:nvSpPr>
                <p:cNvPr id="430" name="TextBox 429">
                  <a:extLst>
                    <a:ext uri="{FF2B5EF4-FFF2-40B4-BE49-F238E27FC236}">
                      <a16:creationId xmlns:a16="http://schemas.microsoft.com/office/drawing/2014/main" id="{A6F6224F-1803-CAF5-3FA0-0FC62499BF90}"/>
                    </a:ext>
                  </a:extLst>
                </p:cNvPr>
                <p:cNvSpPr txBox="1"/>
                <p:nvPr/>
              </p:nvSpPr>
              <p:spPr>
                <a:xfrm>
                  <a:off x="3240185" y="4896947"/>
                  <a:ext cx="332844" cy="142545"/>
                </a:xfrm>
                <a:prstGeom prst="rect">
                  <a:avLst/>
                </a:prstGeom>
                <a:noFill/>
              </p:spPr>
              <p:txBody>
                <a:bodyPr wrap="square" lIns="0" tIns="0" rIns="36000" bIns="0" rtlCol="0" anchor="ctr">
                  <a:spAutoFit/>
                </a:bodyPr>
                <a:lstStyle/>
                <a:p>
                  <a:pPr marL="0" marR="0" lvl="0" indent="0" algn="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GB" sz="1200" dirty="0">
                      <a:solidFill>
                        <a:srgbClr val="000000"/>
                      </a:solidFill>
                      <a:latin typeface="Poppins Light"/>
                    </a:rPr>
                    <a:t>-1</a:t>
                  </a:r>
                  <a:endPara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  <p:cxnSp>
              <p:nvCxnSpPr>
                <p:cNvPr id="431" name="Straight Connector 430">
                  <a:extLst>
                    <a:ext uri="{FF2B5EF4-FFF2-40B4-BE49-F238E27FC236}">
                      <a16:creationId xmlns:a16="http://schemas.microsoft.com/office/drawing/2014/main" id="{18B0E0E0-2CB8-CB5D-2CD4-4EF843D0C449}"/>
                    </a:ext>
                  </a:extLst>
                </p:cNvPr>
                <p:cNvCxnSpPr/>
                <p:nvPr/>
              </p:nvCxnSpPr>
              <p:spPr>
                <a:xfrm>
                  <a:off x="3588524" y="4970688"/>
                  <a:ext cx="61200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20" name="TextBox 419">
                <a:extLst>
                  <a:ext uri="{FF2B5EF4-FFF2-40B4-BE49-F238E27FC236}">
                    <a16:creationId xmlns:a16="http://schemas.microsoft.com/office/drawing/2014/main" id="{4D44A7B3-972F-1EAC-844F-3B16068E131E}"/>
                  </a:ext>
                </a:extLst>
              </p:cNvPr>
              <p:cNvSpPr txBox="1"/>
              <p:nvPr/>
            </p:nvSpPr>
            <p:spPr>
              <a:xfrm>
                <a:off x="2075149" y="5253788"/>
                <a:ext cx="3435961" cy="23391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rPr>
                  <a:t>Months since randomisation</a:t>
                </a:r>
              </a:p>
            </p:txBody>
          </p:sp>
          <p:grpSp>
            <p:nvGrpSpPr>
              <p:cNvPr id="421" name="Group 420">
                <a:extLst>
                  <a:ext uri="{FF2B5EF4-FFF2-40B4-BE49-F238E27FC236}">
                    <a16:creationId xmlns:a16="http://schemas.microsoft.com/office/drawing/2014/main" id="{841372B2-6EB2-BDC9-3E5C-EBC01E86EE97}"/>
                  </a:ext>
                </a:extLst>
              </p:cNvPr>
              <p:cNvGrpSpPr/>
              <p:nvPr/>
            </p:nvGrpSpPr>
            <p:grpSpPr>
              <a:xfrm>
                <a:off x="1776150" y="2704627"/>
                <a:ext cx="1364857" cy="389594"/>
                <a:chOff x="3642133" y="3907477"/>
                <a:chExt cx="1364857" cy="389594"/>
              </a:xfrm>
            </p:grpSpPr>
            <p:sp>
              <p:nvSpPr>
                <p:cNvPr id="427" name="TextBox 426">
                  <a:extLst>
                    <a:ext uri="{FF2B5EF4-FFF2-40B4-BE49-F238E27FC236}">
                      <a16:creationId xmlns:a16="http://schemas.microsoft.com/office/drawing/2014/main" id="{87233FE6-7004-21EF-6CA3-CCDA3CA58080}"/>
                    </a:ext>
                  </a:extLst>
                </p:cNvPr>
                <p:cNvSpPr txBox="1"/>
                <p:nvPr/>
              </p:nvSpPr>
              <p:spPr>
                <a:xfrm>
                  <a:off x="3783331" y="3907477"/>
                  <a:ext cx="1223659" cy="389594"/>
                </a:xfrm>
                <a:prstGeom prst="rect">
                  <a:avLst/>
                </a:prstGeom>
                <a:noFill/>
              </p:spPr>
              <p:txBody>
                <a:bodyPr wrap="none" lIns="36000" tIns="0" rIns="3600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Testosterone</a:t>
                  </a:r>
                </a:p>
                <a:p>
                  <a:pPr marL="0" marR="0" lvl="0" indent="0" algn="l" defTabSz="914400" rtl="0" eaLnBrk="1" fontAlgn="auto" latinLnBrk="0" hangingPunct="1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Placebo</a:t>
                  </a:r>
                </a:p>
              </p:txBody>
            </p:sp>
            <p:sp>
              <p:nvSpPr>
                <p:cNvPr id="428" name="Rectangle 427">
                  <a:extLst>
                    <a:ext uri="{FF2B5EF4-FFF2-40B4-BE49-F238E27FC236}">
                      <a16:creationId xmlns:a16="http://schemas.microsoft.com/office/drawing/2014/main" id="{D82245D8-BF79-2B6F-5D5F-2C0F325CC6FC}"/>
                    </a:ext>
                  </a:extLst>
                </p:cNvPr>
                <p:cNvSpPr/>
                <p:nvPr/>
              </p:nvSpPr>
              <p:spPr>
                <a:xfrm>
                  <a:off x="3642133" y="3941861"/>
                  <a:ext cx="90488" cy="90488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  <p:sp>
              <p:nvSpPr>
                <p:cNvPr id="429" name="Rectangle 428">
                  <a:extLst>
                    <a:ext uri="{FF2B5EF4-FFF2-40B4-BE49-F238E27FC236}">
                      <a16:creationId xmlns:a16="http://schemas.microsoft.com/office/drawing/2014/main" id="{CAA36D95-5CCF-DC9C-3EDF-F77D38374B4C}"/>
                    </a:ext>
                  </a:extLst>
                </p:cNvPr>
                <p:cNvSpPr/>
                <p:nvPr/>
              </p:nvSpPr>
              <p:spPr>
                <a:xfrm>
                  <a:off x="3642133" y="4134627"/>
                  <a:ext cx="90488" cy="90488"/>
                </a:xfrm>
                <a:prstGeom prst="rect">
                  <a:avLst/>
                </a:prstGeom>
                <a:solidFill>
                  <a:schemeClr val="accent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422" name="Group 421">
                <a:extLst>
                  <a:ext uri="{FF2B5EF4-FFF2-40B4-BE49-F238E27FC236}">
                    <a16:creationId xmlns:a16="http://schemas.microsoft.com/office/drawing/2014/main" id="{C44528C3-1BED-106D-B670-E4646C7F2F8B}"/>
                  </a:ext>
                </a:extLst>
              </p:cNvPr>
              <p:cNvGrpSpPr/>
              <p:nvPr/>
            </p:nvGrpSpPr>
            <p:grpSpPr>
              <a:xfrm>
                <a:off x="1173508" y="3296269"/>
                <a:ext cx="457833" cy="184666"/>
                <a:chOff x="3039491" y="3561914"/>
                <a:chExt cx="457833" cy="142545"/>
              </a:xfrm>
            </p:grpSpPr>
            <p:sp>
              <p:nvSpPr>
                <p:cNvPr id="425" name="TextBox 424">
                  <a:extLst>
                    <a:ext uri="{FF2B5EF4-FFF2-40B4-BE49-F238E27FC236}">
                      <a16:creationId xmlns:a16="http://schemas.microsoft.com/office/drawing/2014/main" id="{B4D87D4D-7AF1-5EC5-C316-35D075DAFBE9}"/>
                    </a:ext>
                  </a:extLst>
                </p:cNvPr>
                <p:cNvSpPr txBox="1"/>
                <p:nvPr/>
              </p:nvSpPr>
              <p:spPr>
                <a:xfrm>
                  <a:off x="3039491" y="3561914"/>
                  <a:ext cx="381140" cy="142545"/>
                </a:xfrm>
                <a:prstGeom prst="rect">
                  <a:avLst/>
                </a:prstGeom>
                <a:noFill/>
              </p:spPr>
              <p:txBody>
                <a:bodyPr wrap="square" lIns="0" tIns="0" rIns="36000" bIns="0" rtlCol="0" anchor="ctr">
                  <a:spAutoFit/>
                </a:bodyPr>
                <a:lstStyle/>
                <a:p>
                  <a:pPr marL="0" marR="0" lvl="0" indent="0" algn="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1</a:t>
                  </a:r>
                </a:p>
              </p:txBody>
            </p:sp>
            <p:cxnSp>
              <p:nvCxnSpPr>
                <p:cNvPr id="426" name="Straight Connector 425">
                  <a:extLst>
                    <a:ext uri="{FF2B5EF4-FFF2-40B4-BE49-F238E27FC236}">
                      <a16:creationId xmlns:a16="http://schemas.microsoft.com/office/drawing/2014/main" id="{8412A9CA-0610-220A-E36B-9C04E6BF65D1}"/>
                    </a:ext>
                  </a:extLst>
                </p:cNvPr>
                <p:cNvCxnSpPr/>
                <p:nvPr/>
              </p:nvCxnSpPr>
              <p:spPr>
                <a:xfrm>
                  <a:off x="3436124" y="3634971"/>
                  <a:ext cx="61200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23" name="Straight Connector 422">
                <a:extLst>
                  <a:ext uri="{FF2B5EF4-FFF2-40B4-BE49-F238E27FC236}">
                    <a16:creationId xmlns:a16="http://schemas.microsoft.com/office/drawing/2014/main" id="{CB0F3E10-D6A1-935C-4649-B52B38BDF610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177196" y="4900055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4" name="TextBox 423">
                <a:extLst>
                  <a:ext uri="{FF2B5EF4-FFF2-40B4-BE49-F238E27FC236}">
                    <a16:creationId xmlns:a16="http://schemas.microsoft.com/office/drawing/2014/main" id="{AB28C07A-C37A-BCD5-9D97-DB3993C8AC81}"/>
                  </a:ext>
                </a:extLst>
              </p:cNvPr>
              <p:cNvSpPr txBox="1"/>
              <p:nvPr/>
            </p:nvSpPr>
            <p:spPr>
              <a:xfrm>
                <a:off x="3106267" y="4966305"/>
                <a:ext cx="226042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12</a:t>
                </a:r>
              </a:p>
            </p:txBody>
          </p:sp>
        </p:grpSp>
        <p:cxnSp>
          <p:nvCxnSpPr>
            <p:cNvPr id="565" name="Straight Connector 564">
              <a:extLst>
                <a:ext uri="{FF2B5EF4-FFF2-40B4-BE49-F238E27FC236}">
                  <a16:creationId xmlns:a16="http://schemas.microsoft.com/office/drawing/2014/main" id="{64082DF1-5607-AE3D-9249-527866C6B05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94510" y="4122377"/>
              <a:ext cx="257175" cy="0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</a:ln>
            <a:effectLst/>
          </p:spPr>
        </p:cxnSp>
        <p:cxnSp>
          <p:nvCxnSpPr>
            <p:cNvPr id="566" name="Straight Connector 565">
              <a:extLst>
                <a:ext uri="{FF2B5EF4-FFF2-40B4-BE49-F238E27FC236}">
                  <a16:creationId xmlns:a16="http://schemas.microsoft.com/office/drawing/2014/main" id="{2202CCA2-100A-736C-4B29-A37FA63854C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104661" y="4122377"/>
              <a:ext cx="255600" cy="0"/>
            </a:xfrm>
            <a:prstGeom prst="line">
              <a:avLst/>
            </a:prstGeom>
            <a:noFill/>
            <a:ln w="28575" cap="flat" cmpd="sng" algn="ctr">
              <a:solidFill>
                <a:srgbClr val="272727"/>
              </a:solidFill>
              <a:prstDash val="solid"/>
            </a:ln>
            <a:effectLst/>
          </p:spPr>
        </p:cxnSp>
        <p:cxnSp>
          <p:nvCxnSpPr>
            <p:cNvPr id="567" name="Straight Connector 566">
              <a:extLst>
                <a:ext uri="{FF2B5EF4-FFF2-40B4-BE49-F238E27FC236}">
                  <a16:creationId xmlns:a16="http://schemas.microsoft.com/office/drawing/2014/main" id="{5FB93061-1CD2-0B9C-B68F-422423F5444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37886" y="4123984"/>
              <a:ext cx="255600" cy="0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</a:ln>
            <a:effectLst/>
          </p:spPr>
        </p:cxnSp>
        <p:cxnSp>
          <p:nvCxnSpPr>
            <p:cNvPr id="568" name="Straight Connector 567">
              <a:extLst>
                <a:ext uri="{FF2B5EF4-FFF2-40B4-BE49-F238E27FC236}">
                  <a16:creationId xmlns:a16="http://schemas.microsoft.com/office/drawing/2014/main" id="{2F574FF6-F526-854C-8E9A-152B2AFC5F5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47076" y="4123984"/>
              <a:ext cx="255600" cy="0"/>
            </a:xfrm>
            <a:prstGeom prst="line">
              <a:avLst/>
            </a:prstGeom>
            <a:noFill/>
            <a:ln w="28575" cap="flat" cmpd="sng" algn="ctr">
              <a:solidFill>
                <a:srgbClr val="272727"/>
              </a:solidFill>
              <a:prstDash val="solid"/>
            </a:ln>
            <a:effectLst/>
          </p:spPr>
        </p:cxnSp>
        <p:cxnSp>
          <p:nvCxnSpPr>
            <p:cNvPr id="569" name="Straight Connector 568">
              <a:extLst>
                <a:ext uri="{FF2B5EF4-FFF2-40B4-BE49-F238E27FC236}">
                  <a16:creationId xmlns:a16="http://schemas.microsoft.com/office/drawing/2014/main" id="{9F054384-14C4-146C-2473-A162282FB3E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86485" y="4122543"/>
              <a:ext cx="255600" cy="0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</a:ln>
            <a:effectLst/>
          </p:spPr>
        </p:cxnSp>
        <p:cxnSp>
          <p:nvCxnSpPr>
            <p:cNvPr id="570" name="Straight Connector 569">
              <a:extLst>
                <a:ext uri="{FF2B5EF4-FFF2-40B4-BE49-F238E27FC236}">
                  <a16:creationId xmlns:a16="http://schemas.microsoft.com/office/drawing/2014/main" id="{95CADDB8-F5B8-4E5E-7B6B-623A736EFDA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393770" y="4122543"/>
              <a:ext cx="255600" cy="0"/>
            </a:xfrm>
            <a:prstGeom prst="line">
              <a:avLst/>
            </a:prstGeom>
            <a:noFill/>
            <a:ln w="28575" cap="flat" cmpd="sng" algn="ctr">
              <a:solidFill>
                <a:srgbClr val="272727"/>
              </a:solidFill>
              <a:prstDash val="solid"/>
            </a:ln>
            <a:effectLst/>
          </p:spPr>
        </p:cxnSp>
        <p:cxnSp>
          <p:nvCxnSpPr>
            <p:cNvPr id="571" name="Straight Connector 570">
              <a:extLst>
                <a:ext uri="{FF2B5EF4-FFF2-40B4-BE49-F238E27FC236}">
                  <a16:creationId xmlns:a16="http://schemas.microsoft.com/office/drawing/2014/main" id="{16B7B459-A235-6C11-B5BD-EA19DB7715B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227547" y="4122543"/>
              <a:ext cx="255600" cy="0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</a:ln>
            <a:effectLst/>
          </p:spPr>
        </p:cxnSp>
        <p:cxnSp>
          <p:nvCxnSpPr>
            <p:cNvPr id="572" name="Straight Connector 571">
              <a:extLst>
                <a:ext uri="{FF2B5EF4-FFF2-40B4-BE49-F238E27FC236}">
                  <a16:creationId xmlns:a16="http://schemas.microsoft.com/office/drawing/2014/main" id="{5AAF105F-17DD-428E-86D8-3CA2F7693AC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536737" y="4066917"/>
              <a:ext cx="255600" cy="0"/>
            </a:xfrm>
            <a:prstGeom prst="line">
              <a:avLst/>
            </a:prstGeom>
            <a:noFill/>
            <a:ln w="28575" cap="flat" cmpd="sng" algn="ctr">
              <a:solidFill>
                <a:srgbClr val="272727"/>
              </a:solidFill>
              <a:prstDash val="solid"/>
            </a:ln>
            <a:effectLst/>
          </p:spPr>
        </p:cxn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1749637F-5EB0-CA57-5AB7-99634D0D36D9}"/>
                </a:ext>
              </a:extLst>
            </p:cNvPr>
            <p:cNvSpPr/>
            <p:nvPr/>
          </p:nvSpPr>
          <p:spPr>
            <a:xfrm>
              <a:off x="7208520" y="2857500"/>
              <a:ext cx="3554730" cy="998220"/>
            </a:xfrm>
            <a:custGeom>
              <a:avLst/>
              <a:gdLst>
                <a:gd name="connsiteX0" fmla="*/ 0 w 3554730"/>
                <a:gd name="connsiteY0" fmla="*/ 998220 h 998220"/>
                <a:gd name="connsiteX1" fmla="*/ 403860 w 3554730"/>
                <a:gd name="connsiteY1" fmla="*/ 998220 h 998220"/>
                <a:gd name="connsiteX2" fmla="*/ 1261110 w 3554730"/>
                <a:gd name="connsiteY2" fmla="*/ 377190 h 998220"/>
                <a:gd name="connsiteX3" fmla="*/ 3554730 w 3554730"/>
                <a:gd name="connsiteY3" fmla="*/ 0 h 998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54730" h="998220">
                  <a:moveTo>
                    <a:pt x="0" y="998220"/>
                  </a:moveTo>
                  <a:lnTo>
                    <a:pt x="403860" y="998220"/>
                  </a:lnTo>
                  <a:lnTo>
                    <a:pt x="1261110" y="377190"/>
                  </a:lnTo>
                  <a:lnTo>
                    <a:pt x="3554730" y="0"/>
                  </a:lnTo>
                </a:path>
              </a:pathLst>
            </a:custGeom>
            <a:noFill/>
            <a:ln w="28575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8F59A3FC-A83E-6431-8DDF-EADE5AAC2790}"/>
                </a:ext>
              </a:extLst>
            </p:cNvPr>
            <p:cNvGrpSpPr/>
            <p:nvPr/>
          </p:nvGrpSpPr>
          <p:grpSpPr>
            <a:xfrm>
              <a:off x="7287666" y="3724753"/>
              <a:ext cx="409531" cy="403207"/>
              <a:chOff x="8144916" y="3724753"/>
              <a:chExt cx="409531" cy="403207"/>
            </a:xfrm>
          </p:grpSpPr>
          <p:grpSp>
            <p:nvGrpSpPr>
              <p:cNvPr id="508" name="Group 507">
                <a:extLst>
                  <a:ext uri="{FF2B5EF4-FFF2-40B4-BE49-F238E27FC236}">
                    <a16:creationId xmlns:a16="http://schemas.microsoft.com/office/drawing/2014/main" id="{9B7E25C5-2D31-9369-046B-DA5CAF90FCA6}"/>
                  </a:ext>
                </a:extLst>
              </p:cNvPr>
              <p:cNvGrpSpPr/>
              <p:nvPr/>
            </p:nvGrpSpPr>
            <p:grpSpPr>
              <a:xfrm>
                <a:off x="8384499" y="3724753"/>
                <a:ext cx="169948" cy="274850"/>
                <a:chOff x="9145041" y="4060930"/>
                <a:chExt cx="169948" cy="274850"/>
              </a:xfrm>
            </p:grpSpPr>
            <p:cxnSp>
              <p:nvCxnSpPr>
                <p:cNvPr id="509" name="Straight Connector 508">
                  <a:extLst>
                    <a:ext uri="{FF2B5EF4-FFF2-40B4-BE49-F238E27FC236}">
                      <a16:creationId xmlns:a16="http://schemas.microsoft.com/office/drawing/2014/main" id="{BDB65651-E7C9-619E-2B41-FA63A2C63C8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3981639"/>
                  <a:ext cx="0" cy="158581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510" name="Straight Connector 509">
                  <a:extLst>
                    <a:ext uri="{FF2B5EF4-FFF2-40B4-BE49-F238E27FC236}">
                      <a16:creationId xmlns:a16="http://schemas.microsoft.com/office/drawing/2014/main" id="{0CB9932A-E5B2-BF0A-1C58-B08A030485B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4" y="4073002"/>
                  <a:ext cx="0" cy="262778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511" name="Straight Connector 510">
                  <a:extLst>
                    <a:ext uri="{FF2B5EF4-FFF2-40B4-BE49-F238E27FC236}">
                      <a16:creationId xmlns:a16="http://schemas.microsoft.com/office/drawing/2014/main" id="{7FA8FEE3-FB12-1E80-69CB-3A0169DF67C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4241376"/>
                  <a:ext cx="0" cy="158581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512" name="Rectangle 511">
                  <a:extLst>
                    <a:ext uri="{FF2B5EF4-FFF2-40B4-BE49-F238E27FC236}">
                      <a16:creationId xmlns:a16="http://schemas.microsoft.com/office/drawing/2014/main" id="{DE41C93E-CD74-0FC3-86F7-DB87F95D9B12}"/>
                    </a:ext>
                  </a:extLst>
                </p:cNvPr>
                <p:cNvSpPr/>
                <p:nvPr/>
              </p:nvSpPr>
              <p:spPr>
                <a:xfrm rot="2700000">
                  <a:off x="9145042" y="4109447"/>
                  <a:ext cx="169945" cy="169948"/>
                </a:xfrm>
                <a:prstGeom prst="rect">
                  <a:avLst/>
                </a:prstGeom>
                <a:solidFill>
                  <a:schemeClr val="accent3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07" name="Group 506">
                <a:extLst>
                  <a:ext uri="{FF2B5EF4-FFF2-40B4-BE49-F238E27FC236}">
                    <a16:creationId xmlns:a16="http://schemas.microsoft.com/office/drawing/2014/main" id="{2C4BD5EB-9D82-31A8-073F-F5557DED04F6}"/>
                  </a:ext>
                </a:extLst>
              </p:cNvPr>
              <p:cNvGrpSpPr/>
              <p:nvPr/>
            </p:nvGrpSpPr>
            <p:grpSpPr>
              <a:xfrm>
                <a:off x="8144916" y="3861387"/>
                <a:ext cx="169948" cy="266573"/>
                <a:chOff x="9145041" y="4069207"/>
                <a:chExt cx="169948" cy="266573"/>
              </a:xfrm>
            </p:grpSpPr>
            <p:cxnSp>
              <p:nvCxnSpPr>
                <p:cNvPr id="502" name="Straight Connector 501">
                  <a:extLst>
                    <a:ext uri="{FF2B5EF4-FFF2-40B4-BE49-F238E27FC236}">
                      <a16:creationId xmlns:a16="http://schemas.microsoft.com/office/drawing/2014/main" id="{27AC9E32-7F49-07E9-47BB-C6C2409FE0D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3989916"/>
                  <a:ext cx="0" cy="158581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503" name="Straight Connector 502">
                  <a:extLst>
                    <a:ext uri="{FF2B5EF4-FFF2-40B4-BE49-F238E27FC236}">
                      <a16:creationId xmlns:a16="http://schemas.microsoft.com/office/drawing/2014/main" id="{9813AAD0-BC7C-DD95-DB3A-FC5FCD3420B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4" y="4073002"/>
                  <a:ext cx="0" cy="262778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506" name="Straight Connector 505">
                  <a:extLst>
                    <a:ext uri="{FF2B5EF4-FFF2-40B4-BE49-F238E27FC236}">
                      <a16:creationId xmlns:a16="http://schemas.microsoft.com/office/drawing/2014/main" id="{5F6CC694-41F1-6F5F-E628-91B838F82B9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4239471"/>
                  <a:ext cx="0" cy="158581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501" name="Rectangle 500">
                  <a:extLst>
                    <a:ext uri="{FF2B5EF4-FFF2-40B4-BE49-F238E27FC236}">
                      <a16:creationId xmlns:a16="http://schemas.microsoft.com/office/drawing/2014/main" id="{24316AAB-18EE-CF3C-29CA-1929A51B1F3E}"/>
                    </a:ext>
                  </a:extLst>
                </p:cNvPr>
                <p:cNvSpPr/>
                <p:nvPr/>
              </p:nvSpPr>
              <p:spPr>
                <a:xfrm rot="2700000">
                  <a:off x="9145042" y="4115162"/>
                  <a:ext cx="169945" cy="169948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9A6941D-DA5B-8C5C-F95C-D238EE6F3A66}"/>
                </a:ext>
              </a:extLst>
            </p:cNvPr>
            <p:cNvGrpSpPr/>
            <p:nvPr/>
          </p:nvGrpSpPr>
          <p:grpSpPr>
            <a:xfrm>
              <a:off x="8145274" y="3092747"/>
              <a:ext cx="409531" cy="517053"/>
              <a:chOff x="9292084" y="3092747"/>
              <a:chExt cx="409531" cy="517053"/>
            </a:xfrm>
          </p:grpSpPr>
          <p:grpSp>
            <p:nvGrpSpPr>
              <p:cNvPr id="518" name="Group 517">
                <a:extLst>
                  <a:ext uri="{FF2B5EF4-FFF2-40B4-BE49-F238E27FC236}">
                    <a16:creationId xmlns:a16="http://schemas.microsoft.com/office/drawing/2014/main" id="{76EEF196-8B99-6A4F-172E-F1B36509FDF6}"/>
                  </a:ext>
                </a:extLst>
              </p:cNvPr>
              <p:cNvGrpSpPr/>
              <p:nvPr/>
            </p:nvGrpSpPr>
            <p:grpSpPr>
              <a:xfrm>
                <a:off x="9531667" y="3092747"/>
                <a:ext cx="169948" cy="316760"/>
                <a:chOff x="9145041" y="4019020"/>
                <a:chExt cx="169948" cy="316760"/>
              </a:xfrm>
            </p:grpSpPr>
            <p:cxnSp>
              <p:nvCxnSpPr>
                <p:cNvPr id="519" name="Straight Connector 518">
                  <a:extLst>
                    <a:ext uri="{FF2B5EF4-FFF2-40B4-BE49-F238E27FC236}">
                      <a16:creationId xmlns:a16="http://schemas.microsoft.com/office/drawing/2014/main" id="{2E387BE3-AFA8-7E35-1FE3-43E6A38F267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3939729"/>
                  <a:ext cx="0" cy="158581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520" name="Straight Connector 519">
                  <a:extLst>
                    <a:ext uri="{FF2B5EF4-FFF2-40B4-BE49-F238E27FC236}">
                      <a16:creationId xmlns:a16="http://schemas.microsoft.com/office/drawing/2014/main" id="{2FED9EB8-68A6-F3B0-54BA-A64F879F161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4" y="4023628"/>
                  <a:ext cx="0" cy="31215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521" name="Straight Connector 520">
                  <a:extLst>
                    <a:ext uri="{FF2B5EF4-FFF2-40B4-BE49-F238E27FC236}">
                      <a16:creationId xmlns:a16="http://schemas.microsoft.com/office/drawing/2014/main" id="{E39D68EF-777E-5642-9792-DB0469AF9D9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4237566"/>
                  <a:ext cx="0" cy="158581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522" name="Rectangle 521">
                  <a:extLst>
                    <a:ext uri="{FF2B5EF4-FFF2-40B4-BE49-F238E27FC236}">
                      <a16:creationId xmlns:a16="http://schemas.microsoft.com/office/drawing/2014/main" id="{F0B0F10E-04C7-4897-523F-625F68718350}"/>
                    </a:ext>
                  </a:extLst>
                </p:cNvPr>
                <p:cNvSpPr/>
                <p:nvPr/>
              </p:nvSpPr>
              <p:spPr>
                <a:xfrm rot="2700000">
                  <a:off x="9145042" y="4082777"/>
                  <a:ext cx="169945" cy="169948"/>
                </a:xfrm>
                <a:prstGeom prst="rect">
                  <a:avLst/>
                </a:prstGeom>
                <a:solidFill>
                  <a:schemeClr val="accent3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13" name="Group 512">
                <a:extLst>
                  <a:ext uri="{FF2B5EF4-FFF2-40B4-BE49-F238E27FC236}">
                    <a16:creationId xmlns:a16="http://schemas.microsoft.com/office/drawing/2014/main" id="{90521567-36F1-6483-D8C1-E0FCDCF85DA9}"/>
                  </a:ext>
                </a:extLst>
              </p:cNvPr>
              <p:cNvGrpSpPr/>
              <p:nvPr/>
            </p:nvGrpSpPr>
            <p:grpSpPr>
              <a:xfrm>
                <a:off x="9292084" y="3303676"/>
                <a:ext cx="169948" cy="306124"/>
                <a:chOff x="9145041" y="4036822"/>
                <a:chExt cx="169948" cy="306124"/>
              </a:xfrm>
            </p:grpSpPr>
            <p:cxnSp>
              <p:nvCxnSpPr>
                <p:cNvPr id="514" name="Straight Connector 513">
                  <a:extLst>
                    <a:ext uri="{FF2B5EF4-FFF2-40B4-BE49-F238E27FC236}">
                      <a16:creationId xmlns:a16="http://schemas.microsoft.com/office/drawing/2014/main" id="{45779ECC-16BC-FEAF-E7E7-FDAE055AC93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3957531"/>
                  <a:ext cx="0" cy="158581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515" name="Straight Connector 514">
                  <a:extLst>
                    <a:ext uri="{FF2B5EF4-FFF2-40B4-BE49-F238E27FC236}">
                      <a16:creationId xmlns:a16="http://schemas.microsoft.com/office/drawing/2014/main" id="{AF99F4E2-024D-8A63-B8A3-EDB4C387D7C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4" y="4051481"/>
                  <a:ext cx="0" cy="291465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516" name="Straight Connector 515">
                  <a:extLst>
                    <a:ext uri="{FF2B5EF4-FFF2-40B4-BE49-F238E27FC236}">
                      <a16:creationId xmlns:a16="http://schemas.microsoft.com/office/drawing/2014/main" id="{62DB802A-767D-2A53-4700-8B513827E4D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4252806"/>
                  <a:ext cx="0" cy="158581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517" name="Rectangle 516">
                  <a:extLst>
                    <a:ext uri="{FF2B5EF4-FFF2-40B4-BE49-F238E27FC236}">
                      <a16:creationId xmlns:a16="http://schemas.microsoft.com/office/drawing/2014/main" id="{22AC164A-C130-CB41-00F8-B9B7D4BB2FD9}"/>
                    </a:ext>
                  </a:extLst>
                </p:cNvPr>
                <p:cNvSpPr/>
                <p:nvPr/>
              </p:nvSpPr>
              <p:spPr>
                <a:xfrm rot="2700000">
                  <a:off x="9145042" y="4103732"/>
                  <a:ext cx="169945" cy="169948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5597A4C-316C-2004-B9CB-5813ED4F3F64}"/>
                </a:ext>
              </a:extLst>
            </p:cNvPr>
            <p:cNvGrpSpPr/>
            <p:nvPr/>
          </p:nvGrpSpPr>
          <p:grpSpPr>
            <a:xfrm>
              <a:off x="10436286" y="2646396"/>
              <a:ext cx="409531" cy="639554"/>
              <a:chOff x="10436286" y="2646396"/>
              <a:chExt cx="409531" cy="639554"/>
            </a:xfrm>
          </p:grpSpPr>
          <p:grpSp>
            <p:nvGrpSpPr>
              <p:cNvPr id="531" name="Group 530">
                <a:extLst>
                  <a:ext uri="{FF2B5EF4-FFF2-40B4-BE49-F238E27FC236}">
                    <a16:creationId xmlns:a16="http://schemas.microsoft.com/office/drawing/2014/main" id="{D5B2A409-F74F-AB94-384E-3643EB1C04A1}"/>
                  </a:ext>
                </a:extLst>
              </p:cNvPr>
              <p:cNvGrpSpPr/>
              <p:nvPr/>
            </p:nvGrpSpPr>
            <p:grpSpPr>
              <a:xfrm>
                <a:off x="10675869" y="2646396"/>
                <a:ext cx="169948" cy="433092"/>
                <a:chOff x="9145041" y="3956155"/>
                <a:chExt cx="169948" cy="433092"/>
              </a:xfrm>
            </p:grpSpPr>
            <p:cxnSp>
              <p:nvCxnSpPr>
                <p:cNvPr id="532" name="Straight Connector 531">
                  <a:extLst>
                    <a:ext uri="{FF2B5EF4-FFF2-40B4-BE49-F238E27FC236}">
                      <a16:creationId xmlns:a16="http://schemas.microsoft.com/office/drawing/2014/main" id="{682E2EBC-7796-EA24-625E-F8DBB00061E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3876864"/>
                  <a:ext cx="0" cy="158581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533" name="Straight Connector 532">
                  <a:extLst>
                    <a:ext uri="{FF2B5EF4-FFF2-40B4-BE49-F238E27FC236}">
                      <a16:creationId xmlns:a16="http://schemas.microsoft.com/office/drawing/2014/main" id="{C44C9492-C4A2-2396-50D1-13989F7A13C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4" y="3967059"/>
                  <a:ext cx="0" cy="421005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534" name="Straight Connector 533">
                  <a:extLst>
                    <a:ext uri="{FF2B5EF4-FFF2-40B4-BE49-F238E27FC236}">
                      <a16:creationId xmlns:a16="http://schemas.microsoft.com/office/drawing/2014/main" id="{2F4E3B9E-0C85-081F-43A8-C36ADFB0F3B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4309956"/>
                  <a:ext cx="0" cy="158581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535" name="Rectangle 534">
                  <a:extLst>
                    <a:ext uri="{FF2B5EF4-FFF2-40B4-BE49-F238E27FC236}">
                      <a16:creationId xmlns:a16="http://schemas.microsoft.com/office/drawing/2014/main" id="{14BC3026-2128-CFAD-4B71-F6395A1361A4}"/>
                    </a:ext>
                  </a:extLst>
                </p:cNvPr>
                <p:cNvSpPr/>
                <p:nvPr/>
              </p:nvSpPr>
              <p:spPr>
                <a:xfrm rot="2700000">
                  <a:off x="9145042" y="4086587"/>
                  <a:ext cx="169945" cy="169948"/>
                </a:xfrm>
                <a:prstGeom prst="rect">
                  <a:avLst/>
                </a:prstGeom>
                <a:solidFill>
                  <a:schemeClr val="accent3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26" name="Group 525">
                <a:extLst>
                  <a:ext uri="{FF2B5EF4-FFF2-40B4-BE49-F238E27FC236}">
                    <a16:creationId xmlns:a16="http://schemas.microsoft.com/office/drawing/2014/main" id="{C9B4D778-72B8-0E7B-06E8-F5E91625478B}"/>
                  </a:ext>
                </a:extLst>
              </p:cNvPr>
              <p:cNvGrpSpPr/>
              <p:nvPr/>
            </p:nvGrpSpPr>
            <p:grpSpPr>
              <a:xfrm>
                <a:off x="10436286" y="2855420"/>
                <a:ext cx="169948" cy="430530"/>
                <a:chOff x="9145041" y="3977767"/>
                <a:chExt cx="169948" cy="430530"/>
              </a:xfrm>
            </p:grpSpPr>
            <p:cxnSp>
              <p:nvCxnSpPr>
                <p:cNvPr id="527" name="Straight Connector 526">
                  <a:extLst>
                    <a:ext uri="{FF2B5EF4-FFF2-40B4-BE49-F238E27FC236}">
                      <a16:creationId xmlns:a16="http://schemas.microsoft.com/office/drawing/2014/main" id="{CF0588B5-EA49-F2D4-E0F5-9A9EABB1E47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3898476"/>
                  <a:ext cx="0" cy="158581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528" name="Straight Connector 527">
                  <a:extLst>
                    <a:ext uri="{FF2B5EF4-FFF2-40B4-BE49-F238E27FC236}">
                      <a16:creationId xmlns:a16="http://schemas.microsoft.com/office/drawing/2014/main" id="{124F479F-5A0D-2440-31F7-C758AF60FB0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30014" y="3991102"/>
                  <a:ext cx="0" cy="417195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cxnSp>
              <p:nvCxnSpPr>
                <p:cNvPr id="529" name="Straight Connector 528">
                  <a:extLst>
                    <a:ext uri="{FF2B5EF4-FFF2-40B4-BE49-F238E27FC236}">
                      <a16:creationId xmlns:a16="http://schemas.microsoft.com/office/drawing/2014/main" id="{14B76BF9-0D5E-A5E0-1964-AFF1B190E9B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230014" y="4329006"/>
                  <a:ext cx="0" cy="158581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272727"/>
                  </a:solidFill>
                  <a:prstDash val="solid"/>
                </a:ln>
                <a:effectLst/>
              </p:spPr>
            </p:cxnSp>
            <p:sp>
              <p:nvSpPr>
                <p:cNvPr id="530" name="Rectangle 529">
                  <a:extLst>
                    <a:ext uri="{FF2B5EF4-FFF2-40B4-BE49-F238E27FC236}">
                      <a16:creationId xmlns:a16="http://schemas.microsoft.com/office/drawing/2014/main" id="{1583657B-F125-CA15-D6B2-066C47515D9B}"/>
                    </a:ext>
                  </a:extLst>
                </p:cNvPr>
                <p:cNvSpPr/>
                <p:nvPr/>
              </p:nvSpPr>
              <p:spPr>
                <a:xfrm rot="2700000">
                  <a:off x="9145042" y="4107542"/>
                  <a:ext cx="169945" cy="169948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18A37CD5-64EA-6EC7-4B84-64305D85A19E}"/>
                </a:ext>
              </a:extLst>
            </p:cNvPr>
            <p:cNvSpPr/>
            <p:nvPr/>
          </p:nvSpPr>
          <p:spPr>
            <a:xfrm>
              <a:off x="7204710" y="3067050"/>
              <a:ext cx="3318510" cy="929640"/>
            </a:xfrm>
            <a:custGeom>
              <a:avLst/>
              <a:gdLst>
                <a:gd name="connsiteX0" fmla="*/ 0 w 3318510"/>
                <a:gd name="connsiteY0" fmla="*/ 784860 h 929640"/>
                <a:gd name="connsiteX1" fmla="*/ 163830 w 3318510"/>
                <a:gd name="connsiteY1" fmla="*/ 929640 h 929640"/>
                <a:gd name="connsiteX2" fmla="*/ 1024890 w 3318510"/>
                <a:gd name="connsiteY2" fmla="*/ 392430 h 929640"/>
                <a:gd name="connsiteX3" fmla="*/ 3318510 w 3318510"/>
                <a:gd name="connsiteY3" fmla="*/ 0 h 929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18510" h="929640">
                  <a:moveTo>
                    <a:pt x="0" y="784860"/>
                  </a:moveTo>
                  <a:lnTo>
                    <a:pt x="163830" y="929640"/>
                  </a:lnTo>
                  <a:lnTo>
                    <a:pt x="1024890" y="392430"/>
                  </a:lnTo>
                  <a:lnTo>
                    <a:pt x="3318510" y="0"/>
                  </a:lnTo>
                </a:path>
              </a:pathLst>
            </a:cu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2611556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TRAVERSE Prostate Safety </a:t>
            </a:r>
            <a:r>
              <a:rPr kumimoji="0" lang="en-GB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substudy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: results</a:t>
            </a:r>
            <a:endParaRPr lang="en-GB" dirty="0"/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B4D39AC-9ACC-B2B1-4D0F-4316AFBD7CA3}"/>
              </a:ext>
            </a:extLst>
          </p:cNvPr>
          <p:cNvSpPr txBox="1"/>
          <p:nvPr/>
        </p:nvSpPr>
        <p:spPr>
          <a:xfrm>
            <a:off x="1524001" y="5984478"/>
            <a:ext cx="1008789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CI, confidence interval; IPSS, International Prostate Symptom Score; LS, least squares; PSA, prostate-specific antigen.</a:t>
            </a:r>
          </a:p>
          <a:p>
            <a:pPr>
              <a:defRPr/>
            </a:pPr>
            <a:r>
              <a:rPr lang="en-US" sz="900" dirty="0">
                <a:solidFill>
                  <a:srgbClr val="005294"/>
                </a:solidFill>
              </a:rPr>
              <a:t>Bhasin S </a:t>
            </a:r>
            <a:r>
              <a:rPr lang="en-US" sz="900" i="1" dirty="0">
                <a:solidFill>
                  <a:srgbClr val="005294"/>
                </a:solidFill>
              </a:rPr>
              <a:t>et al. JAMA </a:t>
            </a:r>
            <a:r>
              <a:rPr lang="en-US" sz="900" i="1" dirty="0" err="1">
                <a:solidFill>
                  <a:srgbClr val="005294"/>
                </a:solidFill>
              </a:rPr>
              <a:t>Netw</a:t>
            </a:r>
            <a:r>
              <a:rPr lang="en-US" sz="900" i="1" dirty="0">
                <a:solidFill>
                  <a:srgbClr val="005294"/>
                </a:solidFill>
              </a:rPr>
              <a:t> Open</a:t>
            </a:r>
            <a:r>
              <a:rPr lang="en-US" sz="900" dirty="0">
                <a:solidFill>
                  <a:srgbClr val="005294"/>
                </a:solidFill>
              </a:rPr>
              <a:t> 2023;6:e2348692.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srgbClr val="005294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A4EAF666-A3D2-8555-0BFC-ED5F7F040A6E}"/>
              </a:ext>
            </a:extLst>
          </p:cNvPr>
          <p:cNvSpPr/>
          <p:nvPr/>
        </p:nvSpPr>
        <p:spPr>
          <a:xfrm>
            <a:off x="-592854" y="1340465"/>
            <a:ext cx="6517894" cy="449779"/>
          </a:xfrm>
          <a:prstGeom prst="roundRect">
            <a:avLst>
              <a:gd name="adj" fmla="val 50000"/>
            </a:avLst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42" name="Content Placeholder 2">
            <a:extLst>
              <a:ext uri="{FF2B5EF4-FFF2-40B4-BE49-F238E27FC236}">
                <a16:creationId xmlns:a16="http://schemas.microsoft.com/office/drawing/2014/main" id="{023FA417-5055-2B96-6929-3BF9FF032A84}"/>
              </a:ext>
            </a:extLst>
          </p:cNvPr>
          <p:cNvSpPr txBox="1">
            <a:spLocks/>
          </p:cNvSpPr>
          <p:nvPr/>
        </p:nvSpPr>
        <p:spPr>
          <a:xfrm>
            <a:off x="688769" y="1360561"/>
            <a:ext cx="4971688" cy="4278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spcBef>
                <a:spcPts val="1800"/>
              </a:spcBef>
              <a:spcAft>
                <a:spcPct val="0"/>
              </a:spcAft>
              <a:buClr>
                <a:srgbClr val="006EAB"/>
              </a:buClr>
              <a:buNone/>
              <a:defRPr/>
            </a:pPr>
            <a:r>
              <a:rPr lang="en-US" b="1" spc="-40" dirty="0">
                <a:solidFill>
                  <a:prstClr val="white"/>
                </a:solidFill>
              </a:rPr>
              <a:t>Changes in PSA levels over time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5F153824-BBA8-4099-A69F-A889F756FB6D}"/>
              </a:ext>
            </a:extLst>
          </p:cNvPr>
          <p:cNvGrpSpPr/>
          <p:nvPr/>
        </p:nvGrpSpPr>
        <p:grpSpPr>
          <a:xfrm>
            <a:off x="1986504" y="1999624"/>
            <a:ext cx="7690804" cy="3901816"/>
            <a:chOff x="1986504" y="2210637"/>
            <a:chExt cx="7690804" cy="3901816"/>
          </a:xfrm>
        </p:grpSpPr>
        <p:grpSp>
          <p:nvGrpSpPr>
            <p:cNvPr id="125" name="Group 124">
              <a:extLst>
                <a:ext uri="{FF2B5EF4-FFF2-40B4-BE49-F238E27FC236}">
                  <a16:creationId xmlns:a16="http://schemas.microsoft.com/office/drawing/2014/main" id="{46191B76-2B37-C7E0-4113-EA3D6ACF99C6}"/>
                </a:ext>
              </a:extLst>
            </p:cNvPr>
            <p:cNvGrpSpPr/>
            <p:nvPr/>
          </p:nvGrpSpPr>
          <p:grpSpPr>
            <a:xfrm>
              <a:off x="1986504" y="2210637"/>
              <a:ext cx="7690804" cy="3901816"/>
              <a:chOff x="1986504" y="2210637"/>
              <a:chExt cx="7690804" cy="3901816"/>
            </a:xfrm>
          </p:grpSpPr>
          <p:grpSp>
            <p:nvGrpSpPr>
              <p:cNvPr id="120" name="Group 119">
                <a:extLst>
                  <a:ext uri="{FF2B5EF4-FFF2-40B4-BE49-F238E27FC236}">
                    <a16:creationId xmlns:a16="http://schemas.microsoft.com/office/drawing/2014/main" id="{33D1AD82-40D5-D81E-78E8-ACD83F3F89A9}"/>
                  </a:ext>
                </a:extLst>
              </p:cNvPr>
              <p:cNvGrpSpPr/>
              <p:nvPr/>
            </p:nvGrpSpPr>
            <p:grpSpPr>
              <a:xfrm>
                <a:off x="1986504" y="2210637"/>
                <a:ext cx="7690804" cy="3901816"/>
                <a:chOff x="2200356" y="2210637"/>
                <a:chExt cx="7690804" cy="3901816"/>
              </a:xfrm>
            </p:grpSpPr>
            <p:sp>
              <p:nvSpPr>
                <p:cNvPr id="22" name="Rounded Rectangle 57">
                  <a:extLst>
                    <a:ext uri="{FF2B5EF4-FFF2-40B4-BE49-F238E27FC236}">
                      <a16:creationId xmlns:a16="http://schemas.microsoft.com/office/drawing/2014/main" id="{5BCB529A-05EF-E298-56A3-F21118A14033}"/>
                    </a:ext>
                  </a:extLst>
                </p:cNvPr>
                <p:cNvSpPr/>
                <p:nvPr/>
              </p:nvSpPr>
              <p:spPr>
                <a:xfrm>
                  <a:off x="2200356" y="2210637"/>
                  <a:ext cx="7690804" cy="3901816"/>
                </a:xfrm>
                <a:prstGeom prst="roundRect">
                  <a:avLst>
                    <a:gd name="adj" fmla="val 5052"/>
                  </a:avLst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  <p:sp>
              <p:nvSpPr>
                <p:cNvPr id="65" name="TextBox 64">
                  <a:extLst>
                    <a:ext uri="{FF2B5EF4-FFF2-40B4-BE49-F238E27FC236}">
                      <a16:creationId xmlns:a16="http://schemas.microsoft.com/office/drawing/2014/main" id="{CFB2EF98-3159-02EF-0123-825A5315BA12}"/>
                    </a:ext>
                  </a:extLst>
                </p:cNvPr>
                <p:cNvSpPr txBox="1"/>
                <p:nvPr/>
              </p:nvSpPr>
              <p:spPr>
                <a:xfrm>
                  <a:off x="4350429" y="2319335"/>
                  <a:ext cx="4350957" cy="263149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 anchor="ctr">
                  <a:spAutoFit/>
                </a:bodyPr>
                <a:lstStyle/>
                <a:p>
                  <a:pPr algn="ctr">
                    <a:lnSpc>
                      <a:spcPct val="95000"/>
                    </a:lnSpc>
                    <a:defRPr/>
                  </a:pPr>
                  <a:r>
                    <a:rPr lang="en-US" dirty="0">
                      <a:solidFill>
                        <a:schemeClr val="accent1"/>
                      </a:solidFill>
                      <a:latin typeface="Poppins Medium"/>
                    </a:rPr>
                    <a:t>PSA levels over time</a:t>
                  </a:r>
                </a:p>
              </p:txBody>
            </p:sp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B0B8249E-896C-3747-F573-E3AA5FFF8086}"/>
                    </a:ext>
                  </a:extLst>
                </p:cNvPr>
                <p:cNvSpPr txBox="1"/>
                <p:nvPr/>
              </p:nvSpPr>
              <p:spPr>
                <a:xfrm>
                  <a:off x="2261649" y="5422291"/>
                  <a:ext cx="1268981" cy="583493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>
                  <a:spAutoFit/>
                </a:bodyPr>
                <a:lstStyle/>
                <a:p>
                  <a:pPr marL="0" marR="0" lvl="0" indent="0" algn="r" defTabSz="914400" rtl="0" eaLnBrk="1" fontAlgn="auto" latinLnBrk="0" hangingPunct="1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GB" sz="1400" u="sng" dirty="0">
                      <a:solidFill>
                        <a:srgbClr val="000000"/>
                      </a:solidFill>
                      <a:latin typeface="+mj-lt"/>
                    </a:rPr>
                    <a:t>Patients, n</a:t>
                  </a:r>
                  <a:endParaRPr kumimoji="0" lang="en-GB" sz="1400" i="0" u="sng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j-lt"/>
                    <a:ea typeface="+mn-ea"/>
                    <a:cs typeface="+mn-cs"/>
                  </a:endParaRPr>
                </a:p>
                <a:p>
                  <a:pPr marL="0" marR="0" lvl="0" indent="0" algn="r" defTabSz="914400" rtl="0" eaLnBrk="1" fontAlgn="auto" latinLnBrk="0" hangingPunct="1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+mj-lt"/>
                      <a:ea typeface="+mn-ea"/>
                      <a:cs typeface="+mn-cs"/>
                    </a:rPr>
                    <a:t>Testosterone</a:t>
                  </a:r>
                </a:p>
                <a:p>
                  <a:pPr marL="0" marR="0" lvl="0" indent="0" algn="r" defTabSz="914400" rtl="0" eaLnBrk="1" fontAlgn="auto" latinLnBrk="0" hangingPunct="1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accent3">
                          <a:lumMod val="75000"/>
                        </a:schemeClr>
                      </a:solidFill>
                      <a:effectLst/>
                      <a:uLnTx/>
                      <a:uFillTx/>
                      <a:latin typeface="+mj-lt"/>
                      <a:ea typeface="+mn-ea"/>
                      <a:cs typeface="+mn-cs"/>
                    </a:rPr>
                    <a:t>Placebo</a:t>
                  </a:r>
                </a:p>
              </p:txBody>
            </p:sp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C4CD0018-CA2B-8F12-B7D8-1638CE0AF23F}"/>
                    </a:ext>
                  </a:extLst>
                </p:cNvPr>
                <p:cNvSpPr txBox="1"/>
                <p:nvPr/>
              </p:nvSpPr>
              <p:spPr>
                <a:xfrm>
                  <a:off x="3530349" y="5422291"/>
                  <a:ext cx="6268971" cy="583493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>
                  <a:spAutoFit/>
                </a:bodyPr>
                <a:lstStyle/>
                <a:p>
                  <a:pPr marL="0" marR="0" lvl="0" indent="0" defTabSz="914400" rtl="0" eaLnBrk="1" fontAlgn="auto" latinLnBrk="0" hangingPunct="1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>
                      <a:tab pos="715963" algn="ctr"/>
                      <a:tab pos="1717675" algn="ctr"/>
                      <a:tab pos="3059113" algn="ctr"/>
                      <a:tab pos="4400550" algn="ctr"/>
                      <a:tab pos="5737225" algn="ctr"/>
                    </a:tabLst>
                    <a:defRPr/>
                  </a:pPr>
                  <a:endParaRPr kumimoji="0" lang="en-GB" sz="1400" b="1" i="0" u="sng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  <a:p>
                  <a:pPr marL="0" marR="0" lvl="0" indent="0" defTabSz="914400" rtl="0" eaLnBrk="1" fontAlgn="auto" latinLnBrk="0" hangingPunct="1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>
                      <a:tab pos="715963" algn="ctr"/>
                      <a:tab pos="1717675" algn="ctr"/>
                      <a:tab pos="3059113" algn="ctr"/>
                      <a:tab pos="4400550" algn="ctr"/>
                      <a:tab pos="5737225" algn="ctr"/>
                    </a:tabLst>
                    <a:defRPr/>
                  </a:pPr>
                  <a:r>
                    <a:rPr lang="en-GB" sz="1400" dirty="0">
                      <a:solidFill>
                        <a:schemeClr val="accent1"/>
                      </a:solidFill>
                      <a:latin typeface="Poppins Light"/>
                    </a:rPr>
                    <a:t>	2384	1722	1193	736	219</a:t>
                  </a:r>
                  <a:endPara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  <a:p>
                  <a:pPr marL="0" marR="0" lvl="0" indent="0" defTabSz="914400" rtl="0" eaLnBrk="1" fontAlgn="auto" latinLnBrk="0" hangingPunct="1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>
                      <a:tab pos="715963" algn="ctr"/>
                      <a:tab pos="1717675" algn="ctr"/>
                      <a:tab pos="3059113" algn="ctr"/>
                      <a:tab pos="4400550" algn="ctr"/>
                      <a:tab pos="5737225" algn="ctr"/>
                    </a:tabLst>
                    <a:defRPr/>
                  </a:pPr>
                  <a:r>
                    <a:rPr lang="en-GB" sz="1400" dirty="0">
                      <a:solidFill>
                        <a:schemeClr val="accent3">
                          <a:lumMod val="75000"/>
                        </a:schemeClr>
                      </a:solidFill>
                      <a:latin typeface="Poppins Light"/>
                    </a:rPr>
                    <a:t>	2403	1729	1115	717	195</a:t>
                  </a:r>
                  <a:endPara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3">
                        <a:lumMod val="75000"/>
                      </a:schemeClr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40B8E540-70C1-5898-2730-992BFFA2A0A1}"/>
                    </a:ext>
                  </a:extLst>
                </p:cNvPr>
                <p:cNvSpPr txBox="1"/>
                <p:nvPr/>
              </p:nvSpPr>
              <p:spPr>
                <a:xfrm rot="16200000">
                  <a:off x="1628877" y="3555750"/>
                  <a:ext cx="2314275" cy="66684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GB" sz="1600" dirty="0">
                      <a:solidFill>
                        <a:srgbClr val="000000"/>
                      </a:solidFill>
                      <a:latin typeface="Poppins Medium"/>
                    </a:rPr>
                    <a:t>LS mean (95% CI) c</a:t>
                  </a:r>
                  <a:r>
                    <a:rPr kumimoji="0" lang="en-GB" sz="1600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Medium"/>
                      <a:ea typeface="+mn-ea"/>
                      <a:cs typeface="+mn-cs"/>
                    </a:rPr>
                    <a:t>hange</a:t>
                  </a:r>
                  <a:r>
                    <a:rPr kumimoji="0" lang="en-GB" sz="160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Medium"/>
                      <a:ea typeface="+mn-ea"/>
                      <a:cs typeface="+mn-cs"/>
                    </a:rPr>
                    <a:t> from baseline in PSA level (ng/mL)</a:t>
                  </a:r>
                </a:p>
              </p:txBody>
            </p:sp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C320B63E-B10B-9B9A-9169-0F615860292F}"/>
                    </a:ext>
                  </a:extLst>
                </p:cNvPr>
                <p:cNvSpPr txBox="1"/>
                <p:nvPr/>
              </p:nvSpPr>
              <p:spPr>
                <a:xfrm>
                  <a:off x="2958860" y="3801879"/>
                  <a:ext cx="452999" cy="239233"/>
                </a:xfrm>
                <a:prstGeom prst="rect">
                  <a:avLst/>
                </a:prstGeom>
                <a:noFill/>
              </p:spPr>
              <p:txBody>
                <a:bodyPr wrap="square" lIns="0" tIns="0" rIns="108000" bIns="0" rtlCol="0" anchor="ctr">
                  <a:spAutoFit/>
                </a:bodyPr>
                <a:lstStyle/>
                <a:p>
                  <a:pPr marL="0" marR="0" lvl="0" indent="0" algn="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72727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  <p:sp>
              <p:nvSpPr>
                <p:cNvPr id="45" name="Freeform: Shape 182">
                  <a:extLst>
                    <a:ext uri="{FF2B5EF4-FFF2-40B4-BE49-F238E27FC236}">
                      <a16:creationId xmlns:a16="http://schemas.microsoft.com/office/drawing/2014/main" id="{4A648EF8-1D1A-B021-01F6-5C313B9C4156}"/>
                    </a:ext>
                  </a:extLst>
                </p:cNvPr>
                <p:cNvSpPr/>
                <p:nvPr/>
              </p:nvSpPr>
              <p:spPr>
                <a:xfrm>
                  <a:off x="3503221" y="2652029"/>
                  <a:ext cx="128253" cy="2195911"/>
                </a:xfrm>
                <a:custGeom>
                  <a:avLst/>
                  <a:gdLst>
                    <a:gd name="connsiteX0" fmla="*/ 0 w 2480261"/>
                    <a:gd name="connsiteY0" fmla="*/ 0 h 1722840"/>
                    <a:gd name="connsiteX1" fmla="*/ 0 w 2480261"/>
                    <a:gd name="connsiteY1" fmla="*/ 1722840 h 1722840"/>
                    <a:gd name="connsiteX2" fmla="*/ 2480261 w 2480261"/>
                    <a:gd name="connsiteY2" fmla="*/ 1722840 h 1722840"/>
                    <a:gd name="connsiteX0" fmla="*/ 0 w 0"/>
                    <a:gd name="connsiteY0" fmla="*/ 0 h 1722840"/>
                    <a:gd name="connsiteX1" fmla="*/ 0 w 0"/>
                    <a:gd name="connsiteY1" fmla="*/ 1722840 h 17228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h="1722840">
                      <a:moveTo>
                        <a:pt x="0" y="0"/>
                      </a:moveTo>
                      <a:lnTo>
                        <a:pt x="0" y="1722840"/>
                      </a:lnTo>
                    </a:path>
                  </a:pathLst>
                </a:custGeom>
                <a:noFill/>
                <a:ln w="19050" cap="sq">
                  <a:solidFill>
                    <a:srgbClr val="000000"/>
                  </a:solidFill>
                  <a:miter lim="800000"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  <p:grpSp>
              <p:nvGrpSpPr>
                <p:cNvPr id="46" name="Group 45">
                  <a:extLst>
                    <a:ext uri="{FF2B5EF4-FFF2-40B4-BE49-F238E27FC236}">
                      <a16:creationId xmlns:a16="http://schemas.microsoft.com/office/drawing/2014/main" id="{FAA56140-7316-0FEC-0354-02B5006242C5}"/>
                    </a:ext>
                  </a:extLst>
                </p:cNvPr>
                <p:cNvGrpSpPr/>
                <p:nvPr/>
              </p:nvGrpSpPr>
              <p:grpSpPr>
                <a:xfrm>
                  <a:off x="3046085" y="2950249"/>
                  <a:ext cx="457833" cy="184666"/>
                  <a:chOff x="3039491" y="4012552"/>
                  <a:chExt cx="457833" cy="142545"/>
                </a:xfrm>
              </p:grpSpPr>
              <p:sp>
                <p:nvSpPr>
                  <p:cNvPr id="352" name="TextBox 351">
                    <a:extLst>
                      <a:ext uri="{FF2B5EF4-FFF2-40B4-BE49-F238E27FC236}">
                        <a16:creationId xmlns:a16="http://schemas.microsoft.com/office/drawing/2014/main" id="{2815AF3D-0E07-405C-A50F-35AA159118E3}"/>
                      </a:ext>
                    </a:extLst>
                  </p:cNvPr>
                  <p:cNvSpPr txBox="1"/>
                  <p:nvPr/>
                </p:nvSpPr>
                <p:spPr>
                  <a:xfrm>
                    <a:off x="3039491" y="4012552"/>
                    <a:ext cx="381140" cy="142545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36000" bIns="0" rtlCol="0" anchor="ctr">
                    <a:spAutoFit/>
                  </a:bodyPr>
                  <a:lstStyle/>
                  <a:p>
                    <a:pPr marL="0" marR="0" lvl="0" indent="0" algn="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Poppins Light"/>
                        <a:ea typeface="+mn-ea"/>
                        <a:cs typeface="+mn-cs"/>
                      </a:rPr>
                      <a:t>0.4</a:t>
                    </a:r>
                  </a:p>
                </p:txBody>
              </p:sp>
              <p:cxnSp>
                <p:nvCxnSpPr>
                  <p:cNvPr id="356" name="Straight Connector 355">
                    <a:extLst>
                      <a:ext uri="{FF2B5EF4-FFF2-40B4-BE49-F238E27FC236}">
                        <a16:creationId xmlns:a16="http://schemas.microsoft.com/office/drawing/2014/main" id="{8624D4F4-F6D3-4031-69E3-09F588BA647F}"/>
                      </a:ext>
                    </a:extLst>
                  </p:cNvPr>
                  <p:cNvCxnSpPr/>
                  <p:nvPr/>
                </p:nvCxnSpPr>
                <p:spPr>
                  <a:xfrm>
                    <a:off x="3436124" y="4085609"/>
                    <a:ext cx="61200" cy="0"/>
                  </a:xfrm>
                  <a:prstGeom prst="line">
                    <a:avLst/>
                  </a:prstGeom>
                  <a:ln w="19050">
                    <a:solidFill>
                      <a:srgbClr val="00000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7" name="Group 56">
                  <a:extLst>
                    <a:ext uri="{FF2B5EF4-FFF2-40B4-BE49-F238E27FC236}">
                      <a16:creationId xmlns:a16="http://schemas.microsoft.com/office/drawing/2014/main" id="{A68F0074-5B0E-92C8-CA39-A960F0A05C32}"/>
                    </a:ext>
                  </a:extLst>
                </p:cNvPr>
                <p:cNvGrpSpPr/>
                <p:nvPr/>
              </p:nvGrpSpPr>
              <p:grpSpPr>
                <a:xfrm>
                  <a:off x="3094379" y="4223314"/>
                  <a:ext cx="409539" cy="184666"/>
                  <a:chOff x="3087785" y="4744547"/>
                  <a:chExt cx="409539" cy="142545"/>
                </a:xfrm>
              </p:grpSpPr>
              <p:sp>
                <p:nvSpPr>
                  <p:cNvPr id="348" name="TextBox 347">
                    <a:extLst>
                      <a:ext uri="{FF2B5EF4-FFF2-40B4-BE49-F238E27FC236}">
                        <a16:creationId xmlns:a16="http://schemas.microsoft.com/office/drawing/2014/main" id="{B0837E4E-74F1-7D50-3D9D-E7A705881F90}"/>
                      </a:ext>
                    </a:extLst>
                  </p:cNvPr>
                  <p:cNvSpPr txBox="1"/>
                  <p:nvPr/>
                </p:nvSpPr>
                <p:spPr>
                  <a:xfrm>
                    <a:off x="3087785" y="4744547"/>
                    <a:ext cx="332844" cy="142545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36000" bIns="0" rtlCol="0" anchor="ctr">
                    <a:spAutoFit/>
                  </a:bodyPr>
                  <a:lstStyle/>
                  <a:p>
                    <a:pPr marL="0" marR="0" lvl="0" indent="0" algn="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Poppins Light"/>
                        <a:ea typeface="+mn-ea"/>
                        <a:cs typeface="+mn-cs"/>
                      </a:rPr>
                      <a:t>0.1</a:t>
                    </a:r>
                  </a:p>
                </p:txBody>
              </p:sp>
              <p:cxnSp>
                <p:nvCxnSpPr>
                  <p:cNvPr id="349" name="Straight Connector 348">
                    <a:extLst>
                      <a:ext uri="{FF2B5EF4-FFF2-40B4-BE49-F238E27FC236}">
                        <a16:creationId xmlns:a16="http://schemas.microsoft.com/office/drawing/2014/main" id="{1C9B0653-BE31-1B2A-B9BD-1C53683BEDD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436124" y="4818288"/>
                    <a:ext cx="61200" cy="0"/>
                  </a:xfrm>
                  <a:prstGeom prst="line">
                    <a:avLst/>
                  </a:prstGeom>
                  <a:ln w="19050">
                    <a:solidFill>
                      <a:srgbClr val="00000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1" name="Straight Connector 60">
                  <a:extLst>
                    <a:ext uri="{FF2B5EF4-FFF2-40B4-BE49-F238E27FC236}">
                      <a16:creationId xmlns:a16="http://schemas.microsoft.com/office/drawing/2014/main" id="{F9C51084-3225-E14A-6800-0666C69F912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492248" y="4860413"/>
                  <a:ext cx="6067318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7" name="Group 76">
                  <a:extLst>
                    <a:ext uri="{FF2B5EF4-FFF2-40B4-BE49-F238E27FC236}">
                      <a16:creationId xmlns:a16="http://schemas.microsoft.com/office/drawing/2014/main" id="{1C5E2DC7-D39E-BA0D-E4D7-EC2CA6FB5D89}"/>
                    </a:ext>
                  </a:extLst>
                </p:cNvPr>
                <p:cNvGrpSpPr/>
                <p:nvPr/>
              </p:nvGrpSpPr>
              <p:grpSpPr>
                <a:xfrm>
                  <a:off x="3094379" y="4643629"/>
                  <a:ext cx="409539" cy="184666"/>
                  <a:chOff x="3240185" y="4896947"/>
                  <a:chExt cx="409539" cy="142545"/>
                </a:xfrm>
              </p:grpSpPr>
              <p:sp>
                <p:nvSpPr>
                  <p:cNvPr id="346" name="TextBox 345">
                    <a:extLst>
                      <a:ext uri="{FF2B5EF4-FFF2-40B4-BE49-F238E27FC236}">
                        <a16:creationId xmlns:a16="http://schemas.microsoft.com/office/drawing/2014/main" id="{F8EC0A9D-589C-5E60-7F07-05F7A4197143}"/>
                      </a:ext>
                    </a:extLst>
                  </p:cNvPr>
                  <p:cNvSpPr txBox="1"/>
                  <p:nvPr/>
                </p:nvSpPr>
                <p:spPr>
                  <a:xfrm>
                    <a:off x="3240185" y="4896947"/>
                    <a:ext cx="332844" cy="142545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36000" bIns="0" rtlCol="0" anchor="ctr">
                    <a:spAutoFit/>
                  </a:bodyPr>
                  <a:lstStyle/>
                  <a:p>
                    <a:pPr marL="0" marR="0" lvl="0" indent="0" algn="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Poppins Light"/>
                        <a:ea typeface="+mn-ea"/>
                        <a:cs typeface="+mn-cs"/>
                      </a:rPr>
                      <a:t>0</a:t>
                    </a:r>
                  </a:p>
                </p:txBody>
              </p:sp>
              <p:cxnSp>
                <p:nvCxnSpPr>
                  <p:cNvPr id="347" name="Straight Connector 346">
                    <a:extLst>
                      <a:ext uri="{FF2B5EF4-FFF2-40B4-BE49-F238E27FC236}">
                        <a16:creationId xmlns:a16="http://schemas.microsoft.com/office/drawing/2014/main" id="{A8E26963-DD18-BD65-1E23-4B6AB95B7FA5}"/>
                      </a:ext>
                    </a:extLst>
                  </p:cNvPr>
                  <p:cNvCxnSpPr/>
                  <p:nvPr/>
                </p:nvCxnSpPr>
                <p:spPr>
                  <a:xfrm>
                    <a:off x="3588524" y="4970688"/>
                    <a:ext cx="61200" cy="0"/>
                  </a:xfrm>
                  <a:prstGeom prst="line">
                    <a:avLst/>
                  </a:prstGeom>
                  <a:ln w="19050">
                    <a:solidFill>
                      <a:srgbClr val="00000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8" name="TextBox 77">
                  <a:extLst>
                    <a:ext uri="{FF2B5EF4-FFF2-40B4-BE49-F238E27FC236}">
                      <a16:creationId xmlns:a16="http://schemas.microsoft.com/office/drawing/2014/main" id="{3C20A80F-DAAF-B286-C1E8-E09B072AF171}"/>
                    </a:ext>
                  </a:extLst>
                </p:cNvPr>
                <p:cNvSpPr txBox="1"/>
                <p:nvPr/>
              </p:nvSpPr>
              <p:spPr>
                <a:xfrm>
                  <a:off x="5021970" y="5253788"/>
                  <a:ext cx="3211075" cy="233910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60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Medium"/>
                      <a:ea typeface="+mn-ea"/>
                      <a:cs typeface="+mn-cs"/>
                    </a:rPr>
                    <a:t>Months since randomisation</a:t>
                  </a:r>
                </a:p>
              </p:txBody>
            </p:sp>
            <p:grpSp>
              <p:nvGrpSpPr>
                <p:cNvPr id="83" name="Group 82">
                  <a:extLst>
                    <a:ext uri="{FF2B5EF4-FFF2-40B4-BE49-F238E27FC236}">
                      <a16:creationId xmlns:a16="http://schemas.microsoft.com/office/drawing/2014/main" id="{3F7E00F5-D710-12B7-E259-6B6290506C0D}"/>
                    </a:ext>
                  </a:extLst>
                </p:cNvPr>
                <p:cNvGrpSpPr/>
                <p:nvPr/>
              </p:nvGrpSpPr>
              <p:grpSpPr>
                <a:xfrm>
                  <a:off x="3648727" y="2704627"/>
                  <a:ext cx="1364857" cy="389594"/>
                  <a:chOff x="3642133" y="3907477"/>
                  <a:chExt cx="1364857" cy="389594"/>
                </a:xfrm>
              </p:grpSpPr>
              <p:sp>
                <p:nvSpPr>
                  <p:cNvPr id="343" name="TextBox 342">
                    <a:extLst>
                      <a:ext uri="{FF2B5EF4-FFF2-40B4-BE49-F238E27FC236}">
                        <a16:creationId xmlns:a16="http://schemas.microsoft.com/office/drawing/2014/main" id="{114C05D8-79C8-34C2-6393-D4D038D4648D}"/>
                      </a:ext>
                    </a:extLst>
                  </p:cNvPr>
                  <p:cNvSpPr txBox="1"/>
                  <p:nvPr/>
                </p:nvSpPr>
                <p:spPr>
                  <a:xfrm>
                    <a:off x="3783331" y="3907477"/>
                    <a:ext cx="1223659" cy="389594"/>
                  </a:xfrm>
                  <a:prstGeom prst="rect">
                    <a:avLst/>
                  </a:prstGeom>
                  <a:noFill/>
                </p:spPr>
                <p:txBody>
                  <a:bodyPr wrap="none" lIns="36000" tIns="0" rIns="36000" bIns="0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Poppins Light"/>
                        <a:ea typeface="+mn-ea"/>
                        <a:cs typeface="+mn-cs"/>
                      </a:rPr>
                      <a:t>Testosterone</a:t>
                    </a:r>
                  </a:p>
                  <a:p>
                    <a:pPr marL="0" marR="0" lvl="0" indent="0" algn="l" defTabSz="914400" rtl="0" eaLnBrk="1" fontAlgn="auto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Poppins Light"/>
                        <a:ea typeface="+mn-ea"/>
                        <a:cs typeface="+mn-cs"/>
                      </a:rPr>
                      <a:t>Placebo</a:t>
                    </a:r>
                  </a:p>
                </p:txBody>
              </p:sp>
              <p:sp>
                <p:nvSpPr>
                  <p:cNvPr id="344" name="Rectangle 343">
                    <a:extLst>
                      <a:ext uri="{FF2B5EF4-FFF2-40B4-BE49-F238E27FC236}">
                        <a16:creationId xmlns:a16="http://schemas.microsoft.com/office/drawing/2014/main" id="{69B83523-966B-EEA8-69B3-88B19FDE916E}"/>
                      </a:ext>
                    </a:extLst>
                  </p:cNvPr>
                  <p:cNvSpPr/>
                  <p:nvPr/>
                </p:nvSpPr>
                <p:spPr>
                  <a:xfrm>
                    <a:off x="3642133" y="3941861"/>
                    <a:ext cx="90488" cy="90488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45" name="Rectangle 344">
                    <a:extLst>
                      <a:ext uri="{FF2B5EF4-FFF2-40B4-BE49-F238E27FC236}">
                        <a16:creationId xmlns:a16="http://schemas.microsoft.com/office/drawing/2014/main" id="{F46A8E41-3A1D-BB93-6E49-8A53E7A5FD16}"/>
                      </a:ext>
                    </a:extLst>
                  </p:cNvPr>
                  <p:cNvSpPr/>
                  <p:nvPr/>
                </p:nvSpPr>
                <p:spPr>
                  <a:xfrm>
                    <a:off x="3642133" y="4134627"/>
                    <a:ext cx="90488" cy="90488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01" name="Group 100">
                  <a:extLst>
                    <a:ext uri="{FF2B5EF4-FFF2-40B4-BE49-F238E27FC236}">
                      <a16:creationId xmlns:a16="http://schemas.microsoft.com/office/drawing/2014/main" id="{5AB5BB97-A464-F7A5-7419-37269D0FC1DD}"/>
                    </a:ext>
                  </a:extLst>
                </p:cNvPr>
                <p:cNvGrpSpPr/>
                <p:nvPr/>
              </p:nvGrpSpPr>
              <p:grpSpPr>
                <a:xfrm>
                  <a:off x="3046085" y="3797284"/>
                  <a:ext cx="457833" cy="184666"/>
                  <a:chOff x="3039491" y="3561914"/>
                  <a:chExt cx="457833" cy="142545"/>
                </a:xfrm>
              </p:grpSpPr>
              <p:sp>
                <p:nvSpPr>
                  <p:cNvPr id="331" name="TextBox 330">
                    <a:extLst>
                      <a:ext uri="{FF2B5EF4-FFF2-40B4-BE49-F238E27FC236}">
                        <a16:creationId xmlns:a16="http://schemas.microsoft.com/office/drawing/2014/main" id="{0038C8B3-EAF5-9F4F-7F00-655EBE98C149}"/>
                      </a:ext>
                    </a:extLst>
                  </p:cNvPr>
                  <p:cNvSpPr txBox="1"/>
                  <p:nvPr/>
                </p:nvSpPr>
                <p:spPr>
                  <a:xfrm>
                    <a:off x="3039491" y="3561914"/>
                    <a:ext cx="381140" cy="142545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36000" bIns="0" rtlCol="0" anchor="ctr">
                    <a:spAutoFit/>
                  </a:bodyPr>
                  <a:lstStyle/>
                  <a:p>
                    <a:pPr marL="0" marR="0" lvl="0" indent="0" algn="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Poppins Light"/>
                        <a:ea typeface="+mn-ea"/>
                        <a:cs typeface="+mn-cs"/>
                      </a:rPr>
                      <a:t>0.2</a:t>
                    </a:r>
                  </a:p>
                </p:txBody>
              </p:sp>
              <p:cxnSp>
                <p:nvCxnSpPr>
                  <p:cNvPr id="332" name="Straight Connector 331">
                    <a:extLst>
                      <a:ext uri="{FF2B5EF4-FFF2-40B4-BE49-F238E27FC236}">
                        <a16:creationId xmlns:a16="http://schemas.microsoft.com/office/drawing/2014/main" id="{1E8BE77E-4248-6C91-EA93-ABE3801BA29C}"/>
                      </a:ext>
                    </a:extLst>
                  </p:cNvPr>
                  <p:cNvCxnSpPr/>
                  <p:nvPr/>
                </p:nvCxnSpPr>
                <p:spPr>
                  <a:xfrm>
                    <a:off x="3436124" y="3634971"/>
                    <a:ext cx="61200" cy="0"/>
                  </a:xfrm>
                  <a:prstGeom prst="line">
                    <a:avLst/>
                  </a:prstGeom>
                  <a:ln w="19050">
                    <a:solidFill>
                      <a:srgbClr val="00000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7" name="Group 16">
                  <a:extLst>
                    <a:ext uri="{FF2B5EF4-FFF2-40B4-BE49-F238E27FC236}">
                      <a16:creationId xmlns:a16="http://schemas.microsoft.com/office/drawing/2014/main" id="{0C78E132-C63B-F5C1-CD56-11EEC07C9946}"/>
                    </a:ext>
                  </a:extLst>
                </p:cNvPr>
                <p:cNvGrpSpPr/>
                <p:nvPr/>
              </p:nvGrpSpPr>
              <p:grpSpPr>
                <a:xfrm>
                  <a:off x="3046085" y="3376969"/>
                  <a:ext cx="457833" cy="184666"/>
                  <a:chOff x="3039491" y="4012552"/>
                  <a:chExt cx="457833" cy="142545"/>
                </a:xfrm>
              </p:grpSpPr>
              <p:sp>
                <p:nvSpPr>
                  <p:cNvPr id="18" name="TextBox 17">
                    <a:extLst>
                      <a:ext uri="{FF2B5EF4-FFF2-40B4-BE49-F238E27FC236}">
                        <a16:creationId xmlns:a16="http://schemas.microsoft.com/office/drawing/2014/main" id="{F016854D-AA81-28A2-2BA4-64F847D661DF}"/>
                      </a:ext>
                    </a:extLst>
                  </p:cNvPr>
                  <p:cNvSpPr txBox="1"/>
                  <p:nvPr/>
                </p:nvSpPr>
                <p:spPr>
                  <a:xfrm>
                    <a:off x="3039491" y="4012552"/>
                    <a:ext cx="381140" cy="142545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36000" bIns="0" rtlCol="0" anchor="ctr">
                    <a:spAutoFit/>
                  </a:bodyPr>
                  <a:lstStyle/>
                  <a:p>
                    <a:pPr marL="0" marR="0" lvl="0" indent="0" algn="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Poppins Light"/>
                        <a:ea typeface="+mn-ea"/>
                        <a:cs typeface="+mn-cs"/>
                      </a:rPr>
                      <a:t>0.3</a:t>
                    </a:r>
                  </a:p>
                </p:txBody>
              </p:sp>
              <p:cxnSp>
                <p:nvCxnSpPr>
                  <p:cNvPr id="19" name="Straight Connector 18">
                    <a:extLst>
                      <a:ext uri="{FF2B5EF4-FFF2-40B4-BE49-F238E27FC236}">
                        <a16:creationId xmlns:a16="http://schemas.microsoft.com/office/drawing/2014/main" id="{BE295B35-D04E-86D2-33A3-799869E0F336}"/>
                      </a:ext>
                    </a:extLst>
                  </p:cNvPr>
                  <p:cNvCxnSpPr/>
                  <p:nvPr/>
                </p:nvCxnSpPr>
                <p:spPr>
                  <a:xfrm>
                    <a:off x="3436124" y="4085609"/>
                    <a:ext cx="61200" cy="0"/>
                  </a:xfrm>
                  <a:prstGeom prst="line">
                    <a:avLst/>
                  </a:prstGeom>
                  <a:ln w="19050">
                    <a:solidFill>
                      <a:srgbClr val="00000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6" name="Group 35">
                  <a:extLst>
                    <a:ext uri="{FF2B5EF4-FFF2-40B4-BE49-F238E27FC236}">
                      <a16:creationId xmlns:a16="http://schemas.microsoft.com/office/drawing/2014/main" id="{3BE903E8-C97B-DFF5-B181-544ECD818327}"/>
                    </a:ext>
                  </a:extLst>
                </p:cNvPr>
                <p:cNvGrpSpPr/>
                <p:nvPr/>
              </p:nvGrpSpPr>
              <p:grpSpPr>
                <a:xfrm>
                  <a:off x="3814063" y="4860413"/>
                  <a:ext cx="5637837" cy="281325"/>
                  <a:chOff x="3814063" y="4860413"/>
                  <a:chExt cx="5637837" cy="281325"/>
                </a:xfrm>
              </p:grpSpPr>
              <p:grpSp>
                <p:nvGrpSpPr>
                  <p:cNvPr id="14" name="Group 13">
                    <a:extLst>
                      <a:ext uri="{FF2B5EF4-FFF2-40B4-BE49-F238E27FC236}">
                        <a16:creationId xmlns:a16="http://schemas.microsoft.com/office/drawing/2014/main" id="{B95FC63B-F5B4-4562-A699-E07AAEB84BF8}"/>
                      </a:ext>
                    </a:extLst>
                  </p:cNvPr>
                  <p:cNvGrpSpPr/>
                  <p:nvPr/>
                </p:nvGrpSpPr>
                <p:grpSpPr>
                  <a:xfrm>
                    <a:off x="4170423" y="4860413"/>
                    <a:ext cx="226042" cy="281325"/>
                    <a:chOff x="4981953" y="4860413"/>
                    <a:chExt cx="226042" cy="281325"/>
                  </a:xfrm>
                </p:grpSpPr>
                <p:cxnSp>
                  <p:nvCxnSpPr>
                    <p:cNvPr id="67" name="Straight Connector 66">
                      <a:extLst>
                        <a:ext uri="{FF2B5EF4-FFF2-40B4-BE49-F238E27FC236}">
                          <a16:creationId xmlns:a16="http://schemas.microsoft.com/office/drawing/2014/main" id="{4C5BC07E-EF32-B02C-422C-A1FA23C7AD50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5400000">
                      <a:off x="5055775" y="4900055"/>
                      <a:ext cx="79284" cy="0"/>
                    </a:xfrm>
                    <a:prstGeom prst="line">
                      <a:avLst/>
                    </a:prstGeom>
                    <a:ln w="19050">
                      <a:solidFill>
                        <a:srgbClr val="000000"/>
                      </a:solidFill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69" name="TextBox 68">
                      <a:extLst>
                        <a:ext uri="{FF2B5EF4-FFF2-40B4-BE49-F238E27FC236}">
                          <a16:creationId xmlns:a16="http://schemas.microsoft.com/office/drawing/2014/main" id="{467244D4-0D2D-79D0-F58B-B229FDEAFD36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4981953" y="4966305"/>
                      <a:ext cx="226042" cy="17543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36000" tIns="0" rIns="36000" bIns="0" rtlCol="0">
                      <a:spAutoFit/>
                    </a:bodyPr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</a:rPr>
                        <a:t>3</a:t>
                      </a:r>
                      <a:endParaRPr kumimoji="0" lang="en-GB" sz="120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15" name="Group 14">
                    <a:extLst>
                      <a:ext uri="{FF2B5EF4-FFF2-40B4-BE49-F238E27FC236}">
                        <a16:creationId xmlns:a16="http://schemas.microsoft.com/office/drawing/2014/main" id="{724FBEBE-8F7C-F60E-9DE8-F3733B86485A}"/>
                      </a:ext>
                    </a:extLst>
                  </p:cNvPr>
                  <p:cNvGrpSpPr/>
                  <p:nvPr/>
                </p:nvGrpSpPr>
                <p:grpSpPr>
                  <a:xfrm>
                    <a:off x="3814063" y="4860413"/>
                    <a:ext cx="273101" cy="281325"/>
                    <a:chOff x="3814063" y="4860413"/>
                    <a:chExt cx="273101" cy="281325"/>
                  </a:xfrm>
                </p:grpSpPr>
                <p:sp>
                  <p:nvSpPr>
                    <p:cNvPr id="66" name="TextBox 65">
                      <a:extLst>
                        <a:ext uri="{FF2B5EF4-FFF2-40B4-BE49-F238E27FC236}">
                          <a16:creationId xmlns:a16="http://schemas.microsoft.com/office/drawing/2014/main" id="{B64DB8B2-B2E3-48D0-6093-89F3609112A3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814063" y="4966305"/>
                      <a:ext cx="273101" cy="17543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36000" tIns="0" rIns="36000" bIns="0" rtlCol="0">
                      <a:spAutoFit/>
                    </a:bodyPr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a:t>0</a:t>
                      </a:r>
                    </a:p>
                  </p:txBody>
                </p:sp>
                <p:cxnSp>
                  <p:nvCxnSpPr>
                    <p:cNvPr id="62" name="Straight Connector 61">
                      <a:extLst>
                        <a:ext uri="{FF2B5EF4-FFF2-40B4-BE49-F238E27FC236}">
                          <a16:creationId xmlns:a16="http://schemas.microsoft.com/office/drawing/2014/main" id="{EE6A5186-3532-A6CC-AC22-95D9615651E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5400000">
                      <a:off x="3911157" y="4900055"/>
                      <a:ext cx="79284" cy="0"/>
                    </a:xfrm>
                    <a:prstGeom prst="line">
                      <a:avLst/>
                    </a:prstGeom>
                    <a:ln w="19050">
                      <a:solidFill>
                        <a:srgbClr val="000000"/>
                      </a:solidFill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7" name="Group 6">
                    <a:extLst>
                      <a:ext uri="{FF2B5EF4-FFF2-40B4-BE49-F238E27FC236}">
                        <a16:creationId xmlns:a16="http://schemas.microsoft.com/office/drawing/2014/main" id="{8BE35132-53CE-20AB-F59B-CCEA18523B38}"/>
                      </a:ext>
                    </a:extLst>
                  </p:cNvPr>
                  <p:cNvGrpSpPr/>
                  <p:nvPr/>
                </p:nvGrpSpPr>
                <p:grpSpPr>
                  <a:xfrm>
                    <a:off x="9153308" y="4860413"/>
                    <a:ext cx="298592" cy="281325"/>
                    <a:chOff x="7234441" y="4860413"/>
                    <a:chExt cx="298592" cy="281325"/>
                  </a:xfrm>
                </p:grpSpPr>
                <p:cxnSp>
                  <p:nvCxnSpPr>
                    <p:cNvPr id="70" name="Straight Connector 69">
                      <a:extLst>
                        <a:ext uri="{FF2B5EF4-FFF2-40B4-BE49-F238E27FC236}">
                          <a16:creationId xmlns:a16="http://schemas.microsoft.com/office/drawing/2014/main" id="{D8326E1B-C807-C600-4CB1-4A776FE946E0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5400000">
                      <a:off x="7345011" y="4900055"/>
                      <a:ext cx="79284" cy="0"/>
                    </a:xfrm>
                    <a:prstGeom prst="line">
                      <a:avLst/>
                    </a:prstGeom>
                    <a:ln w="19050">
                      <a:solidFill>
                        <a:srgbClr val="000000"/>
                      </a:solidFill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74" name="TextBox 73">
                      <a:extLst>
                        <a:ext uri="{FF2B5EF4-FFF2-40B4-BE49-F238E27FC236}">
                          <a16:creationId xmlns:a16="http://schemas.microsoft.com/office/drawing/2014/main" id="{D46BBCEF-F598-AFEA-28D7-666E6C6C9C53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7234441" y="4966305"/>
                      <a:ext cx="298592" cy="17543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36000" tIns="0" rIns="36000" bIns="0" rtlCol="0">
                      <a:spAutoFit/>
                    </a:bodyPr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a:t>48</a:t>
                      </a:r>
                    </a:p>
                  </p:txBody>
                </p:sp>
              </p:grpSp>
              <p:grpSp>
                <p:nvGrpSpPr>
                  <p:cNvPr id="13" name="Group 12">
                    <a:extLst>
                      <a:ext uri="{FF2B5EF4-FFF2-40B4-BE49-F238E27FC236}">
                        <a16:creationId xmlns:a16="http://schemas.microsoft.com/office/drawing/2014/main" id="{09050AC5-33F6-DF37-C2B3-E813EA08B60C}"/>
                      </a:ext>
                    </a:extLst>
                  </p:cNvPr>
                  <p:cNvGrpSpPr/>
                  <p:nvPr/>
                </p:nvGrpSpPr>
                <p:grpSpPr>
                  <a:xfrm>
                    <a:off x="5178869" y="4860413"/>
                    <a:ext cx="226042" cy="281325"/>
                    <a:chOff x="6129464" y="4860413"/>
                    <a:chExt cx="226042" cy="281325"/>
                  </a:xfrm>
                </p:grpSpPr>
                <p:cxnSp>
                  <p:nvCxnSpPr>
                    <p:cNvPr id="105" name="Straight Connector 104">
                      <a:extLst>
                        <a:ext uri="{FF2B5EF4-FFF2-40B4-BE49-F238E27FC236}">
                          <a16:creationId xmlns:a16="http://schemas.microsoft.com/office/drawing/2014/main" id="{2E571422-AC7E-09C8-394F-48EFF4572CD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5400000">
                      <a:off x="6200393" y="4900055"/>
                      <a:ext cx="79284" cy="0"/>
                    </a:xfrm>
                    <a:prstGeom prst="line">
                      <a:avLst/>
                    </a:prstGeom>
                    <a:ln w="19050">
                      <a:solidFill>
                        <a:srgbClr val="000000"/>
                      </a:solidFill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06" name="TextBox 105">
                      <a:extLst>
                        <a:ext uri="{FF2B5EF4-FFF2-40B4-BE49-F238E27FC236}">
                          <a16:creationId xmlns:a16="http://schemas.microsoft.com/office/drawing/2014/main" id="{5B376322-0049-94C6-9BE7-D4C0D3142D68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129464" y="4966305"/>
                      <a:ext cx="226042" cy="17543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36000" tIns="0" rIns="36000" bIns="0" rtlCol="0">
                      <a:spAutoFit/>
                    </a:bodyPr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a:t>12</a:t>
                      </a:r>
                    </a:p>
                  </p:txBody>
                </p:sp>
              </p:grpSp>
              <p:grpSp>
                <p:nvGrpSpPr>
                  <p:cNvPr id="20" name="Group 19">
                    <a:extLst>
                      <a:ext uri="{FF2B5EF4-FFF2-40B4-BE49-F238E27FC236}">
                        <a16:creationId xmlns:a16="http://schemas.microsoft.com/office/drawing/2014/main" id="{AFD4CA23-A36A-B9F5-A681-EF8308580CBC}"/>
                      </a:ext>
                    </a:extLst>
                  </p:cNvPr>
                  <p:cNvGrpSpPr/>
                  <p:nvPr/>
                </p:nvGrpSpPr>
                <p:grpSpPr>
                  <a:xfrm>
                    <a:off x="7813678" y="4860413"/>
                    <a:ext cx="298592" cy="281325"/>
                    <a:chOff x="7234441" y="4860413"/>
                    <a:chExt cx="298592" cy="281325"/>
                  </a:xfrm>
                </p:grpSpPr>
                <p:cxnSp>
                  <p:nvCxnSpPr>
                    <p:cNvPr id="21" name="Straight Connector 20">
                      <a:extLst>
                        <a:ext uri="{FF2B5EF4-FFF2-40B4-BE49-F238E27FC236}">
                          <a16:creationId xmlns:a16="http://schemas.microsoft.com/office/drawing/2014/main" id="{C34BEBEC-5D63-2350-A14B-F9964EB1B3B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5400000">
                      <a:off x="7345011" y="4900055"/>
                      <a:ext cx="79284" cy="0"/>
                    </a:xfrm>
                    <a:prstGeom prst="line">
                      <a:avLst/>
                    </a:prstGeom>
                    <a:ln w="19050">
                      <a:solidFill>
                        <a:srgbClr val="000000"/>
                      </a:solidFill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3" name="TextBox 22">
                      <a:extLst>
                        <a:ext uri="{FF2B5EF4-FFF2-40B4-BE49-F238E27FC236}">
                          <a16:creationId xmlns:a16="http://schemas.microsoft.com/office/drawing/2014/main" id="{3E254EA8-341B-38D5-DC1E-6B001ECE6A7A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7234441" y="4966305"/>
                      <a:ext cx="298592" cy="17543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36000" tIns="0" rIns="36000" bIns="0" rtlCol="0">
                      <a:spAutoFit/>
                    </a:bodyPr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a:t>36</a:t>
                      </a:r>
                    </a:p>
                  </p:txBody>
                </p:sp>
              </p:grpSp>
              <p:grpSp>
                <p:nvGrpSpPr>
                  <p:cNvPr id="24" name="Group 23">
                    <a:extLst>
                      <a:ext uri="{FF2B5EF4-FFF2-40B4-BE49-F238E27FC236}">
                        <a16:creationId xmlns:a16="http://schemas.microsoft.com/office/drawing/2014/main" id="{959D4678-DE38-527E-58F3-B2689C0077E2}"/>
                      </a:ext>
                    </a:extLst>
                  </p:cNvPr>
                  <p:cNvGrpSpPr/>
                  <p:nvPr/>
                </p:nvGrpSpPr>
                <p:grpSpPr>
                  <a:xfrm>
                    <a:off x="6478333" y="4860413"/>
                    <a:ext cx="298592" cy="281325"/>
                    <a:chOff x="6091204" y="4860413"/>
                    <a:chExt cx="298592" cy="281325"/>
                  </a:xfrm>
                </p:grpSpPr>
                <p:cxnSp>
                  <p:nvCxnSpPr>
                    <p:cNvPr id="25" name="Straight Connector 24">
                      <a:extLst>
                        <a:ext uri="{FF2B5EF4-FFF2-40B4-BE49-F238E27FC236}">
                          <a16:creationId xmlns:a16="http://schemas.microsoft.com/office/drawing/2014/main" id="{B480BA90-E829-CD8E-00A5-6147BE90482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5400000">
                      <a:off x="6200393" y="4900055"/>
                      <a:ext cx="79284" cy="0"/>
                    </a:xfrm>
                    <a:prstGeom prst="line">
                      <a:avLst/>
                    </a:prstGeom>
                    <a:ln w="19050">
                      <a:solidFill>
                        <a:srgbClr val="000000"/>
                      </a:solidFill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6" name="TextBox 25">
                      <a:extLst>
                        <a:ext uri="{FF2B5EF4-FFF2-40B4-BE49-F238E27FC236}">
                          <a16:creationId xmlns:a16="http://schemas.microsoft.com/office/drawing/2014/main" id="{34B97360-1290-4B16-9F2B-2487CAFDDA83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091204" y="4966305"/>
                      <a:ext cx="298592" cy="17543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36000" tIns="0" rIns="36000" bIns="0" rtlCol="0">
                      <a:spAutoFit/>
                    </a:bodyPr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a:t>24</a:t>
                      </a:r>
                    </a:p>
                  </p:txBody>
                </p:sp>
              </p:grpSp>
            </p:grpSp>
            <p:grpSp>
              <p:nvGrpSpPr>
                <p:cNvPr id="119" name="Group 118">
                  <a:extLst>
                    <a:ext uri="{FF2B5EF4-FFF2-40B4-BE49-F238E27FC236}">
                      <a16:creationId xmlns:a16="http://schemas.microsoft.com/office/drawing/2014/main" id="{587331C3-C63B-5F85-8726-C894857AAF7F}"/>
                    </a:ext>
                  </a:extLst>
                </p:cNvPr>
                <p:cNvGrpSpPr/>
                <p:nvPr/>
              </p:nvGrpSpPr>
              <p:grpSpPr>
                <a:xfrm>
                  <a:off x="3977395" y="3541282"/>
                  <a:ext cx="5522806" cy="1279646"/>
                  <a:chOff x="3977395" y="3541282"/>
                  <a:chExt cx="5522806" cy="1279646"/>
                </a:xfrm>
              </p:grpSpPr>
              <p:grpSp>
                <p:nvGrpSpPr>
                  <p:cNvPr id="116" name="Group 115">
                    <a:extLst>
                      <a:ext uri="{FF2B5EF4-FFF2-40B4-BE49-F238E27FC236}">
                        <a16:creationId xmlns:a16="http://schemas.microsoft.com/office/drawing/2014/main" id="{AE7E87E2-DAEF-F026-C186-70D9ADAD4899}"/>
                      </a:ext>
                    </a:extLst>
                  </p:cNvPr>
                  <p:cNvGrpSpPr/>
                  <p:nvPr/>
                </p:nvGrpSpPr>
                <p:grpSpPr>
                  <a:xfrm>
                    <a:off x="4310866" y="4312920"/>
                    <a:ext cx="169948" cy="269996"/>
                    <a:chOff x="4310866" y="4312920"/>
                    <a:chExt cx="169948" cy="269996"/>
                  </a:xfrm>
                </p:grpSpPr>
                <p:cxnSp>
                  <p:nvCxnSpPr>
                    <p:cNvPr id="27" name="Straight Connector 26">
                      <a:extLst>
                        <a:ext uri="{FF2B5EF4-FFF2-40B4-BE49-F238E27FC236}">
                          <a16:creationId xmlns:a16="http://schemas.microsoft.com/office/drawing/2014/main" id="{E7AF9616-DB75-C57F-8C96-2AF61DDF212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5400000">
                      <a:off x="4395839" y="4249603"/>
                      <a:ext cx="0" cy="158581"/>
                    </a:xfrm>
                    <a:prstGeom prst="line">
                      <a:avLst/>
                    </a:prstGeom>
                    <a:noFill/>
                    <a:ln w="28575" cap="flat" cmpd="sng" algn="ctr">
                      <a:solidFill>
                        <a:srgbClr val="272727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8" name="Straight Connector 27">
                      <a:extLst>
                        <a:ext uri="{FF2B5EF4-FFF2-40B4-BE49-F238E27FC236}">
                          <a16:creationId xmlns:a16="http://schemas.microsoft.com/office/drawing/2014/main" id="{98A2768F-DA98-7E91-24E5-5F1E4C53E14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4395839" y="4312920"/>
                      <a:ext cx="0" cy="253573"/>
                    </a:xfrm>
                    <a:prstGeom prst="line">
                      <a:avLst/>
                    </a:prstGeom>
                    <a:noFill/>
                    <a:ln w="28575" cap="flat" cmpd="sng" algn="ctr">
                      <a:solidFill>
                        <a:srgbClr val="272727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9" name="Straight Connector 28">
                      <a:extLst>
                        <a:ext uri="{FF2B5EF4-FFF2-40B4-BE49-F238E27FC236}">
                          <a16:creationId xmlns:a16="http://schemas.microsoft.com/office/drawing/2014/main" id="{75F0BBCC-7B3E-E92B-5FC4-817E74D6DB4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5400000">
                      <a:off x="4395839" y="4503625"/>
                      <a:ext cx="0" cy="158581"/>
                    </a:xfrm>
                    <a:prstGeom prst="line">
                      <a:avLst/>
                    </a:prstGeom>
                    <a:noFill/>
                    <a:ln w="28575" cap="flat" cmpd="sng" algn="ctr">
                      <a:solidFill>
                        <a:srgbClr val="272727"/>
                      </a:solidFill>
                      <a:prstDash val="solid"/>
                    </a:ln>
                    <a:effectLst/>
                  </p:spPr>
                </p:cxnSp>
                <p:sp>
                  <p:nvSpPr>
                    <p:cNvPr id="30" name="Rectangle 29">
                      <a:extLst>
                        <a:ext uri="{FF2B5EF4-FFF2-40B4-BE49-F238E27FC236}">
                          <a16:creationId xmlns:a16="http://schemas.microsoft.com/office/drawing/2014/main" id="{1D2BCABE-51D3-1C7C-A723-CDAA2CF223CE}"/>
                        </a:ext>
                      </a:extLst>
                    </p:cNvPr>
                    <p:cNvSpPr/>
                    <p:nvPr/>
                  </p:nvSpPr>
                  <p:spPr>
                    <a:xfrm rot="2700000">
                      <a:off x="4310867" y="4371696"/>
                      <a:ext cx="169945" cy="169948"/>
                    </a:xfrm>
                    <a:prstGeom prst="rect">
                      <a:avLst/>
                    </a:prstGeom>
                    <a:solidFill>
                      <a:schemeClr val="accent3"/>
                    </a:solidFill>
                    <a:ln w="9525" cap="flat" cmpd="sng" algn="ctr">
                      <a:noFill/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115" name="Group 114">
                    <a:extLst>
                      <a:ext uri="{FF2B5EF4-FFF2-40B4-BE49-F238E27FC236}">
                        <a16:creationId xmlns:a16="http://schemas.microsoft.com/office/drawing/2014/main" id="{65343E95-C4F7-5675-7DE0-679CE9F676F4}"/>
                      </a:ext>
                    </a:extLst>
                  </p:cNvPr>
                  <p:cNvGrpSpPr/>
                  <p:nvPr/>
                </p:nvGrpSpPr>
                <p:grpSpPr>
                  <a:xfrm>
                    <a:off x="5317020" y="4196592"/>
                    <a:ext cx="169948" cy="393087"/>
                    <a:chOff x="5317020" y="4196592"/>
                    <a:chExt cx="169948" cy="393087"/>
                  </a:xfrm>
                </p:grpSpPr>
                <p:cxnSp>
                  <p:nvCxnSpPr>
                    <p:cNvPr id="51" name="Straight Connector 50">
                      <a:extLst>
                        <a:ext uri="{FF2B5EF4-FFF2-40B4-BE49-F238E27FC236}">
                          <a16:creationId xmlns:a16="http://schemas.microsoft.com/office/drawing/2014/main" id="{97CDFACD-76A3-A6F9-6F0B-CA656C62B20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5400000">
                      <a:off x="5401993" y="4117301"/>
                      <a:ext cx="0" cy="158581"/>
                    </a:xfrm>
                    <a:prstGeom prst="line">
                      <a:avLst/>
                    </a:prstGeom>
                    <a:noFill/>
                    <a:ln w="28575" cap="flat" cmpd="sng" algn="ctr">
                      <a:solidFill>
                        <a:srgbClr val="272727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52" name="Straight Connector 51">
                      <a:extLst>
                        <a:ext uri="{FF2B5EF4-FFF2-40B4-BE49-F238E27FC236}">
                          <a16:creationId xmlns:a16="http://schemas.microsoft.com/office/drawing/2014/main" id="{0AA24C3D-C149-A292-1DD1-DE40AF265DC0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5401993" y="4200525"/>
                      <a:ext cx="0" cy="380351"/>
                    </a:xfrm>
                    <a:prstGeom prst="line">
                      <a:avLst/>
                    </a:prstGeom>
                    <a:noFill/>
                    <a:ln w="28575" cap="flat" cmpd="sng" algn="ctr">
                      <a:solidFill>
                        <a:srgbClr val="272727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53" name="Straight Connector 52">
                      <a:extLst>
                        <a:ext uri="{FF2B5EF4-FFF2-40B4-BE49-F238E27FC236}">
                          <a16:creationId xmlns:a16="http://schemas.microsoft.com/office/drawing/2014/main" id="{638E7D67-3E4B-0AEB-6DA6-4A3A8CEC70C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5400000">
                      <a:off x="5401993" y="4510388"/>
                      <a:ext cx="0" cy="158581"/>
                    </a:xfrm>
                    <a:prstGeom prst="line">
                      <a:avLst/>
                    </a:prstGeom>
                    <a:noFill/>
                    <a:ln w="28575" cap="flat" cmpd="sng" algn="ctr">
                      <a:solidFill>
                        <a:srgbClr val="272727"/>
                      </a:solidFill>
                      <a:prstDash val="solid"/>
                    </a:ln>
                    <a:effectLst/>
                  </p:spPr>
                </p:cxnSp>
                <p:sp>
                  <p:nvSpPr>
                    <p:cNvPr id="54" name="Rectangle 53">
                      <a:extLst>
                        <a:ext uri="{FF2B5EF4-FFF2-40B4-BE49-F238E27FC236}">
                          <a16:creationId xmlns:a16="http://schemas.microsoft.com/office/drawing/2014/main" id="{7D13482A-448B-D8FB-9A0E-A2E82B57662C}"/>
                        </a:ext>
                      </a:extLst>
                    </p:cNvPr>
                    <p:cNvSpPr/>
                    <p:nvPr/>
                  </p:nvSpPr>
                  <p:spPr>
                    <a:xfrm rot="2700000">
                      <a:off x="5317021" y="4302259"/>
                      <a:ext cx="169945" cy="169948"/>
                    </a:xfrm>
                    <a:prstGeom prst="rect">
                      <a:avLst/>
                    </a:prstGeom>
                    <a:solidFill>
                      <a:schemeClr val="accent3"/>
                    </a:solidFill>
                    <a:ln w="9525" cap="flat" cmpd="sng" algn="ctr">
                      <a:noFill/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sp>
                <p:nvSpPr>
                  <p:cNvPr id="450" name="Rectangle 449">
                    <a:extLst>
                      <a:ext uri="{FF2B5EF4-FFF2-40B4-BE49-F238E27FC236}">
                        <a16:creationId xmlns:a16="http://schemas.microsoft.com/office/drawing/2014/main" id="{78C478B2-1D13-CB4E-03E2-4CD6DD6A3537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3977396" y="4650982"/>
                    <a:ext cx="169945" cy="169948"/>
                  </a:xfrm>
                  <a:prstGeom prst="rect">
                    <a:avLst/>
                  </a:prstGeom>
                  <a:solidFill>
                    <a:schemeClr val="accent3"/>
                  </a:soli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112" name="Group 111">
                    <a:extLst>
                      <a:ext uri="{FF2B5EF4-FFF2-40B4-BE49-F238E27FC236}">
                        <a16:creationId xmlns:a16="http://schemas.microsoft.com/office/drawing/2014/main" id="{26C584C5-F0B9-561B-B1E6-B78719536671}"/>
                      </a:ext>
                    </a:extLst>
                  </p:cNvPr>
                  <p:cNvGrpSpPr/>
                  <p:nvPr/>
                </p:nvGrpSpPr>
                <p:grpSpPr>
                  <a:xfrm>
                    <a:off x="6654398" y="3857427"/>
                    <a:ext cx="169948" cy="722193"/>
                    <a:chOff x="6654398" y="3857427"/>
                    <a:chExt cx="169948" cy="722193"/>
                  </a:xfrm>
                </p:grpSpPr>
                <p:cxnSp>
                  <p:nvCxnSpPr>
                    <p:cNvPr id="474" name="Straight Connector 473">
                      <a:extLst>
                        <a:ext uri="{FF2B5EF4-FFF2-40B4-BE49-F238E27FC236}">
                          <a16:creationId xmlns:a16="http://schemas.microsoft.com/office/drawing/2014/main" id="{4A548019-F4E6-E14D-03FC-A6F3FC5B5F6A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5400000">
                      <a:off x="6739371" y="3782472"/>
                      <a:ext cx="0" cy="158581"/>
                    </a:xfrm>
                    <a:prstGeom prst="line">
                      <a:avLst/>
                    </a:prstGeom>
                    <a:noFill/>
                    <a:ln w="28575" cap="flat" cmpd="sng" algn="ctr">
                      <a:solidFill>
                        <a:srgbClr val="272727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486" name="Straight Connector 485">
                      <a:extLst>
                        <a:ext uri="{FF2B5EF4-FFF2-40B4-BE49-F238E27FC236}">
                          <a16:creationId xmlns:a16="http://schemas.microsoft.com/office/drawing/2014/main" id="{403DB129-71D1-AB96-44CF-83ED62D1590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6739371" y="3857427"/>
                      <a:ext cx="0" cy="722193"/>
                    </a:xfrm>
                    <a:prstGeom prst="line">
                      <a:avLst/>
                    </a:prstGeom>
                    <a:noFill/>
                    <a:ln w="28575" cap="flat" cmpd="sng" algn="ctr">
                      <a:solidFill>
                        <a:srgbClr val="272727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487" name="Straight Connector 486">
                      <a:extLst>
                        <a:ext uri="{FF2B5EF4-FFF2-40B4-BE49-F238E27FC236}">
                          <a16:creationId xmlns:a16="http://schemas.microsoft.com/office/drawing/2014/main" id="{31A02280-72B7-1142-6C94-0BD203A1717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5400000">
                      <a:off x="6739371" y="4497504"/>
                      <a:ext cx="0" cy="158581"/>
                    </a:xfrm>
                    <a:prstGeom prst="line">
                      <a:avLst/>
                    </a:prstGeom>
                    <a:noFill/>
                    <a:ln w="28575" cap="flat" cmpd="sng" algn="ctr">
                      <a:solidFill>
                        <a:srgbClr val="272727"/>
                      </a:solidFill>
                      <a:prstDash val="solid"/>
                    </a:ln>
                    <a:effectLst/>
                  </p:spPr>
                </p:cxnSp>
                <p:sp>
                  <p:nvSpPr>
                    <p:cNvPr id="499" name="Rectangle 498">
                      <a:extLst>
                        <a:ext uri="{FF2B5EF4-FFF2-40B4-BE49-F238E27FC236}">
                          <a16:creationId xmlns:a16="http://schemas.microsoft.com/office/drawing/2014/main" id="{0FC56017-E65A-612D-3736-EE12B1612EDD}"/>
                        </a:ext>
                      </a:extLst>
                    </p:cNvPr>
                    <p:cNvSpPr/>
                    <p:nvPr/>
                  </p:nvSpPr>
                  <p:spPr>
                    <a:xfrm rot="2700000">
                      <a:off x="6654399" y="4131260"/>
                      <a:ext cx="169945" cy="169948"/>
                    </a:xfrm>
                    <a:prstGeom prst="rect">
                      <a:avLst/>
                    </a:prstGeom>
                    <a:solidFill>
                      <a:schemeClr val="accent3"/>
                    </a:solidFill>
                    <a:ln w="9525" cap="flat" cmpd="sng" algn="ctr">
                      <a:noFill/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110" name="Group 109">
                    <a:extLst>
                      <a:ext uri="{FF2B5EF4-FFF2-40B4-BE49-F238E27FC236}">
                        <a16:creationId xmlns:a16="http://schemas.microsoft.com/office/drawing/2014/main" id="{181CE88D-9CC7-D896-16AC-92AF285F1813}"/>
                      </a:ext>
                    </a:extLst>
                  </p:cNvPr>
                  <p:cNvGrpSpPr/>
                  <p:nvPr/>
                </p:nvGrpSpPr>
                <p:grpSpPr>
                  <a:xfrm>
                    <a:off x="7990717" y="3560451"/>
                    <a:ext cx="169948" cy="592449"/>
                    <a:chOff x="7990717" y="3560451"/>
                    <a:chExt cx="169948" cy="592449"/>
                  </a:xfrm>
                </p:grpSpPr>
                <p:cxnSp>
                  <p:nvCxnSpPr>
                    <p:cNvPr id="71" name="Straight Connector 70">
                      <a:extLst>
                        <a:ext uri="{FF2B5EF4-FFF2-40B4-BE49-F238E27FC236}">
                          <a16:creationId xmlns:a16="http://schemas.microsoft.com/office/drawing/2014/main" id="{72386F07-1F77-E284-9F8E-2463A6FD3AD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5400000">
                      <a:off x="8075690" y="3481160"/>
                      <a:ext cx="0" cy="158581"/>
                    </a:xfrm>
                    <a:prstGeom prst="line">
                      <a:avLst/>
                    </a:prstGeom>
                    <a:noFill/>
                    <a:ln w="28575" cap="flat" cmpd="sng" algn="ctr">
                      <a:solidFill>
                        <a:srgbClr val="272727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72" name="Straight Connector 71">
                      <a:extLst>
                        <a:ext uri="{FF2B5EF4-FFF2-40B4-BE49-F238E27FC236}">
                          <a16:creationId xmlns:a16="http://schemas.microsoft.com/office/drawing/2014/main" id="{0251EE80-36E2-3E3A-AA61-8BC6D12A77A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8075690" y="3563735"/>
                      <a:ext cx="0" cy="589165"/>
                    </a:xfrm>
                    <a:prstGeom prst="line">
                      <a:avLst/>
                    </a:prstGeom>
                    <a:noFill/>
                    <a:ln w="28575" cap="flat" cmpd="sng" algn="ctr">
                      <a:solidFill>
                        <a:srgbClr val="272727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73" name="Straight Connector 72">
                      <a:extLst>
                        <a:ext uri="{FF2B5EF4-FFF2-40B4-BE49-F238E27FC236}">
                          <a16:creationId xmlns:a16="http://schemas.microsoft.com/office/drawing/2014/main" id="{9F6A1689-1371-8F14-0999-0340BBABA92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5400000">
                      <a:off x="8075690" y="4072367"/>
                      <a:ext cx="0" cy="158581"/>
                    </a:xfrm>
                    <a:prstGeom prst="line">
                      <a:avLst/>
                    </a:prstGeom>
                    <a:noFill/>
                    <a:ln w="28575" cap="flat" cmpd="sng" algn="ctr">
                      <a:solidFill>
                        <a:srgbClr val="272727"/>
                      </a:solidFill>
                      <a:prstDash val="solid"/>
                    </a:ln>
                    <a:effectLst/>
                  </p:spPr>
                </p:cxnSp>
                <p:sp>
                  <p:nvSpPr>
                    <p:cNvPr id="75" name="Rectangle 74">
                      <a:extLst>
                        <a:ext uri="{FF2B5EF4-FFF2-40B4-BE49-F238E27FC236}">
                          <a16:creationId xmlns:a16="http://schemas.microsoft.com/office/drawing/2014/main" id="{8C559D68-8C41-E2AA-4B09-DD1B3F1A0B70}"/>
                        </a:ext>
                      </a:extLst>
                    </p:cNvPr>
                    <p:cNvSpPr/>
                    <p:nvPr/>
                  </p:nvSpPr>
                  <p:spPr>
                    <a:xfrm rot="2700000">
                      <a:off x="7990718" y="3767083"/>
                      <a:ext cx="169945" cy="169948"/>
                    </a:xfrm>
                    <a:prstGeom prst="rect">
                      <a:avLst/>
                    </a:prstGeom>
                    <a:solidFill>
                      <a:schemeClr val="accent3"/>
                    </a:solidFill>
                    <a:ln w="9525" cap="flat" cmpd="sng" algn="ctr">
                      <a:noFill/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108" name="Group 107">
                    <a:extLst>
                      <a:ext uri="{FF2B5EF4-FFF2-40B4-BE49-F238E27FC236}">
                        <a16:creationId xmlns:a16="http://schemas.microsoft.com/office/drawing/2014/main" id="{1139558D-5DE8-BFAA-7E7F-969413DF3930}"/>
                      </a:ext>
                    </a:extLst>
                  </p:cNvPr>
                  <p:cNvGrpSpPr/>
                  <p:nvPr/>
                </p:nvGrpSpPr>
                <p:grpSpPr>
                  <a:xfrm>
                    <a:off x="9330253" y="3541282"/>
                    <a:ext cx="169948" cy="806472"/>
                    <a:chOff x="9330253" y="3541282"/>
                    <a:chExt cx="169948" cy="806472"/>
                  </a:xfrm>
                </p:grpSpPr>
                <p:cxnSp>
                  <p:nvCxnSpPr>
                    <p:cNvPr id="84" name="Straight Connector 83">
                      <a:extLst>
                        <a:ext uri="{FF2B5EF4-FFF2-40B4-BE49-F238E27FC236}">
                          <a16:creationId xmlns:a16="http://schemas.microsoft.com/office/drawing/2014/main" id="{AA96AA89-9C61-3DCF-C6EC-E696702186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5400000">
                      <a:off x="9415226" y="3461991"/>
                      <a:ext cx="0" cy="158581"/>
                    </a:xfrm>
                    <a:prstGeom prst="line">
                      <a:avLst/>
                    </a:prstGeom>
                    <a:noFill/>
                    <a:ln w="28575" cap="flat" cmpd="sng" algn="ctr">
                      <a:solidFill>
                        <a:srgbClr val="272727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85" name="Straight Connector 84">
                      <a:extLst>
                        <a:ext uri="{FF2B5EF4-FFF2-40B4-BE49-F238E27FC236}">
                          <a16:creationId xmlns:a16="http://schemas.microsoft.com/office/drawing/2014/main" id="{755309FA-34AC-39EB-7E85-F8A38A01D2A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9415226" y="3543300"/>
                      <a:ext cx="0" cy="798195"/>
                    </a:xfrm>
                    <a:prstGeom prst="line">
                      <a:avLst/>
                    </a:prstGeom>
                    <a:noFill/>
                    <a:ln w="28575" cap="flat" cmpd="sng" algn="ctr">
                      <a:solidFill>
                        <a:srgbClr val="272727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86" name="Straight Connector 85">
                      <a:extLst>
                        <a:ext uri="{FF2B5EF4-FFF2-40B4-BE49-F238E27FC236}">
                          <a16:creationId xmlns:a16="http://schemas.microsoft.com/office/drawing/2014/main" id="{66ADBD24-501B-4818-CA34-595D079BCD90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5400000">
                      <a:off x="9415226" y="4268463"/>
                      <a:ext cx="0" cy="158581"/>
                    </a:xfrm>
                    <a:prstGeom prst="line">
                      <a:avLst/>
                    </a:prstGeom>
                    <a:noFill/>
                    <a:ln w="28575" cap="flat" cmpd="sng" algn="ctr">
                      <a:solidFill>
                        <a:srgbClr val="272727"/>
                      </a:solidFill>
                      <a:prstDash val="solid"/>
                    </a:ln>
                    <a:effectLst/>
                  </p:spPr>
                </p:cxnSp>
                <p:sp>
                  <p:nvSpPr>
                    <p:cNvPr id="87" name="Rectangle 86">
                      <a:extLst>
                        <a:ext uri="{FF2B5EF4-FFF2-40B4-BE49-F238E27FC236}">
                          <a16:creationId xmlns:a16="http://schemas.microsoft.com/office/drawing/2014/main" id="{B3222B2C-4548-4598-1CF7-6EC0A9E38E9C}"/>
                        </a:ext>
                      </a:extLst>
                    </p:cNvPr>
                    <p:cNvSpPr/>
                    <p:nvPr/>
                  </p:nvSpPr>
                  <p:spPr>
                    <a:xfrm rot="2700000">
                      <a:off x="9330254" y="3850784"/>
                      <a:ext cx="169945" cy="169948"/>
                    </a:xfrm>
                    <a:prstGeom prst="rect">
                      <a:avLst/>
                    </a:prstGeom>
                    <a:solidFill>
                      <a:schemeClr val="accent3"/>
                    </a:solidFill>
                    <a:ln w="9525" cap="flat" cmpd="sng" algn="ctr">
                      <a:noFill/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grpSp>
              <p:nvGrpSpPr>
                <p:cNvPr id="118" name="Group 117">
                  <a:extLst>
                    <a:ext uri="{FF2B5EF4-FFF2-40B4-BE49-F238E27FC236}">
                      <a16:creationId xmlns:a16="http://schemas.microsoft.com/office/drawing/2014/main" id="{D985FC68-164B-CCF4-86DC-4501C7746BE8}"/>
                    </a:ext>
                  </a:extLst>
                </p:cNvPr>
                <p:cNvGrpSpPr/>
                <p:nvPr/>
              </p:nvGrpSpPr>
              <p:grpSpPr>
                <a:xfrm>
                  <a:off x="3753052" y="3180711"/>
                  <a:ext cx="5522806" cy="1640217"/>
                  <a:chOff x="3753052" y="3180711"/>
                  <a:chExt cx="5522806" cy="1640217"/>
                </a:xfrm>
              </p:grpSpPr>
              <p:grpSp>
                <p:nvGrpSpPr>
                  <p:cNvPr id="117" name="Group 116">
                    <a:extLst>
                      <a:ext uri="{FF2B5EF4-FFF2-40B4-BE49-F238E27FC236}">
                        <a16:creationId xmlns:a16="http://schemas.microsoft.com/office/drawing/2014/main" id="{ABD6966D-4033-B921-7A07-6D5D2FA8612B}"/>
                      </a:ext>
                    </a:extLst>
                  </p:cNvPr>
                  <p:cNvGrpSpPr/>
                  <p:nvPr/>
                </p:nvGrpSpPr>
                <p:grpSpPr>
                  <a:xfrm>
                    <a:off x="4086524" y="3865453"/>
                    <a:ext cx="169948" cy="264795"/>
                    <a:chOff x="4086524" y="3865453"/>
                    <a:chExt cx="169948" cy="264795"/>
                  </a:xfrm>
                </p:grpSpPr>
                <p:cxnSp>
                  <p:nvCxnSpPr>
                    <p:cNvPr id="31" name="Straight Connector 30">
                      <a:extLst>
                        <a:ext uri="{FF2B5EF4-FFF2-40B4-BE49-F238E27FC236}">
                          <a16:creationId xmlns:a16="http://schemas.microsoft.com/office/drawing/2014/main" id="{23904439-660F-349B-6CD6-2D73C0FC4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5400000">
                      <a:off x="4171496" y="3786162"/>
                      <a:ext cx="0" cy="158581"/>
                    </a:xfrm>
                    <a:prstGeom prst="line">
                      <a:avLst/>
                    </a:prstGeom>
                    <a:noFill/>
                    <a:ln w="28575" cap="flat" cmpd="sng" algn="ctr">
                      <a:solidFill>
                        <a:srgbClr val="272727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32" name="Straight Connector 31">
                      <a:extLst>
                        <a:ext uri="{FF2B5EF4-FFF2-40B4-BE49-F238E27FC236}">
                          <a16:creationId xmlns:a16="http://schemas.microsoft.com/office/drawing/2014/main" id="{3A586F2E-DE49-714C-F319-5730FB30167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4171496" y="3867358"/>
                      <a:ext cx="0" cy="253157"/>
                    </a:xfrm>
                    <a:prstGeom prst="line">
                      <a:avLst/>
                    </a:prstGeom>
                    <a:noFill/>
                    <a:ln w="28575" cap="flat" cmpd="sng" algn="ctr">
                      <a:solidFill>
                        <a:srgbClr val="272727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33" name="Straight Connector 32">
                      <a:extLst>
                        <a:ext uri="{FF2B5EF4-FFF2-40B4-BE49-F238E27FC236}">
                          <a16:creationId xmlns:a16="http://schemas.microsoft.com/office/drawing/2014/main" id="{AEF5084E-A5A2-C2F9-DCF7-3E6FF6D6A30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5400000">
                      <a:off x="4171496" y="4050957"/>
                      <a:ext cx="0" cy="158581"/>
                    </a:xfrm>
                    <a:prstGeom prst="line">
                      <a:avLst/>
                    </a:prstGeom>
                    <a:noFill/>
                    <a:ln w="28575" cap="flat" cmpd="sng" algn="ctr">
                      <a:solidFill>
                        <a:srgbClr val="272727"/>
                      </a:solidFill>
                      <a:prstDash val="solid"/>
                    </a:ln>
                    <a:effectLst/>
                  </p:spPr>
                </p:cxnSp>
                <p:sp>
                  <p:nvSpPr>
                    <p:cNvPr id="34" name="Rectangle 33">
                      <a:extLst>
                        <a:ext uri="{FF2B5EF4-FFF2-40B4-BE49-F238E27FC236}">
                          <a16:creationId xmlns:a16="http://schemas.microsoft.com/office/drawing/2014/main" id="{62AD2286-ADD6-D044-E2B0-843E6FB64100}"/>
                        </a:ext>
                      </a:extLst>
                    </p:cNvPr>
                    <p:cNvSpPr/>
                    <p:nvPr/>
                  </p:nvSpPr>
                  <p:spPr>
                    <a:xfrm rot="2700000">
                      <a:off x="4086525" y="3914672"/>
                      <a:ext cx="169945" cy="169948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 cap="flat" cmpd="sng" algn="ctr">
                      <a:noFill/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114" name="Group 113">
                    <a:extLst>
                      <a:ext uri="{FF2B5EF4-FFF2-40B4-BE49-F238E27FC236}">
                        <a16:creationId xmlns:a16="http://schemas.microsoft.com/office/drawing/2014/main" id="{E6D61303-712C-7B8A-2176-3F74E4FED926}"/>
                      </a:ext>
                    </a:extLst>
                  </p:cNvPr>
                  <p:cNvGrpSpPr/>
                  <p:nvPr/>
                </p:nvGrpSpPr>
                <p:grpSpPr>
                  <a:xfrm>
                    <a:off x="5092677" y="3563606"/>
                    <a:ext cx="169948" cy="398145"/>
                    <a:chOff x="5092677" y="3563606"/>
                    <a:chExt cx="169948" cy="398145"/>
                  </a:xfrm>
                </p:grpSpPr>
                <p:cxnSp>
                  <p:nvCxnSpPr>
                    <p:cNvPr id="55" name="Straight Connector 54">
                      <a:extLst>
                        <a:ext uri="{FF2B5EF4-FFF2-40B4-BE49-F238E27FC236}">
                          <a16:creationId xmlns:a16="http://schemas.microsoft.com/office/drawing/2014/main" id="{47618ADF-4D4E-7CDD-AE9C-48092EC78A3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5400000">
                      <a:off x="5177650" y="3484315"/>
                      <a:ext cx="0" cy="158581"/>
                    </a:xfrm>
                    <a:prstGeom prst="line">
                      <a:avLst/>
                    </a:prstGeom>
                    <a:noFill/>
                    <a:ln w="28575" cap="flat" cmpd="sng" algn="ctr">
                      <a:solidFill>
                        <a:srgbClr val="272727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56" name="Straight Connector 55">
                      <a:extLst>
                        <a:ext uri="{FF2B5EF4-FFF2-40B4-BE49-F238E27FC236}">
                          <a16:creationId xmlns:a16="http://schemas.microsoft.com/office/drawing/2014/main" id="{56309F79-61D0-3BA5-9C99-206242FA899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5177650" y="3565511"/>
                      <a:ext cx="0" cy="379744"/>
                    </a:xfrm>
                    <a:prstGeom prst="line">
                      <a:avLst/>
                    </a:prstGeom>
                    <a:noFill/>
                    <a:ln w="28575" cap="flat" cmpd="sng" algn="ctr">
                      <a:solidFill>
                        <a:srgbClr val="272727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58" name="Straight Connector 57">
                      <a:extLst>
                        <a:ext uri="{FF2B5EF4-FFF2-40B4-BE49-F238E27FC236}">
                          <a16:creationId xmlns:a16="http://schemas.microsoft.com/office/drawing/2014/main" id="{9B449AA1-02D3-30C5-5AC6-A2F5A8BE96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5400000">
                      <a:off x="5177650" y="3882460"/>
                      <a:ext cx="0" cy="158581"/>
                    </a:xfrm>
                    <a:prstGeom prst="line">
                      <a:avLst/>
                    </a:prstGeom>
                    <a:noFill/>
                    <a:ln w="28575" cap="flat" cmpd="sng" algn="ctr">
                      <a:solidFill>
                        <a:srgbClr val="272727"/>
                      </a:solidFill>
                      <a:prstDash val="solid"/>
                    </a:ln>
                    <a:effectLst/>
                  </p:spPr>
                </p:cxnSp>
                <p:sp>
                  <p:nvSpPr>
                    <p:cNvPr id="59" name="Rectangle 58">
                      <a:extLst>
                        <a:ext uri="{FF2B5EF4-FFF2-40B4-BE49-F238E27FC236}">
                          <a16:creationId xmlns:a16="http://schemas.microsoft.com/office/drawing/2014/main" id="{4D42CC08-53AB-735A-26AC-D9B120E753E0}"/>
                        </a:ext>
                      </a:extLst>
                    </p:cNvPr>
                    <p:cNvSpPr/>
                    <p:nvPr/>
                  </p:nvSpPr>
                  <p:spPr>
                    <a:xfrm rot="2700000">
                      <a:off x="5092678" y="3678141"/>
                      <a:ext cx="169945" cy="169948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 cap="flat" cmpd="sng" algn="ctr">
                      <a:noFill/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sp>
                <p:nvSpPr>
                  <p:cNvPr id="454" name="Rectangle 453">
                    <a:extLst>
                      <a:ext uri="{FF2B5EF4-FFF2-40B4-BE49-F238E27FC236}">
                        <a16:creationId xmlns:a16="http://schemas.microsoft.com/office/drawing/2014/main" id="{BD5A854B-752B-F116-65BF-2AE8DC1863BA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3753053" y="4650982"/>
                    <a:ext cx="169945" cy="169948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113" name="Group 112">
                    <a:extLst>
                      <a:ext uri="{FF2B5EF4-FFF2-40B4-BE49-F238E27FC236}">
                        <a16:creationId xmlns:a16="http://schemas.microsoft.com/office/drawing/2014/main" id="{17A400E5-2C23-EF95-3AF1-9636EE49777C}"/>
                      </a:ext>
                    </a:extLst>
                  </p:cNvPr>
                  <p:cNvGrpSpPr/>
                  <p:nvPr/>
                </p:nvGrpSpPr>
                <p:grpSpPr>
                  <a:xfrm>
                    <a:off x="6430055" y="3407847"/>
                    <a:ext cx="169948" cy="697230"/>
                    <a:chOff x="6430055" y="3407847"/>
                    <a:chExt cx="169948" cy="697230"/>
                  </a:xfrm>
                </p:grpSpPr>
                <p:cxnSp>
                  <p:nvCxnSpPr>
                    <p:cNvPr id="500" name="Straight Connector 499">
                      <a:extLst>
                        <a:ext uri="{FF2B5EF4-FFF2-40B4-BE49-F238E27FC236}">
                          <a16:creationId xmlns:a16="http://schemas.microsoft.com/office/drawing/2014/main" id="{83083032-6653-9E3B-B137-DFFC8FB1B3BA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5400000">
                      <a:off x="6515028" y="3328556"/>
                      <a:ext cx="0" cy="158581"/>
                    </a:xfrm>
                    <a:prstGeom prst="line">
                      <a:avLst/>
                    </a:prstGeom>
                    <a:noFill/>
                    <a:ln w="28575" cap="flat" cmpd="sng" algn="ctr">
                      <a:solidFill>
                        <a:srgbClr val="272727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504" name="Straight Connector 503">
                      <a:extLst>
                        <a:ext uri="{FF2B5EF4-FFF2-40B4-BE49-F238E27FC236}">
                          <a16:creationId xmlns:a16="http://schemas.microsoft.com/office/drawing/2014/main" id="{6BC1705D-70AD-6694-1840-66DADF0A6CE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6515028" y="3409950"/>
                      <a:ext cx="0" cy="693420"/>
                    </a:xfrm>
                    <a:prstGeom prst="line">
                      <a:avLst/>
                    </a:prstGeom>
                    <a:noFill/>
                    <a:ln w="28575" cap="flat" cmpd="sng" algn="ctr">
                      <a:solidFill>
                        <a:srgbClr val="272727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505" name="Straight Connector 504">
                      <a:extLst>
                        <a:ext uri="{FF2B5EF4-FFF2-40B4-BE49-F238E27FC236}">
                          <a16:creationId xmlns:a16="http://schemas.microsoft.com/office/drawing/2014/main" id="{F5D47E0A-013C-A784-5387-8A90C7738A8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5400000">
                      <a:off x="6515028" y="4025786"/>
                      <a:ext cx="0" cy="158581"/>
                    </a:xfrm>
                    <a:prstGeom prst="line">
                      <a:avLst/>
                    </a:prstGeom>
                    <a:noFill/>
                    <a:ln w="28575" cap="flat" cmpd="sng" algn="ctr">
                      <a:solidFill>
                        <a:srgbClr val="272727"/>
                      </a:solidFill>
                      <a:prstDash val="solid"/>
                    </a:ln>
                    <a:effectLst/>
                  </p:spPr>
                </p:cxnSp>
                <p:sp>
                  <p:nvSpPr>
                    <p:cNvPr id="64" name="Rectangle 63">
                      <a:extLst>
                        <a:ext uri="{FF2B5EF4-FFF2-40B4-BE49-F238E27FC236}">
                          <a16:creationId xmlns:a16="http://schemas.microsoft.com/office/drawing/2014/main" id="{DB215D2E-791C-7CC5-604F-5C09ECF74097}"/>
                        </a:ext>
                      </a:extLst>
                    </p:cNvPr>
                    <p:cNvSpPr/>
                    <p:nvPr/>
                  </p:nvSpPr>
                  <p:spPr>
                    <a:xfrm rot="2700000">
                      <a:off x="6430056" y="3674782"/>
                      <a:ext cx="169945" cy="169948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 cap="flat" cmpd="sng" algn="ctr">
                      <a:noFill/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111" name="Group 110">
                    <a:extLst>
                      <a:ext uri="{FF2B5EF4-FFF2-40B4-BE49-F238E27FC236}">
                        <a16:creationId xmlns:a16="http://schemas.microsoft.com/office/drawing/2014/main" id="{F0526FDA-AD76-323C-AAD1-3A7601FA305F}"/>
                      </a:ext>
                    </a:extLst>
                  </p:cNvPr>
                  <p:cNvGrpSpPr/>
                  <p:nvPr/>
                </p:nvGrpSpPr>
                <p:grpSpPr>
                  <a:xfrm>
                    <a:off x="7766374" y="3524250"/>
                    <a:ext cx="169948" cy="591935"/>
                    <a:chOff x="7766374" y="3524250"/>
                    <a:chExt cx="169948" cy="591935"/>
                  </a:xfrm>
                </p:grpSpPr>
                <p:cxnSp>
                  <p:nvCxnSpPr>
                    <p:cNvPr id="76" name="Straight Connector 75">
                      <a:extLst>
                        <a:ext uri="{FF2B5EF4-FFF2-40B4-BE49-F238E27FC236}">
                          <a16:creationId xmlns:a16="http://schemas.microsoft.com/office/drawing/2014/main" id="{F4D4DBCB-7CD2-8880-302C-AAD480ED4EA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5400000">
                      <a:off x="7851347" y="3459679"/>
                      <a:ext cx="0" cy="158581"/>
                    </a:xfrm>
                    <a:prstGeom prst="line">
                      <a:avLst/>
                    </a:prstGeom>
                    <a:noFill/>
                    <a:ln w="28575" cap="flat" cmpd="sng" algn="ctr">
                      <a:solidFill>
                        <a:srgbClr val="272727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79" name="Straight Connector 78">
                      <a:extLst>
                        <a:ext uri="{FF2B5EF4-FFF2-40B4-BE49-F238E27FC236}">
                          <a16:creationId xmlns:a16="http://schemas.microsoft.com/office/drawing/2014/main" id="{90E1FF23-35C4-9B7C-A215-F4377E5806C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7851347" y="3524250"/>
                      <a:ext cx="0" cy="591935"/>
                    </a:xfrm>
                    <a:prstGeom prst="line">
                      <a:avLst/>
                    </a:prstGeom>
                    <a:noFill/>
                    <a:ln w="28575" cap="flat" cmpd="sng" algn="ctr">
                      <a:solidFill>
                        <a:srgbClr val="272727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80" name="Straight Connector 79">
                      <a:extLst>
                        <a:ext uri="{FF2B5EF4-FFF2-40B4-BE49-F238E27FC236}">
                          <a16:creationId xmlns:a16="http://schemas.microsoft.com/office/drawing/2014/main" id="{030F2E78-E565-3332-70FC-BB10128B5CC1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5400000">
                      <a:off x="7851347" y="4036894"/>
                      <a:ext cx="0" cy="158581"/>
                    </a:xfrm>
                    <a:prstGeom prst="line">
                      <a:avLst/>
                    </a:prstGeom>
                    <a:noFill/>
                    <a:ln w="28575" cap="flat" cmpd="sng" algn="ctr">
                      <a:solidFill>
                        <a:srgbClr val="272727"/>
                      </a:solidFill>
                      <a:prstDash val="solid"/>
                    </a:ln>
                    <a:effectLst/>
                  </p:spPr>
                </p:cxnSp>
                <p:sp>
                  <p:nvSpPr>
                    <p:cNvPr id="81" name="Rectangle 80">
                      <a:extLst>
                        <a:ext uri="{FF2B5EF4-FFF2-40B4-BE49-F238E27FC236}">
                          <a16:creationId xmlns:a16="http://schemas.microsoft.com/office/drawing/2014/main" id="{252F17AE-D6AD-422D-AB30-318AEC1DC134}"/>
                        </a:ext>
                      </a:extLst>
                    </p:cNvPr>
                    <p:cNvSpPr/>
                    <p:nvPr/>
                  </p:nvSpPr>
                  <p:spPr>
                    <a:xfrm rot="2700000">
                      <a:off x="7766375" y="3741135"/>
                      <a:ext cx="169945" cy="169948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 cap="flat" cmpd="sng" algn="ctr">
                      <a:noFill/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109" name="Group 108">
                    <a:extLst>
                      <a:ext uri="{FF2B5EF4-FFF2-40B4-BE49-F238E27FC236}">
                        <a16:creationId xmlns:a16="http://schemas.microsoft.com/office/drawing/2014/main" id="{B7448940-23DB-420B-959E-14175760CDAF}"/>
                      </a:ext>
                    </a:extLst>
                  </p:cNvPr>
                  <p:cNvGrpSpPr/>
                  <p:nvPr/>
                </p:nvGrpSpPr>
                <p:grpSpPr>
                  <a:xfrm>
                    <a:off x="9105910" y="3180711"/>
                    <a:ext cx="169948" cy="765810"/>
                    <a:chOff x="9105910" y="3180711"/>
                    <a:chExt cx="169948" cy="765810"/>
                  </a:xfrm>
                </p:grpSpPr>
                <p:cxnSp>
                  <p:nvCxnSpPr>
                    <p:cNvPr id="88" name="Straight Connector 87">
                      <a:extLst>
                        <a:ext uri="{FF2B5EF4-FFF2-40B4-BE49-F238E27FC236}">
                          <a16:creationId xmlns:a16="http://schemas.microsoft.com/office/drawing/2014/main" id="{AB4E7A1B-F51A-9444-9796-E87C74C1352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5400000">
                      <a:off x="9190883" y="3101420"/>
                      <a:ext cx="0" cy="158581"/>
                    </a:xfrm>
                    <a:prstGeom prst="line">
                      <a:avLst/>
                    </a:prstGeom>
                    <a:noFill/>
                    <a:ln w="28575" cap="flat" cmpd="sng" algn="ctr">
                      <a:solidFill>
                        <a:srgbClr val="272727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89" name="Straight Connector 88">
                      <a:extLst>
                        <a:ext uri="{FF2B5EF4-FFF2-40B4-BE49-F238E27FC236}">
                          <a16:creationId xmlns:a16="http://schemas.microsoft.com/office/drawing/2014/main" id="{CF039BEF-9F20-7D8C-71D3-46524A74DE5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9190883" y="3188970"/>
                      <a:ext cx="0" cy="756285"/>
                    </a:xfrm>
                    <a:prstGeom prst="line">
                      <a:avLst/>
                    </a:prstGeom>
                    <a:noFill/>
                    <a:ln w="28575" cap="flat" cmpd="sng" algn="ctr">
                      <a:solidFill>
                        <a:srgbClr val="272727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90" name="Straight Connector 89">
                      <a:extLst>
                        <a:ext uri="{FF2B5EF4-FFF2-40B4-BE49-F238E27FC236}">
                          <a16:creationId xmlns:a16="http://schemas.microsoft.com/office/drawing/2014/main" id="{BE9AA7B9-63E7-78AB-7EED-A9248A3AD4D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5400000">
                      <a:off x="9190883" y="3867230"/>
                      <a:ext cx="0" cy="158581"/>
                    </a:xfrm>
                    <a:prstGeom prst="line">
                      <a:avLst/>
                    </a:prstGeom>
                    <a:noFill/>
                    <a:ln w="28575" cap="flat" cmpd="sng" algn="ctr">
                      <a:solidFill>
                        <a:srgbClr val="272727"/>
                      </a:solidFill>
                      <a:prstDash val="solid"/>
                    </a:ln>
                    <a:effectLst/>
                  </p:spPr>
                </p:cxnSp>
                <p:sp>
                  <p:nvSpPr>
                    <p:cNvPr id="91" name="Rectangle 90">
                      <a:extLst>
                        <a:ext uri="{FF2B5EF4-FFF2-40B4-BE49-F238E27FC236}">
                          <a16:creationId xmlns:a16="http://schemas.microsoft.com/office/drawing/2014/main" id="{FBC6A7A5-AC62-CAFF-B695-591B06A80224}"/>
                        </a:ext>
                      </a:extLst>
                    </p:cNvPr>
                    <p:cNvSpPr/>
                    <p:nvPr/>
                  </p:nvSpPr>
                  <p:spPr>
                    <a:xfrm rot="2700000">
                      <a:off x="9105911" y="3476221"/>
                      <a:ext cx="169945" cy="169948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 cap="flat" cmpd="sng" algn="ctr">
                      <a:noFill/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</p:grpSp>
          <p:sp>
            <p:nvSpPr>
              <p:cNvPr id="124" name="TextBox 123">
                <a:extLst>
                  <a:ext uri="{FF2B5EF4-FFF2-40B4-BE49-F238E27FC236}">
                    <a16:creationId xmlns:a16="http://schemas.microsoft.com/office/drawing/2014/main" id="{7FE4C562-84FC-4C75-EBCD-6C51137B466D}"/>
                  </a:ext>
                </a:extLst>
              </p:cNvPr>
              <p:cNvSpPr txBox="1"/>
              <p:nvPr/>
            </p:nvSpPr>
            <p:spPr>
              <a:xfrm>
                <a:off x="5902031" y="2718032"/>
                <a:ext cx="301082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dirty="0">
                    <a:solidFill>
                      <a:srgbClr val="000000"/>
                    </a:solidFill>
                    <a:latin typeface="+mj-lt"/>
                    <a:cs typeface="Arial" panose="020B0604020202020204" pitchFamily="34" charset="0"/>
                  </a:rPr>
                  <a:t>Omnibus test p&lt;0.001</a:t>
                </a:r>
              </a:p>
            </p:txBody>
          </p:sp>
        </p:grp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9D2C1FF6-B7F6-D2E7-5D1F-DFCAE7992C96}"/>
                </a:ext>
              </a:extLst>
            </p:cNvPr>
            <p:cNvSpPr/>
            <p:nvPr/>
          </p:nvSpPr>
          <p:spPr>
            <a:xfrm>
              <a:off x="3851910" y="3844290"/>
              <a:ext cx="5353050" cy="895350"/>
            </a:xfrm>
            <a:custGeom>
              <a:avLst/>
              <a:gdLst>
                <a:gd name="connsiteX0" fmla="*/ 0 w 5353050"/>
                <a:gd name="connsiteY0" fmla="*/ 895350 h 895350"/>
                <a:gd name="connsiteX1" fmla="*/ 331470 w 5353050"/>
                <a:gd name="connsiteY1" fmla="*/ 613410 h 895350"/>
                <a:gd name="connsiteX2" fmla="*/ 1337310 w 5353050"/>
                <a:gd name="connsiteY2" fmla="*/ 541020 h 895350"/>
                <a:gd name="connsiteX3" fmla="*/ 2674620 w 5353050"/>
                <a:gd name="connsiteY3" fmla="*/ 369570 h 895350"/>
                <a:gd name="connsiteX4" fmla="*/ 4008120 w 5353050"/>
                <a:gd name="connsiteY4" fmla="*/ 0 h 895350"/>
                <a:gd name="connsiteX5" fmla="*/ 5353050 w 5353050"/>
                <a:gd name="connsiteY5" fmla="*/ 91440 h 89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353050" h="895350">
                  <a:moveTo>
                    <a:pt x="0" y="895350"/>
                  </a:moveTo>
                  <a:lnTo>
                    <a:pt x="331470" y="613410"/>
                  </a:lnTo>
                  <a:lnTo>
                    <a:pt x="1337310" y="541020"/>
                  </a:lnTo>
                  <a:lnTo>
                    <a:pt x="2674620" y="369570"/>
                  </a:lnTo>
                  <a:lnTo>
                    <a:pt x="4008120" y="0"/>
                  </a:lnTo>
                  <a:lnTo>
                    <a:pt x="5353050" y="91440"/>
                  </a:lnTo>
                </a:path>
              </a:pathLst>
            </a:custGeom>
            <a:noFill/>
            <a:ln w="28575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FE1B7975-DC54-B492-AD10-B67522F94FE5}"/>
                </a:ext>
              </a:extLst>
            </p:cNvPr>
            <p:cNvSpPr/>
            <p:nvPr/>
          </p:nvSpPr>
          <p:spPr>
            <a:xfrm>
              <a:off x="3619500" y="3558540"/>
              <a:ext cx="5356860" cy="1177290"/>
            </a:xfrm>
            <a:custGeom>
              <a:avLst/>
              <a:gdLst>
                <a:gd name="connsiteX0" fmla="*/ 0 w 5356860"/>
                <a:gd name="connsiteY0" fmla="*/ 1177290 h 1177290"/>
                <a:gd name="connsiteX1" fmla="*/ 339090 w 5356860"/>
                <a:gd name="connsiteY1" fmla="*/ 445770 h 1177290"/>
                <a:gd name="connsiteX2" fmla="*/ 1341120 w 5356860"/>
                <a:gd name="connsiteY2" fmla="*/ 205740 h 1177290"/>
                <a:gd name="connsiteX3" fmla="*/ 2678430 w 5356860"/>
                <a:gd name="connsiteY3" fmla="*/ 201930 h 1177290"/>
                <a:gd name="connsiteX4" fmla="*/ 4015740 w 5356860"/>
                <a:gd name="connsiteY4" fmla="*/ 278130 h 1177290"/>
                <a:gd name="connsiteX5" fmla="*/ 5356860 w 5356860"/>
                <a:gd name="connsiteY5" fmla="*/ 0 h 11772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356860" h="1177290">
                  <a:moveTo>
                    <a:pt x="0" y="1177290"/>
                  </a:moveTo>
                  <a:lnTo>
                    <a:pt x="339090" y="445770"/>
                  </a:lnTo>
                  <a:lnTo>
                    <a:pt x="1341120" y="205740"/>
                  </a:lnTo>
                  <a:lnTo>
                    <a:pt x="2678430" y="201930"/>
                  </a:lnTo>
                  <a:lnTo>
                    <a:pt x="4015740" y="278130"/>
                  </a:lnTo>
                  <a:lnTo>
                    <a:pt x="5356860" y="0"/>
                  </a:lnTo>
                </a:path>
              </a:pathLst>
            </a:cu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2444943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>
            <a:extLst>
              <a:ext uri="{FF2B5EF4-FFF2-40B4-BE49-F238E27FC236}">
                <a16:creationId xmlns:a16="http://schemas.microsoft.com/office/drawing/2014/main" id="{FC1D7E58-CD0C-97EE-4EBB-7CE0EBBDE66E}"/>
              </a:ext>
            </a:extLst>
          </p:cNvPr>
          <p:cNvGrpSpPr/>
          <p:nvPr/>
        </p:nvGrpSpPr>
        <p:grpSpPr>
          <a:xfrm>
            <a:off x="1728308" y="2635151"/>
            <a:ext cx="8201695" cy="2207734"/>
            <a:chOff x="1866753" y="2675347"/>
            <a:chExt cx="8201695" cy="2207734"/>
          </a:xfrm>
        </p:grpSpPr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B0C36EA9-0F28-3101-4D69-FFC3BD38B9C6}"/>
                </a:ext>
              </a:extLst>
            </p:cNvPr>
            <p:cNvGrpSpPr/>
            <p:nvPr/>
          </p:nvGrpSpPr>
          <p:grpSpPr>
            <a:xfrm>
              <a:off x="2204209" y="2675347"/>
              <a:ext cx="7526783" cy="2207734"/>
              <a:chOff x="2243565" y="2675347"/>
              <a:chExt cx="7526783" cy="2207734"/>
            </a:xfrm>
          </p:grpSpPr>
          <p:sp>
            <p:nvSpPr>
              <p:cNvPr id="45" name="Arrow: Pentagon 44">
                <a:extLst>
                  <a:ext uri="{FF2B5EF4-FFF2-40B4-BE49-F238E27FC236}">
                    <a16:creationId xmlns:a16="http://schemas.microsoft.com/office/drawing/2014/main" id="{BB5CB59A-3867-4EBD-B9C9-5A86D4F23A6A}"/>
                  </a:ext>
                </a:extLst>
              </p:cNvPr>
              <p:cNvSpPr/>
              <p:nvPr/>
            </p:nvSpPr>
            <p:spPr>
              <a:xfrm rot="16200000">
                <a:off x="1355738" y="3563174"/>
                <a:ext cx="2207734" cy="432080"/>
              </a:xfrm>
              <a:prstGeom prst="homePlate">
                <a:avLst>
                  <a:gd name="adj" fmla="val 96512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47816" cap="flat">
                <a:solidFill>
                  <a:schemeClr val="bg1"/>
                </a:solidFill>
                <a:prstDash val="solid"/>
                <a:miter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46" name="Arrow: Pentagon 45">
                <a:extLst>
                  <a:ext uri="{FF2B5EF4-FFF2-40B4-BE49-F238E27FC236}">
                    <a16:creationId xmlns:a16="http://schemas.microsoft.com/office/drawing/2014/main" id="{9748771B-E6CB-33F8-CE05-AF3AEC8DD06F}"/>
                  </a:ext>
                </a:extLst>
              </p:cNvPr>
              <p:cNvSpPr/>
              <p:nvPr/>
            </p:nvSpPr>
            <p:spPr>
              <a:xfrm rot="16200000">
                <a:off x="2242576" y="3563174"/>
                <a:ext cx="2207734" cy="432080"/>
              </a:xfrm>
              <a:prstGeom prst="homePlate">
                <a:avLst>
                  <a:gd name="adj" fmla="val 96512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47816" cap="flat">
                <a:solidFill>
                  <a:schemeClr val="bg1"/>
                </a:solidFill>
                <a:prstDash val="solid"/>
                <a:miter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47" name="Arrow: Pentagon 46">
                <a:extLst>
                  <a:ext uri="{FF2B5EF4-FFF2-40B4-BE49-F238E27FC236}">
                    <a16:creationId xmlns:a16="http://schemas.microsoft.com/office/drawing/2014/main" id="{E5A506F2-5D95-A898-DBD4-4BF9BEA1C904}"/>
                  </a:ext>
                </a:extLst>
              </p:cNvPr>
              <p:cNvSpPr/>
              <p:nvPr/>
            </p:nvSpPr>
            <p:spPr>
              <a:xfrm rot="16200000">
                <a:off x="3129414" y="3563174"/>
                <a:ext cx="2207734" cy="432080"/>
              </a:xfrm>
              <a:prstGeom prst="homePlate">
                <a:avLst>
                  <a:gd name="adj" fmla="val 96512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47816" cap="flat">
                <a:solidFill>
                  <a:schemeClr val="bg1"/>
                </a:solidFill>
                <a:prstDash val="solid"/>
                <a:miter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48" name="Arrow: Pentagon 47">
                <a:extLst>
                  <a:ext uri="{FF2B5EF4-FFF2-40B4-BE49-F238E27FC236}">
                    <a16:creationId xmlns:a16="http://schemas.microsoft.com/office/drawing/2014/main" id="{5892F996-27AF-12C2-660A-57B4A369CCA8}"/>
                  </a:ext>
                </a:extLst>
              </p:cNvPr>
              <p:cNvSpPr/>
              <p:nvPr/>
            </p:nvSpPr>
            <p:spPr>
              <a:xfrm rot="16200000">
                <a:off x="4016252" y="3563174"/>
                <a:ext cx="2207734" cy="432080"/>
              </a:xfrm>
              <a:prstGeom prst="homePlate">
                <a:avLst>
                  <a:gd name="adj" fmla="val 96512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47816" cap="flat">
                <a:solidFill>
                  <a:schemeClr val="bg1"/>
                </a:solidFill>
                <a:prstDash val="solid"/>
                <a:miter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49" name="Arrow: Pentagon 48">
                <a:extLst>
                  <a:ext uri="{FF2B5EF4-FFF2-40B4-BE49-F238E27FC236}">
                    <a16:creationId xmlns:a16="http://schemas.microsoft.com/office/drawing/2014/main" id="{881FE37B-A415-71CD-6D83-FF5DFEE4330A}"/>
                  </a:ext>
                </a:extLst>
              </p:cNvPr>
              <p:cNvSpPr/>
              <p:nvPr/>
            </p:nvSpPr>
            <p:spPr>
              <a:xfrm rot="16200000">
                <a:off x="4903090" y="3563174"/>
                <a:ext cx="2207734" cy="432080"/>
              </a:xfrm>
              <a:prstGeom prst="homePlate">
                <a:avLst>
                  <a:gd name="adj" fmla="val 96512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47816" cap="flat">
                <a:solidFill>
                  <a:schemeClr val="bg1"/>
                </a:solidFill>
                <a:prstDash val="solid"/>
                <a:miter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50" name="Arrow: Pentagon 49">
                <a:extLst>
                  <a:ext uri="{FF2B5EF4-FFF2-40B4-BE49-F238E27FC236}">
                    <a16:creationId xmlns:a16="http://schemas.microsoft.com/office/drawing/2014/main" id="{9E5F89B7-A02C-C00B-2146-54F9582EF39D}"/>
                  </a:ext>
                </a:extLst>
              </p:cNvPr>
              <p:cNvSpPr/>
              <p:nvPr/>
            </p:nvSpPr>
            <p:spPr>
              <a:xfrm rot="16200000">
                <a:off x="5789928" y="3563174"/>
                <a:ext cx="2207734" cy="432080"/>
              </a:xfrm>
              <a:prstGeom prst="homePlate">
                <a:avLst>
                  <a:gd name="adj" fmla="val 96512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47816" cap="flat">
                <a:solidFill>
                  <a:schemeClr val="bg1"/>
                </a:solidFill>
                <a:prstDash val="solid"/>
                <a:miter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51" name="Arrow: Pentagon 50">
                <a:extLst>
                  <a:ext uri="{FF2B5EF4-FFF2-40B4-BE49-F238E27FC236}">
                    <a16:creationId xmlns:a16="http://schemas.microsoft.com/office/drawing/2014/main" id="{C7C16ADC-D93A-2EAC-13F7-34045B98810F}"/>
                  </a:ext>
                </a:extLst>
              </p:cNvPr>
              <p:cNvSpPr/>
              <p:nvPr/>
            </p:nvSpPr>
            <p:spPr>
              <a:xfrm rot="16200000">
                <a:off x="6676766" y="3563174"/>
                <a:ext cx="2207734" cy="432080"/>
              </a:xfrm>
              <a:prstGeom prst="homePlate">
                <a:avLst>
                  <a:gd name="adj" fmla="val 96512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47816" cap="flat">
                <a:solidFill>
                  <a:schemeClr val="bg1"/>
                </a:solidFill>
                <a:prstDash val="solid"/>
                <a:miter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52" name="Arrow: Pentagon 51">
                <a:extLst>
                  <a:ext uri="{FF2B5EF4-FFF2-40B4-BE49-F238E27FC236}">
                    <a16:creationId xmlns:a16="http://schemas.microsoft.com/office/drawing/2014/main" id="{38D30D97-9227-9496-8152-A49F7060E8E7}"/>
                  </a:ext>
                </a:extLst>
              </p:cNvPr>
              <p:cNvSpPr/>
              <p:nvPr/>
            </p:nvSpPr>
            <p:spPr>
              <a:xfrm rot="16200000">
                <a:off x="7563604" y="3563174"/>
                <a:ext cx="2207734" cy="432080"/>
              </a:xfrm>
              <a:prstGeom prst="homePlate">
                <a:avLst>
                  <a:gd name="adj" fmla="val 96512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47816" cap="flat">
                <a:solidFill>
                  <a:schemeClr val="bg1"/>
                </a:solidFill>
                <a:prstDash val="solid"/>
                <a:miter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sp>
            <p:nvSpPr>
              <p:cNvPr id="53" name="Arrow: Pentagon 52">
                <a:extLst>
                  <a:ext uri="{FF2B5EF4-FFF2-40B4-BE49-F238E27FC236}">
                    <a16:creationId xmlns:a16="http://schemas.microsoft.com/office/drawing/2014/main" id="{744EC23D-E733-FC81-26E0-752EC1075CD2}"/>
                  </a:ext>
                </a:extLst>
              </p:cNvPr>
              <p:cNvSpPr/>
              <p:nvPr/>
            </p:nvSpPr>
            <p:spPr>
              <a:xfrm rot="16200000">
                <a:off x="8450441" y="3563174"/>
                <a:ext cx="2207734" cy="432080"/>
              </a:xfrm>
              <a:prstGeom prst="homePlate">
                <a:avLst>
                  <a:gd name="adj" fmla="val 96512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47816" cap="flat">
                <a:solidFill>
                  <a:schemeClr val="bg1"/>
                </a:solidFill>
                <a:prstDash val="solid"/>
                <a:miter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</p:grp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F3E1E67B-6920-2550-5494-58A994052902}"/>
                </a:ext>
              </a:extLst>
            </p:cNvPr>
            <p:cNvSpPr/>
            <p:nvPr/>
          </p:nvSpPr>
          <p:spPr>
            <a:xfrm>
              <a:off x="1866753" y="3429000"/>
              <a:ext cx="8201695" cy="24869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47816" cap="flat">
              <a:solidFill>
                <a:schemeClr val="bg1"/>
              </a:solidFill>
              <a:prstDash val="solid"/>
              <a:miter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2BF45001-C0A0-B6F3-E200-201D49C85DBA}"/>
                </a:ext>
              </a:extLst>
            </p:cNvPr>
            <p:cNvSpPr/>
            <p:nvPr/>
          </p:nvSpPr>
          <p:spPr>
            <a:xfrm>
              <a:off x="1866753" y="4294831"/>
              <a:ext cx="8201695" cy="24869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47816" cap="flat">
              <a:solidFill>
                <a:schemeClr val="bg1"/>
              </a:solidFill>
              <a:prstDash val="solid"/>
              <a:miter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TRAVERSE Prostate Safety </a:t>
            </a:r>
            <a:r>
              <a:rPr kumimoji="0" lang="en-GB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substudy</a:t>
            </a:r>
            <a:endParaRPr lang="en-GB" dirty="0"/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B90B6C0-937A-7ECA-8A54-8C3BE691BA13}"/>
              </a:ext>
            </a:extLst>
          </p:cNvPr>
          <p:cNvSpPr txBox="1"/>
          <p:nvPr/>
        </p:nvSpPr>
        <p:spPr>
          <a:xfrm>
            <a:off x="1524001" y="5984478"/>
            <a:ext cx="1008789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PSA, prostate-specific antigen.</a:t>
            </a:r>
          </a:p>
          <a:p>
            <a:pPr>
              <a:defRPr/>
            </a:pPr>
            <a:r>
              <a:rPr lang="en-US" sz="900" dirty="0">
                <a:solidFill>
                  <a:srgbClr val="005294"/>
                </a:solidFill>
              </a:rPr>
              <a:t>Bhasin S </a:t>
            </a:r>
            <a:r>
              <a:rPr lang="en-US" sz="900" i="1" dirty="0">
                <a:solidFill>
                  <a:srgbClr val="005294"/>
                </a:solidFill>
              </a:rPr>
              <a:t>et al. JAMA </a:t>
            </a:r>
            <a:r>
              <a:rPr lang="en-US" sz="900" i="1" dirty="0" err="1">
                <a:solidFill>
                  <a:srgbClr val="005294"/>
                </a:solidFill>
              </a:rPr>
              <a:t>Netw</a:t>
            </a:r>
            <a:r>
              <a:rPr lang="en-US" sz="900" i="1" dirty="0">
                <a:solidFill>
                  <a:srgbClr val="005294"/>
                </a:solidFill>
              </a:rPr>
              <a:t> Open</a:t>
            </a:r>
            <a:r>
              <a:rPr lang="en-US" sz="900" dirty="0">
                <a:solidFill>
                  <a:srgbClr val="005294"/>
                </a:solidFill>
              </a:rPr>
              <a:t> 2023;6:e2348692.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srgbClr val="005294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57D15B5-DFD4-E6C8-00A7-EC75142DFF94}"/>
              </a:ext>
            </a:extLst>
          </p:cNvPr>
          <p:cNvSpPr/>
          <p:nvPr/>
        </p:nvSpPr>
        <p:spPr>
          <a:xfrm>
            <a:off x="-592851" y="1340465"/>
            <a:ext cx="3474620" cy="449779"/>
          </a:xfrm>
          <a:prstGeom prst="roundRect">
            <a:avLst>
              <a:gd name="adj" fmla="val 50000"/>
            </a:avLst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2AE37F9-7738-1E2B-E7FF-134A6E8535AD}"/>
              </a:ext>
            </a:extLst>
          </p:cNvPr>
          <p:cNvSpPr txBox="1">
            <a:spLocks/>
          </p:cNvSpPr>
          <p:nvPr/>
        </p:nvSpPr>
        <p:spPr>
          <a:xfrm>
            <a:off x="688768" y="1360561"/>
            <a:ext cx="4652159" cy="4278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Clr>
                <a:srgbClr val="006EAB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Limitations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BE838BD-7151-6C7D-28FC-9635010EE81B}"/>
              </a:ext>
            </a:extLst>
          </p:cNvPr>
          <p:cNvSpPr txBox="1">
            <a:spLocks/>
          </p:cNvSpPr>
          <p:nvPr/>
        </p:nvSpPr>
        <p:spPr>
          <a:xfrm>
            <a:off x="259883" y="1983339"/>
            <a:ext cx="11646568" cy="368306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100000"/>
              </a:lnSpc>
              <a:spcBef>
                <a:spcPts val="1600"/>
              </a:spcBef>
              <a:spcAft>
                <a:spcPct val="0"/>
              </a:spcAft>
              <a:buClr>
                <a:srgbClr val="006EAB"/>
              </a:buClr>
              <a:buSzPct val="110000"/>
            </a:pPr>
            <a:r>
              <a:rPr lang="en-US" sz="20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These findings should not be applied to patients with known prostate cancer, higher PSA values, or men who do not have hypogonadism</a:t>
            </a:r>
          </a:p>
          <a:p>
            <a:pPr fontAlgn="base">
              <a:lnSpc>
                <a:spcPct val="100000"/>
              </a:lnSpc>
              <a:spcBef>
                <a:spcPts val="1600"/>
              </a:spcBef>
              <a:spcAft>
                <a:spcPct val="0"/>
              </a:spcAft>
              <a:buClr>
                <a:srgbClr val="006EAB"/>
              </a:buClr>
              <a:buSzPct val="110000"/>
            </a:pPr>
            <a:r>
              <a:rPr lang="en-US" sz="2000" spc="-3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The trial was relatively short in duration; most carcinogens require years to induce malignancy</a:t>
            </a:r>
          </a:p>
          <a:p>
            <a:pPr fontAlgn="base">
              <a:lnSpc>
                <a:spcPct val="100000"/>
              </a:lnSpc>
              <a:spcBef>
                <a:spcPts val="1600"/>
              </a:spcBef>
              <a:spcAft>
                <a:spcPct val="0"/>
              </a:spcAft>
              <a:buClr>
                <a:srgbClr val="006EAB"/>
              </a:buClr>
              <a:buSzPct val="110000"/>
            </a:pPr>
            <a:r>
              <a:rPr lang="en-US" sz="20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The trial’s evaluation of men after PSA testing did not include imaging or </a:t>
            </a:r>
            <a:br>
              <a:rPr lang="en-US" sz="20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</a:br>
            <a:r>
              <a:rPr lang="en-US" sz="20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other biomarker tests that may influence the decision to perform a biopsy</a:t>
            </a:r>
          </a:p>
          <a:p>
            <a:pPr fontAlgn="base">
              <a:lnSpc>
                <a:spcPct val="100000"/>
              </a:lnSpc>
              <a:spcBef>
                <a:spcPts val="1600"/>
              </a:spcBef>
              <a:spcAft>
                <a:spcPct val="0"/>
              </a:spcAft>
              <a:buClr>
                <a:srgbClr val="006EAB"/>
              </a:buClr>
              <a:buSzPct val="110000"/>
            </a:pPr>
            <a:r>
              <a:rPr lang="en-US" sz="2000" spc="-2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The number and incidence of any prostate cancer and high-grade prostate cancer </a:t>
            </a:r>
            <a:r>
              <a:rPr lang="en-US" sz="20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were low, due to careful selection and exclusion of men with PSA levels &gt;3 ng/mL</a:t>
            </a:r>
          </a:p>
          <a:p>
            <a:pPr fontAlgn="base">
              <a:lnSpc>
                <a:spcPct val="100000"/>
              </a:lnSpc>
              <a:spcBef>
                <a:spcPts val="1600"/>
              </a:spcBef>
              <a:spcAft>
                <a:spcPct val="0"/>
              </a:spcAft>
              <a:buClr>
                <a:srgbClr val="006EAB"/>
              </a:buClr>
              <a:buSzPct val="110000"/>
            </a:pPr>
            <a:r>
              <a:rPr lang="en-US" sz="20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It is possible that shared decision-making played a role in lower rates of prostate biopsy</a:t>
            </a:r>
          </a:p>
        </p:txBody>
      </p:sp>
    </p:spTree>
    <p:extLst>
      <p:ext uri="{BB962C8B-B14F-4D97-AF65-F5344CB8AC3E}">
        <p14:creationId xmlns:p14="http://schemas.microsoft.com/office/powerpoint/2010/main" val="1044558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601296B5-7C17-8250-2EDB-9D0DDF83B820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24155" y="2085114"/>
            <a:ext cx="3810000" cy="381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TRAVERSE Prostate Safety </a:t>
            </a:r>
            <a:r>
              <a:rPr kumimoji="0" lang="en-GB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substudy</a:t>
            </a:r>
            <a:endParaRPr lang="en-GB" dirty="0"/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B90B6C0-937A-7ECA-8A54-8C3BE691BA13}"/>
              </a:ext>
            </a:extLst>
          </p:cNvPr>
          <p:cNvSpPr txBox="1"/>
          <p:nvPr/>
        </p:nvSpPr>
        <p:spPr>
          <a:xfrm>
            <a:off x="1524001" y="5984478"/>
            <a:ext cx="1008789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LUTS, lower urinary tract symptoms.</a:t>
            </a:r>
          </a:p>
          <a:p>
            <a:pPr>
              <a:defRPr/>
            </a:pPr>
            <a:r>
              <a:rPr lang="en-US" sz="900" dirty="0">
                <a:solidFill>
                  <a:srgbClr val="005294"/>
                </a:solidFill>
              </a:rPr>
              <a:t>Bhasin S </a:t>
            </a:r>
            <a:r>
              <a:rPr lang="en-US" sz="900" i="1" dirty="0">
                <a:solidFill>
                  <a:srgbClr val="005294"/>
                </a:solidFill>
              </a:rPr>
              <a:t>et al. JAMA </a:t>
            </a:r>
            <a:r>
              <a:rPr lang="en-US" sz="900" i="1" dirty="0" err="1">
                <a:solidFill>
                  <a:srgbClr val="005294"/>
                </a:solidFill>
              </a:rPr>
              <a:t>Netw</a:t>
            </a:r>
            <a:r>
              <a:rPr lang="en-US" sz="900" i="1" dirty="0">
                <a:solidFill>
                  <a:srgbClr val="005294"/>
                </a:solidFill>
              </a:rPr>
              <a:t> Open</a:t>
            </a:r>
            <a:r>
              <a:rPr lang="en-US" sz="900" dirty="0">
                <a:solidFill>
                  <a:srgbClr val="005294"/>
                </a:solidFill>
              </a:rPr>
              <a:t> 2023;6:e2348692.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srgbClr val="005294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57D15B5-DFD4-E6C8-00A7-EC75142DFF94}"/>
              </a:ext>
            </a:extLst>
          </p:cNvPr>
          <p:cNvSpPr/>
          <p:nvPr/>
        </p:nvSpPr>
        <p:spPr>
          <a:xfrm>
            <a:off x="-592851" y="1340465"/>
            <a:ext cx="5832797" cy="449779"/>
          </a:xfrm>
          <a:prstGeom prst="roundRect">
            <a:avLst>
              <a:gd name="adj" fmla="val 50000"/>
            </a:avLst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2AE37F9-7738-1E2B-E7FF-134A6E8535AD}"/>
              </a:ext>
            </a:extLst>
          </p:cNvPr>
          <p:cNvSpPr txBox="1">
            <a:spLocks/>
          </p:cNvSpPr>
          <p:nvPr/>
        </p:nvSpPr>
        <p:spPr>
          <a:xfrm>
            <a:off x="688769" y="1360561"/>
            <a:ext cx="4395698" cy="4278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Clr>
                <a:srgbClr val="006EAB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Synthesis and conclusions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BE838BD-7151-6C7D-28FC-9635010EE81B}"/>
              </a:ext>
            </a:extLst>
          </p:cNvPr>
          <p:cNvSpPr txBox="1">
            <a:spLocks/>
          </p:cNvSpPr>
          <p:nvPr/>
        </p:nvSpPr>
        <p:spPr>
          <a:xfrm>
            <a:off x="688766" y="1983339"/>
            <a:ext cx="10782798" cy="276998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100000"/>
              </a:lnSpc>
              <a:spcBef>
                <a:spcPts val="3600"/>
              </a:spcBef>
              <a:spcAft>
                <a:spcPct val="0"/>
              </a:spcAft>
              <a:buClr>
                <a:srgbClr val="006EAB"/>
              </a:buClr>
              <a:buSzPct val="110000"/>
            </a:pPr>
            <a:r>
              <a:rPr lang="en-US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In middle-aged and older men with hypogonadism, carefully evaluated for prostate cancer risk, the </a:t>
            </a:r>
            <a:r>
              <a:rPr lang="en-US" dirty="0">
                <a:solidFill>
                  <a:schemeClr val="accent1"/>
                </a:solidFill>
                <a:latin typeface="+mj-lt"/>
              </a:rPr>
              <a:t>incidences of high grade </a:t>
            </a:r>
            <a:br>
              <a:rPr lang="en-US" dirty="0">
                <a:solidFill>
                  <a:schemeClr val="accent1"/>
                </a:solidFill>
                <a:latin typeface="+mj-lt"/>
              </a:rPr>
            </a:br>
            <a:r>
              <a:rPr lang="en-US" dirty="0">
                <a:solidFill>
                  <a:schemeClr val="accent1"/>
                </a:solidFill>
                <a:latin typeface="+mj-lt"/>
              </a:rPr>
              <a:t>and any prostate cancer, and other prostate events were low </a:t>
            </a:r>
            <a:br>
              <a:rPr lang="en-US" dirty="0">
                <a:solidFill>
                  <a:schemeClr val="accent1"/>
                </a:solidFill>
                <a:latin typeface="+mj-lt"/>
              </a:rPr>
            </a:br>
            <a:r>
              <a:rPr lang="en-US" dirty="0">
                <a:solidFill>
                  <a:schemeClr val="accent1"/>
                </a:solidFill>
                <a:latin typeface="+mj-lt"/>
              </a:rPr>
              <a:t>and did not differ significantly</a:t>
            </a:r>
            <a:r>
              <a:rPr lang="en-US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 between testosterone-treated </a:t>
            </a:r>
            <a:br>
              <a:rPr lang="en-US" dirty="0">
                <a:solidFill>
                  <a:srgbClr val="E7E6E6">
                    <a:lumMod val="25000"/>
                  </a:srgbClr>
                </a:solidFill>
                <a:latin typeface="Poppins Light"/>
              </a:rPr>
            </a:br>
            <a:r>
              <a:rPr lang="en-US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and placebo-treated men</a:t>
            </a:r>
          </a:p>
          <a:p>
            <a:pPr fontAlgn="base">
              <a:lnSpc>
                <a:spcPct val="100000"/>
              </a:lnSpc>
              <a:spcBef>
                <a:spcPts val="3600"/>
              </a:spcBef>
              <a:spcAft>
                <a:spcPct val="0"/>
              </a:spcAft>
              <a:buClr>
                <a:srgbClr val="006EAB"/>
              </a:buClr>
              <a:buSzPct val="110000"/>
            </a:pPr>
            <a:r>
              <a:rPr lang="en-US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Testosterone treatment </a:t>
            </a:r>
            <a:r>
              <a:rPr lang="en-US" dirty="0">
                <a:solidFill>
                  <a:schemeClr val="accent1"/>
                </a:solidFill>
                <a:latin typeface="+mj-lt"/>
              </a:rPr>
              <a:t>did not worsen LUTS</a:t>
            </a:r>
          </a:p>
        </p:txBody>
      </p:sp>
    </p:spTree>
    <p:extLst>
      <p:ext uri="{BB962C8B-B14F-4D97-AF65-F5344CB8AC3E}">
        <p14:creationId xmlns:p14="http://schemas.microsoft.com/office/powerpoint/2010/main" val="1158273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phic 12">
            <a:extLst>
              <a:ext uri="{FF2B5EF4-FFF2-40B4-BE49-F238E27FC236}">
                <a16:creationId xmlns:a16="http://schemas.microsoft.com/office/drawing/2014/main" id="{EFFC57F2-7E1D-6998-AEE8-E383EBAFF704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01897" y="331106"/>
            <a:ext cx="3810000" cy="381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 fontScale="90000"/>
          </a:bodyPr>
          <a:lstStyle/>
          <a:p>
            <a:r>
              <a:rPr lang="en-US" dirty="0"/>
              <a:t>Testosterone replacement therapy in middle-aged and older men</a:t>
            </a:r>
            <a:endParaRPr lang="en-GB" dirty="0"/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57D15B5-DFD4-E6C8-00A7-EC75142DFF94}"/>
              </a:ext>
            </a:extLst>
          </p:cNvPr>
          <p:cNvSpPr/>
          <p:nvPr/>
        </p:nvSpPr>
        <p:spPr>
          <a:xfrm>
            <a:off x="-592851" y="1662008"/>
            <a:ext cx="5323515" cy="449779"/>
          </a:xfrm>
          <a:prstGeom prst="roundRect">
            <a:avLst>
              <a:gd name="adj" fmla="val 50000"/>
            </a:avLst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2AE37F9-7738-1E2B-E7FF-134A6E8535AD}"/>
              </a:ext>
            </a:extLst>
          </p:cNvPr>
          <p:cNvSpPr txBox="1">
            <a:spLocks/>
          </p:cNvSpPr>
          <p:nvPr/>
        </p:nvSpPr>
        <p:spPr>
          <a:xfrm>
            <a:off x="688769" y="1682104"/>
            <a:ext cx="3812894" cy="4278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Clr>
                <a:srgbClr val="006EAB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Sources of controversy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6FABCE29-E9DF-829C-2995-9E8A957EB332}"/>
              </a:ext>
            </a:extLst>
          </p:cNvPr>
          <p:cNvSpPr txBox="1">
            <a:spLocks/>
          </p:cNvSpPr>
          <p:nvPr/>
        </p:nvSpPr>
        <p:spPr>
          <a:xfrm>
            <a:off x="1831115" y="5076246"/>
            <a:ext cx="9311480" cy="893579"/>
          </a:xfrm>
          <a:prstGeom prst="roundRect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2200" dirty="0"/>
              <a:t>The long-term benefits and risks of TRT in such men </a:t>
            </a:r>
            <a:br>
              <a:rPr lang="en-US" sz="2200" dirty="0"/>
            </a:br>
            <a:r>
              <a:rPr lang="en-US" sz="2200" dirty="0"/>
              <a:t>are incompletely understood, leading to controversy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C6B1E353-7CF7-8A9A-7CFA-50CA87F10990}"/>
              </a:ext>
            </a:extLst>
          </p:cNvPr>
          <p:cNvSpPr txBox="1">
            <a:spLocks/>
          </p:cNvSpPr>
          <p:nvPr/>
        </p:nvSpPr>
        <p:spPr>
          <a:xfrm>
            <a:off x="688765" y="4141106"/>
            <a:ext cx="10756303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buSzPct val="110000"/>
            </a:pPr>
            <a:r>
              <a:rPr lang="en-US" sz="2200" dirty="0"/>
              <a:t>Today, 80% of T prescriptions are written for men aged 40–65 years, with mildly low T levels and symptoms that overlap with age-related symptoms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1E25EC0-1DA5-EE43-9815-1CEAE7B29360}"/>
              </a:ext>
            </a:extLst>
          </p:cNvPr>
          <p:cNvSpPr txBox="1"/>
          <p:nvPr/>
        </p:nvSpPr>
        <p:spPr>
          <a:xfrm>
            <a:off x="1524001" y="6122978"/>
            <a:ext cx="10087896" cy="2308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GB" sz="900" dirty="0">
                <a:solidFill>
                  <a:srgbClr val="005294"/>
                </a:solidFill>
              </a:rPr>
              <a:t>FDA, US Food and Drug Administration; T, testosterone; TRT, testosterone replacement therapy.</a:t>
            </a:r>
            <a:endParaRPr lang="sv-SE" sz="900" dirty="0">
              <a:solidFill>
                <a:srgbClr val="005294"/>
              </a:solidFill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07FB17C-EDDE-CDBB-796D-F13E6AED9683}"/>
              </a:ext>
            </a:extLst>
          </p:cNvPr>
          <p:cNvGrpSpPr/>
          <p:nvPr/>
        </p:nvGrpSpPr>
        <p:grpSpPr>
          <a:xfrm>
            <a:off x="516390" y="2304882"/>
            <a:ext cx="10928678" cy="1630571"/>
            <a:chOff x="516390" y="2304882"/>
            <a:chExt cx="10928678" cy="1630571"/>
          </a:xfrm>
        </p:grpSpPr>
        <p:sp>
          <p:nvSpPr>
            <p:cNvPr id="7" name="Content Placeholder 2">
              <a:extLst>
                <a:ext uri="{FF2B5EF4-FFF2-40B4-BE49-F238E27FC236}">
                  <a16:creationId xmlns:a16="http://schemas.microsoft.com/office/drawing/2014/main" id="{6BE838BD-7151-6C7D-28FC-9635010EE81B}"/>
                </a:ext>
              </a:extLst>
            </p:cNvPr>
            <p:cNvSpPr txBox="1">
              <a:spLocks/>
            </p:cNvSpPr>
            <p:nvPr/>
          </p:nvSpPr>
          <p:spPr>
            <a:xfrm>
              <a:off x="688765" y="2304882"/>
              <a:ext cx="10756303" cy="1600438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24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20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18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16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14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ts val="1800"/>
                </a:spcBef>
                <a:spcAft>
                  <a:spcPts val="600"/>
                </a:spcAft>
                <a:buSzPct val="110000"/>
              </a:pPr>
              <a:r>
                <a:rPr lang="en-US" sz="2200" dirty="0"/>
                <a:t>T products have been approved by the FDA for:</a:t>
              </a:r>
            </a:p>
            <a:p>
              <a:pPr marL="0" indent="0" fontAlgn="base">
                <a:lnSpc>
                  <a:spcPct val="100000"/>
                </a:lnSpc>
                <a:spcBef>
                  <a:spcPts val="600"/>
                </a:spcBef>
                <a:buSzPct val="110000"/>
                <a:buNone/>
              </a:pPr>
              <a:r>
                <a:rPr lang="en-US" sz="2200" dirty="0">
                  <a:solidFill>
                    <a:schemeClr val="accent1"/>
                  </a:solidFill>
                  <a:latin typeface="+mj-lt"/>
                </a:rPr>
                <a:t>Men with primary or secondary hypogonadism caused by specific, </a:t>
              </a:r>
              <a:br>
                <a:rPr lang="en-US" sz="2200" dirty="0">
                  <a:solidFill>
                    <a:schemeClr val="accent1"/>
                  </a:solidFill>
                  <a:latin typeface="+mj-lt"/>
                </a:rPr>
              </a:br>
              <a:r>
                <a:rPr lang="en-US" sz="2200" dirty="0">
                  <a:solidFill>
                    <a:schemeClr val="accent1"/>
                  </a:solidFill>
                  <a:latin typeface="+mj-lt"/>
                </a:rPr>
                <a:t>well-recognized medical conditions, such as Klinefelter’s syndrome, pituitary injury, or toxic damage to the testicles</a:t>
              </a:r>
              <a:endParaRPr lang="en-US" sz="3200" dirty="0">
                <a:latin typeface="+mj-lt"/>
              </a:endParaRPr>
            </a:p>
          </p:txBody>
        </p:sp>
        <p:sp>
          <p:nvSpPr>
            <p:cNvPr id="26" name="Content Placeholder 2">
              <a:extLst>
                <a:ext uri="{FF2B5EF4-FFF2-40B4-BE49-F238E27FC236}">
                  <a16:creationId xmlns:a16="http://schemas.microsoft.com/office/drawing/2014/main" id="{2F4914B7-F4F2-2997-4D2F-17E850DC0268}"/>
                </a:ext>
              </a:extLst>
            </p:cNvPr>
            <p:cNvSpPr txBox="1">
              <a:spLocks/>
            </p:cNvSpPr>
            <p:nvPr/>
          </p:nvSpPr>
          <p:spPr>
            <a:xfrm>
              <a:off x="7288560" y="3350678"/>
              <a:ext cx="726378" cy="584775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24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20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18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16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14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base">
                <a:lnSpc>
                  <a:spcPct val="100000"/>
                </a:lnSpc>
                <a:spcBef>
                  <a:spcPts val="1800"/>
                </a:spcBef>
                <a:spcAft>
                  <a:spcPct val="0"/>
                </a:spcAft>
                <a:buSzPct val="110000"/>
                <a:buNone/>
              </a:pPr>
              <a:r>
                <a:rPr lang="en-US" sz="3200" dirty="0">
                  <a:latin typeface="+mj-lt"/>
                </a:rPr>
                <a:t>”</a:t>
              </a:r>
              <a:endParaRPr lang="en-US" dirty="0"/>
            </a:p>
          </p:txBody>
        </p:sp>
        <p:sp>
          <p:nvSpPr>
            <p:cNvPr id="29" name="Content Placeholder 2">
              <a:extLst>
                <a:ext uri="{FF2B5EF4-FFF2-40B4-BE49-F238E27FC236}">
                  <a16:creationId xmlns:a16="http://schemas.microsoft.com/office/drawing/2014/main" id="{92D97844-3FA1-DCC9-911E-468266E59621}"/>
                </a:ext>
              </a:extLst>
            </p:cNvPr>
            <p:cNvSpPr txBox="1">
              <a:spLocks/>
            </p:cNvSpPr>
            <p:nvPr/>
          </p:nvSpPr>
          <p:spPr>
            <a:xfrm>
              <a:off x="516390" y="2664177"/>
              <a:ext cx="726378" cy="584775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24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20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18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16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14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base">
                <a:lnSpc>
                  <a:spcPct val="100000"/>
                </a:lnSpc>
                <a:spcBef>
                  <a:spcPts val="1800"/>
                </a:spcBef>
                <a:spcAft>
                  <a:spcPct val="0"/>
                </a:spcAft>
                <a:buSzPct val="110000"/>
                <a:buNone/>
              </a:pPr>
              <a:r>
                <a:rPr lang="en-US" sz="3200" dirty="0">
                  <a:latin typeface="+mj-lt"/>
                </a:rPr>
                <a:t>“</a:t>
              </a:r>
              <a:endParaRPr lang="en-US" dirty="0"/>
            </a:p>
          </p:txBody>
        </p:sp>
      </p:grpSp>
      <p:pic>
        <p:nvPicPr>
          <p:cNvPr id="33" name="Picture 2">
            <a:extLst>
              <a:ext uri="{FF2B5EF4-FFF2-40B4-BE49-F238E27FC236}">
                <a16:creationId xmlns:a16="http://schemas.microsoft.com/office/drawing/2014/main" id="{2FBA8EF8-9C74-7D2F-9ABA-C19037C5F8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9622" y="3635997"/>
            <a:ext cx="1777306" cy="382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8494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 fontScale="90000"/>
          </a:bodyPr>
          <a:lstStyle/>
          <a:p>
            <a:r>
              <a:rPr lang="en-US" spc="-20" dirty="0"/>
              <a:t>Unresolved issues related to risks and benefits of TRT</a:t>
            </a:r>
            <a:endParaRPr lang="en-GB" spc="-20" dirty="0"/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B90B6C0-937A-7ECA-8A54-8C3BE691BA13}"/>
              </a:ext>
            </a:extLst>
          </p:cNvPr>
          <p:cNvSpPr txBox="1"/>
          <p:nvPr/>
        </p:nvSpPr>
        <p:spPr>
          <a:xfrm>
            <a:off x="1524001" y="6122978"/>
            <a:ext cx="10087896" cy="2308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GB" sz="900" dirty="0">
                <a:solidFill>
                  <a:srgbClr val="005294"/>
                </a:solidFill>
              </a:rPr>
              <a:t>CV, cardiovascular; PDD, persistent depressive disorder; TRT, testosterone replacement therapy.</a:t>
            </a:r>
            <a:endParaRPr lang="sv-SE" sz="900" dirty="0">
              <a:solidFill>
                <a:srgbClr val="005294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0BFC0AB-D60A-F59C-6AD4-8D5F76877886}"/>
              </a:ext>
            </a:extLst>
          </p:cNvPr>
          <p:cNvSpPr/>
          <p:nvPr/>
        </p:nvSpPr>
        <p:spPr>
          <a:xfrm>
            <a:off x="1492445" y="1243485"/>
            <a:ext cx="9340038" cy="3609070"/>
          </a:xfrm>
          <a:prstGeom prst="roundRect">
            <a:avLst>
              <a:gd name="adj" fmla="val 12892"/>
            </a:avLst>
          </a:prstGeom>
          <a:solidFill>
            <a:srgbClr val="C6F1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1556EBD-2BFD-6F43-87A5-E9B53EEA3CD2}"/>
              </a:ext>
            </a:extLst>
          </p:cNvPr>
          <p:cNvGrpSpPr/>
          <p:nvPr/>
        </p:nvGrpSpPr>
        <p:grpSpPr>
          <a:xfrm>
            <a:off x="825828" y="1100007"/>
            <a:ext cx="1325679" cy="1325679"/>
            <a:chOff x="7969079" y="2465289"/>
            <a:chExt cx="3810000" cy="3810000"/>
          </a:xfrm>
        </p:grpSpPr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1C5640F0-BF04-47B8-59A8-11A5AE4E8E72}"/>
                </a:ext>
              </a:extLst>
            </p:cNvPr>
            <p:cNvSpPr/>
            <p:nvPr/>
          </p:nvSpPr>
          <p:spPr>
            <a:xfrm>
              <a:off x="8354633" y="3098702"/>
              <a:ext cx="3090082" cy="2579914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A5AA43A4-9F5C-FF19-9179-AAE058D20004}"/>
                </a:ext>
              </a:extLst>
            </p:cNvPr>
            <p:cNvPicPr>
              <a:picLocks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969079" y="2465289"/>
              <a:ext cx="3810000" cy="3810000"/>
            </a:xfrm>
            <a:prstGeom prst="rect">
              <a:avLst/>
            </a:prstGeom>
          </p:spPr>
        </p:pic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C6EB9680-6F8E-3E83-F71C-AF8C08B54EE6}"/>
                </a:ext>
              </a:extLst>
            </p:cNvPr>
            <p:cNvPicPr>
              <a:picLocks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7969079" y="2465289"/>
              <a:ext cx="3810000" cy="3810000"/>
            </a:xfrm>
            <a:prstGeom prst="rect">
              <a:avLst/>
            </a:prstGeom>
          </p:spPr>
        </p:pic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6BF8615-73CE-EFDA-799A-37FA788A1A2A}"/>
              </a:ext>
            </a:extLst>
          </p:cNvPr>
          <p:cNvGrpSpPr/>
          <p:nvPr/>
        </p:nvGrpSpPr>
        <p:grpSpPr>
          <a:xfrm>
            <a:off x="1799895" y="1327654"/>
            <a:ext cx="8906006" cy="3469165"/>
            <a:chOff x="1799895" y="1327654"/>
            <a:chExt cx="8906006" cy="3469165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DC75921F-8427-F4C7-9810-D6C1F67462E4}"/>
                </a:ext>
              </a:extLst>
            </p:cNvPr>
            <p:cNvSpPr txBox="1"/>
            <p:nvPr/>
          </p:nvSpPr>
          <p:spPr>
            <a:xfrm>
              <a:off x="2361509" y="2103774"/>
              <a:ext cx="8344392" cy="269304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28600" lvl="0" indent="-228600" algn="l" defTabSz="914400" rtl="0" eaLnBrk="1" fontAlgn="base" latinLnBrk="0" hangingPunct="1">
                <a:lnSpc>
                  <a:spcPct val="100000"/>
                </a:lnSpc>
                <a:spcAft>
                  <a:spcPts val="600"/>
                </a:spcAft>
                <a:buClr>
                  <a:schemeClr val="tx1"/>
                </a:buClr>
                <a:buSzPct val="110000"/>
                <a:buFont typeface="Wingdings" panose="05000000000000000000" pitchFamily="2" charset="2"/>
                <a:buChar char="§"/>
                <a:tabLst/>
              </a:pPr>
              <a:r>
                <a:rPr lang="en-US" kern="1200" dirty="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rPr>
                <a:t>Correcting hypogonadal symptoms</a:t>
              </a:r>
            </a:p>
            <a:p>
              <a:pPr marL="228600" lvl="0" indent="-228600" algn="l" defTabSz="914400" rtl="0" eaLnBrk="1" fontAlgn="base" latinLnBrk="0" hangingPunct="1">
                <a:lnSpc>
                  <a:spcPct val="100000"/>
                </a:lnSpc>
                <a:spcAft>
                  <a:spcPts val="600"/>
                </a:spcAft>
                <a:buClr>
                  <a:schemeClr val="tx1"/>
                </a:buClr>
                <a:buSzPct val="110000"/>
                <a:buFont typeface="Wingdings" panose="05000000000000000000" pitchFamily="2" charset="2"/>
                <a:buChar char="§"/>
                <a:tabLst/>
              </a:pPr>
              <a:r>
                <a:rPr lang="en-US" kern="1200" dirty="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rPr>
                <a:t>Reducing the risk of bone fractures</a:t>
              </a:r>
            </a:p>
            <a:p>
              <a:pPr marL="228600" lvl="0" indent="-228600" algn="l" defTabSz="914400" rtl="0" eaLnBrk="1" fontAlgn="base" latinLnBrk="0" hangingPunct="1">
                <a:lnSpc>
                  <a:spcPct val="100000"/>
                </a:lnSpc>
                <a:spcAft>
                  <a:spcPts val="600"/>
                </a:spcAft>
                <a:buClr>
                  <a:schemeClr val="tx1"/>
                </a:buClr>
                <a:buSzPct val="110000"/>
                <a:buFont typeface="Wingdings" panose="05000000000000000000" pitchFamily="2" charset="2"/>
                <a:buChar char="§"/>
                <a:tabLst/>
              </a:pPr>
              <a:r>
                <a:rPr lang="en-US" kern="1200" dirty="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rPr>
                <a:t>Correcting </a:t>
              </a:r>
              <a:r>
                <a:rPr lang="en-US" kern="1200" dirty="0" err="1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rPr>
                <a:t>anaemia</a:t>
              </a:r>
              <a:r>
                <a:rPr lang="en-US" kern="1200" dirty="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rPr>
                <a:t> and preventing the development of </a:t>
              </a:r>
              <a:r>
                <a:rPr lang="en-US" kern="1200" dirty="0" err="1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rPr>
                <a:t>anaemia</a:t>
              </a:r>
              <a:endParaRPr lang="en-US" kern="1200" dirty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endParaRPr>
            </a:p>
            <a:p>
              <a:pPr marL="228600" lvl="0" indent="-228600" algn="l" defTabSz="914400" rtl="0" eaLnBrk="1" fontAlgn="base" latinLnBrk="0" hangingPunct="1">
                <a:lnSpc>
                  <a:spcPct val="100000"/>
                </a:lnSpc>
                <a:spcAft>
                  <a:spcPts val="600"/>
                </a:spcAft>
                <a:buClr>
                  <a:schemeClr val="tx1"/>
                </a:buClr>
                <a:buSzPct val="110000"/>
                <a:buFont typeface="Wingdings" panose="05000000000000000000" pitchFamily="2" charset="2"/>
                <a:buChar char="§"/>
                <a:tabLst/>
              </a:pPr>
              <a:r>
                <a:rPr lang="en-US" kern="1200" dirty="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rPr>
                <a:t>Preventing progression from prediabetes to diabetes </a:t>
              </a:r>
              <a:br>
                <a:rPr lang="en-US" kern="1200" dirty="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rPr>
              </a:br>
              <a:r>
                <a:rPr lang="en-US" kern="1200" dirty="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rPr>
                <a:t>and improving </a:t>
              </a:r>
              <a:r>
                <a:rPr lang="en-US" kern="1200" dirty="0" err="1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rPr>
                <a:t>glycaemic</a:t>
              </a:r>
              <a:r>
                <a:rPr lang="en-US" kern="1200" dirty="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rPr>
                <a:t> control</a:t>
              </a:r>
            </a:p>
            <a:p>
              <a:pPr marL="228600" lvl="0" indent="-228600" algn="l" defTabSz="914400" rtl="0" eaLnBrk="1" fontAlgn="base" latinLnBrk="0" hangingPunct="1">
                <a:lnSpc>
                  <a:spcPct val="100000"/>
                </a:lnSpc>
                <a:spcAft>
                  <a:spcPts val="600"/>
                </a:spcAft>
                <a:buClr>
                  <a:schemeClr val="tx1"/>
                </a:buClr>
                <a:buSzPct val="110000"/>
                <a:buFont typeface="Wingdings" panose="05000000000000000000" pitchFamily="2" charset="2"/>
                <a:buChar char="§"/>
                <a:tabLst/>
              </a:pPr>
              <a:r>
                <a:rPr lang="en-US" kern="1200" dirty="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rPr>
                <a:t>Improving depressive symptoms in late-onset PDD (dysthymia)</a:t>
              </a:r>
            </a:p>
            <a:p>
              <a:pPr marL="228600" lvl="0" indent="-228600" algn="l" defTabSz="914400" rtl="0" eaLnBrk="1" fontAlgn="base" latinLnBrk="0" hangingPunct="1">
                <a:lnSpc>
                  <a:spcPct val="100000"/>
                </a:lnSpc>
                <a:spcAft>
                  <a:spcPts val="600"/>
                </a:spcAft>
                <a:buClr>
                  <a:schemeClr val="tx1"/>
                </a:buClr>
                <a:buSzPct val="110000"/>
                <a:buFont typeface="Wingdings" panose="05000000000000000000" pitchFamily="2" charset="2"/>
                <a:buChar char="§"/>
                <a:tabLst/>
              </a:pPr>
              <a:r>
                <a:rPr lang="en-US" kern="1200" dirty="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rPr>
                <a:t>Delaying or preventing progression to Alzheimer’s disease and improving cognitive function in older adults with cognitive deficit</a:t>
              </a:r>
            </a:p>
          </p:txBody>
        </p:sp>
        <p:sp>
          <p:nvSpPr>
            <p:cNvPr id="3" name="Content Placeholder 2">
              <a:extLst>
                <a:ext uri="{FF2B5EF4-FFF2-40B4-BE49-F238E27FC236}">
                  <a16:creationId xmlns:a16="http://schemas.microsoft.com/office/drawing/2014/main" id="{5EBC9D5B-79F7-B669-B8D7-F9BF29CFA1A9}"/>
                </a:ext>
              </a:extLst>
            </p:cNvPr>
            <p:cNvSpPr txBox="1">
              <a:spLocks/>
            </p:cNvSpPr>
            <p:nvPr/>
          </p:nvSpPr>
          <p:spPr>
            <a:xfrm>
              <a:off x="1799895" y="1327654"/>
              <a:ext cx="5621194" cy="747128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24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20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18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16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Wingdings" panose="05000000000000000000" pitchFamily="2" charset="2"/>
                <a:buChar char="§"/>
                <a:defRPr sz="1400" kern="1200">
                  <a:solidFill>
                    <a:schemeClr val="bg2">
                      <a:lumMod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base">
                <a:spcBef>
                  <a:spcPts val="1200"/>
                </a:spcBef>
                <a:spcAft>
                  <a:spcPct val="0"/>
                </a:spcAft>
                <a:buClr>
                  <a:srgbClr val="006EAB"/>
                </a:buClr>
                <a:buFont typeface="Wingdings" panose="05000000000000000000" pitchFamily="2" charset="2"/>
                <a:buNone/>
                <a:defRPr/>
              </a:pPr>
              <a:r>
                <a:rPr lang="en-US" sz="1800" dirty="0">
                  <a:solidFill>
                    <a:srgbClr val="E7E6E6">
                      <a:lumMod val="25000"/>
                    </a:srgbClr>
                  </a:solidFill>
                  <a:latin typeface="+mj-lt"/>
                </a:rPr>
                <a:t> Cardiovascular and prostate </a:t>
              </a:r>
              <a:r>
                <a:rPr lang="en-US" sz="1800" dirty="0">
                  <a:solidFill>
                    <a:schemeClr val="accent1"/>
                  </a:solidFill>
                  <a:latin typeface="+mj-lt"/>
                </a:rPr>
                <a:t>safety</a:t>
              </a:r>
              <a:r>
                <a:rPr lang="en-US" sz="1800" dirty="0">
                  <a:solidFill>
                    <a:srgbClr val="E7E6E6">
                      <a:lumMod val="25000"/>
                    </a:srgbClr>
                  </a:solidFill>
                  <a:latin typeface="+mj-lt"/>
                </a:rPr>
                <a:t> concerns</a:t>
              </a:r>
            </a:p>
            <a:p>
              <a:pPr marL="0" indent="0" fontAlgn="base">
                <a:spcBef>
                  <a:spcPts val="1200"/>
                </a:spcBef>
                <a:spcAft>
                  <a:spcPct val="0"/>
                </a:spcAft>
                <a:buClr>
                  <a:srgbClr val="006EAB"/>
                </a:buClr>
                <a:buFont typeface="Wingdings" panose="05000000000000000000" pitchFamily="2" charset="2"/>
                <a:buNone/>
                <a:defRPr/>
              </a:pPr>
              <a:r>
                <a:rPr lang="en-US" sz="1800" dirty="0">
                  <a:solidFill>
                    <a:srgbClr val="E7E6E6">
                      <a:lumMod val="25000"/>
                    </a:srgbClr>
                  </a:solidFill>
                  <a:latin typeface="+mj-lt"/>
                </a:rPr>
                <a:t>     No long-term </a:t>
              </a:r>
              <a:r>
                <a:rPr lang="en-US" sz="1800" dirty="0">
                  <a:solidFill>
                    <a:schemeClr val="accent1"/>
                  </a:solidFill>
                  <a:latin typeface="+mj-lt"/>
                </a:rPr>
                <a:t>efficacy</a:t>
              </a:r>
              <a:r>
                <a:rPr lang="en-US" sz="1800" dirty="0">
                  <a:solidFill>
                    <a:srgbClr val="E7E6E6">
                      <a:lumMod val="25000"/>
                    </a:srgbClr>
                  </a:solidFill>
                  <a:latin typeface="+mj-lt"/>
                </a:rPr>
                <a:t> data for:</a:t>
              </a:r>
              <a:endParaRPr lang="en-US" sz="1800" dirty="0">
                <a:solidFill>
                  <a:srgbClr val="E7E6E6">
                    <a:lumMod val="25000"/>
                  </a:srgbClr>
                </a:solidFill>
              </a:endParaRP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4417BE06-4C87-42B1-24C5-81D604336810}"/>
              </a:ext>
            </a:extLst>
          </p:cNvPr>
          <p:cNvSpPr txBox="1"/>
          <p:nvPr/>
        </p:nvSpPr>
        <p:spPr>
          <a:xfrm>
            <a:off x="1457563" y="5008418"/>
            <a:ext cx="9972433" cy="1034857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57150" cap="flat" cmpd="sng" algn="ctr">
            <a:solidFill>
              <a:schemeClr val="tx2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</a:defRPr>
            </a:lvl1pPr>
          </a:lstStyle>
          <a:p>
            <a:r>
              <a:rPr lang="en-US" dirty="0">
                <a:latin typeface="+mn-lt"/>
              </a:rPr>
              <a:t>The TRAVERSE Trial was designed to evaluate the CV safety of TRT; because of its large size and longer duration, the trial offered an opportunity to study effects on prostate safety events and several patient-important efficacy endpoints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83E17421-FDCB-8F7B-6F9F-71C6A81A83F6}"/>
              </a:ext>
            </a:extLst>
          </p:cNvPr>
          <p:cNvGrpSpPr/>
          <p:nvPr/>
        </p:nvGrpSpPr>
        <p:grpSpPr>
          <a:xfrm>
            <a:off x="8356049" y="1136953"/>
            <a:ext cx="1541474" cy="1571398"/>
            <a:chOff x="688767" y="1799704"/>
            <a:chExt cx="3141792" cy="3202781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99F1A3CD-DB0D-8E57-AFAC-EB634DE52238}"/>
                </a:ext>
              </a:extLst>
            </p:cNvPr>
            <p:cNvSpPr/>
            <p:nvPr/>
          </p:nvSpPr>
          <p:spPr>
            <a:xfrm>
              <a:off x="2134302" y="2043704"/>
              <a:ext cx="494104" cy="2022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5BB403BF-5F53-EFA4-61D1-98327E6B17EB}"/>
                </a:ext>
              </a:extLst>
            </p:cNvPr>
            <p:cNvGrpSpPr/>
            <p:nvPr/>
          </p:nvGrpSpPr>
          <p:grpSpPr>
            <a:xfrm>
              <a:off x="688767" y="1799704"/>
              <a:ext cx="3141792" cy="3202781"/>
              <a:chOff x="574377" y="1812498"/>
              <a:chExt cx="3141792" cy="3202781"/>
            </a:xfrm>
            <a:effectLst>
              <a:outerShdw blurRad="76200" dist="177800" dir="16800000" sy="23000" kx="-1200000" algn="bl" rotWithShape="0">
                <a:prstClr val="black">
                  <a:alpha val="20000"/>
                </a:prstClr>
              </a:outerShdw>
            </a:effectLst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5E4154B3-204E-A475-994A-7F86B2616070}"/>
                  </a:ext>
                </a:extLst>
              </p:cNvPr>
              <p:cNvSpPr/>
              <p:nvPr/>
            </p:nvSpPr>
            <p:spPr>
              <a:xfrm>
                <a:off x="1867301" y="4528686"/>
                <a:ext cx="1720516" cy="303196"/>
              </a:xfrm>
              <a:custGeom>
                <a:avLst/>
                <a:gdLst>
                  <a:gd name="connsiteX0" fmla="*/ 0 w 1720516"/>
                  <a:gd name="connsiteY0" fmla="*/ 0 h 303196"/>
                  <a:gd name="connsiteX1" fmla="*/ 26470 w 1720516"/>
                  <a:gd name="connsiteY1" fmla="*/ 228600 h 303196"/>
                  <a:gd name="connsiteX2" fmla="*/ 767615 w 1720516"/>
                  <a:gd name="connsiteY2" fmla="*/ 228600 h 303196"/>
                  <a:gd name="connsiteX3" fmla="*/ 969745 w 1720516"/>
                  <a:gd name="connsiteY3" fmla="*/ 303196 h 303196"/>
                  <a:gd name="connsiteX4" fmla="*/ 1691640 w 1720516"/>
                  <a:gd name="connsiteY4" fmla="*/ 276727 h 303196"/>
                  <a:gd name="connsiteX5" fmla="*/ 1720516 w 1720516"/>
                  <a:gd name="connsiteY5" fmla="*/ 43314 h 303196"/>
                  <a:gd name="connsiteX6" fmla="*/ 0 w 1720516"/>
                  <a:gd name="connsiteY6" fmla="*/ 0 h 3031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720516" h="303196">
                    <a:moveTo>
                      <a:pt x="0" y="0"/>
                    </a:moveTo>
                    <a:lnTo>
                      <a:pt x="26470" y="228600"/>
                    </a:lnTo>
                    <a:lnTo>
                      <a:pt x="767615" y="228600"/>
                    </a:lnTo>
                    <a:lnTo>
                      <a:pt x="969745" y="303196"/>
                    </a:lnTo>
                    <a:lnTo>
                      <a:pt x="1691640" y="276727"/>
                    </a:lnTo>
                    <a:lnTo>
                      <a:pt x="1720516" y="433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D7C9D9AF-14DC-6ED0-8EC0-E7B4B5410E5C}"/>
                  </a:ext>
                </a:extLst>
              </p:cNvPr>
              <p:cNvGrpSpPr/>
              <p:nvPr/>
            </p:nvGrpSpPr>
            <p:grpSpPr>
              <a:xfrm>
                <a:off x="574377" y="1812498"/>
                <a:ext cx="3141792" cy="3202781"/>
                <a:chOff x="539562" y="2035063"/>
                <a:chExt cx="3141792" cy="3202781"/>
              </a:xfrm>
            </p:grpSpPr>
            <p:pic>
              <p:nvPicPr>
                <p:cNvPr id="30" name="Picture 8">
                  <a:extLst>
                    <a:ext uri="{FF2B5EF4-FFF2-40B4-BE49-F238E27FC236}">
                      <a16:creationId xmlns:a16="http://schemas.microsoft.com/office/drawing/2014/main" id="{DF9E8071-030F-3629-419B-0B3E97B75C73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 rotWithShape="1">
                <a:blip r:embed="rId8">
                  <a:clrChange>
                    <a:clrFrom>
                      <a:srgbClr val="FEFEFE"/>
                    </a:clrFrom>
                    <a:clrTo>
                      <a:srgbClr val="FEFEFE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7869" t="1778" r="28152" b="2151"/>
                <a:stretch/>
              </p:blipFill>
              <p:spPr bwMode="auto">
                <a:xfrm>
                  <a:off x="539562" y="2035063"/>
                  <a:ext cx="3141792" cy="320278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31" name="Picture 30">
                  <a:extLst>
                    <a:ext uri="{FF2B5EF4-FFF2-40B4-BE49-F238E27FC236}">
                      <a16:creationId xmlns:a16="http://schemas.microsoft.com/office/drawing/2014/main" id="{A8E807C5-F27C-87B8-43DF-28FD375AFF1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006591" y="3473260"/>
                  <a:ext cx="462588" cy="181950"/>
                </a:xfrm>
                <a:prstGeom prst="rect">
                  <a:avLst/>
                </a:prstGeom>
              </p:spPr>
            </p:pic>
            <p:pic>
              <p:nvPicPr>
                <p:cNvPr id="33" name="Picture 32">
                  <a:extLst>
                    <a:ext uri="{FF2B5EF4-FFF2-40B4-BE49-F238E27FC236}">
                      <a16:creationId xmlns:a16="http://schemas.microsoft.com/office/drawing/2014/main" id="{5B801CF8-FE54-8CD7-0272-551FA691791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977302" y="3631145"/>
                  <a:ext cx="542510" cy="1110630"/>
                </a:xfrm>
                <a:prstGeom prst="rect">
                  <a:avLst/>
                </a:prstGeom>
              </p:spPr>
            </p:pic>
            <p:pic>
              <p:nvPicPr>
                <p:cNvPr id="34" name="Picture 33">
                  <a:extLst>
                    <a:ext uri="{FF2B5EF4-FFF2-40B4-BE49-F238E27FC236}">
                      <a16:creationId xmlns:a16="http://schemas.microsoft.com/office/drawing/2014/main" id="{4C4B9FD7-CEA7-EBC5-DBC5-2BBC2FFDA08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947105" y="3792631"/>
                  <a:ext cx="617386" cy="1044456"/>
                </a:xfrm>
                <a:prstGeom prst="rect">
                  <a:avLst/>
                </a:prstGeom>
              </p:spPr>
            </p:pic>
            <p:pic>
              <p:nvPicPr>
                <p:cNvPr id="35" name="Picture 34">
                  <a:extLst>
                    <a:ext uri="{FF2B5EF4-FFF2-40B4-BE49-F238E27FC236}">
                      <a16:creationId xmlns:a16="http://schemas.microsoft.com/office/drawing/2014/main" id="{ED4F00AC-AC7B-2C9A-5778-A8C3EAB2E4C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902013" y="3993010"/>
                  <a:ext cx="617386" cy="758050"/>
                </a:xfrm>
                <a:prstGeom prst="rect">
                  <a:avLst/>
                </a:prstGeom>
              </p:spPr>
            </p:pic>
            <p:pic>
              <p:nvPicPr>
                <p:cNvPr id="36" name="Picture 35">
                  <a:extLst>
                    <a:ext uri="{FF2B5EF4-FFF2-40B4-BE49-F238E27FC236}">
                      <a16:creationId xmlns:a16="http://schemas.microsoft.com/office/drawing/2014/main" id="{49F696CE-0A9A-4D1A-9F6F-05557411C4E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9"/>
                <a:srcRect r="84976"/>
                <a:stretch/>
              </p:blipFill>
              <p:spPr>
                <a:xfrm rot="540000">
                  <a:off x="1915827" y="3798524"/>
                  <a:ext cx="92754" cy="221094"/>
                </a:xfrm>
                <a:prstGeom prst="rect">
                  <a:avLst/>
                </a:prstGeom>
              </p:spPr>
            </p:pic>
            <p:pic>
              <p:nvPicPr>
                <p:cNvPr id="37" name="Picture 36">
                  <a:extLst>
                    <a:ext uri="{FF2B5EF4-FFF2-40B4-BE49-F238E27FC236}">
                      <a16:creationId xmlns:a16="http://schemas.microsoft.com/office/drawing/2014/main" id="{0D906EC7-53E0-75F0-B85C-A6782EFBB4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803578" y="3368474"/>
                  <a:ext cx="519023" cy="358171"/>
                </a:xfrm>
                <a:prstGeom prst="rect">
                  <a:avLst/>
                </a:prstGeom>
              </p:spPr>
            </p:pic>
            <p:pic>
              <p:nvPicPr>
                <p:cNvPr id="38" name="Picture 37">
                  <a:extLst>
                    <a:ext uri="{FF2B5EF4-FFF2-40B4-BE49-F238E27FC236}">
                      <a16:creationId xmlns:a16="http://schemas.microsoft.com/office/drawing/2014/main" id="{2634403F-CCC4-A3B2-78BE-F692CE88237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696842" y="3958889"/>
                  <a:ext cx="742426" cy="899150"/>
                </a:xfrm>
                <a:prstGeom prst="rect">
                  <a:avLst/>
                </a:prstGeom>
              </p:spPr>
            </p:pic>
            <p:pic>
              <p:nvPicPr>
                <p:cNvPr id="39" name="Picture 38">
                  <a:extLst>
                    <a:ext uri="{FF2B5EF4-FFF2-40B4-BE49-F238E27FC236}">
                      <a16:creationId xmlns:a16="http://schemas.microsoft.com/office/drawing/2014/main" id="{A5B24945-DED6-843C-F758-8C6F6013D5B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730559" y="3718217"/>
                  <a:ext cx="692571" cy="358171"/>
                </a:xfrm>
                <a:prstGeom prst="rect">
                  <a:avLst/>
                </a:prstGeom>
              </p:spPr>
            </p:pic>
            <p:pic>
              <p:nvPicPr>
                <p:cNvPr id="40" name="Picture 39">
                  <a:extLst>
                    <a:ext uri="{FF2B5EF4-FFF2-40B4-BE49-F238E27FC236}">
                      <a16:creationId xmlns:a16="http://schemas.microsoft.com/office/drawing/2014/main" id="{C4444722-CAA6-1A4B-1CA2-B29A18F759F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9"/>
                <a:srcRect r="84976"/>
                <a:stretch/>
              </p:blipFill>
              <p:spPr>
                <a:xfrm rot="600000">
                  <a:off x="2707150" y="3661043"/>
                  <a:ext cx="92754" cy="292392"/>
                </a:xfrm>
                <a:prstGeom prst="rect">
                  <a:avLst/>
                </a:prstGeom>
              </p:spPr>
            </p:pic>
            <p:pic>
              <p:nvPicPr>
                <p:cNvPr id="41" name="Picture 40">
                  <a:extLst>
                    <a:ext uri="{FF2B5EF4-FFF2-40B4-BE49-F238E27FC236}">
                      <a16:creationId xmlns:a16="http://schemas.microsoft.com/office/drawing/2014/main" id="{D91913C8-36FA-57AD-4165-5D696BAFA23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9"/>
                <a:srcRect r="84976"/>
                <a:stretch/>
              </p:blipFill>
              <p:spPr>
                <a:xfrm rot="21000000" flipH="1">
                  <a:off x="3298770" y="3429588"/>
                  <a:ext cx="92754" cy="292392"/>
                </a:xfrm>
                <a:prstGeom prst="rect">
                  <a:avLst/>
                </a:prstGeom>
              </p:spPr>
            </p:pic>
            <p:pic>
              <p:nvPicPr>
                <p:cNvPr id="42" name="Picture 41">
                  <a:extLst>
                    <a:ext uri="{FF2B5EF4-FFF2-40B4-BE49-F238E27FC236}">
                      <a16:creationId xmlns:a16="http://schemas.microsoft.com/office/drawing/2014/main" id="{477BF73E-DE5D-5E22-8470-A0CC2EA217F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801802" y="3137925"/>
                  <a:ext cx="706775" cy="750180"/>
                </a:xfrm>
                <a:prstGeom prst="rect">
                  <a:avLst/>
                </a:prstGeom>
              </p:spPr>
            </p:pic>
            <p:pic>
              <p:nvPicPr>
                <p:cNvPr id="43" name="Picture 42">
                  <a:extLst>
                    <a:ext uri="{FF2B5EF4-FFF2-40B4-BE49-F238E27FC236}">
                      <a16:creationId xmlns:a16="http://schemas.microsoft.com/office/drawing/2014/main" id="{376A6324-3217-8D8F-C412-7AD58166B15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 rot="300000">
                  <a:off x="1380269" y="3486982"/>
                  <a:ext cx="447327" cy="406412"/>
                </a:xfrm>
                <a:prstGeom prst="rect">
                  <a:avLst/>
                </a:prstGeom>
              </p:spPr>
            </p:pic>
            <p:pic>
              <p:nvPicPr>
                <p:cNvPr id="44" name="Picture 43">
                  <a:extLst>
                    <a:ext uri="{FF2B5EF4-FFF2-40B4-BE49-F238E27FC236}">
                      <a16:creationId xmlns:a16="http://schemas.microsoft.com/office/drawing/2014/main" id="{4B1B692A-0CCE-F603-B3BE-08CB24DB306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801802" y="3867973"/>
                  <a:ext cx="981300" cy="1027588"/>
                </a:xfrm>
                <a:prstGeom prst="rect">
                  <a:avLst/>
                </a:prstGeom>
              </p:spPr>
            </p:pic>
            <p:pic>
              <p:nvPicPr>
                <p:cNvPr id="45" name="Picture 44">
                  <a:extLst>
                    <a:ext uri="{FF2B5EF4-FFF2-40B4-BE49-F238E27FC236}">
                      <a16:creationId xmlns:a16="http://schemas.microsoft.com/office/drawing/2014/main" id="{285A2318-A677-DE03-CA0A-3EF8E52F436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843915" y="3057535"/>
                  <a:ext cx="1013471" cy="480102"/>
                </a:xfrm>
                <a:prstGeom prst="rect">
                  <a:avLst/>
                </a:prstGeom>
              </p:spPr>
            </p:pic>
            <p:pic>
              <p:nvPicPr>
                <p:cNvPr id="46" name="Picture 45">
                  <a:extLst>
                    <a:ext uri="{FF2B5EF4-FFF2-40B4-BE49-F238E27FC236}">
                      <a16:creationId xmlns:a16="http://schemas.microsoft.com/office/drawing/2014/main" id="{E8837284-EAE3-E683-4816-A96180595D5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 rot="540000">
                  <a:off x="1532388" y="3092911"/>
                  <a:ext cx="359702" cy="480102"/>
                </a:xfrm>
                <a:prstGeom prst="rect">
                  <a:avLst/>
                </a:prstGeom>
              </p:spPr>
            </p:pic>
            <p:pic>
              <p:nvPicPr>
                <p:cNvPr id="47" name="Picture 46">
                  <a:extLst>
                    <a:ext uri="{FF2B5EF4-FFF2-40B4-BE49-F238E27FC236}">
                      <a16:creationId xmlns:a16="http://schemas.microsoft.com/office/drawing/2014/main" id="{295DA479-6917-F1DD-7679-8EF29B52CA0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572474" y="2883684"/>
                  <a:ext cx="354954" cy="243861"/>
                </a:xfrm>
                <a:prstGeom prst="rect">
                  <a:avLst/>
                </a:prstGeom>
              </p:spPr>
            </p:pic>
            <p:pic>
              <p:nvPicPr>
                <p:cNvPr id="48" name="Picture 47">
                  <a:extLst>
                    <a:ext uri="{FF2B5EF4-FFF2-40B4-BE49-F238E27FC236}">
                      <a16:creationId xmlns:a16="http://schemas.microsoft.com/office/drawing/2014/main" id="{3158291C-5392-B6F0-163A-208989631A0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55074" y="2569709"/>
                  <a:ext cx="388891" cy="358171"/>
                </a:xfrm>
                <a:prstGeom prst="rect">
                  <a:avLst/>
                </a:prstGeom>
              </p:spPr>
            </p:pic>
            <p:pic>
              <p:nvPicPr>
                <p:cNvPr id="49" name="Picture 48">
                  <a:extLst>
                    <a:ext uri="{FF2B5EF4-FFF2-40B4-BE49-F238E27FC236}">
                      <a16:creationId xmlns:a16="http://schemas.microsoft.com/office/drawing/2014/main" id="{AAAC73BA-2530-9E2E-26D8-052095C1240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 rot="360000">
                  <a:off x="837227" y="2502841"/>
                  <a:ext cx="459180" cy="358171"/>
                </a:xfrm>
                <a:prstGeom prst="rect">
                  <a:avLst/>
                </a:prstGeom>
              </p:spPr>
            </p:pic>
            <p:pic>
              <p:nvPicPr>
                <p:cNvPr id="50" name="Picture 49">
                  <a:extLst>
                    <a:ext uri="{FF2B5EF4-FFF2-40B4-BE49-F238E27FC236}">
                      <a16:creationId xmlns:a16="http://schemas.microsoft.com/office/drawing/2014/main" id="{6484936C-26A7-070D-6330-D15DC9EAAAB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685785" y="2920736"/>
                  <a:ext cx="99386" cy="434378"/>
                </a:xfrm>
                <a:prstGeom prst="rect">
                  <a:avLst/>
                </a:prstGeom>
              </p:spPr>
            </p:pic>
            <p:pic>
              <p:nvPicPr>
                <p:cNvPr id="51" name="Picture 50">
                  <a:extLst>
                    <a:ext uri="{FF2B5EF4-FFF2-40B4-BE49-F238E27FC236}">
                      <a16:creationId xmlns:a16="http://schemas.microsoft.com/office/drawing/2014/main" id="{1F53B18B-0473-5121-B802-C200CE627E5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 rot="60000">
                  <a:off x="646852" y="3875547"/>
                  <a:ext cx="99386" cy="1027009"/>
                </a:xfrm>
                <a:prstGeom prst="rect">
                  <a:avLst/>
                </a:prstGeom>
              </p:spPr>
            </p:pic>
          </p:grpSp>
        </p:grpSp>
      </p:grpSp>
    </p:spTree>
    <p:extLst>
      <p:ext uri="{BB962C8B-B14F-4D97-AF65-F5344CB8AC3E}">
        <p14:creationId xmlns:p14="http://schemas.microsoft.com/office/powerpoint/2010/main" val="2204393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lang="en-US" spc="-20" dirty="0"/>
              <a:t>Background and gaps in knowledge</a:t>
            </a:r>
            <a:endParaRPr lang="en-GB" spc="-20" dirty="0"/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B90B6C0-937A-7ECA-8A54-8C3BE691BA13}"/>
              </a:ext>
            </a:extLst>
          </p:cNvPr>
          <p:cNvSpPr txBox="1"/>
          <p:nvPr/>
        </p:nvSpPr>
        <p:spPr>
          <a:xfrm>
            <a:off x="1524001" y="5984478"/>
            <a:ext cx="1008789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GB" sz="900" dirty="0">
                <a:solidFill>
                  <a:srgbClr val="005294"/>
                </a:solidFill>
              </a:rPr>
              <a:t>KS, Klinefelter syndrome; PSA, prostate-specific antigen; T, testosterone; TRT, testosterone replacement therapy.</a:t>
            </a:r>
          </a:p>
          <a:p>
            <a:r>
              <a:rPr lang="en-US" sz="900" dirty="0">
                <a:solidFill>
                  <a:srgbClr val="005294"/>
                </a:solidFill>
              </a:rPr>
              <a:t>Bhasin S, Buckwalter JG. </a:t>
            </a:r>
            <a:r>
              <a:rPr lang="en-US" sz="900" i="1" dirty="0">
                <a:solidFill>
                  <a:srgbClr val="005294"/>
                </a:solidFill>
              </a:rPr>
              <a:t>J </a:t>
            </a:r>
            <a:r>
              <a:rPr lang="en-US" sz="900" i="1" dirty="0" err="1">
                <a:solidFill>
                  <a:srgbClr val="005294"/>
                </a:solidFill>
              </a:rPr>
              <a:t>Androl</a:t>
            </a:r>
            <a:r>
              <a:rPr lang="en-US" sz="900" dirty="0">
                <a:solidFill>
                  <a:srgbClr val="005294"/>
                </a:solidFill>
              </a:rPr>
              <a:t> 2001;22:718–31; </a:t>
            </a:r>
            <a:r>
              <a:rPr lang="sv-SE" sz="900" dirty="0">
                <a:solidFill>
                  <a:srgbClr val="005294"/>
                </a:solidFill>
              </a:rPr>
              <a:t>Bhasin S </a:t>
            </a:r>
            <a:r>
              <a:rPr lang="sv-SE" sz="900" i="1" dirty="0">
                <a:solidFill>
                  <a:srgbClr val="005294"/>
                </a:solidFill>
              </a:rPr>
              <a:t>et al. J Clin Endocrinol Metab</a:t>
            </a:r>
            <a:r>
              <a:rPr lang="sv-SE" sz="900" dirty="0">
                <a:solidFill>
                  <a:srgbClr val="005294"/>
                </a:solidFill>
              </a:rPr>
              <a:t> 2018;103:1715–44.</a:t>
            </a:r>
            <a:endParaRPr lang="en-US" sz="900" dirty="0">
              <a:solidFill>
                <a:srgbClr val="005294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0BFC0AB-D60A-F59C-6AD4-8D5F76877886}"/>
              </a:ext>
            </a:extLst>
          </p:cNvPr>
          <p:cNvSpPr/>
          <p:nvPr/>
        </p:nvSpPr>
        <p:spPr>
          <a:xfrm>
            <a:off x="1087196" y="1846160"/>
            <a:ext cx="4800534" cy="3897627"/>
          </a:xfrm>
          <a:prstGeom prst="roundRect">
            <a:avLst>
              <a:gd name="adj" fmla="val 12892"/>
            </a:avLst>
          </a:prstGeom>
          <a:solidFill>
            <a:srgbClr val="C6F1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C75921F-8427-F4C7-9810-D6C1F67462E4}"/>
              </a:ext>
            </a:extLst>
          </p:cNvPr>
          <p:cNvSpPr txBox="1"/>
          <p:nvPr/>
        </p:nvSpPr>
        <p:spPr>
          <a:xfrm>
            <a:off x="1658583" y="2346310"/>
            <a:ext cx="4100331" cy="337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fontAlgn="base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</a:rPr>
              <a:t>Androgen receptor signaling plays an important role in prostate cancer biology, but no clear evidence exists that T causes prostate cancer</a:t>
            </a:r>
          </a:p>
          <a:p>
            <a:pPr marL="228600" lvl="0" indent="-2286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Mendelian </a:t>
            </a:r>
            <a:r>
              <a:rPr lang="en-US" sz="1600" dirty="0" err="1">
                <a:solidFill>
                  <a:schemeClr val="bg2">
                    <a:lumMod val="25000"/>
                  </a:schemeClr>
                </a:solidFill>
                <a:latin typeface="+mj-lt"/>
              </a:rPr>
              <a:t>randomisation</a:t>
            </a: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 study:</a:t>
            </a:r>
            <a:r>
              <a:rPr lang="en-US" sz="1600" dirty="0">
                <a:solidFill>
                  <a:schemeClr val="bg2">
                    <a:lumMod val="25000"/>
                  </a:schemeClr>
                </a:solidFill>
              </a:rPr>
              <a:t> genetically determined </a:t>
            </a:r>
            <a:br>
              <a:rPr lang="en-US" sz="16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1600" dirty="0">
                <a:solidFill>
                  <a:schemeClr val="bg2">
                    <a:lumMod val="25000"/>
                  </a:schemeClr>
                </a:solidFill>
              </a:rPr>
              <a:t>bioavailable T associated </a:t>
            </a:r>
            <a:br>
              <a:rPr lang="en-US" sz="16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1600" dirty="0">
                <a:solidFill>
                  <a:schemeClr val="bg2">
                    <a:lumMod val="25000"/>
                  </a:schemeClr>
                </a:solidFill>
              </a:rPr>
              <a:t>with risk of prostate cancer</a:t>
            </a:r>
          </a:p>
          <a:p>
            <a:pPr marL="685800" lvl="1" indent="-2286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</a:rPr>
              <a:t>Men with KS have a lower lifetime risk of prostate cancer</a:t>
            </a:r>
          </a:p>
          <a:p>
            <a:pPr marL="228600" indent="-228600" fontAlgn="base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</a:rPr>
              <a:t>T increases PSA; leads to greater number of biopsies and detection </a:t>
            </a:r>
            <a:br>
              <a:rPr lang="en-US" sz="16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1600" dirty="0">
                <a:solidFill>
                  <a:schemeClr val="bg2">
                    <a:lumMod val="25000"/>
                  </a:schemeClr>
                </a:solidFill>
              </a:rPr>
              <a:t>of subclinical prostate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BC9D5B-79F7-B669-B8D7-F9BF29CFA1A9}"/>
              </a:ext>
            </a:extLst>
          </p:cNvPr>
          <p:cNvSpPr txBox="1">
            <a:spLocks/>
          </p:cNvSpPr>
          <p:nvPr/>
        </p:nvSpPr>
        <p:spPr>
          <a:xfrm>
            <a:off x="1658583" y="1933875"/>
            <a:ext cx="1847562" cy="37189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spcBef>
                <a:spcPts val="1200"/>
              </a:spcBef>
              <a:spcAft>
                <a:spcPct val="0"/>
              </a:spcAft>
              <a:buClr>
                <a:srgbClr val="006EAB"/>
              </a:buClr>
              <a:buFont typeface="Wingdings" panose="05000000000000000000" pitchFamily="2" charset="2"/>
              <a:buNone/>
              <a:defRPr/>
            </a:pPr>
            <a:r>
              <a:rPr lang="en-US" sz="2000" dirty="0">
                <a:solidFill>
                  <a:schemeClr val="accent1"/>
                </a:solidFill>
                <a:latin typeface="+mj-lt"/>
              </a:rPr>
              <a:t>Background</a:t>
            </a:r>
            <a:endParaRPr lang="en-US" sz="1800" dirty="0">
              <a:solidFill>
                <a:schemeClr val="accent1"/>
              </a:solidFill>
            </a:endParaRP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D2C3F9DE-3C46-EEEC-5FA7-2E2617042065}"/>
              </a:ext>
            </a:extLst>
          </p:cNvPr>
          <p:cNvGrpSpPr/>
          <p:nvPr/>
        </p:nvGrpSpPr>
        <p:grpSpPr>
          <a:xfrm>
            <a:off x="543988" y="1334794"/>
            <a:ext cx="1077066" cy="1077066"/>
            <a:chOff x="866109" y="1310186"/>
            <a:chExt cx="1077066" cy="1077066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036A2C96-F03D-3B33-CC64-3A87AE1D4615}"/>
                </a:ext>
              </a:extLst>
            </p:cNvPr>
            <p:cNvSpPr/>
            <p:nvPr/>
          </p:nvSpPr>
          <p:spPr>
            <a:xfrm>
              <a:off x="866109" y="1310186"/>
              <a:ext cx="1077066" cy="1077066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8000" dirty="0">
                <a:solidFill>
                  <a:schemeClr val="accent1"/>
                </a:solidFill>
                <a:latin typeface="+mj-lt"/>
              </a:endParaRPr>
            </a:p>
          </p:txBody>
        </p:sp>
        <p:pic>
          <p:nvPicPr>
            <p:cNvPr id="56" name="Graphic 55">
              <a:extLst>
                <a:ext uri="{FF2B5EF4-FFF2-40B4-BE49-F238E27FC236}">
                  <a16:creationId xmlns:a16="http://schemas.microsoft.com/office/drawing/2014/main" id="{35064589-CA7C-A8AE-1BA9-4F3187A58815}"/>
                </a:ext>
              </a:extLst>
            </p:cNvPr>
            <p:cNvPicPr>
              <a:picLocks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001250" y="1424545"/>
              <a:ext cx="806784" cy="806784"/>
            </a:xfrm>
            <a:prstGeom prst="rect">
              <a:avLst/>
            </a:prstGeom>
          </p:spPr>
        </p:pic>
      </p:grpSp>
      <p:sp>
        <p:nvSpPr>
          <p:cNvPr id="76" name="Rectangle: Rounded Corners 75">
            <a:extLst>
              <a:ext uri="{FF2B5EF4-FFF2-40B4-BE49-F238E27FC236}">
                <a16:creationId xmlns:a16="http://schemas.microsoft.com/office/drawing/2014/main" id="{7860EA51-280C-943E-91D0-83BAFC49CF3C}"/>
              </a:ext>
            </a:extLst>
          </p:cNvPr>
          <p:cNvSpPr/>
          <p:nvPr/>
        </p:nvSpPr>
        <p:spPr>
          <a:xfrm>
            <a:off x="6717588" y="1846160"/>
            <a:ext cx="4671719" cy="3897627"/>
          </a:xfrm>
          <a:prstGeom prst="roundRect">
            <a:avLst>
              <a:gd name="adj" fmla="val 12892"/>
            </a:avLst>
          </a:prstGeom>
          <a:solidFill>
            <a:schemeClr val="accent6">
              <a:lumMod val="75000"/>
              <a:alpha val="49804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A8115E50-0979-01F3-2C5F-87723B423CCD}"/>
              </a:ext>
            </a:extLst>
          </p:cNvPr>
          <p:cNvSpPr txBox="1"/>
          <p:nvPr/>
        </p:nvSpPr>
        <p:spPr>
          <a:xfrm>
            <a:off x="7288976" y="2346310"/>
            <a:ext cx="3942116" cy="29074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</a:rPr>
              <a:t>No trial has been large enough </a:t>
            </a:r>
            <a:br>
              <a:rPr lang="en-US" sz="16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1600" dirty="0">
                <a:solidFill>
                  <a:schemeClr val="bg2">
                    <a:lumMod val="25000"/>
                  </a:schemeClr>
                </a:solidFill>
              </a:rPr>
              <a:t>or long enough to determine the effects of TRT on prostate cancer events</a:t>
            </a:r>
          </a:p>
          <a:p>
            <a:pPr marL="228600" indent="-2286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</a:rPr>
              <a:t>Prostate events were not adjudicated, and incidence of high-grade cancers has not </a:t>
            </a:r>
            <a:br>
              <a:rPr lang="en-US" sz="16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1600" dirty="0">
                <a:solidFill>
                  <a:schemeClr val="bg2">
                    <a:lumMod val="25000"/>
                  </a:schemeClr>
                </a:solidFill>
              </a:rPr>
              <a:t>been evaluated</a:t>
            </a:r>
          </a:p>
          <a:p>
            <a:pPr marL="228600" indent="-2286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</a:rPr>
              <a:t>Effects on other prostate events, such as acute urinary retention </a:t>
            </a:r>
            <a:br>
              <a:rPr lang="en-US" sz="16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1600" dirty="0">
                <a:solidFill>
                  <a:schemeClr val="bg2">
                    <a:lumMod val="25000"/>
                  </a:schemeClr>
                </a:solidFill>
              </a:rPr>
              <a:t>or invasive prostate procedures, are unknown</a:t>
            </a:r>
          </a:p>
        </p:txBody>
      </p:sp>
      <p:sp>
        <p:nvSpPr>
          <p:cNvPr id="79" name="Content Placeholder 2">
            <a:extLst>
              <a:ext uri="{FF2B5EF4-FFF2-40B4-BE49-F238E27FC236}">
                <a16:creationId xmlns:a16="http://schemas.microsoft.com/office/drawing/2014/main" id="{8CFD80BE-F600-E7D8-54E9-5C8BA59A3BE7}"/>
              </a:ext>
            </a:extLst>
          </p:cNvPr>
          <p:cNvSpPr txBox="1">
            <a:spLocks/>
          </p:cNvSpPr>
          <p:nvPr/>
        </p:nvSpPr>
        <p:spPr>
          <a:xfrm>
            <a:off x="7288975" y="1933875"/>
            <a:ext cx="2699087" cy="37189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spcBef>
                <a:spcPts val="1200"/>
              </a:spcBef>
              <a:spcAft>
                <a:spcPct val="0"/>
              </a:spcAft>
              <a:buClr>
                <a:srgbClr val="006EAB"/>
              </a:buClr>
              <a:buFont typeface="Wingdings" panose="05000000000000000000" pitchFamily="2" charset="2"/>
              <a:buNone/>
              <a:defRPr/>
            </a:pPr>
            <a:r>
              <a:rPr lang="en-US" sz="2000" dirty="0">
                <a:solidFill>
                  <a:schemeClr val="accent1"/>
                </a:solidFill>
                <a:latin typeface="+mj-lt"/>
              </a:rPr>
              <a:t>Gaps in knowledge</a:t>
            </a:r>
            <a:endParaRPr lang="en-US" sz="1800" dirty="0">
              <a:solidFill>
                <a:schemeClr val="accent1"/>
              </a:solidFill>
            </a:endParaRP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BFEC4324-75F9-4B7F-D014-703DD1675260}"/>
              </a:ext>
            </a:extLst>
          </p:cNvPr>
          <p:cNvGrpSpPr/>
          <p:nvPr/>
        </p:nvGrpSpPr>
        <p:grpSpPr>
          <a:xfrm>
            <a:off x="6174380" y="1334794"/>
            <a:ext cx="1077066" cy="1077066"/>
            <a:chOff x="10040503" y="1282839"/>
            <a:chExt cx="1077066" cy="1077066"/>
          </a:xfrm>
        </p:grpSpPr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0A28B251-D2D1-6C56-8EE2-384E35D64275}"/>
                </a:ext>
              </a:extLst>
            </p:cNvPr>
            <p:cNvSpPr/>
            <p:nvPr/>
          </p:nvSpPr>
          <p:spPr>
            <a:xfrm>
              <a:off x="10040503" y="1282839"/>
              <a:ext cx="1077066" cy="1077066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8000" dirty="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94C83B60-468D-E420-4DC6-F3ABF0475C6B}"/>
                </a:ext>
              </a:extLst>
            </p:cNvPr>
            <p:cNvSpPr/>
            <p:nvPr/>
          </p:nvSpPr>
          <p:spPr>
            <a:xfrm>
              <a:off x="10139517" y="1386117"/>
              <a:ext cx="933037" cy="933037"/>
            </a:xfrm>
            <a:prstGeom prst="rect">
              <a:avLst/>
            </a:prstGeom>
            <a:noFill/>
            <a:ln w="571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0" dirty="0">
                  <a:solidFill>
                    <a:schemeClr val="accent1"/>
                  </a:solidFill>
                  <a:latin typeface="+mj-lt"/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70375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5" grpId="0" uiExpand="1" build="p"/>
      <p:bldP spid="3" grpId="0"/>
      <p:bldP spid="76" grpId="0" animBg="1"/>
      <p:bldP spid="78" grpId="0" uiExpand="1" build="p"/>
      <p:bldP spid="7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F2F49060-700E-C093-6588-125B1BADFFF7}"/>
              </a:ext>
            </a:extLst>
          </p:cNvPr>
          <p:cNvSpPr/>
          <p:nvPr/>
        </p:nvSpPr>
        <p:spPr>
          <a:xfrm>
            <a:off x="9462227" y="2477862"/>
            <a:ext cx="2071681" cy="3420520"/>
          </a:xfrm>
          <a:prstGeom prst="roundRect">
            <a:avLst>
              <a:gd name="adj" fmla="val 12892"/>
            </a:avLst>
          </a:prstGeom>
          <a:solidFill>
            <a:srgbClr val="C6F1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lang="en-GB" dirty="0"/>
              <a:t>TRAVERSE Prostate Safety </a:t>
            </a:r>
            <a:r>
              <a:rPr lang="en-GB" dirty="0" err="1"/>
              <a:t>substudy</a:t>
            </a:r>
            <a:r>
              <a:rPr lang="en-GB" dirty="0"/>
              <a:t>: aims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2C2554-437F-F1BB-45EC-ADB501D7A7BD}"/>
              </a:ext>
            </a:extLst>
          </p:cNvPr>
          <p:cNvSpPr txBox="1"/>
          <p:nvPr/>
        </p:nvSpPr>
        <p:spPr>
          <a:xfrm>
            <a:off x="1524001" y="5984478"/>
            <a:ext cx="1008789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LUTS, lower urinary tract symptoms; PSA, prostate-specific antigen; TRT, testosterone replacement therapy.</a:t>
            </a:r>
          </a:p>
          <a:p>
            <a:pPr>
              <a:defRPr/>
            </a:pPr>
            <a:r>
              <a:rPr lang="en-US" sz="900" dirty="0">
                <a:solidFill>
                  <a:srgbClr val="005294"/>
                </a:solidFill>
              </a:rPr>
              <a:t>Bhasin S </a:t>
            </a:r>
            <a:r>
              <a:rPr lang="en-US" sz="900" i="1" dirty="0">
                <a:solidFill>
                  <a:srgbClr val="005294"/>
                </a:solidFill>
              </a:rPr>
              <a:t>et al. JAMA </a:t>
            </a:r>
            <a:r>
              <a:rPr lang="en-US" sz="900" i="1" dirty="0" err="1">
                <a:solidFill>
                  <a:srgbClr val="005294"/>
                </a:solidFill>
              </a:rPr>
              <a:t>Netw</a:t>
            </a:r>
            <a:r>
              <a:rPr lang="en-US" sz="900" i="1" dirty="0">
                <a:solidFill>
                  <a:srgbClr val="005294"/>
                </a:solidFill>
              </a:rPr>
              <a:t> Open</a:t>
            </a:r>
            <a:r>
              <a:rPr lang="en-US" sz="900" dirty="0">
                <a:solidFill>
                  <a:srgbClr val="005294"/>
                </a:solidFill>
              </a:rPr>
              <a:t> 2023;6:e2348692.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srgbClr val="005294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D83B2427-619D-4A0B-06DB-A541928F6E03}"/>
              </a:ext>
            </a:extLst>
          </p:cNvPr>
          <p:cNvGrpSpPr/>
          <p:nvPr/>
        </p:nvGrpSpPr>
        <p:grpSpPr>
          <a:xfrm>
            <a:off x="783657" y="2246663"/>
            <a:ext cx="8215554" cy="3603286"/>
            <a:chOff x="988733" y="1884924"/>
            <a:chExt cx="8215554" cy="3603286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D00B8DC5-E483-9489-6967-80777C653ABA}"/>
                </a:ext>
              </a:extLst>
            </p:cNvPr>
            <p:cNvGrpSpPr/>
            <p:nvPr/>
          </p:nvGrpSpPr>
          <p:grpSpPr>
            <a:xfrm>
              <a:off x="1808782" y="3519064"/>
              <a:ext cx="7395505" cy="1969146"/>
              <a:chOff x="12721664" y="3588862"/>
              <a:chExt cx="7395505" cy="1969146"/>
            </a:xfrm>
          </p:grpSpPr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A462870-5BD9-79CD-C32A-14DB6CFCE0D5}"/>
                  </a:ext>
                </a:extLst>
              </p:cNvPr>
              <p:cNvSpPr txBox="1"/>
              <p:nvPr/>
            </p:nvSpPr>
            <p:spPr>
              <a:xfrm>
                <a:off x="12721664" y="3588862"/>
                <a:ext cx="7395505" cy="1963025"/>
              </a:xfrm>
              <a:prstGeom prst="roundRect">
                <a:avLst>
                  <a:gd name="adj" fmla="val 11703"/>
                </a:avLst>
              </a:prstGeom>
              <a:solidFill>
                <a:schemeClr val="bg1"/>
              </a:solidFill>
              <a:ln w="57150">
                <a:solidFill>
                  <a:schemeClr val="accent1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defPPr>
                  <a:defRPr lang="ja-JP"/>
                </a:defPPr>
                <a:lvl1pPr algn="ctr">
                  <a:defRPr>
                    <a:solidFill>
                      <a:schemeClr val="lt1"/>
                    </a:solidFill>
                  </a:defRPr>
                </a:lvl1pPr>
                <a:lvl2pPr>
                  <a:defRPr>
                    <a:solidFill>
                      <a:schemeClr val="lt1"/>
                    </a:solidFill>
                  </a:defRPr>
                </a:lvl2pPr>
                <a:lvl3pPr>
                  <a:defRPr>
                    <a:solidFill>
                      <a:schemeClr val="lt1"/>
                    </a:solidFill>
                  </a:defRPr>
                </a:lvl3pPr>
                <a:lvl4pPr>
                  <a:defRPr>
                    <a:solidFill>
                      <a:schemeClr val="lt1"/>
                    </a:solidFill>
                  </a:defRPr>
                </a:lvl4pPr>
                <a:lvl5pPr>
                  <a:defRPr>
                    <a:solidFill>
                      <a:schemeClr val="lt1"/>
                    </a:solidFill>
                  </a:defRPr>
                </a:lvl5pPr>
                <a:lvl6pPr>
                  <a:defRPr>
                    <a:solidFill>
                      <a:schemeClr val="lt1"/>
                    </a:solidFill>
                  </a:defRPr>
                </a:lvl6pPr>
                <a:lvl7pPr>
                  <a:defRPr>
                    <a:solidFill>
                      <a:schemeClr val="lt1"/>
                    </a:solidFill>
                  </a:defRPr>
                </a:lvl7pPr>
                <a:lvl8pPr>
                  <a:defRPr>
                    <a:solidFill>
                      <a:schemeClr val="lt1"/>
                    </a:solidFill>
                  </a:defRPr>
                </a:lvl8pPr>
                <a:lvl9pPr>
                  <a:defRPr>
                    <a:solidFill>
                      <a:schemeClr val="lt1"/>
                    </a:solidFill>
                  </a:defRPr>
                </a:lvl9pPr>
              </a:lstStyle>
              <a:p>
                <a:pPr marL="133350" marR="0" lvl="0" algn="l" fontAlgn="auto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006EAB"/>
                  </a:buClr>
                  <a:buSzTx/>
                  <a:tabLst/>
                  <a:defRPr/>
                </a:pPr>
                <a:endParaRPr lang="en-US" sz="1000" dirty="0">
                  <a:solidFill>
                    <a:srgbClr val="E7E6E6">
                      <a:lumMod val="25000"/>
                    </a:srgbClr>
                  </a:solidFill>
                  <a:latin typeface="+mj-lt"/>
                </a:endParaRPr>
              </a:p>
              <a:p>
                <a:pPr marL="133350" marR="0" lvl="0" algn="l" fontAlgn="auto">
                  <a:lnSpc>
                    <a:spcPct val="100000"/>
                  </a:lnSpc>
                  <a:spcAft>
                    <a:spcPts val="0"/>
                  </a:spcAft>
                  <a:buClr>
                    <a:srgbClr val="006EAB"/>
                  </a:buClr>
                  <a:buSzTx/>
                  <a:tabLst/>
                  <a:defRPr/>
                </a:pPr>
                <a:r>
                  <a:rPr lang="en-US" sz="1500" dirty="0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  <a:t>To compare the effects of TRT versus placebo on the incidences of:</a:t>
                </a:r>
              </a:p>
              <a:p>
                <a:pPr marL="361950" indent="-228600" algn="l">
                  <a:spcBef>
                    <a:spcPts val="400"/>
                  </a:spcBef>
                  <a:buClr>
                    <a:srgbClr val="006EAB"/>
                  </a:buClr>
                  <a:buFont typeface="Wingdings" panose="05000000000000000000" pitchFamily="2" charset="2"/>
                  <a:buChar char="§"/>
                </a:pPr>
                <a:r>
                  <a:rPr lang="en-US" sz="15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rPr>
                  <a:t>Any adjudicated prostate cancer</a:t>
                </a:r>
              </a:p>
              <a:p>
                <a:pPr marL="361950" indent="-228600" algn="l">
                  <a:spcBef>
                    <a:spcPts val="400"/>
                  </a:spcBef>
                  <a:buClr>
                    <a:srgbClr val="006EAB"/>
                  </a:buClr>
                  <a:buFont typeface="Wingdings" panose="05000000000000000000" pitchFamily="2" charset="2"/>
                  <a:buChar char="§"/>
                </a:pPr>
                <a:r>
                  <a:rPr lang="en-US" sz="15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rPr>
                  <a:t>Acute urinary retention</a:t>
                </a:r>
              </a:p>
              <a:p>
                <a:pPr marL="361950" indent="-228600" algn="l">
                  <a:spcBef>
                    <a:spcPts val="400"/>
                  </a:spcBef>
                  <a:buClr>
                    <a:srgbClr val="006EAB"/>
                  </a:buClr>
                  <a:buFont typeface="Wingdings" panose="05000000000000000000" pitchFamily="2" charset="2"/>
                  <a:buChar char="§"/>
                </a:pPr>
                <a:r>
                  <a:rPr lang="en-US" sz="15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rPr>
                  <a:t>Invasive prostate surgical procedure for BPH</a:t>
                </a:r>
              </a:p>
              <a:p>
                <a:pPr marL="133350" algn="l">
                  <a:spcBef>
                    <a:spcPts val="600"/>
                  </a:spcBef>
                  <a:buClr>
                    <a:srgbClr val="006EAB"/>
                  </a:buClr>
                </a:pPr>
                <a:r>
                  <a:rPr lang="en-US" sz="1500" dirty="0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  <a:t>To compare the change in TRT versus placebo in:</a:t>
                </a:r>
              </a:p>
              <a:p>
                <a:pPr marL="361950" indent="-228600" algn="l">
                  <a:spcBef>
                    <a:spcPts val="400"/>
                  </a:spcBef>
                  <a:buClr>
                    <a:srgbClr val="006EAB"/>
                  </a:buClr>
                  <a:buFont typeface="Wingdings" panose="05000000000000000000" pitchFamily="2" charset="2"/>
                  <a:buChar char="§"/>
                </a:pPr>
                <a:r>
                  <a:rPr lang="en-US" sz="15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rPr>
                  <a:t>PSA</a:t>
                </a: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3770CC3-DBE7-B63E-EE15-35D34392C61F}"/>
                  </a:ext>
                </a:extLst>
              </p:cNvPr>
              <p:cNvSpPr txBox="1"/>
              <p:nvPr/>
            </p:nvSpPr>
            <p:spPr>
              <a:xfrm>
                <a:off x="17617404" y="4079738"/>
                <a:ext cx="2350260" cy="1066959"/>
              </a:xfrm>
              <a:prstGeom prst="rect">
                <a:avLst/>
              </a:prstGeom>
              <a:noFill/>
              <a:ln w="5715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spAutoFit/>
              </a:bodyPr>
              <a:lstStyle>
                <a:defPPr>
                  <a:defRPr lang="ja-JP"/>
                </a:defPPr>
                <a:lvl1pPr algn="ctr">
                  <a:defRPr>
                    <a:solidFill>
                      <a:schemeClr val="lt1"/>
                    </a:solidFill>
                  </a:defRPr>
                </a:lvl1pPr>
                <a:lvl2pPr>
                  <a:defRPr>
                    <a:solidFill>
                      <a:schemeClr val="lt1"/>
                    </a:solidFill>
                  </a:defRPr>
                </a:lvl2pPr>
                <a:lvl3pPr>
                  <a:defRPr>
                    <a:solidFill>
                      <a:schemeClr val="lt1"/>
                    </a:solidFill>
                  </a:defRPr>
                </a:lvl3pPr>
                <a:lvl4pPr>
                  <a:defRPr>
                    <a:solidFill>
                      <a:schemeClr val="lt1"/>
                    </a:solidFill>
                  </a:defRPr>
                </a:lvl4pPr>
                <a:lvl5pPr>
                  <a:defRPr>
                    <a:solidFill>
                      <a:schemeClr val="lt1"/>
                    </a:solidFill>
                  </a:defRPr>
                </a:lvl5pPr>
                <a:lvl6pPr>
                  <a:defRPr>
                    <a:solidFill>
                      <a:schemeClr val="lt1"/>
                    </a:solidFill>
                  </a:defRPr>
                </a:lvl6pPr>
                <a:lvl7pPr>
                  <a:defRPr>
                    <a:solidFill>
                      <a:schemeClr val="lt1"/>
                    </a:solidFill>
                  </a:defRPr>
                </a:lvl7pPr>
                <a:lvl8pPr>
                  <a:defRPr>
                    <a:solidFill>
                      <a:schemeClr val="lt1"/>
                    </a:solidFill>
                  </a:defRPr>
                </a:lvl8pPr>
                <a:lvl9pPr>
                  <a:defRPr>
                    <a:solidFill>
                      <a:schemeClr val="lt1"/>
                    </a:solidFill>
                  </a:defRPr>
                </a:lvl9pPr>
              </a:lstStyle>
              <a:p>
                <a:pPr marL="361950" indent="-228600" algn="l">
                  <a:spcBef>
                    <a:spcPts val="400"/>
                  </a:spcBef>
                  <a:buClr>
                    <a:srgbClr val="006EAB"/>
                  </a:buClr>
                  <a:buFont typeface="Wingdings" panose="05000000000000000000" pitchFamily="2" charset="2"/>
                  <a:buChar char="§"/>
                </a:pPr>
                <a:r>
                  <a:rPr lang="en-US" sz="15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rPr>
                  <a:t>Prostate biopsy</a:t>
                </a:r>
              </a:p>
              <a:p>
                <a:pPr marL="361950" indent="-228600" algn="l">
                  <a:spcBef>
                    <a:spcPts val="400"/>
                  </a:spcBef>
                  <a:buClr>
                    <a:srgbClr val="006EAB"/>
                  </a:buClr>
                  <a:buFont typeface="Wingdings" panose="05000000000000000000" pitchFamily="2" charset="2"/>
                  <a:buChar char="§"/>
                </a:pPr>
                <a:r>
                  <a:rPr lang="en-US" sz="1500" spc="-3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rPr>
                  <a:t>Initiation of new</a:t>
                </a:r>
                <a:br>
                  <a:rPr lang="en-US" sz="1500" spc="-3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rPr>
                </a:br>
                <a:r>
                  <a:rPr lang="en-US" sz="1500" spc="-3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rPr>
                  <a:t>pharmacologic </a:t>
                </a:r>
                <a:br>
                  <a:rPr lang="en-US" sz="1500" spc="-3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rPr>
                </a:br>
                <a:r>
                  <a:rPr lang="en-US" sz="15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rPr>
                  <a:t>treatment for LUTS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ED7208B-3AE3-72E6-37C6-083EC6A0D034}"/>
                  </a:ext>
                </a:extLst>
              </p:cNvPr>
              <p:cNvSpPr txBox="1"/>
              <p:nvPr/>
            </p:nvSpPr>
            <p:spPr>
              <a:xfrm>
                <a:off x="16639946" y="5234843"/>
                <a:ext cx="1341279" cy="323165"/>
              </a:xfrm>
              <a:prstGeom prst="rect">
                <a:avLst/>
              </a:prstGeom>
              <a:noFill/>
              <a:ln w="5715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spAutoFit/>
              </a:bodyPr>
              <a:lstStyle>
                <a:defPPr>
                  <a:defRPr lang="ja-JP"/>
                </a:defPPr>
                <a:lvl1pPr algn="ctr">
                  <a:defRPr>
                    <a:solidFill>
                      <a:schemeClr val="lt1"/>
                    </a:solidFill>
                  </a:defRPr>
                </a:lvl1pPr>
                <a:lvl2pPr>
                  <a:defRPr>
                    <a:solidFill>
                      <a:schemeClr val="lt1"/>
                    </a:solidFill>
                  </a:defRPr>
                </a:lvl2pPr>
                <a:lvl3pPr>
                  <a:defRPr>
                    <a:solidFill>
                      <a:schemeClr val="lt1"/>
                    </a:solidFill>
                  </a:defRPr>
                </a:lvl3pPr>
                <a:lvl4pPr>
                  <a:defRPr>
                    <a:solidFill>
                      <a:schemeClr val="lt1"/>
                    </a:solidFill>
                  </a:defRPr>
                </a:lvl4pPr>
                <a:lvl5pPr>
                  <a:defRPr>
                    <a:solidFill>
                      <a:schemeClr val="lt1"/>
                    </a:solidFill>
                  </a:defRPr>
                </a:lvl5pPr>
                <a:lvl6pPr>
                  <a:defRPr>
                    <a:solidFill>
                      <a:schemeClr val="lt1"/>
                    </a:solidFill>
                  </a:defRPr>
                </a:lvl6pPr>
                <a:lvl7pPr>
                  <a:defRPr>
                    <a:solidFill>
                      <a:schemeClr val="lt1"/>
                    </a:solidFill>
                  </a:defRPr>
                </a:lvl7pPr>
                <a:lvl8pPr>
                  <a:defRPr>
                    <a:solidFill>
                      <a:schemeClr val="lt1"/>
                    </a:solidFill>
                  </a:defRPr>
                </a:lvl8pPr>
                <a:lvl9pPr>
                  <a:defRPr>
                    <a:solidFill>
                      <a:schemeClr val="lt1"/>
                    </a:solidFill>
                  </a:defRPr>
                </a:lvl9pPr>
              </a:lstStyle>
              <a:p>
                <a:pPr marL="361950" indent="-228600" algn="l">
                  <a:spcBef>
                    <a:spcPts val="400"/>
                  </a:spcBef>
                  <a:buClr>
                    <a:srgbClr val="006EAB"/>
                  </a:buClr>
                  <a:buFont typeface="Wingdings" panose="05000000000000000000" pitchFamily="2" charset="2"/>
                  <a:buChar char="§"/>
                </a:pPr>
                <a:r>
                  <a:rPr lang="en-US" sz="1500" dirty="0">
                    <a:solidFill>
                      <a:srgbClr val="E7E6E6">
                        <a:lumMod val="25000"/>
                      </a:srgbClr>
                    </a:solidFill>
                    <a:latin typeface="Poppins Light"/>
                  </a:rPr>
                  <a:t>LUTS</a:t>
                </a:r>
              </a:p>
            </p:txBody>
          </p:sp>
        </p:grp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AC7F355F-D9A2-E4BD-4C44-B0F3B3E4E985}"/>
                </a:ext>
              </a:extLst>
            </p:cNvPr>
            <p:cNvGrpSpPr/>
            <p:nvPr/>
          </p:nvGrpSpPr>
          <p:grpSpPr>
            <a:xfrm>
              <a:off x="988733" y="1884924"/>
              <a:ext cx="3269423" cy="1854040"/>
              <a:chOff x="988733" y="2868871"/>
              <a:chExt cx="3269423" cy="1854040"/>
            </a:xfrm>
          </p:grpSpPr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FA2F70F4-18F5-96ED-E0D3-850F8EA48DA2}"/>
                  </a:ext>
                </a:extLst>
              </p:cNvPr>
              <p:cNvSpPr/>
              <p:nvPr/>
            </p:nvSpPr>
            <p:spPr>
              <a:xfrm flipV="1">
                <a:off x="988733" y="2868871"/>
                <a:ext cx="535268" cy="1766260"/>
              </a:xfrm>
              <a:custGeom>
                <a:avLst/>
                <a:gdLst>
                  <a:gd name="connsiteX0" fmla="*/ 0 w 535268"/>
                  <a:gd name="connsiteY0" fmla="*/ 1766260 h 1766260"/>
                  <a:gd name="connsiteX1" fmla="*/ 281178 w 535268"/>
                  <a:gd name="connsiteY1" fmla="*/ 1766260 h 1766260"/>
                  <a:gd name="connsiteX2" fmla="*/ 281178 w 535268"/>
                  <a:gd name="connsiteY2" fmla="*/ 1206516 h 1766260"/>
                  <a:gd name="connsiteX3" fmla="*/ 281178 w 535268"/>
                  <a:gd name="connsiteY3" fmla="*/ 1125338 h 1766260"/>
                  <a:gd name="connsiteX4" fmla="*/ 281178 w 535268"/>
                  <a:gd name="connsiteY4" fmla="*/ 386549 h 1766260"/>
                  <a:gd name="connsiteX5" fmla="*/ 386549 w 535268"/>
                  <a:gd name="connsiteY5" fmla="*/ 281178 h 1766260"/>
                  <a:gd name="connsiteX6" fmla="*/ 535268 w 535268"/>
                  <a:gd name="connsiteY6" fmla="*/ 281178 h 1766260"/>
                  <a:gd name="connsiteX7" fmla="*/ 535268 w 535268"/>
                  <a:gd name="connsiteY7" fmla="*/ 0 h 1766260"/>
                  <a:gd name="connsiteX8" fmla="*/ 386549 w 535268"/>
                  <a:gd name="connsiteY8" fmla="*/ 0 h 1766260"/>
                  <a:gd name="connsiteX9" fmla="*/ 0 w 535268"/>
                  <a:gd name="connsiteY9" fmla="*/ 386549 h 1766260"/>
                  <a:gd name="connsiteX10" fmla="*/ 0 w 535268"/>
                  <a:gd name="connsiteY10" fmla="*/ 1125338 h 1766260"/>
                  <a:gd name="connsiteX11" fmla="*/ 0 w 535268"/>
                  <a:gd name="connsiteY11" fmla="*/ 1206516 h 17662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535268" h="1766260">
                    <a:moveTo>
                      <a:pt x="0" y="1766260"/>
                    </a:moveTo>
                    <a:lnTo>
                      <a:pt x="281178" y="1766260"/>
                    </a:lnTo>
                    <a:lnTo>
                      <a:pt x="281178" y="1206516"/>
                    </a:lnTo>
                    <a:lnTo>
                      <a:pt x="281178" y="1125338"/>
                    </a:lnTo>
                    <a:lnTo>
                      <a:pt x="281178" y="386549"/>
                    </a:lnTo>
                    <a:cubicBezTo>
                      <a:pt x="281178" y="328354"/>
                      <a:pt x="328354" y="281178"/>
                      <a:pt x="386549" y="281178"/>
                    </a:cubicBezTo>
                    <a:lnTo>
                      <a:pt x="535268" y="281178"/>
                    </a:lnTo>
                    <a:lnTo>
                      <a:pt x="535268" y="0"/>
                    </a:lnTo>
                    <a:lnTo>
                      <a:pt x="386549" y="0"/>
                    </a:lnTo>
                    <a:cubicBezTo>
                      <a:pt x="173064" y="0"/>
                      <a:pt x="0" y="173064"/>
                      <a:pt x="0" y="386549"/>
                    </a:cubicBezTo>
                    <a:lnTo>
                      <a:pt x="0" y="1125338"/>
                    </a:lnTo>
                    <a:lnTo>
                      <a:pt x="0" y="1206516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rgbClr val="006EAB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grpSp>
            <p:nvGrpSpPr>
              <p:cNvPr id="56" name="Group 55">
                <a:extLst>
                  <a:ext uri="{FF2B5EF4-FFF2-40B4-BE49-F238E27FC236}">
                    <a16:creationId xmlns:a16="http://schemas.microsoft.com/office/drawing/2014/main" id="{853AF22D-8C70-8A33-1F00-4D5DA970EAAE}"/>
                  </a:ext>
                </a:extLst>
              </p:cNvPr>
              <p:cNvGrpSpPr/>
              <p:nvPr/>
            </p:nvGrpSpPr>
            <p:grpSpPr>
              <a:xfrm>
                <a:off x="1383504" y="4283111"/>
                <a:ext cx="2874652" cy="439800"/>
                <a:chOff x="348337" y="1458681"/>
                <a:chExt cx="1765934" cy="310140"/>
              </a:xfrm>
            </p:grpSpPr>
            <p:sp>
              <p:nvSpPr>
                <p:cNvPr id="57" name="Pentagon 92">
                  <a:extLst>
                    <a:ext uri="{FF2B5EF4-FFF2-40B4-BE49-F238E27FC236}">
                      <a16:creationId xmlns:a16="http://schemas.microsoft.com/office/drawing/2014/main" id="{3BA6CF32-0A08-E32F-7C69-433C6A05AC80}"/>
                    </a:ext>
                  </a:extLst>
                </p:cNvPr>
                <p:cNvSpPr/>
                <p:nvPr/>
              </p:nvSpPr>
              <p:spPr>
                <a:xfrm>
                  <a:off x="348337" y="1458681"/>
                  <a:ext cx="1765934" cy="310140"/>
                </a:xfrm>
                <a:prstGeom prst="homePlate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9DBDB182-8949-259D-7464-36D580C6FCEF}"/>
                    </a:ext>
                  </a:extLst>
                </p:cNvPr>
                <p:cNvSpPr txBox="1"/>
                <p:nvPr/>
              </p:nvSpPr>
              <p:spPr>
                <a:xfrm>
                  <a:off x="359549" y="1483528"/>
                  <a:ext cx="1754722" cy="26044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Poppins Medium"/>
                      <a:ea typeface="+mn-ea"/>
                      <a:cs typeface="+mn-cs"/>
                    </a:rPr>
                    <a:t>Secondary</a:t>
                  </a:r>
                  <a:endParaRPr kumimoji="0" lang="en-GB" sz="18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endParaRPr>
                </a:p>
              </p:txBody>
            </p:sp>
          </p:grpSp>
        </p:grp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3224EF2-A9B5-51D5-CAAC-2707816FE287}"/>
              </a:ext>
            </a:extLst>
          </p:cNvPr>
          <p:cNvGrpSpPr/>
          <p:nvPr/>
        </p:nvGrpSpPr>
        <p:grpSpPr>
          <a:xfrm>
            <a:off x="783657" y="1717715"/>
            <a:ext cx="8215557" cy="1624013"/>
            <a:chOff x="988733" y="1587086"/>
            <a:chExt cx="8215557" cy="1624013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A558EA21-3A60-304B-F478-7255E1E8600C}"/>
                </a:ext>
              </a:extLst>
            </p:cNvPr>
            <p:cNvSpPr/>
            <p:nvPr/>
          </p:nvSpPr>
          <p:spPr>
            <a:xfrm flipV="1">
              <a:off x="988733" y="1587086"/>
              <a:ext cx="535268" cy="890084"/>
            </a:xfrm>
            <a:custGeom>
              <a:avLst/>
              <a:gdLst>
                <a:gd name="connsiteX0" fmla="*/ 0 w 535268"/>
                <a:gd name="connsiteY0" fmla="*/ 890084 h 890084"/>
                <a:gd name="connsiteX1" fmla="*/ 281178 w 535268"/>
                <a:gd name="connsiteY1" fmla="*/ 890084 h 890084"/>
                <a:gd name="connsiteX2" fmla="*/ 281178 w 535268"/>
                <a:gd name="connsiteY2" fmla="*/ 386549 h 890084"/>
                <a:gd name="connsiteX3" fmla="*/ 386549 w 535268"/>
                <a:gd name="connsiteY3" fmla="*/ 281178 h 890084"/>
                <a:gd name="connsiteX4" fmla="*/ 535268 w 535268"/>
                <a:gd name="connsiteY4" fmla="*/ 281178 h 890084"/>
                <a:gd name="connsiteX5" fmla="*/ 535268 w 535268"/>
                <a:gd name="connsiteY5" fmla="*/ 0 h 890084"/>
                <a:gd name="connsiteX6" fmla="*/ 386549 w 535268"/>
                <a:gd name="connsiteY6" fmla="*/ 0 h 890084"/>
                <a:gd name="connsiteX7" fmla="*/ 0 w 535268"/>
                <a:gd name="connsiteY7" fmla="*/ 386549 h 890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268" h="890084">
                  <a:moveTo>
                    <a:pt x="0" y="890084"/>
                  </a:moveTo>
                  <a:lnTo>
                    <a:pt x="281178" y="890084"/>
                  </a:lnTo>
                  <a:lnTo>
                    <a:pt x="281178" y="386549"/>
                  </a:lnTo>
                  <a:cubicBezTo>
                    <a:pt x="281178" y="328354"/>
                    <a:pt x="328354" y="281178"/>
                    <a:pt x="386549" y="281178"/>
                  </a:cubicBezTo>
                  <a:lnTo>
                    <a:pt x="535268" y="281178"/>
                  </a:lnTo>
                  <a:lnTo>
                    <a:pt x="535268" y="0"/>
                  </a:lnTo>
                  <a:lnTo>
                    <a:pt x="386549" y="0"/>
                  </a:lnTo>
                  <a:cubicBezTo>
                    <a:pt x="173064" y="0"/>
                    <a:pt x="0" y="173064"/>
                    <a:pt x="0" y="386549"/>
                  </a:cubicBezTo>
                  <a:close/>
                </a:path>
              </a:pathLst>
            </a:custGeom>
            <a:solidFill>
              <a:schemeClr val="tx2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9A5C4898-3513-FCE5-D404-9BFDFDDB6132}"/>
                </a:ext>
              </a:extLst>
            </p:cNvPr>
            <p:cNvGrpSpPr/>
            <p:nvPr/>
          </p:nvGrpSpPr>
          <p:grpSpPr>
            <a:xfrm>
              <a:off x="1383504" y="2127332"/>
              <a:ext cx="7820786" cy="1083767"/>
              <a:chOff x="818686" y="3192760"/>
              <a:chExt cx="4804405" cy="1083767"/>
            </a:xfrm>
          </p:grpSpPr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9302DF0-4B54-1720-BCDF-AC07640EAABD}"/>
                  </a:ext>
                </a:extLst>
              </p:cNvPr>
              <p:cNvSpPr txBox="1"/>
              <p:nvPr/>
            </p:nvSpPr>
            <p:spPr>
              <a:xfrm>
                <a:off x="1079940" y="3422710"/>
                <a:ext cx="4543151" cy="853817"/>
              </a:xfrm>
              <a:prstGeom prst="roundRect">
                <a:avLst>
                  <a:gd name="adj" fmla="val 24304"/>
                </a:avLst>
              </a:prstGeom>
              <a:solidFill>
                <a:schemeClr val="bg1"/>
              </a:solidFill>
              <a:ln w="57150">
                <a:solidFill>
                  <a:schemeClr val="tx2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defPPr>
                  <a:defRPr lang="ja-JP"/>
                </a:defPPr>
                <a:lvl1pPr algn="ctr">
                  <a:defRPr>
                    <a:solidFill>
                      <a:schemeClr val="lt1"/>
                    </a:solidFill>
                  </a:defRPr>
                </a:lvl1pPr>
                <a:lvl2pPr>
                  <a:defRPr>
                    <a:solidFill>
                      <a:schemeClr val="lt1"/>
                    </a:solidFill>
                  </a:defRPr>
                </a:lvl2pPr>
                <a:lvl3pPr>
                  <a:defRPr>
                    <a:solidFill>
                      <a:schemeClr val="lt1"/>
                    </a:solidFill>
                  </a:defRPr>
                </a:lvl3pPr>
                <a:lvl4pPr>
                  <a:defRPr>
                    <a:solidFill>
                      <a:schemeClr val="lt1"/>
                    </a:solidFill>
                  </a:defRPr>
                </a:lvl4pPr>
                <a:lvl5pPr>
                  <a:defRPr>
                    <a:solidFill>
                      <a:schemeClr val="lt1"/>
                    </a:solidFill>
                  </a:defRPr>
                </a:lvl5pPr>
                <a:lvl6pPr>
                  <a:defRPr>
                    <a:solidFill>
                      <a:schemeClr val="lt1"/>
                    </a:solidFill>
                  </a:defRPr>
                </a:lvl6pPr>
                <a:lvl7pPr>
                  <a:defRPr>
                    <a:solidFill>
                      <a:schemeClr val="lt1"/>
                    </a:solidFill>
                  </a:defRPr>
                </a:lvl7pPr>
                <a:lvl8pPr>
                  <a:defRPr>
                    <a:solidFill>
                      <a:schemeClr val="lt1"/>
                    </a:solidFill>
                  </a:defRPr>
                </a:lvl8pPr>
                <a:lvl9pPr>
                  <a:defRPr>
                    <a:solidFill>
                      <a:schemeClr val="lt1"/>
                    </a:solidFill>
                  </a:defRPr>
                </a:lvl9pPr>
              </a:lstStyle>
              <a:p>
                <a:pPr marL="452438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58595B"/>
                  </a:buClr>
                  <a:buSzTx/>
                  <a:buFontTx/>
                  <a:buNone/>
                  <a:tabLst/>
                  <a:defRPr/>
                </a:pP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uLnTx/>
                  <a:uFillTx/>
                  <a:latin typeface="+mj-lt"/>
                  <a:ea typeface="+mn-ea"/>
                  <a:cs typeface="+mn-cs"/>
                </a:endParaRPr>
              </a:p>
              <a:p>
                <a:pPr marL="133350" algn="l">
                  <a:buClr>
                    <a:srgbClr val="006EAB"/>
                  </a:buClr>
                </a:pPr>
                <a:r>
                  <a:rPr lang="en-US" sz="1500" dirty="0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  <a:t>To compare the effects of TRT versus placebo on the incidence of </a:t>
                </a:r>
                <a:r>
                  <a:rPr lang="en-US" sz="1500" spc="-20" dirty="0">
                    <a:solidFill>
                      <a:srgbClr val="E7E6E6">
                        <a:lumMod val="25000"/>
                      </a:srgbClr>
                    </a:solidFill>
                    <a:latin typeface="+mj-lt"/>
                  </a:rPr>
                  <a:t>adjudicated high-grade prostate cancer (Gleason grade 4 + 3 or higher)</a:t>
                </a:r>
              </a:p>
            </p:txBody>
          </p:sp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5DF3624C-5E3E-4029-D011-628042549F96}"/>
                  </a:ext>
                </a:extLst>
              </p:cNvPr>
              <p:cNvGrpSpPr/>
              <p:nvPr/>
            </p:nvGrpSpPr>
            <p:grpSpPr>
              <a:xfrm>
                <a:off x="818686" y="3192760"/>
                <a:ext cx="1765934" cy="439800"/>
                <a:chOff x="348337" y="1458681"/>
                <a:chExt cx="1765934" cy="310140"/>
              </a:xfrm>
            </p:grpSpPr>
            <p:sp>
              <p:nvSpPr>
                <p:cNvPr id="30" name="Pentagon 92">
                  <a:extLst>
                    <a:ext uri="{FF2B5EF4-FFF2-40B4-BE49-F238E27FC236}">
                      <a16:creationId xmlns:a16="http://schemas.microsoft.com/office/drawing/2014/main" id="{91B6DB83-C2D6-1CD8-382F-1DEC16341344}"/>
                    </a:ext>
                  </a:extLst>
                </p:cNvPr>
                <p:cNvSpPr/>
                <p:nvPr/>
              </p:nvSpPr>
              <p:spPr>
                <a:xfrm>
                  <a:off x="348337" y="1458681"/>
                  <a:ext cx="1765934" cy="310140"/>
                </a:xfrm>
                <a:prstGeom prst="homePlate">
                  <a:avLst/>
                </a:prstGeom>
                <a:solidFill>
                  <a:schemeClr val="tx2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60FC0EAD-7A21-7973-3767-220D14D18CF9}"/>
                    </a:ext>
                  </a:extLst>
                </p:cNvPr>
                <p:cNvSpPr txBox="1"/>
                <p:nvPr/>
              </p:nvSpPr>
              <p:spPr>
                <a:xfrm>
                  <a:off x="359549" y="1483528"/>
                  <a:ext cx="1501636" cy="26044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Poppins Medium"/>
                      <a:ea typeface="+mn-ea"/>
                      <a:cs typeface="+mn-cs"/>
                    </a:rPr>
                    <a:t>Primary</a:t>
                  </a:r>
                  <a:endParaRPr kumimoji="0" lang="en-GB" sz="18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endParaRPr>
                </a:p>
              </p:txBody>
            </p:sp>
          </p:grpSp>
        </p:grp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BF990D06-11D0-1063-2B4A-B42FF44DE20C}"/>
              </a:ext>
            </a:extLst>
          </p:cNvPr>
          <p:cNvGrpSpPr/>
          <p:nvPr/>
        </p:nvGrpSpPr>
        <p:grpSpPr>
          <a:xfrm>
            <a:off x="683288" y="1356379"/>
            <a:ext cx="10779535" cy="535994"/>
            <a:chOff x="1570259" y="3920582"/>
            <a:chExt cx="10779535" cy="535994"/>
          </a:xfrm>
        </p:grpSpPr>
        <p:sp>
          <p:nvSpPr>
            <p:cNvPr id="17" name="Rounded Rectangle 75">
              <a:extLst>
                <a:ext uri="{FF2B5EF4-FFF2-40B4-BE49-F238E27FC236}">
                  <a16:creationId xmlns:a16="http://schemas.microsoft.com/office/drawing/2014/main" id="{6B3B726F-EC24-4B3D-53C6-4C7BDE109BD1}"/>
                </a:ext>
              </a:extLst>
            </p:cNvPr>
            <p:cNvSpPr/>
            <p:nvPr/>
          </p:nvSpPr>
          <p:spPr>
            <a:xfrm>
              <a:off x="1570259" y="3920582"/>
              <a:ext cx="10779535" cy="535994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57150" cap="flat" cmpd="sng" algn="ctr">
              <a:solidFill>
                <a:schemeClr val="tx2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A239B30-4044-A5FE-7D95-274910509290}"/>
                </a:ext>
              </a:extLst>
            </p:cNvPr>
            <p:cNvSpPr txBox="1"/>
            <p:nvPr/>
          </p:nvSpPr>
          <p:spPr>
            <a:xfrm>
              <a:off x="2278415" y="3957747"/>
              <a:ext cx="5873513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Aft>
                  <a:spcPts val="0"/>
                </a:spcAft>
                <a:buClr>
                  <a:prstClr val="white"/>
                </a:buClr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+mn-cs"/>
                </a:rPr>
                <a:t>TRAVERSE Prostate Safety </a:t>
              </a:r>
              <a:r>
                <a:rPr kumimoji="0" lang="en-GB" sz="2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+mn-cs"/>
                </a:rPr>
                <a:t>substudy</a:t>
              </a:r>
              <a:endPara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A669854-BC38-D334-3E00-98AEB0F02607}"/>
              </a:ext>
            </a:extLst>
          </p:cNvPr>
          <p:cNvGrpSpPr/>
          <p:nvPr/>
        </p:nvGrpSpPr>
        <p:grpSpPr>
          <a:xfrm>
            <a:off x="373058" y="828435"/>
            <a:ext cx="1236662" cy="1287483"/>
            <a:chOff x="4706938" y="1981200"/>
            <a:chExt cx="2781300" cy="2895600"/>
          </a:xfrm>
        </p:grpSpPr>
        <p:sp>
          <p:nvSpPr>
            <p:cNvPr id="13" name="Freeform 71">
              <a:extLst>
                <a:ext uri="{FF2B5EF4-FFF2-40B4-BE49-F238E27FC236}">
                  <a16:creationId xmlns:a16="http://schemas.microsoft.com/office/drawing/2014/main" id="{536E0BFE-AA2E-CBD2-3D8B-5976F15838DF}"/>
                </a:ext>
              </a:extLst>
            </p:cNvPr>
            <p:cNvSpPr/>
            <p:nvPr/>
          </p:nvSpPr>
          <p:spPr>
            <a:xfrm>
              <a:off x="5060950" y="2254250"/>
              <a:ext cx="1339850" cy="1320800"/>
            </a:xfrm>
            <a:custGeom>
              <a:avLst/>
              <a:gdLst>
                <a:gd name="connsiteX0" fmla="*/ 0 w 1339850"/>
                <a:gd name="connsiteY0" fmla="*/ 184150 h 1320800"/>
                <a:gd name="connsiteX1" fmla="*/ 196850 w 1339850"/>
                <a:gd name="connsiteY1" fmla="*/ 0 h 1320800"/>
                <a:gd name="connsiteX2" fmla="*/ 425450 w 1339850"/>
                <a:gd name="connsiteY2" fmla="*/ 234950 h 1320800"/>
                <a:gd name="connsiteX3" fmla="*/ 501650 w 1339850"/>
                <a:gd name="connsiteY3" fmla="*/ 190500 h 1320800"/>
                <a:gd name="connsiteX4" fmla="*/ 1187450 w 1339850"/>
                <a:gd name="connsiteY4" fmla="*/ 869950 h 1320800"/>
                <a:gd name="connsiteX5" fmla="*/ 1168400 w 1339850"/>
                <a:gd name="connsiteY5" fmla="*/ 971550 h 1320800"/>
                <a:gd name="connsiteX6" fmla="*/ 1339850 w 1339850"/>
                <a:gd name="connsiteY6" fmla="*/ 1155700 h 1320800"/>
                <a:gd name="connsiteX7" fmla="*/ 1162050 w 1339850"/>
                <a:gd name="connsiteY7" fmla="*/ 1320800 h 1320800"/>
                <a:gd name="connsiteX8" fmla="*/ 996950 w 1339850"/>
                <a:gd name="connsiteY8" fmla="*/ 1168400 h 1320800"/>
                <a:gd name="connsiteX9" fmla="*/ 895350 w 1339850"/>
                <a:gd name="connsiteY9" fmla="*/ 1193800 h 1320800"/>
                <a:gd name="connsiteX10" fmla="*/ 742950 w 1339850"/>
                <a:gd name="connsiteY10" fmla="*/ 1066800 h 1320800"/>
                <a:gd name="connsiteX11" fmla="*/ 869950 w 1339850"/>
                <a:gd name="connsiteY11" fmla="*/ 920750 h 1320800"/>
                <a:gd name="connsiteX12" fmla="*/ 863600 w 1339850"/>
                <a:gd name="connsiteY12" fmla="*/ 698500 h 1320800"/>
                <a:gd name="connsiteX13" fmla="*/ 723900 w 1339850"/>
                <a:gd name="connsiteY13" fmla="*/ 546100 h 1320800"/>
                <a:gd name="connsiteX14" fmla="*/ 558800 w 1339850"/>
                <a:gd name="connsiteY14" fmla="*/ 457200 h 1320800"/>
                <a:gd name="connsiteX15" fmla="*/ 368300 w 1339850"/>
                <a:gd name="connsiteY15" fmla="*/ 508000 h 1320800"/>
                <a:gd name="connsiteX16" fmla="*/ 254000 w 1339850"/>
                <a:gd name="connsiteY16" fmla="*/ 590550 h 1320800"/>
                <a:gd name="connsiteX17" fmla="*/ 184150 w 1339850"/>
                <a:gd name="connsiteY17" fmla="*/ 482600 h 1320800"/>
                <a:gd name="connsiteX18" fmla="*/ 228600 w 1339850"/>
                <a:gd name="connsiteY18" fmla="*/ 355600 h 1320800"/>
                <a:gd name="connsiteX19" fmla="*/ 184150 w 1339850"/>
                <a:gd name="connsiteY19" fmla="*/ 361950 h 1320800"/>
                <a:gd name="connsiteX20" fmla="*/ 0 w 1339850"/>
                <a:gd name="connsiteY20" fmla="*/ 184150 h 1320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339850" h="1320800">
                  <a:moveTo>
                    <a:pt x="0" y="184150"/>
                  </a:moveTo>
                  <a:lnTo>
                    <a:pt x="196850" y="0"/>
                  </a:lnTo>
                  <a:lnTo>
                    <a:pt x="425450" y="234950"/>
                  </a:lnTo>
                  <a:lnTo>
                    <a:pt x="501650" y="190500"/>
                  </a:lnTo>
                  <a:lnTo>
                    <a:pt x="1187450" y="869950"/>
                  </a:lnTo>
                  <a:lnTo>
                    <a:pt x="1168400" y="971550"/>
                  </a:lnTo>
                  <a:lnTo>
                    <a:pt x="1339850" y="1155700"/>
                  </a:lnTo>
                  <a:lnTo>
                    <a:pt x="1162050" y="1320800"/>
                  </a:lnTo>
                  <a:lnTo>
                    <a:pt x="996950" y="1168400"/>
                  </a:lnTo>
                  <a:lnTo>
                    <a:pt x="895350" y="1193800"/>
                  </a:lnTo>
                  <a:lnTo>
                    <a:pt x="742950" y="1066800"/>
                  </a:lnTo>
                  <a:lnTo>
                    <a:pt x="869950" y="920750"/>
                  </a:lnTo>
                  <a:lnTo>
                    <a:pt x="863600" y="698500"/>
                  </a:lnTo>
                  <a:lnTo>
                    <a:pt x="723900" y="546100"/>
                  </a:lnTo>
                  <a:lnTo>
                    <a:pt x="558800" y="457200"/>
                  </a:lnTo>
                  <a:lnTo>
                    <a:pt x="368300" y="508000"/>
                  </a:lnTo>
                  <a:lnTo>
                    <a:pt x="254000" y="590550"/>
                  </a:lnTo>
                  <a:lnTo>
                    <a:pt x="184150" y="482600"/>
                  </a:lnTo>
                  <a:lnTo>
                    <a:pt x="228600" y="355600"/>
                  </a:lnTo>
                  <a:lnTo>
                    <a:pt x="184150" y="361950"/>
                  </a:lnTo>
                  <a:lnTo>
                    <a:pt x="0" y="184150"/>
                  </a:lnTo>
                  <a:close/>
                </a:path>
              </a:pathLst>
            </a:custGeom>
            <a:solidFill>
              <a:srgbClr val="C0C0C0"/>
            </a:solidFill>
            <a:ln w="25400" cap="flat" cmpd="sng" algn="ctr">
              <a:solidFill>
                <a:srgbClr val="C0C0C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Freeform 72">
              <a:extLst>
                <a:ext uri="{FF2B5EF4-FFF2-40B4-BE49-F238E27FC236}">
                  <a16:creationId xmlns:a16="http://schemas.microsoft.com/office/drawing/2014/main" id="{518B9AF9-44DD-1313-7E6C-BBDE203FAB85}"/>
                </a:ext>
              </a:extLst>
            </p:cNvPr>
            <p:cNvSpPr/>
            <p:nvPr/>
          </p:nvSpPr>
          <p:spPr>
            <a:xfrm>
              <a:off x="5060950" y="3194050"/>
              <a:ext cx="2057400" cy="1371600"/>
            </a:xfrm>
            <a:custGeom>
              <a:avLst/>
              <a:gdLst>
                <a:gd name="connsiteX0" fmla="*/ 190500 w 2057400"/>
                <a:gd name="connsiteY0" fmla="*/ 0 h 1371600"/>
                <a:gd name="connsiteX1" fmla="*/ 95250 w 2057400"/>
                <a:gd name="connsiteY1" fmla="*/ 304800 h 1371600"/>
                <a:gd name="connsiteX2" fmla="*/ 88900 w 2057400"/>
                <a:gd name="connsiteY2" fmla="*/ 539750 h 1371600"/>
                <a:gd name="connsiteX3" fmla="*/ 114300 w 2057400"/>
                <a:gd name="connsiteY3" fmla="*/ 704850 h 1371600"/>
                <a:gd name="connsiteX4" fmla="*/ 158750 w 2057400"/>
                <a:gd name="connsiteY4" fmla="*/ 812800 h 1371600"/>
                <a:gd name="connsiteX5" fmla="*/ 254000 w 2057400"/>
                <a:gd name="connsiteY5" fmla="*/ 990600 h 1371600"/>
                <a:gd name="connsiteX6" fmla="*/ 165100 w 2057400"/>
                <a:gd name="connsiteY6" fmla="*/ 1041400 h 1371600"/>
                <a:gd name="connsiteX7" fmla="*/ 63500 w 2057400"/>
                <a:gd name="connsiteY7" fmla="*/ 1136650 h 1371600"/>
                <a:gd name="connsiteX8" fmla="*/ 0 w 2057400"/>
                <a:gd name="connsiteY8" fmla="*/ 1225550 h 1371600"/>
                <a:gd name="connsiteX9" fmla="*/ 19050 w 2057400"/>
                <a:gd name="connsiteY9" fmla="*/ 1320800 h 1371600"/>
                <a:gd name="connsiteX10" fmla="*/ 114300 w 2057400"/>
                <a:gd name="connsiteY10" fmla="*/ 1371600 h 1371600"/>
                <a:gd name="connsiteX11" fmla="*/ 1987550 w 2057400"/>
                <a:gd name="connsiteY11" fmla="*/ 1358900 h 1371600"/>
                <a:gd name="connsiteX12" fmla="*/ 2025650 w 2057400"/>
                <a:gd name="connsiteY12" fmla="*/ 1295400 h 1371600"/>
                <a:gd name="connsiteX13" fmla="*/ 1993900 w 2057400"/>
                <a:gd name="connsiteY13" fmla="*/ 1117600 h 1371600"/>
                <a:gd name="connsiteX14" fmla="*/ 1898650 w 2057400"/>
                <a:gd name="connsiteY14" fmla="*/ 1060450 h 1371600"/>
                <a:gd name="connsiteX15" fmla="*/ 1790700 w 2057400"/>
                <a:gd name="connsiteY15" fmla="*/ 1022350 h 1371600"/>
                <a:gd name="connsiteX16" fmla="*/ 1765300 w 2057400"/>
                <a:gd name="connsiteY16" fmla="*/ 984250 h 1371600"/>
                <a:gd name="connsiteX17" fmla="*/ 1879600 w 2057400"/>
                <a:gd name="connsiteY17" fmla="*/ 781050 h 1371600"/>
                <a:gd name="connsiteX18" fmla="*/ 1968500 w 2057400"/>
                <a:gd name="connsiteY18" fmla="*/ 781050 h 1371600"/>
                <a:gd name="connsiteX19" fmla="*/ 2057400 w 2057400"/>
                <a:gd name="connsiteY19" fmla="*/ 704850 h 1371600"/>
                <a:gd name="connsiteX20" fmla="*/ 1968500 w 2057400"/>
                <a:gd name="connsiteY20" fmla="*/ 596900 h 1371600"/>
                <a:gd name="connsiteX21" fmla="*/ 1104900 w 2057400"/>
                <a:gd name="connsiteY21" fmla="*/ 609600 h 1371600"/>
                <a:gd name="connsiteX22" fmla="*/ 1022350 w 2057400"/>
                <a:gd name="connsiteY22" fmla="*/ 673100 h 1371600"/>
                <a:gd name="connsiteX23" fmla="*/ 1022350 w 2057400"/>
                <a:gd name="connsiteY23" fmla="*/ 730250 h 1371600"/>
                <a:gd name="connsiteX24" fmla="*/ 1104900 w 2057400"/>
                <a:gd name="connsiteY24" fmla="*/ 781050 h 1371600"/>
                <a:gd name="connsiteX25" fmla="*/ 1428750 w 2057400"/>
                <a:gd name="connsiteY25" fmla="*/ 774700 h 1371600"/>
                <a:gd name="connsiteX26" fmla="*/ 1390650 w 2057400"/>
                <a:gd name="connsiteY26" fmla="*/ 869950 h 1371600"/>
                <a:gd name="connsiteX27" fmla="*/ 1212850 w 2057400"/>
                <a:gd name="connsiteY27" fmla="*/ 958850 h 1371600"/>
                <a:gd name="connsiteX28" fmla="*/ 984250 w 2057400"/>
                <a:gd name="connsiteY28" fmla="*/ 1003300 h 1371600"/>
                <a:gd name="connsiteX29" fmla="*/ 819150 w 2057400"/>
                <a:gd name="connsiteY29" fmla="*/ 958850 h 1371600"/>
                <a:gd name="connsiteX30" fmla="*/ 654050 w 2057400"/>
                <a:gd name="connsiteY30" fmla="*/ 889000 h 1371600"/>
                <a:gd name="connsiteX31" fmla="*/ 558800 w 2057400"/>
                <a:gd name="connsiteY31" fmla="*/ 768350 h 1371600"/>
                <a:gd name="connsiteX32" fmla="*/ 533400 w 2057400"/>
                <a:gd name="connsiteY32" fmla="*/ 704850 h 1371600"/>
                <a:gd name="connsiteX33" fmla="*/ 546100 w 2057400"/>
                <a:gd name="connsiteY33" fmla="*/ 692150 h 1371600"/>
                <a:gd name="connsiteX34" fmla="*/ 488950 w 2057400"/>
                <a:gd name="connsiteY34" fmla="*/ 577850 h 1371600"/>
                <a:gd name="connsiteX35" fmla="*/ 476250 w 2057400"/>
                <a:gd name="connsiteY35" fmla="*/ 546100 h 1371600"/>
                <a:gd name="connsiteX36" fmla="*/ 463550 w 2057400"/>
                <a:gd name="connsiteY36" fmla="*/ 387350 h 1371600"/>
                <a:gd name="connsiteX37" fmla="*/ 476250 w 2057400"/>
                <a:gd name="connsiteY37" fmla="*/ 203200 h 1371600"/>
                <a:gd name="connsiteX38" fmla="*/ 342900 w 2057400"/>
                <a:gd name="connsiteY38" fmla="*/ 133350 h 1371600"/>
                <a:gd name="connsiteX39" fmla="*/ 190500 w 2057400"/>
                <a:gd name="connsiteY39" fmla="*/ 0 h 137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2057400" h="1371600">
                  <a:moveTo>
                    <a:pt x="190500" y="0"/>
                  </a:moveTo>
                  <a:lnTo>
                    <a:pt x="95250" y="304800"/>
                  </a:lnTo>
                  <a:lnTo>
                    <a:pt x="88900" y="539750"/>
                  </a:lnTo>
                  <a:lnTo>
                    <a:pt x="114300" y="704850"/>
                  </a:lnTo>
                  <a:lnTo>
                    <a:pt x="158750" y="812800"/>
                  </a:lnTo>
                  <a:lnTo>
                    <a:pt x="254000" y="990600"/>
                  </a:lnTo>
                  <a:lnTo>
                    <a:pt x="165100" y="1041400"/>
                  </a:lnTo>
                  <a:lnTo>
                    <a:pt x="63500" y="1136650"/>
                  </a:lnTo>
                  <a:lnTo>
                    <a:pt x="0" y="1225550"/>
                  </a:lnTo>
                  <a:lnTo>
                    <a:pt x="19050" y="1320800"/>
                  </a:lnTo>
                  <a:lnTo>
                    <a:pt x="114300" y="1371600"/>
                  </a:lnTo>
                  <a:lnTo>
                    <a:pt x="1987550" y="1358900"/>
                  </a:lnTo>
                  <a:lnTo>
                    <a:pt x="2025650" y="1295400"/>
                  </a:lnTo>
                  <a:lnTo>
                    <a:pt x="1993900" y="1117600"/>
                  </a:lnTo>
                  <a:lnTo>
                    <a:pt x="1898650" y="1060450"/>
                  </a:lnTo>
                  <a:lnTo>
                    <a:pt x="1790700" y="1022350"/>
                  </a:lnTo>
                  <a:lnTo>
                    <a:pt x="1765300" y="984250"/>
                  </a:lnTo>
                  <a:lnTo>
                    <a:pt x="1879600" y="781050"/>
                  </a:lnTo>
                  <a:lnTo>
                    <a:pt x="1968500" y="781050"/>
                  </a:lnTo>
                  <a:lnTo>
                    <a:pt x="2057400" y="704850"/>
                  </a:lnTo>
                  <a:lnTo>
                    <a:pt x="1968500" y="596900"/>
                  </a:lnTo>
                  <a:lnTo>
                    <a:pt x="1104900" y="609600"/>
                  </a:lnTo>
                  <a:lnTo>
                    <a:pt x="1022350" y="673100"/>
                  </a:lnTo>
                  <a:lnTo>
                    <a:pt x="1022350" y="730250"/>
                  </a:lnTo>
                  <a:lnTo>
                    <a:pt x="1104900" y="781050"/>
                  </a:lnTo>
                  <a:lnTo>
                    <a:pt x="1428750" y="774700"/>
                  </a:lnTo>
                  <a:lnTo>
                    <a:pt x="1390650" y="869950"/>
                  </a:lnTo>
                  <a:lnTo>
                    <a:pt x="1212850" y="958850"/>
                  </a:lnTo>
                  <a:lnTo>
                    <a:pt x="984250" y="1003300"/>
                  </a:lnTo>
                  <a:lnTo>
                    <a:pt x="819150" y="958850"/>
                  </a:lnTo>
                  <a:lnTo>
                    <a:pt x="654050" y="889000"/>
                  </a:lnTo>
                  <a:lnTo>
                    <a:pt x="558800" y="768350"/>
                  </a:lnTo>
                  <a:lnTo>
                    <a:pt x="533400" y="704850"/>
                  </a:lnTo>
                  <a:lnTo>
                    <a:pt x="546100" y="692150"/>
                  </a:lnTo>
                  <a:lnTo>
                    <a:pt x="488950" y="577850"/>
                  </a:lnTo>
                  <a:lnTo>
                    <a:pt x="476250" y="546100"/>
                  </a:lnTo>
                  <a:lnTo>
                    <a:pt x="463550" y="387350"/>
                  </a:lnTo>
                  <a:lnTo>
                    <a:pt x="476250" y="203200"/>
                  </a:lnTo>
                  <a:lnTo>
                    <a:pt x="342900" y="133350"/>
                  </a:lnTo>
                  <a:lnTo>
                    <a:pt x="190500" y="0"/>
                  </a:lnTo>
                  <a:close/>
                </a:path>
              </a:pathLst>
            </a:custGeom>
            <a:solidFill>
              <a:srgbClr val="C0C0C0"/>
            </a:solidFill>
            <a:ln w="25400" cap="flat" cmpd="sng" algn="ctr">
              <a:solidFill>
                <a:srgbClr val="C0C0C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CA6CDD7-FEC2-2F7B-384B-C299F18F3E8A}"/>
                </a:ext>
              </a:extLst>
            </p:cNvPr>
            <p:cNvSpPr/>
            <p:nvPr/>
          </p:nvSpPr>
          <p:spPr>
            <a:xfrm>
              <a:off x="5289550" y="2769430"/>
              <a:ext cx="596900" cy="596900"/>
            </a:xfrm>
            <a:prstGeom prst="ellipse">
              <a:avLst/>
            </a:prstGeom>
            <a:solidFill>
              <a:srgbClr val="EFEFE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6" name="Picture 2">
              <a:extLst>
                <a:ext uri="{FF2B5EF4-FFF2-40B4-BE49-F238E27FC236}">
                  <a16:creationId xmlns:a16="http://schemas.microsoft.com/office/drawing/2014/main" id="{C56DF25F-A354-F713-9595-C0B5FCAFE62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AFAFA"/>
                </a:clrFrom>
                <a:clrTo>
                  <a:srgbClr val="FAFAFA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06938" y="1981200"/>
              <a:ext cx="2781300" cy="2895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B2E169B4-EE1D-CD85-9AB6-F1528D241B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9163FF11-755A-AD50-CBC4-20E9E50C0692}"/>
              </a:ext>
            </a:extLst>
          </p:cNvPr>
          <p:cNvSpPr txBox="1"/>
          <p:nvPr/>
        </p:nvSpPr>
        <p:spPr>
          <a:xfrm>
            <a:off x="9502421" y="2443766"/>
            <a:ext cx="2147436" cy="3406315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rtlCol="0" anchor="t"/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</a:defRPr>
            </a:lvl1pPr>
          </a:lstStyle>
          <a:p>
            <a:pPr marL="133350" lvl="0" algn="l" fontAlgn="base">
              <a:spcBef>
                <a:spcPts val="400"/>
              </a:spcBef>
              <a:spcAft>
                <a:spcPct val="0"/>
              </a:spcAft>
              <a:buClr>
                <a:srgbClr val="006EAB"/>
              </a:buClr>
            </a:pPr>
            <a:r>
              <a:rPr lang="en-US" sz="1500" kern="12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Prostate safety endpoints were adjudicated by </a:t>
            </a:r>
            <a:br>
              <a:rPr lang="en-US" sz="1500" kern="12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</a:br>
            <a:r>
              <a:rPr lang="en-US" sz="1500" kern="12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a blinded </a:t>
            </a:r>
            <a:r>
              <a:rPr lang="en-US" sz="1500" kern="1200" dirty="0">
                <a:solidFill>
                  <a:srgbClr val="E7E6E6">
                    <a:lumMod val="25000"/>
                  </a:srgbClr>
                </a:solidFill>
                <a:latin typeface="+mj-lt"/>
              </a:rPr>
              <a:t>Prostate Adjudication Committee</a:t>
            </a:r>
          </a:p>
          <a:p>
            <a:pPr marL="133350" lvl="0" algn="l" fontAlgn="base">
              <a:spcBef>
                <a:spcPts val="800"/>
              </a:spcBef>
              <a:spcAft>
                <a:spcPct val="0"/>
              </a:spcAft>
              <a:buClr>
                <a:srgbClr val="006EAB"/>
              </a:buClr>
            </a:pPr>
            <a:r>
              <a:rPr lang="en-US" sz="1500" kern="12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Prostate biopsies and surgical specimens were reviewed by </a:t>
            </a:r>
            <a:br>
              <a:rPr lang="en-US" sz="1500" kern="12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</a:br>
            <a:r>
              <a:rPr lang="en-US" sz="1500" kern="1200" dirty="0">
                <a:solidFill>
                  <a:srgbClr val="E7E6E6">
                    <a:lumMod val="25000"/>
                  </a:srgbClr>
                </a:solidFill>
                <a:latin typeface="+mj-lt"/>
              </a:rPr>
              <a:t>Scott Lucia, MD</a:t>
            </a:r>
            <a:r>
              <a:rPr lang="en-US" sz="1500" kern="12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 </a:t>
            </a:r>
            <a:br>
              <a:rPr lang="en-US" sz="1500" kern="12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</a:br>
            <a:r>
              <a:rPr lang="en-US" sz="1500" kern="12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at the University </a:t>
            </a:r>
            <a:br>
              <a:rPr lang="en-US" sz="1500" kern="12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</a:br>
            <a:r>
              <a:rPr lang="en-US" sz="1500" kern="12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of Colorado Cancer Center</a:t>
            </a:r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B68EAFEE-7B62-E266-571D-58469F0FD33A}"/>
              </a:ext>
            </a:extLst>
          </p:cNvPr>
          <p:cNvPicPr>
            <a:picLocks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175174" y="2327933"/>
            <a:ext cx="535994" cy="535994"/>
          </a:xfrm>
          <a:prstGeom prst="rect">
            <a:avLst/>
          </a:prstGeom>
        </p:spPr>
      </p:pic>
      <p:pic>
        <p:nvPicPr>
          <p:cNvPr id="38" name="Graphic 37">
            <a:extLst>
              <a:ext uri="{FF2B5EF4-FFF2-40B4-BE49-F238E27FC236}">
                <a16:creationId xmlns:a16="http://schemas.microsoft.com/office/drawing/2014/main" id="{26C11023-2C70-1D31-5D8B-52086E048BB4}"/>
              </a:ext>
            </a:extLst>
          </p:cNvPr>
          <p:cNvPicPr>
            <a:picLocks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175174" y="3798942"/>
            <a:ext cx="535994" cy="535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27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ontent Placeholder 2">
            <a:extLst>
              <a:ext uri="{FF2B5EF4-FFF2-40B4-BE49-F238E27FC236}">
                <a16:creationId xmlns:a16="http://schemas.microsoft.com/office/drawing/2014/main" id="{A10CE1ED-9165-207C-04BE-1C9077DC1236}"/>
              </a:ext>
            </a:extLst>
          </p:cNvPr>
          <p:cNvSpPr txBox="1">
            <a:spLocks/>
          </p:cNvSpPr>
          <p:nvPr/>
        </p:nvSpPr>
        <p:spPr>
          <a:xfrm>
            <a:off x="579699" y="2093871"/>
            <a:ext cx="5720614" cy="2690098"/>
          </a:xfrm>
          <a:prstGeom prst="roundRect">
            <a:avLst/>
          </a:prstGeom>
          <a:solidFill>
            <a:srgbClr val="FFFFFF">
              <a:alpha val="50196"/>
            </a:srgbClr>
          </a:solidFill>
          <a:ln w="57150">
            <a:solidFill>
              <a:schemeClr val="accent1"/>
            </a:solidFill>
          </a:ln>
        </p:spPr>
        <p:txBody>
          <a:bodyPr vert="horz" wrap="square" lIns="72000" tIns="45720" rIns="7200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EAB"/>
              </a:buClr>
              <a:buSz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Criteria for consideration of urological referral and possible prostate biopsy: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EAB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Confirmed PSA increase &gt;1.4 ng/mL above baseline in the first year of treatment </a:t>
            </a:r>
            <a:b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</a:b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(&gt;0.7 ng/mL in 5-ARI-treated men)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EAB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Confirmed PSA &gt;4 ng/mL at any time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EAB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Prostate nodule or induration at any time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lang="en-GB" dirty="0"/>
              <a:t>TRAVERSE Prostate Safety </a:t>
            </a:r>
            <a:r>
              <a:rPr lang="en-GB" dirty="0" err="1"/>
              <a:t>substudy</a:t>
            </a:r>
            <a:endParaRPr lang="en-GB" dirty="0"/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3E03F0CF-C230-FDF8-573B-0EEE08C09E73}"/>
              </a:ext>
            </a:extLst>
          </p:cNvPr>
          <p:cNvSpPr/>
          <p:nvPr/>
        </p:nvSpPr>
        <p:spPr>
          <a:xfrm>
            <a:off x="-592853" y="1340465"/>
            <a:ext cx="10584022" cy="449779"/>
          </a:xfrm>
          <a:prstGeom prst="roundRect">
            <a:avLst>
              <a:gd name="adj" fmla="val 50000"/>
            </a:avLst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EEB4F3E-9165-D53D-04D0-E98219414C09}"/>
              </a:ext>
            </a:extLst>
          </p:cNvPr>
          <p:cNvSpPr txBox="1">
            <a:spLocks/>
          </p:cNvSpPr>
          <p:nvPr/>
        </p:nvSpPr>
        <p:spPr>
          <a:xfrm>
            <a:off x="688768" y="1360561"/>
            <a:ext cx="9127602" cy="4278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spcBef>
                <a:spcPts val="1800"/>
              </a:spcBef>
              <a:spcAft>
                <a:spcPct val="0"/>
              </a:spcAft>
              <a:buClr>
                <a:srgbClr val="006EAB"/>
              </a:buClr>
              <a:buFont typeface="Wingdings" panose="05000000000000000000" pitchFamily="2" charset="2"/>
              <a:buNone/>
              <a:defRPr/>
            </a:pPr>
            <a:r>
              <a:rPr lang="en-US" b="1" dirty="0">
                <a:solidFill>
                  <a:schemeClr val="bg1"/>
                </a:solidFill>
              </a:rPr>
              <a:t>Prespecified plan to reduce the risk of ascertainment bias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480CD8C-DD5B-1B04-450B-072717642C45}"/>
              </a:ext>
            </a:extLst>
          </p:cNvPr>
          <p:cNvSpPr txBox="1"/>
          <p:nvPr/>
        </p:nvSpPr>
        <p:spPr bwMode="auto">
          <a:xfrm>
            <a:off x="6852604" y="3147483"/>
            <a:ext cx="4603500" cy="2906743"/>
          </a:xfrm>
          <a:prstGeom prst="roundRect">
            <a:avLst/>
          </a:prstGeom>
          <a:solidFill>
            <a:srgbClr val="FFFFFF">
              <a:alpha val="50196"/>
            </a:srgbClr>
          </a:solidFill>
          <a:ln w="57150">
            <a:solidFill>
              <a:schemeClr val="accent1"/>
            </a:solidFill>
          </a:ln>
        </p:spPr>
        <p:txBody>
          <a:bodyPr vert="horz" wrap="square" lIns="72000" tIns="36000" rIns="72000" bIns="36000" rtlCol="0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EAB"/>
              </a:buClr>
              <a:buSzTx/>
              <a:buFont typeface="Wingdings" panose="05000000000000000000" pitchFamily="2" charset="2"/>
              <a:buNone/>
              <a:tabLst/>
              <a:defRPr kumimoji="0" sz="2200" b="0" i="0" u="none" strike="noStrike" cap="none" spc="0" normalizeH="0" baseline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>
                <a:solidFill>
                  <a:schemeClr val="bg2">
                    <a:lumMod val="25000"/>
                  </a:schemeClr>
                </a:solidFill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>
                <a:solidFill>
                  <a:schemeClr val="bg2">
                    <a:lumMod val="25000"/>
                  </a:schemeClr>
                </a:solidFill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>
                <a:solidFill>
                  <a:schemeClr val="bg2">
                    <a:lumMod val="25000"/>
                  </a:schemeClr>
                </a:solidFill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defRPr/>
            </a:pPr>
            <a:r>
              <a:rPr lang="en-US" sz="2100" dirty="0"/>
              <a:t>Further action in those who </a:t>
            </a:r>
            <a:br>
              <a:rPr lang="en-US" sz="2100" dirty="0"/>
            </a:br>
            <a:r>
              <a:rPr lang="en-US" sz="2100" dirty="0"/>
              <a:t>met these criteria:</a:t>
            </a:r>
          </a:p>
          <a:p>
            <a:pPr marL="228600" indent="-228600">
              <a:buFont typeface="Wingdings" panose="05000000000000000000" pitchFamily="2" charset="2"/>
              <a:buChar char="§"/>
              <a:defRPr/>
            </a:pPr>
            <a:r>
              <a:rPr lang="en-US" sz="19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Participants shown an </a:t>
            </a:r>
            <a:br>
              <a:rPr lang="en-US" sz="19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</a:br>
            <a:r>
              <a:rPr lang="en-US" sz="19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IRB-approved video describing the potential benefits and risks </a:t>
            </a:r>
            <a:br>
              <a:rPr lang="en-US" sz="19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</a:br>
            <a:r>
              <a:rPr lang="en-US" sz="19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of prostate biopsy</a:t>
            </a:r>
          </a:p>
          <a:p>
            <a:pPr marL="228600" indent="-228600">
              <a:buFont typeface="Wingdings" panose="05000000000000000000" pitchFamily="2" charset="2"/>
              <a:buChar char="§"/>
              <a:defRPr/>
            </a:pPr>
            <a:r>
              <a:rPr lang="en-US" sz="1900" dirty="0">
                <a:solidFill>
                  <a:srgbClr val="E7E6E6">
                    <a:lumMod val="25000"/>
                  </a:srgbClr>
                </a:solidFill>
                <a:latin typeface="Poppins Light"/>
              </a:rPr>
              <a:t>Enable a shared decision to refer for possible prostate biopsy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B1152A7-8D67-E5AB-7231-45D295915B3C}"/>
              </a:ext>
            </a:extLst>
          </p:cNvPr>
          <p:cNvSpPr txBox="1"/>
          <p:nvPr/>
        </p:nvSpPr>
        <p:spPr>
          <a:xfrm>
            <a:off x="1524001" y="5984478"/>
            <a:ext cx="1008789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5-ARI, 5-alpha reductase inhibitor; IRB, institutional review board; PSA, prostate-specific antigen.</a:t>
            </a:r>
          </a:p>
          <a:p>
            <a:pPr>
              <a:defRPr/>
            </a:pPr>
            <a:r>
              <a:rPr lang="en-US" sz="900" dirty="0">
                <a:solidFill>
                  <a:srgbClr val="005294"/>
                </a:solidFill>
              </a:rPr>
              <a:t>Bhasin S </a:t>
            </a:r>
            <a:r>
              <a:rPr lang="en-US" sz="900" i="1" dirty="0">
                <a:solidFill>
                  <a:srgbClr val="005294"/>
                </a:solidFill>
              </a:rPr>
              <a:t>et al. JAMA </a:t>
            </a:r>
            <a:r>
              <a:rPr lang="en-US" sz="900" i="1" dirty="0" err="1">
                <a:solidFill>
                  <a:srgbClr val="005294"/>
                </a:solidFill>
              </a:rPr>
              <a:t>Netw</a:t>
            </a:r>
            <a:r>
              <a:rPr lang="en-US" sz="900" i="1" dirty="0">
                <a:solidFill>
                  <a:srgbClr val="005294"/>
                </a:solidFill>
              </a:rPr>
              <a:t> Open</a:t>
            </a:r>
            <a:r>
              <a:rPr lang="en-US" sz="900" dirty="0">
                <a:solidFill>
                  <a:srgbClr val="005294"/>
                </a:solidFill>
              </a:rPr>
              <a:t> 2023;6:e2348692.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srgbClr val="005294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F066055B-E829-E16F-B875-33687CAD0196}"/>
              </a:ext>
            </a:extLst>
          </p:cNvPr>
          <p:cNvCxnSpPr>
            <a:stCxn id="41" idx="3"/>
            <a:endCxn id="9" idx="1"/>
          </p:cNvCxnSpPr>
          <p:nvPr/>
        </p:nvCxnSpPr>
        <p:spPr>
          <a:xfrm>
            <a:off x="6300313" y="3438920"/>
            <a:ext cx="552291" cy="1161935"/>
          </a:xfrm>
          <a:prstGeom prst="bentConnector3">
            <a:avLst>
              <a:gd name="adj1" fmla="val 35445"/>
            </a:avLst>
          </a:prstGeom>
          <a:ln w="57150">
            <a:solidFill>
              <a:schemeClr val="tx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F05CAA3-9501-37D0-BFDC-52BF31C64D38}"/>
              </a:ext>
            </a:extLst>
          </p:cNvPr>
          <p:cNvGrpSpPr/>
          <p:nvPr/>
        </p:nvGrpSpPr>
        <p:grpSpPr>
          <a:xfrm>
            <a:off x="7404895" y="1637880"/>
            <a:ext cx="3810000" cy="1306287"/>
            <a:chOff x="7404895" y="1637880"/>
            <a:chExt cx="3810000" cy="1306287"/>
          </a:xfrm>
        </p:grpSpPr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E4516691-6D82-282E-00A7-4818654493A9}"/>
                </a:ext>
              </a:extLst>
            </p:cNvPr>
            <p:cNvPicPr>
              <a:picLocks/>
            </p:cNvPicPr>
            <p:nvPr/>
          </p:nvPicPr>
          <p:blipFill rotWithShape="1"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 t="33183" b="32531"/>
            <a:stretch/>
          </p:blipFill>
          <p:spPr>
            <a:xfrm>
              <a:off x="7404895" y="1637880"/>
              <a:ext cx="3810000" cy="1306287"/>
            </a:xfrm>
            <a:prstGeom prst="rect">
              <a:avLst/>
            </a:prstGeom>
          </p:spPr>
        </p:pic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75E47AF1-BC49-2178-EA83-BDCE58EE84FA}"/>
                </a:ext>
              </a:extLst>
            </p:cNvPr>
            <p:cNvSpPr/>
            <p:nvPr/>
          </p:nvSpPr>
          <p:spPr>
            <a:xfrm>
              <a:off x="10765168" y="1717601"/>
              <a:ext cx="408599" cy="4085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FD446784-FD6B-C4F9-93C0-9A0854EEA22A}"/>
                </a:ext>
              </a:extLst>
            </p:cNvPr>
            <p:cNvPicPr>
              <a:picLocks/>
            </p:cNvPicPr>
            <p:nvPr/>
          </p:nvPicPr>
          <p:blipFill rotWithShape="1"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 t="33183" b="32531"/>
            <a:stretch/>
          </p:blipFill>
          <p:spPr>
            <a:xfrm>
              <a:off x="7404895" y="1637880"/>
              <a:ext cx="3810000" cy="13062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47107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TRAVERSE Prostate Safety </a:t>
            </a:r>
            <a:r>
              <a:rPr kumimoji="0" lang="en-GB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substudy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: results</a:t>
            </a:r>
            <a:endParaRPr lang="en-GB" dirty="0"/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B4D39AC-9ACC-B2B1-4D0F-4316AFBD7CA3}"/>
              </a:ext>
            </a:extLst>
          </p:cNvPr>
          <p:cNvSpPr txBox="1"/>
          <p:nvPr/>
        </p:nvSpPr>
        <p:spPr>
          <a:xfrm>
            <a:off x="1524001" y="6122978"/>
            <a:ext cx="10087896" cy="2308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BPH, benign prostatic hyperplasia; CI, confidence interval; HR, hazard ratio; LUTS, lower urinary tract symptoms.</a:t>
            </a:r>
            <a:r>
              <a:rPr lang="en-US" sz="900" dirty="0">
                <a:solidFill>
                  <a:srgbClr val="005294"/>
                </a:solidFill>
              </a:rPr>
              <a:t> Bhasin S </a:t>
            </a:r>
            <a:r>
              <a:rPr lang="en-US" sz="900" i="1" dirty="0">
                <a:solidFill>
                  <a:srgbClr val="005294"/>
                </a:solidFill>
              </a:rPr>
              <a:t>et al. JAMA </a:t>
            </a:r>
            <a:r>
              <a:rPr lang="en-US" sz="900" i="1" dirty="0" err="1">
                <a:solidFill>
                  <a:srgbClr val="005294"/>
                </a:solidFill>
              </a:rPr>
              <a:t>Netw</a:t>
            </a:r>
            <a:r>
              <a:rPr lang="en-US" sz="900" i="1" dirty="0">
                <a:solidFill>
                  <a:srgbClr val="005294"/>
                </a:solidFill>
              </a:rPr>
              <a:t> Open</a:t>
            </a:r>
            <a:r>
              <a:rPr lang="en-US" sz="900" dirty="0">
                <a:solidFill>
                  <a:srgbClr val="005294"/>
                </a:solidFill>
              </a:rPr>
              <a:t> 2023;6:e2348692.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srgbClr val="005294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6A56C56-A6A4-9723-829F-8FF41E35240E}"/>
              </a:ext>
            </a:extLst>
          </p:cNvPr>
          <p:cNvGrpSpPr/>
          <p:nvPr/>
        </p:nvGrpSpPr>
        <p:grpSpPr>
          <a:xfrm>
            <a:off x="327779" y="1974273"/>
            <a:ext cx="10975403" cy="4138180"/>
            <a:chOff x="327779" y="1974273"/>
            <a:chExt cx="10975403" cy="4138180"/>
          </a:xfrm>
        </p:grpSpPr>
        <p:sp>
          <p:nvSpPr>
            <p:cNvPr id="22" name="Rounded Rectangle 57">
              <a:extLst>
                <a:ext uri="{FF2B5EF4-FFF2-40B4-BE49-F238E27FC236}">
                  <a16:creationId xmlns:a16="http://schemas.microsoft.com/office/drawing/2014/main" id="{5BCB529A-05EF-E298-56A3-F21118A14033}"/>
                </a:ext>
              </a:extLst>
            </p:cNvPr>
            <p:cNvSpPr/>
            <p:nvPr/>
          </p:nvSpPr>
          <p:spPr>
            <a:xfrm>
              <a:off x="327779" y="1974273"/>
              <a:ext cx="10975403" cy="4138180"/>
            </a:xfrm>
            <a:prstGeom prst="roundRect">
              <a:avLst>
                <a:gd name="adj" fmla="val 5052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406" name="TextBox 405">
              <a:extLst>
                <a:ext uri="{FF2B5EF4-FFF2-40B4-BE49-F238E27FC236}">
                  <a16:creationId xmlns:a16="http://schemas.microsoft.com/office/drawing/2014/main" id="{DF6BAC54-C293-8322-19CD-600D7F094014}"/>
                </a:ext>
              </a:extLst>
            </p:cNvPr>
            <p:cNvSpPr txBox="1"/>
            <p:nvPr/>
          </p:nvSpPr>
          <p:spPr>
            <a:xfrm>
              <a:off x="482927" y="3804725"/>
              <a:ext cx="337920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normalizeH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Acute urinary retention</a:t>
              </a:r>
            </a:p>
          </p:txBody>
        </p:sp>
        <p:sp>
          <p:nvSpPr>
            <p:cNvPr id="408" name="TextBox 407">
              <a:extLst>
                <a:ext uri="{FF2B5EF4-FFF2-40B4-BE49-F238E27FC236}">
                  <a16:creationId xmlns:a16="http://schemas.microsoft.com/office/drawing/2014/main" id="{49533F25-A10A-683D-D737-15110C01298C}"/>
                </a:ext>
              </a:extLst>
            </p:cNvPr>
            <p:cNvSpPr txBox="1"/>
            <p:nvPr/>
          </p:nvSpPr>
          <p:spPr>
            <a:xfrm>
              <a:off x="482927" y="4084790"/>
              <a:ext cx="337920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Invasive procedure for BPH</a:t>
              </a:r>
            </a:p>
          </p:txBody>
        </p:sp>
        <p:sp>
          <p:nvSpPr>
            <p:cNvPr id="409" name="TextBox 408">
              <a:extLst>
                <a:ext uri="{FF2B5EF4-FFF2-40B4-BE49-F238E27FC236}">
                  <a16:creationId xmlns:a16="http://schemas.microsoft.com/office/drawing/2014/main" id="{07869C79-C2F9-7B41-39EB-DC12BEDD1838}"/>
                </a:ext>
              </a:extLst>
            </p:cNvPr>
            <p:cNvSpPr txBox="1"/>
            <p:nvPr/>
          </p:nvSpPr>
          <p:spPr>
            <a:xfrm>
              <a:off x="7157256" y="2417010"/>
              <a:ext cx="4145925" cy="49931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tabLst>
                  <a:tab pos="803275" algn="ctr"/>
                  <a:tab pos="2327275" algn="ctr"/>
                  <a:tab pos="3584575" algn="ctr"/>
                </a:tabLst>
              </a:pPr>
              <a:r>
                <a:rPr lang="en-GB" sz="1600" dirty="0">
                  <a:solidFill>
                    <a:srgbClr val="000000"/>
                  </a:solidFill>
                  <a:latin typeface="+mj-lt"/>
                </a:rPr>
                <a:t>	HR (95% CI)	</a:t>
              </a:r>
              <a:r>
                <a:rPr lang="en-GB" sz="1600" dirty="0">
                  <a:solidFill>
                    <a:schemeClr val="accent1"/>
                  </a:solidFill>
                  <a:latin typeface="+mj-lt"/>
                </a:rPr>
                <a:t>Testosterone</a:t>
              </a:r>
              <a:r>
                <a:rPr lang="en-GB" sz="1600" dirty="0">
                  <a:solidFill>
                    <a:srgbClr val="000000"/>
                  </a:solidFill>
                  <a:latin typeface="+mj-lt"/>
                </a:rPr>
                <a:t>	</a:t>
              </a:r>
              <a:r>
                <a:rPr lang="en-GB" sz="1600" dirty="0">
                  <a:solidFill>
                    <a:schemeClr val="accent3">
                      <a:lumMod val="75000"/>
                    </a:schemeClr>
                  </a:solidFill>
                  <a:latin typeface="+mj-lt"/>
                </a:rPr>
                <a:t>Placebo</a:t>
              </a:r>
              <a:endParaRPr lang="en-GB" sz="1200" dirty="0">
                <a:solidFill>
                  <a:schemeClr val="accent3">
                    <a:lumMod val="75000"/>
                  </a:schemeClr>
                </a:solidFill>
                <a:latin typeface="+mj-lt"/>
              </a:endParaRPr>
            </a:p>
            <a:p>
              <a:pPr>
                <a:tabLst>
                  <a:tab pos="803275" algn="ctr"/>
                  <a:tab pos="2327275" algn="ctr"/>
                  <a:tab pos="3584575" algn="ctr"/>
                </a:tabLst>
              </a:pPr>
              <a:r>
                <a:rPr lang="en-GB" sz="1200" dirty="0">
                  <a:solidFill>
                    <a:srgbClr val="000000"/>
                  </a:solidFill>
                </a:rPr>
                <a:t>		n=2596, n (%)	n=2602, n (%)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CFB2EF98-3159-02EF-0123-825A5315BA12}"/>
                </a:ext>
              </a:extLst>
            </p:cNvPr>
            <p:cNvSpPr txBox="1"/>
            <p:nvPr/>
          </p:nvSpPr>
          <p:spPr>
            <a:xfrm>
              <a:off x="482926" y="2108326"/>
              <a:ext cx="9501901" cy="263149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>
                <a:lnSpc>
                  <a:spcPct val="95000"/>
                </a:lnSpc>
                <a:defRPr/>
              </a:pPr>
              <a:r>
                <a:rPr lang="en-GB" dirty="0">
                  <a:solidFill>
                    <a:schemeClr val="accent1"/>
                  </a:solidFill>
                  <a:latin typeface="Poppins Medium"/>
                </a:rPr>
                <a:t>Primary (high-grade prostate cancer) and secondary prostate safety events </a:t>
              </a:r>
              <a:endParaRPr lang="en-US" dirty="0">
                <a:solidFill>
                  <a:schemeClr val="accent1"/>
                </a:solidFill>
                <a:latin typeface="Poppins Medium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648F91DB-BC97-7AD8-4E1B-FE664A3474CC}"/>
                </a:ext>
              </a:extLst>
            </p:cNvPr>
            <p:cNvSpPr txBox="1"/>
            <p:nvPr/>
          </p:nvSpPr>
          <p:spPr>
            <a:xfrm>
              <a:off x="482927" y="4364855"/>
              <a:ext cx="337920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Prostate biopsy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BDD94FB2-6CF3-3773-C95F-024DC868D4E3}"/>
                </a:ext>
              </a:extLst>
            </p:cNvPr>
            <p:cNvSpPr txBox="1"/>
            <p:nvPr/>
          </p:nvSpPr>
          <p:spPr>
            <a:xfrm>
              <a:off x="482927" y="4644920"/>
              <a:ext cx="3379205" cy="46782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New pharmacologic</a:t>
              </a:r>
              <a:b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</a:b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  treatment for LUTS</a:t>
              </a:r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DD7F44C6-18F5-2D55-878A-DD6CC3467D2B}"/>
                </a:ext>
              </a:extLst>
            </p:cNvPr>
            <p:cNvGrpSpPr/>
            <p:nvPr/>
          </p:nvGrpSpPr>
          <p:grpSpPr>
            <a:xfrm>
              <a:off x="482927" y="2546142"/>
              <a:ext cx="3379205" cy="700667"/>
              <a:chOff x="482927" y="-1042187"/>
              <a:chExt cx="3379205" cy="700667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34E7F19-FD43-B3B8-67AA-1451E2D8CF29}"/>
                  </a:ext>
                </a:extLst>
              </p:cNvPr>
              <p:cNvSpPr txBox="1"/>
              <p:nvPr/>
            </p:nvSpPr>
            <p:spPr>
              <a:xfrm>
                <a:off x="482927" y="-1042187"/>
                <a:ext cx="3379205" cy="23391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>
                <a:sp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rPr>
                  <a:t>Primary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2544D38-0480-7300-521B-306C8454913D}"/>
                  </a:ext>
                </a:extLst>
              </p:cNvPr>
              <p:cNvSpPr txBox="1"/>
              <p:nvPr/>
            </p:nvSpPr>
            <p:spPr>
              <a:xfrm>
                <a:off x="482927" y="-809340"/>
                <a:ext cx="3379205" cy="46782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>
                <a:sp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0" i="0" u="none" strike="noStrike" kern="1200" cap="none" normalizeH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High-grade </a:t>
                </a:r>
                <a:br>
                  <a:rPr kumimoji="0" lang="en-GB" sz="1600" b="0" i="0" u="none" strike="noStrike" kern="1200" cap="none" normalizeH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+mn-ea"/>
                    <a:cs typeface="+mn-cs"/>
                  </a:rPr>
                </a:br>
                <a:r>
                  <a:rPr kumimoji="0" lang="en-GB" sz="1600" b="0" i="0" u="none" strike="noStrike" kern="1200" cap="none" normalizeH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  prostate cancer</a:t>
                </a:r>
              </a:p>
            </p:txBody>
          </p:sp>
        </p:grp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7AF24FE1-2188-AB03-00D8-01A027EDB065}"/>
                </a:ext>
              </a:extLst>
            </p:cNvPr>
            <p:cNvSpPr txBox="1"/>
            <p:nvPr/>
          </p:nvSpPr>
          <p:spPr>
            <a:xfrm>
              <a:off x="482927" y="3524660"/>
              <a:ext cx="337920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Any prostate cancer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330F27ED-B5A4-47A0-0CCF-8BCA0F9B8BCA}"/>
                </a:ext>
              </a:extLst>
            </p:cNvPr>
            <p:cNvSpPr txBox="1"/>
            <p:nvPr/>
          </p:nvSpPr>
          <p:spPr>
            <a:xfrm>
              <a:off x="7084519" y="2888482"/>
              <a:ext cx="4194687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tabLst>
                  <a:tab pos="539750" algn="r"/>
                  <a:tab pos="623888" algn="l"/>
                  <a:tab pos="2151063" algn="r"/>
                  <a:tab pos="2244725" algn="l"/>
                  <a:tab pos="3408363" algn="r"/>
                  <a:tab pos="3502025" algn="l"/>
                </a:tabLst>
              </a:pPr>
              <a:r>
                <a:rPr lang="en-GB" sz="1600" dirty="0">
                  <a:solidFill>
                    <a:srgbClr val="000000"/>
                  </a:solidFill>
                </a:rPr>
                <a:t>	1.62	(0.39–6.77)	5	(0.19)	3	(0.12)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4392F92E-5C65-834F-6BB2-F19D98DEC3CB}"/>
                </a:ext>
              </a:extLst>
            </p:cNvPr>
            <p:cNvSpPr txBox="1"/>
            <p:nvPr/>
          </p:nvSpPr>
          <p:spPr>
            <a:xfrm>
              <a:off x="482927" y="3291712"/>
              <a:ext cx="337920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Secondary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AED086E6-65B1-2B7D-7DF8-0A11F31FB8E8}"/>
                </a:ext>
              </a:extLst>
            </p:cNvPr>
            <p:cNvSpPr txBox="1"/>
            <p:nvPr/>
          </p:nvSpPr>
          <p:spPr>
            <a:xfrm>
              <a:off x="7084519" y="3518862"/>
              <a:ext cx="4194687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tabLst>
                  <a:tab pos="539750" algn="r"/>
                  <a:tab pos="623888" algn="l"/>
                  <a:tab pos="2151063" algn="r"/>
                  <a:tab pos="2244725" algn="l"/>
                  <a:tab pos="3408363" algn="r"/>
                  <a:tab pos="3502025" algn="l"/>
                </a:tabLst>
              </a:pPr>
              <a:r>
                <a:rPr lang="en-GB" sz="1600" dirty="0">
                  <a:solidFill>
                    <a:srgbClr val="000000"/>
                  </a:solidFill>
                </a:rPr>
                <a:t>	1.07	(0.47–2.42)	12	(0.46)	11	(0.42)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A1B293A3-948A-A59B-AB68-F898E664AAB1}"/>
                </a:ext>
              </a:extLst>
            </p:cNvPr>
            <p:cNvSpPr txBox="1"/>
            <p:nvPr/>
          </p:nvSpPr>
          <p:spPr>
            <a:xfrm>
              <a:off x="7084519" y="3798897"/>
              <a:ext cx="4194687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tabLst>
                  <a:tab pos="539750" algn="r"/>
                  <a:tab pos="623888" algn="l"/>
                  <a:tab pos="2151063" algn="r"/>
                  <a:tab pos="2244725" algn="l"/>
                  <a:tab pos="3408363" algn="r"/>
                  <a:tab pos="3502025" algn="l"/>
                </a:tabLst>
              </a:pPr>
              <a:r>
                <a:rPr lang="en-GB" sz="1600" dirty="0">
                  <a:solidFill>
                    <a:srgbClr val="000000"/>
                  </a:solidFill>
                </a:rPr>
                <a:t>	1.25	(0.65–2.41)	20	(0.77)	16	(0.61)</a:t>
              </a: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EB068A1B-55C1-73F5-C946-E9AC9853EEA0}"/>
                </a:ext>
              </a:extLst>
            </p:cNvPr>
            <p:cNvSpPr txBox="1"/>
            <p:nvPr/>
          </p:nvSpPr>
          <p:spPr>
            <a:xfrm>
              <a:off x="7084519" y="4077027"/>
              <a:ext cx="4194687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tabLst>
                  <a:tab pos="539750" algn="r"/>
                  <a:tab pos="623888" algn="l"/>
                  <a:tab pos="2151063" algn="r"/>
                  <a:tab pos="2244725" algn="l"/>
                  <a:tab pos="3408363" algn="r"/>
                  <a:tab pos="3502025" algn="l"/>
                </a:tabLst>
              </a:pPr>
              <a:r>
                <a:rPr lang="en-GB" sz="1600" dirty="0">
                  <a:solidFill>
                    <a:srgbClr val="000000"/>
                  </a:solidFill>
                </a:rPr>
                <a:t>	1.91	(0.95–3.84)	23	(0.89)	12	(0.46)</a:t>
              </a: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93A4A4D9-F915-F833-53DC-948C3DC60C3D}"/>
                </a:ext>
              </a:extLst>
            </p:cNvPr>
            <p:cNvSpPr txBox="1"/>
            <p:nvPr/>
          </p:nvSpPr>
          <p:spPr>
            <a:xfrm>
              <a:off x="7084519" y="4357062"/>
              <a:ext cx="4194687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tabLst>
                  <a:tab pos="539750" algn="r"/>
                  <a:tab pos="623888" algn="l"/>
                  <a:tab pos="2151063" algn="r"/>
                  <a:tab pos="2244725" algn="l"/>
                  <a:tab pos="3408363" algn="r"/>
                  <a:tab pos="3502025" algn="l"/>
                </a:tabLst>
              </a:pPr>
              <a:r>
                <a:rPr lang="en-GB" sz="1600" dirty="0">
                  <a:solidFill>
                    <a:srgbClr val="000000"/>
                  </a:solidFill>
                </a:rPr>
                <a:t>	1.13	(0.55–2.31)	16	(0.62)	14	(0.54)</a:t>
              </a:r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B659971C-9B58-BCF0-A17C-C821990A4258}"/>
                </a:ext>
              </a:extLst>
            </p:cNvPr>
            <p:cNvSpPr txBox="1"/>
            <p:nvPr/>
          </p:nvSpPr>
          <p:spPr>
            <a:xfrm>
              <a:off x="7084519" y="4753302"/>
              <a:ext cx="4194687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tabLst>
                  <a:tab pos="539750" algn="r"/>
                  <a:tab pos="623888" algn="l"/>
                  <a:tab pos="2151063" algn="r"/>
                  <a:tab pos="2244725" algn="l"/>
                  <a:tab pos="3408363" algn="r"/>
                  <a:tab pos="3502025" algn="l"/>
                </a:tabLst>
              </a:pPr>
              <a:r>
                <a:rPr lang="en-GB" sz="1600" dirty="0">
                  <a:solidFill>
                    <a:srgbClr val="000000"/>
                  </a:solidFill>
                </a:rPr>
                <a:t>	1.16	(0.87–1.54)	101	(3.89)	87	(3.34)</a:t>
              </a:r>
            </a:p>
          </p:txBody>
        </p:sp>
        <p:grpSp>
          <p:nvGrpSpPr>
            <p:cNvPr id="2796" name="Group 2795">
              <a:extLst>
                <a:ext uri="{FF2B5EF4-FFF2-40B4-BE49-F238E27FC236}">
                  <a16:creationId xmlns:a16="http://schemas.microsoft.com/office/drawing/2014/main" id="{7928F0CC-C4C7-67DE-6F99-8DCFF8EB3B9B}"/>
                </a:ext>
              </a:extLst>
            </p:cNvPr>
            <p:cNvGrpSpPr/>
            <p:nvPr/>
          </p:nvGrpSpPr>
          <p:grpSpPr>
            <a:xfrm>
              <a:off x="1767841" y="2728643"/>
              <a:ext cx="5908571" cy="3292400"/>
              <a:chOff x="1767841" y="2728643"/>
              <a:chExt cx="5908571" cy="3292400"/>
            </a:xfrm>
          </p:grpSpPr>
          <p:cxnSp>
            <p:nvCxnSpPr>
              <p:cNvPr id="2797" name="Straight Connector 2796">
                <a:extLst>
                  <a:ext uri="{FF2B5EF4-FFF2-40B4-BE49-F238E27FC236}">
                    <a16:creationId xmlns:a16="http://schemas.microsoft.com/office/drawing/2014/main" id="{AC93FFEA-AD1B-931E-2954-DC05A04B135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4597707" y="5117134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98" name="TextBox 2797">
                <a:extLst>
                  <a:ext uri="{FF2B5EF4-FFF2-40B4-BE49-F238E27FC236}">
                    <a16:creationId xmlns:a16="http://schemas.microsoft.com/office/drawing/2014/main" id="{91092903-7F92-5C7D-7DE4-FDBDF2B590D9}"/>
                  </a:ext>
                </a:extLst>
              </p:cNvPr>
              <p:cNvSpPr txBox="1"/>
              <p:nvPr/>
            </p:nvSpPr>
            <p:spPr>
              <a:xfrm>
                <a:off x="4503249" y="5183384"/>
                <a:ext cx="273101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1</a:t>
                </a:r>
              </a:p>
            </p:txBody>
          </p:sp>
          <p:cxnSp>
            <p:nvCxnSpPr>
              <p:cNvPr id="2799" name="Straight Connector 2798">
                <a:extLst>
                  <a:ext uri="{FF2B5EF4-FFF2-40B4-BE49-F238E27FC236}">
                    <a16:creationId xmlns:a16="http://schemas.microsoft.com/office/drawing/2014/main" id="{233CD6BE-BABF-B4B3-F674-39BAB34FBA78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4464462" y="5117134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00" name="Freeform: Shape 182">
                <a:extLst>
                  <a:ext uri="{FF2B5EF4-FFF2-40B4-BE49-F238E27FC236}">
                    <a16:creationId xmlns:a16="http://schemas.microsoft.com/office/drawing/2014/main" id="{64B22631-43CB-9119-B7FB-78A7A893CB54}"/>
                  </a:ext>
                </a:extLst>
              </p:cNvPr>
              <p:cNvSpPr/>
              <p:nvPr/>
            </p:nvSpPr>
            <p:spPr>
              <a:xfrm>
                <a:off x="4638237" y="2728643"/>
                <a:ext cx="128253" cy="2336375"/>
              </a:xfrm>
              <a:custGeom>
                <a:avLst/>
                <a:gdLst>
                  <a:gd name="connsiteX0" fmla="*/ 0 w 2480261"/>
                  <a:gd name="connsiteY0" fmla="*/ 0 h 1722840"/>
                  <a:gd name="connsiteX1" fmla="*/ 0 w 2480261"/>
                  <a:gd name="connsiteY1" fmla="*/ 1722840 h 1722840"/>
                  <a:gd name="connsiteX2" fmla="*/ 2480261 w 2480261"/>
                  <a:gd name="connsiteY2" fmla="*/ 1722840 h 1722840"/>
                  <a:gd name="connsiteX0" fmla="*/ 0 w 0"/>
                  <a:gd name="connsiteY0" fmla="*/ 0 h 1722840"/>
                  <a:gd name="connsiteX1" fmla="*/ 0 w 0"/>
                  <a:gd name="connsiteY1" fmla="*/ 1722840 h 17228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722840">
                    <a:moveTo>
                      <a:pt x="0" y="0"/>
                    </a:moveTo>
                    <a:lnTo>
                      <a:pt x="0" y="1722840"/>
                    </a:lnTo>
                  </a:path>
                </a:pathLst>
              </a:custGeom>
              <a:noFill/>
              <a:ln w="19050" cap="sq">
                <a:solidFill>
                  <a:srgbClr val="000000"/>
                </a:solidFill>
                <a:miter lim="800000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cxnSp>
            <p:nvCxnSpPr>
              <p:cNvPr id="2801" name="Straight Connector 2800">
                <a:extLst>
                  <a:ext uri="{FF2B5EF4-FFF2-40B4-BE49-F238E27FC236}">
                    <a16:creationId xmlns:a16="http://schemas.microsoft.com/office/drawing/2014/main" id="{19AB7032-7E39-ED0D-339D-E401E6D11C4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84592" y="5077492"/>
                <a:ext cx="406227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802" name="Group 2801">
                <a:extLst>
                  <a:ext uri="{FF2B5EF4-FFF2-40B4-BE49-F238E27FC236}">
                    <a16:creationId xmlns:a16="http://schemas.microsoft.com/office/drawing/2014/main" id="{83F0856E-E3B3-A820-33DC-6C82C9E67F0D}"/>
                  </a:ext>
                </a:extLst>
              </p:cNvPr>
              <p:cNvGrpSpPr/>
              <p:nvPr/>
            </p:nvGrpSpPr>
            <p:grpSpPr>
              <a:xfrm>
                <a:off x="3819416" y="5077492"/>
                <a:ext cx="326605" cy="281325"/>
                <a:chOff x="3964890" y="5368440"/>
                <a:chExt cx="326605" cy="281325"/>
              </a:xfrm>
            </p:grpSpPr>
            <p:cxnSp>
              <p:nvCxnSpPr>
                <p:cNvPr id="344" name="Straight Connector 343">
                  <a:extLst>
                    <a:ext uri="{FF2B5EF4-FFF2-40B4-BE49-F238E27FC236}">
                      <a16:creationId xmlns:a16="http://schemas.microsoft.com/office/drawing/2014/main" id="{A6A067C1-99CF-B887-04A7-62B8C462FCE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090831" y="5408082"/>
                  <a:ext cx="79284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45" name="TextBox 344">
                  <a:extLst>
                    <a:ext uri="{FF2B5EF4-FFF2-40B4-BE49-F238E27FC236}">
                      <a16:creationId xmlns:a16="http://schemas.microsoft.com/office/drawing/2014/main" id="{6627090B-F92E-CE85-F9F9-725BEE7A10B0}"/>
                    </a:ext>
                  </a:extLst>
                </p:cNvPr>
                <p:cNvSpPr txBox="1"/>
                <p:nvPr/>
              </p:nvSpPr>
              <p:spPr>
                <a:xfrm>
                  <a:off x="3964890" y="5474332"/>
                  <a:ext cx="326605" cy="175433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0.6</a:t>
                  </a:r>
                </a:p>
              </p:txBody>
            </p:sp>
          </p:grpSp>
          <p:cxnSp>
            <p:nvCxnSpPr>
              <p:cNvPr id="2803" name="Straight Connector 2802">
                <a:extLst>
                  <a:ext uri="{FF2B5EF4-FFF2-40B4-BE49-F238E27FC236}">
                    <a16:creationId xmlns:a16="http://schemas.microsoft.com/office/drawing/2014/main" id="{ED3255F3-CD73-F381-E80C-284EF70590E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4141572" y="5117134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804" name="Group 2803">
                <a:extLst>
                  <a:ext uri="{FF2B5EF4-FFF2-40B4-BE49-F238E27FC236}">
                    <a16:creationId xmlns:a16="http://schemas.microsoft.com/office/drawing/2014/main" id="{20628BA7-56ED-5239-7D61-37956485C6F8}"/>
                  </a:ext>
                </a:extLst>
              </p:cNvPr>
              <p:cNvGrpSpPr/>
              <p:nvPr/>
            </p:nvGrpSpPr>
            <p:grpSpPr>
              <a:xfrm>
                <a:off x="4187081" y="5077492"/>
                <a:ext cx="326605" cy="281325"/>
                <a:chOff x="4332555" y="5368440"/>
                <a:chExt cx="326605" cy="281325"/>
              </a:xfrm>
            </p:grpSpPr>
            <p:cxnSp>
              <p:nvCxnSpPr>
                <p:cNvPr id="342" name="Straight Connector 341">
                  <a:extLst>
                    <a:ext uri="{FF2B5EF4-FFF2-40B4-BE49-F238E27FC236}">
                      <a16:creationId xmlns:a16="http://schemas.microsoft.com/office/drawing/2014/main" id="{30ABDA85-F8BD-DE5D-9DA6-D02D552DE45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458496" y="5408082"/>
                  <a:ext cx="79284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43" name="TextBox 342">
                  <a:extLst>
                    <a:ext uri="{FF2B5EF4-FFF2-40B4-BE49-F238E27FC236}">
                      <a16:creationId xmlns:a16="http://schemas.microsoft.com/office/drawing/2014/main" id="{34C4A14E-8693-6664-2879-C6FE9EDEA930}"/>
                    </a:ext>
                  </a:extLst>
                </p:cNvPr>
                <p:cNvSpPr txBox="1"/>
                <p:nvPr/>
              </p:nvSpPr>
              <p:spPr>
                <a:xfrm>
                  <a:off x="4332555" y="5474332"/>
                  <a:ext cx="326605" cy="175433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0.8</a:t>
                  </a:r>
                </a:p>
              </p:txBody>
            </p:sp>
          </p:grpSp>
          <p:grpSp>
            <p:nvGrpSpPr>
              <p:cNvPr id="2805" name="Group 2804">
                <a:extLst>
                  <a:ext uri="{FF2B5EF4-FFF2-40B4-BE49-F238E27FC236}">
                    <a16:creationId xmlns:a16="http://schemas.microsoft.com/office/drawing/2014/main" id="{239FE4E4-4472-BFA2-105A-9F2F7F365277}"/>
                  </a:ext>
                </a:extLst>
              </p:cNvPr>
              <p:cNvGrpSpPr/>
              <p:nvPr/>
            </p:nvGrpSpPr>
            <p:grpSpPr>
              <a:xfrm>
                <a:off x="3299351" y="5077492"/>
                <a:ext cx="326605" cy="281325"/>
                <a:chOff x="3444825" y="5368440"/>
                <a:chExt cx="326605" cy="281325"/>
              </a:xfrm>
            </p:grpSpPr>
            <p:cxnSp>
              <p:nvCxnSpPr>
                <p:cNvPr id="340" name="Straight Connector 339">
                  <a:extLst>
                    <a:ext uri="{FF2B5EF4-FFF2-40B4-BE49-F238E27FC236}">
                      <a16:creationId xmlns:a16="http://schemas.microsoft.com/office/drawing/2014/main" id="{21CE15F7-93DE-1DAD-E587-85F9B5EDB09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3570766" y="5408082"/>
                  <a:ext cx="79284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41" name="TextBox 340">
                  <a:extLst>
                    <a:ext uri="{FF2B5EF4-FFF2-40B4-BE49-F238E27FC236}">
                      <a16:creationId xmlns:a16="http://schemas.microsoft.com/office/drawing/2014/main" id="{A924B8DF-5459-0B7E-03AD-DF9F36F00C55}"/>
                    </a:ext>
                  </a:extLst>
                </p:cNvPr>
                <p:cNvSpPr txBox="1"/>
                <p:nvPr/>
              </p:nvSpPr>
              <p:spPr>
                <a:xfrm>
                  <a:off x="3444825" y="5474332"/>
                  <a:ext cx="326605" cy="175433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0.4</a:t>
                  </a:r>
                </a:p>
              </p:txBody>
            </p:sp>
          </p:grpSp>
          <p:cxnSp>
            <p:nvCxnSpPr>
              <p:cNvPr id="2806" name="Straight Connector 2805">
                <a:extLst>
                  <a:ext uri="{FF2B5EF4-FFF2-40B4-BE49-F238E27FC236}">
                    <a16:creationId xmlns:a16="http://schemas.microsoft.com/office/drawing/2014/main" id="{74F3EEAC-FD17-4E13-3342-D4A3C2903E9F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711042" y="5117134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807" name="Group 2806">
                <a:extLst>
                  <a:ext uri="{FF2B5EF4-FFF2-40B4-BE49-F238E27FC236}">
                    <a16:creationId xmlns:a16="http://schemas.microsoft.com/office/drawing/2014/main" id="{8394FBA2-A8A5-01A8-408B-D260F273AA9E}"/>
                  </a:ext>
                </a:extLst>
              </p:cNvPr>
              <p:cNvGrpSpPr/>
              <p:nvPr/>
            </p:nvGrpSpPr>
            <p:grpSpPr>
              <a:xfrm>
                <a:off x="5414272" y="5077492"/>
                <a:ext cx="226042" cy="281325"/>
                <a:chOff x="7323671" y="5520840"/>
                <a:chExt cx="226042" cy="281325"/>
              </a:xfrm>
            </p:grpSpPr>
            <p:cxnSp>
              <p:nvCxnSpPr>
                <p:cNvPr id="338" name="Straight Connector 337">
                  <a:extLst>
                    <a:ext uri="{FF2B5EF4-FFF2-40B4-BE49-F238E27FC236}">
                      <a16:creationId xmlns:a16="http://schemas.microsoft.com/office/drawing/2014/main" id="{215B8354-7B59-C047-07E3-D2B6528A882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7396674" y="5560482"/>
                  <a:ext cx="79284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9" name="TextBox 338">
                  <a:extLst>
                    <a:ext uri="{FF2B5EF4-FFF2-40B4-BE49-F238E27FC236}">
                      <a16:creationId xmlns:a16="http://schemas.microsoft.com/office/drawing/2014/main" id="{A432A50F-0344-54C1-6409-C9866F7060E7}"/>
                    </a:ext>
                  </a:extLst>
                </p:cNvPr>
                <p:cNvSpPr txBox="1"/>
                <p:nvPr/>
              </p:nvSpPr>
              <p:spPr>
                <a:xfrm>
                  <a:off x="7323671" y="5626732"/>
                  <a:ext cx="226042" cy="175433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2</a:t>
                  </a:r>
                </a:p>
              </p:txBody>
            </p:sp>
          </p:grpSp>
          <p:grpSp>
            <p:nvGrpSpPr>
              <p:cNvPr id="2808" name="Group 2807">
                <a:extLst>
                  <a:ext uri="{FF2B5EF4-FFF2-40B4-BE49-F238E27FC236}">
                    <a16:creationId xmlns:a16="http://schemas.microsoft.com/office/drawing/2014/main" id="{6BC73534-8CF2-72E4-9317-B82B61189B5F}"/>
                  </a:ext>
                </a:extLst>
              </p:cNvPr>
              <p:cNvGrpSpPr/>
              <p:nvPr/>
            </p:nvGrpSpPr>
            <p:grpSpPr>
              <a:xfrm>
                <a:off x="5934337" y="5077492"/>
                <a:ext cx="226042" cy="281325"/>
                <a:chOff x="7323671" y="5520840"/>
                <a:chExt cx="226042" cy="281325"/>
              </a:xfrm>
            </p:grpSpPr>
            <p:cxnSp>
              <p:nvCxnSpPr>
                <p:cNvPr id="336" name="Straight Connector 335">
                  <a:extLst>
                    <a:ext uri="{FF2B5EF4-FFF2-40B4-BE49-F238E27FC236}">
                      <a16:creationId xmlns:a16="http://schemas.microsoft.com/office/drawing/2014/main" id="{B9D1BD59-96A2-4AE3-A856-8984E6AEDBD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7396674" y="5560482"/>
                  <a:ext cx="79284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7" name="TextBox 336">
                  <a:extLst>
                    <a:ext uri="{FF2B5EF4-FFF2-40B4-BE49-F238E27FC236}">
                      <a16:creationId xmlns:a16="http://schemas.microsoft.com/office/drawing/2014/main" id="{E287D870-2B25-DED7-580F-AA7489D61D7D}"/>
                    </a:ext>
                  </a:extLst>
                </p:cNvPr>
                <p:cNvSpPr txBox="1"/>
                <p:nvPr/>
              </p:nvSpPr>
              <p:spPr>
                <a:xfrm>
                  <a:off x="7323671" y="5626732"/>
                  <a:ext cx="226042" cy="175433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3</a:t>
                  </a:r>
                </a:p>
              </p:txBody>
            </p:sp>
          </p:grpSp>
          <p:grpSp>
            <p:nvGrpSpPr>
              <p:cNvPr id="2809" name="Group 2808">
                <a:extLst>
                  <a:ext uri="{FF2B5EF4-FFF2-40B4-BE49-F238E27FC236}">
                    <a16:creationId xmlns:a16="http://schemas.microsoft.com/office/drawing/2014/main" id="{97121CED-D51B-DED3-7C80-89B79F351FD8}"/>
                  </a:ext>
                </a:extLst>
              </p:cNvPr>
              <p:cNvGrpSpPr/>
              <p:nvPr/>
            </p:nvGrpSpPr>
            <p:grpSpPr>
              <a:xfrm>
                <a:off x="6302010" y="5077492"/>
                <a:ext cx="226042" cy="281325"/>
                <a:chOff x="7323671" y="5520840"/>
                <a:chExt cx="226042" cy="281325"/>
              </a:xfrm>
            </p:grpSpPr>
            <p:cxnSp>
              <p:nvCxnSpPr>
                <p:cNvPr id="334" name="Straight Connector 333">
                  <a:extLst>
                    <a:ext uri="{FF2B5EF4-FFF2-40B4-BE49-F238E27FC236}">
                      <a16:creationId xmlns:a16="http://schemas.microsoft.com/office/drawing/2014/main" id="{B6FBE496-E02B-8A6A-F549-7852EF2D442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7396674" y="5560482"/>
                  <a:ext cx="79284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5" name="TextBox 334">
                  <a:extLst>
                    <a:ext uri="{FF2B5EF4-FFF2-40B4-BE49-F238E27FC236}">
                      <a16:creationId xmlns:a16="http://schemas.microsoft.com/office/drawing/2014/main" id="{2DFBE9F6-0297-C182-34B0-4A08F4963111}"/>
                    </a:ext>
                  </a:extLst>
                </p:cNvPr>
                <p:cNvSpPr txBox="1"/>
                <p:nvPr/>
              </p:nvSpPr>
              <p:spPr>
                <a:xfrm>
                  <a:off x="7323671" y="5626732"/>
                  <a:ext cx="226042" cy="175433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4</a:t>
                  </a:r>
                </a:p>
              </p:txBody>
            </p:sp>
          </p:grpSp>
          <p:grpSp>
            <p:nvGrpSpPr>
              <p:cNvPr id="2810" name="Group 2809">
                <a:extLst>
                  <a:ext uri="{FF2B5EF4-FFF2-40B4-BE49-F238E27FC236}">
                    <a16:creationId xmlns:a16="http://schemas.microsoft.com/office/drawing/2014/main" id="{3CC95C05-CA71-3570-002F-B2253C80CE37}"/>
                  </a:ext>
                </a:extLst>
              </p:cNvPr>
              <p:cNvGrpSpPr/>
              <p:nvPr/>
            </p:nvGrpSpPr>
            <p:grpSpPr>
              <a:xfrm>
                <a:off x="6590318" y="5077492"/>
                <a:ext cx="226042" cy="281325"/>
                <a:chOff x="7323671" y="5520840"/>
                <a:chExt cx="226042" cy="281325"/>
              </a:xfrm>
            </p:grpSpPr>
            <p:cxnSp>
              <p:nvCxnSpPr>
                <p:cNvPr id="331" name="Straight Connector 330">
                  <a:extLst>
                    <a:ext uri="{FF2B5EF4-FFF2-40B4-BE49-F238E27FC236}">
                      <a16:creationId xmlns:a16="http://schemas.microsoft.com/office/drawing/2014/main" id="{FC7479AF-286D-184C-57CE-1B164FC85E0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7396674" y="5560482"/>
                  <a:ext cx="79284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2" name="TextBox 331">
                  <a:extLst>
                    <a:ext uri="{FF2B5EF4-FFF2-40B4-BE49-F238E27FC236}">
                      <a16:creationId xmlns:a16="http://schemas.microsoft.com/office/drawing/2014/main" id="{56E65855-F3B4-0F48-95FE-A7F9B13B270C}"/>
                    </a:ext>
                  </a:extLst>
                </p:cNvPr>
                <p:cNvSpPr txBox="1"/>
                <p:nvPr/>
              </p:nvSpPr>
              <p:spPr>
                <a:xfrm>
                  <a:off x="7323671" y="5626732"/>
                  <a:ext cx="226042" cy="175433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5</a:t>
                  </a:r>
                </a:p>
              </p:txBody>
            </p:sp>
          </p:grpSp>
          <p:grpSp>
            <p:nvGrpSpPr>
              <p:cNvPr id="2811" name="Group 2810">
                <a:extLst>
                  <a:ext uri="{FF2B5EF4-FFF2-40B4-BE49-F238E27FC236}">
                    <a16:creationId xmlns:a16="http://schemas.microsoft.com/office/drawing/2014/main" id="{C587ED03-8091-F521-100A-96B4F49AED8E}"/>
                  </a:ext>
                </a:extLst>
              </p:cNvPr>
              <p:cNvGrpSpPr/>
              <p:nvPr/>
            </p:nvGrpSpPr>
            <p:grpSpPr>
              <a:xfrm>
                <a:off x="6823244" y="5077492"/>
                <a:ext cx="226042" cy="281325"/>
                <a:chOff x="7323671" y="5520840"/>
                <a:chExt cx="226042" cy="281325"/>
              </a:xfrm>
            </p:grpSpPr>
            <p:cxnSp>
              <p:nvCxnSpPr>
                <p:cNvPr id="329" name="Straight Connector 328">
                  <a:extLst>
                    <a:ext uri="{FF2B5EF4-FFF2-40B4-BE49-F238E27FC236}">
                      <a16:creationId xmlns:a16="http://schemas.microsoft.com/office/drawing/2014/main" id="{8AF23D81-DB3D-4AD4-5F6B-5C5AFA0FABD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7396674" y="5560482"/>
                  <a:ext cx="79284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0" name="TextBox 329">
                  <a:extLst>
                    <a:ext uri="{FF2B5EF4-FFF2-40B4-BE49-F238E27FC236}">
                      <a16:creationId xmlns:a16="http://schemas.microsoft.com/office/drawing/2014/main" id="{8C897444-0808-A236-3846-343B5B201A4A}"/>
                    </a:ext>
                  </a:extLst>
                </p:cNvPr>
                <p:cNvSpPr txBox="1"/>
                <p:nvPr/>
              </p:nvSpPr>
              <p:spPr>
                <a:xfrm>
                  <a:off x="7323671" y="5626732"/>
                  <a:ext cx="226042" cy="175433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6</a:t>
                  </a:r>
                </a:p>
              </p:txBody>
            </p:sp>
          </p:grpSp>
          <p:grpSp>
            <p:nvGrpSpPr>
              <p:cNvPr id="2812" name="Group 2811">
                <a:extLst>
                  <a:ext uri="{FF2B5EF4-FFF2-40B4-BE49-F238E27FC236}">
                    <a16:creationId xmlns:a16="http://schemas.microsoft.com/office/drawing/2014/main" id="{4EC11297-E299-9ADA-DA78-7F170BA8615E}"/>
                  </a:ext>
                </a:extLst>
              </p:cNvPr>
              <p:cNvGrpSpPr/>
              <p:nvPr/>
            </p:nvGrpSpPr>
            <p:grpSpPr>
              <a:xfrm>
                <a:off x="7025797" y="5077492"/>
                <a:ext cx="226042" cy="281325"/>
                <a:chOff x="7171271" y="5368440"/>
                <a:chExt cx="226042" cy="281325"/>
              </a:xfrm>
            </p:grpSpPr>
            <p:cxnSp>
              <p:nvCxnSpPr>
                <p:cNvPr id="327" name="Straight Connector 326">
                  <a:extLst>
                    <a:ext uri="{FF2B5EF4-FFF2-40B4-BE49-F238E27FC236}">
                      <a16:creationId xmlns:a16="http://schemas.microsoft.com/office/drawing/2014/main" id="{6477A3F9-7AE3-B39D-50F9-98183C3DE48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7244274" y="5408082"/>
                  <a:ext cx="79284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8" name="TextBox 327">
                  <a:extLst>
                    <a:ext uri="{FF2B5EF4-FFF2-40B4-BE49-F238E27FC236}">
                      <a16:creationId xmlns:a16="http://schemas.microsoft.com/office/drawing/2014/main" id="{FD440308-110E-5107-D3F4-DEFC0E73152A}"/>
                    </a:ext>
                  </a:extLst>
                </p:cNvPr>
                <p:cNvSpPr txBox="1"/>
                <p:nvPr/>
              </p:nvSpPr>
              <p:spPr>
                <a:xfrm>
                  <a:off x="7171271" y="5474332"/>
                  <a:ext cx="226042" cy="175433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GB" sz="1200" dirty="0">
                      <a:solidFill>
                        <a:srgbClr val="000000"/>
                      </a:solidFill>
                      <a:latin typeface="Poppins Light"/>
                    </a:rPr>
                    <a:t>7</a:t>
                  </a:r>
                  <a:endPara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813" name="Group 2812">
                <a:extLst>
                  <a:ext uri="{FF2B5EF4-FFF2-40B4-BE49-F238E27FC236}">
                    <a16:creationId xmlns:a16="http://schemas.microsoft.com/office/drawing/2014/main" id="{61B2FDA3-3BC8-66B4-3570-1292B0B70E1F}"/>
                  </a:ext>
                </a:extLst>
              </p:cNvPr>
              <p:cNvGrpSpPr/>
              <p:nvPr/>
            </p:nvGrpSpPr>
            <p:grpSpPr>
              <a:xfrm>
                <a:off x="2929290" y="5077492"/>
                <a:ext cx="326605" cy="281325"/>
                <a:chOff x="3074764" y="5368440"/>
                <a:chExt cx="326605" cy="281325"/>
              </a:xfrm>
            </p:grpSpPr>
            <p:cxnSp>
              <p:nvCxnSpPr>
                <p:cNvPr id="325" name="Straight Connector 324">
                  <a:extLst>
                    <a:ext uri="{FF2B5EF4-FFF2-40B4-BE49-F238E27FC236}">
                      <a16:creationId xmlns:a16="http://schemas.microsoft.com/office/drawing/2014/main" id="{E47C2427-4530-9021-E12B-ACF2985B94D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3198800" y="5408082"/>
                  <a:ext cx="79284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6" name="TextBox 325">
                  <a:extLst>
                    <a:ext uri="{FF2B5EF4-FFF2-40B4-BE49-F238E27FC236}">
                      <a16:creationId xmlns:a16="http://schemas.microsoft.com/office/drawing/2014/main" id="{D3396BED-DCD5-F9C3-4B98-C2AB126E58D5}"/>
                    </a:ext>
                  </a:extLst>
                </p:cNvPr>
                <p:cNvSpPr txBox="1"/>
                <p:nvPr/>
              </p:nvSpPr>
              <p:spPr>
                <a:xfrm>
                  <a:off x="3074764" y="5474332"/>
                  <a:ext cx="326605" cy="175433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0.3</a:t>
                  </a:r>
                </a:p>
              </p:txBody>
            </p:sp>
          </p:grpSp>
          <p:grpSp>
            <p:nvGrpSpPr>
              <p:cNvPr id="2814" name="Group 2813">
                <a:extLst>
                  <a:ext uri="{FF2B5EF4-FFF2-40B4-BE49-F238E27FC236}">
                    <a16:creationId xmlns:a16="http://schemas.microsoft.com/office/drawing/2014/main" id="{8F40D480-204B-7966-62A9-6C4B410A92BC}"/>
                  </a:ext>
                </a:extLst>
              </p:cNvPr>
              <p:cNvGrpSpPr/>
              <p:nvPr/>
            </p:nvGrpSpPr>
            <p:grpSpPr>
              <a:xfrm>
                <a:off x="1767841" y="5459004"/>
                <a:ext cx="5908571" cy="562039"/>
                <a:chOff x="2259579" y="5459004"/>
                <a:chExt cx="5908571" cy="562039"/>
              </a:xfrm>
            </p:grpSpPr>
            <p:sp>
              <p:nvSpPr>
                <p:cNvPr id="320" name="TextBox 319">
                  <a:extLst>
                    <a:ext uri="{FF2B5EF4-FFF2-40B4-BE49-F238E27FC236}">
                      <a16:creationId xmlns:a16="http://schemas.microsoft.com/office/drawing/2014/main" id="{B2B573A1-2963-D40F-1CB4-9D49602F69BC}"/>
                    </a:ext>
                  </a:extLst>
                </p:cNvPr>
                <p:cNvSpPr txBox="1"/>
                <p:nvPr/>
              </p:nvSpPr>
              <p:spPr>
                <a:xfrm>
                  <a:off x="2259579" y="5470867"/>
                  <a:ext cx="2561344" cy="233910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>
                  <a:spAutoFit/>
                </a:bodyPr>
                <a:lstStyle/>
                <a:p>
                  <a:pPr marL="0" marR="0" lvl="0" indent="0" algn="r" defTabSz="914400" rtl="0" eaLnBrk="1" fontAlgn="auto" latinLnBrk="0" hangingPunct="1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Medium"/>
                      <a:ea typeface="+mn-ea"/>
                      <a:cs typeface="+mn-cs"/>
                    </a:rPr>
                    <a:t>Lower with testosterone</a:t>
                  </a:r>
                </a:p>
              </p:txBody>
            </p:sp>
            <p:sp>
              <p:nvSpPr>
                <p:cNvPr id="321" name="TextBox 320">
                  <a:extLst>
                    <a:ext uri="{FF2B5EF4-FFF2-40B4-BE49-F238E27FC236}">
                      <a16:creationId xmlns:a16="http://schemas.microsoft.com/office/drawing/2014/main" id="{A703F983-8FE7-7A3D-F5D6-BEF86B866929}"/>
                    </a:ext>
                  </a:extLst>
                </p:cNvPr>
                <p:cNvSpPr txBox="1"/>
                <p:nvPr/>
              </p:nvSpPr>
              <p:spPr>
                <a:xfrm>
                  <a:off x="5444382" y="5470867"/>
                  <a:ext cx="2723768" cy="233910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>
                  <a:spAutoFit/>
                </a:bodyPr>
                <a:lstStyle/>
                <a:p>
                  <a:pPr marL="0" marR="0" lvl="0" indent="0" defTabSz="914400" rtl="0" eaLnBrk="1" fontAlgn="auto" latinLnBrk="0" hangingPunct="1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Medium"/>
                      <a:ea typeface="+mn-ea"/>
                      <a:cs typeface="+mn-cs"/>
                    </a:rPr>
                    <a:t>Higher with testosterone</a:t>
                  </a:r>
                </a:p>
              </p:txBody>
            </p:sp>
            <p:sp>
              <p:nvSpPr>
                <p:cNvPr id="322" name="Arrow: Right 321">
                  <a:extLst>
                    <a:ext uri="{FF2B5EF4-FFF2-40B4-BE49-F238E27FC236}">
                      <a16:creationId xmlns:a16="http://schemas.microsoft.com/office/drawing/2014/main" id="{5E07F87D-8F87-0C5B-60C6-6D0A74588B07}"/>
                    </a:ext>
                  </a:extLst>
                </p:cNvPr>
                <p:cNvSpPr/>
                <p:nvPr/>
              </p:nvSpPr>
              <p:spPr>
                <a:xfrm flipH="1">
                  <a:off x="4824593" y="5459004"/>
                  <a:ext cx="252985" cy="227789"/>
                </a:xfrm>
                <a:prstGeom prst="rightArrow">
                  <a:avLst/>
                </a:pr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23" name="Arrow: Right 322">
                  <a:extLst>
                    <a:ext uri="{FF2B5EF4-FFF2-40B4-BE49-F238E27FC236}">
                      <a16:creationId xmlns:a16="http://schemas.microsoft.com/office/drawing/2014/main" id="{8B9F02F0-A9D0-EA5F-B0CC-A6243D49891D}"/>
                    </a:ext>
                  </a:extLst>
                </p:cNvPr>
                <p:cNvSpPr/>
                <p:nvPr/>
              </p:nvSpPr>
              <p:spPr>
                <a:xfrm>
                  <a:off x="5181488" y="5459004"/>
                  <a:ext cx="252985" cy="227789"/>
                </a:xfrm>
                <a:prstGeom prst="rightArrow">
                  <a:avLst/>
                </a:prstGeom>
                <a:solidFill>
                  <a:schemeClr val="accent3"/>
                </a:solidFill>
                <a:ln>
                  <a:solidFill>
                    <a:schemeClr val="accent3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24" name="TextBox 323">
                  <a:extLst>
                    <a:ext uri="{FF2B5EF4-FFF2-40B4-BE49-F238E27FC236}">
                      <a16:creationId xmlns:a16="http://schemas.microsoft.com/office/drawing/2014/main" id="{9C4FFFCF-591B-4E4C-E722-6ACD311D477E}"/>
                    </a:ext>
                  </a:extLst>
                </p:cNvPr>
                <p:cNvSpPr txBox="1"/>
                <p:nvPr/>
              </p:nvSpPr>
              <p:spPr>
                <a:xfrm>
                  <a:off x="4178174" y="5787133"/>
                  <a:ext cx="1911760" cy="233910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Medium"/>
                      <a:ea typeface="+mn-ea"/>
                      <a:cs typeface="+mn-cs"/>
                    </a:rPr>
                    <a:t>Proportionate risk</a:t>
                  </a:r>
                </a:p>
              </p:txBody>
            </p:sp>
          </p:grpSp>
        </p:grpSp>
        <p:grpSp>
          <p:nvGrpSpPr>
            <p:cNvPr id="356" name="Group 355">
              <a:extLst>
                <a:ext uri="{FF2B5EF4-FFF2-40B4-BE49-F238E27FC236}">
                  <a16:creationId xmlns:a16="http://schemas.microsoft.com/office/drawing/2014/main" id="{CFE98D89-D9CE-C2EE-D357-A5FF046ECF7B}"/>
                </a:ext>
              </a:extLst>
            </p:cNvPr>
            <p:cNvGrpSpPr/>
            <p:nvPr/>
          </p:nvGrpSpPr>
          <p:grpSpPr>
            <a:xfrm>
              <a:off x="3442461" y="2913659"/>
              <a:ext cx="3659379" cy="169945"/>
              <a:chOff x="14709100" y="1806984"/>
              <a:chExt cx="3659379" cy="169945"/>
            </a:xfrm>
          </p:grpSpPr>
          <p:cxnSp>
            <p:nvCxnSpPr>
              <p:cNvPr id="357" name="Straight Connector 356">
                <a:extLst>
                  <a:ext uri="{FF2B5EF4-FFF2-40B4-BE49-F238E27FC236}">
                    <a16:creationId xmlns:a16="http://schemas.microsoft.com/office/drawing/2014/main" id="{66516867-986F-2B99-46D4-C39BF7060800}"/>
                  </a:ext>
                </a:extLst>
              </p:cNvPr>
              <p:cNvCxnSpPr/>
              <p:nvPr/>
            </p:nvCxnSpPr>
            <p:spPr>
              <a:xfrm>
                <a:off x="14709100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59" name="Straight Connector 358">
                <a:extLst>
                  <a:ext uri="{FF2B5EF4-FFF2-40B4-BE49-F238E27FC236}">
                    <a16:creationId xmlns:a16="http://schemas.microsoft.com/office/drawing/2014/main" id="{5F5F5F89-D6BD-F677-EE81-3965385399A0}"/>
                  </a:ext>
                </a:extLst>
              </p:cNvPr>
              <p:cNvCxnSpPr/>
              <p:nvPr/>
            </p:nvCxnSpPr>
            <p:spPr>
              <a:xfrm>
                <a:off x="18358381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60" name="Straight Connector 359">
                <a:extLst>
                  <a:ext uri="{FF2B5EF4-FFF2-40B4-BE49-F238E27FC236}">
                    <a16:creationId xmlns:a16="http://schemas.microsoft.com/office/drawing/2014/main" id="{CEEFA399-018A-C192-AAA5-6A546F91552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4714614" y="1891957"/>
                <a:ext cx="3653865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362" name="Rectangle 361">
                <a:extLst>
                  <a:ext uri="{FF2B5EF4-FFF2-40B4-BE49-F238E27FC236}">
                    <a16:creationId xmlns:a16="http://schemas.microsoft.com/office/drawing/2014/main" id="{F85BB19C-6BCD-6DD8-2C19-E65F26B99F94}"/>
                  </a:ext>
                </a:extLst>
              </p:cNvPr>
              <p:cNvSpPr/>
              <p:nvPr/>
            </p:nvSpPr>
            <p:spPr>
              <a:xfrm rot="2700000">
                <a:off x="16434196" y="1806983"/>
                <a:ext cx="169945" cy="169948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363" name="Group 362">
              <a:extLst>
                <a:ext uri="{FF2B5EF4-FFF2-40B4-BE49-F238E27FC236}">
                  <a16:creationId xmlns:a16="http://schemas.microsoft.com/office/drawing/2014/main" id="{3B3A1057-9DB9-1FCE-7C58-A527A62A7C40}"/>
                </a:ext>
              </a:extLst>
            </p:cNvPr>
            <p:cNvGrpSpPr/>
            <p:nvPr/>
          </p:nvGrpSpPr>
          <p:grpSpPr>
            <a:xfrm>
              <a:off x="3678681" y="3546119"/>
              <a:ext cx="2094801" cy="169945"/>
              <a:chOff x="14709100" y="1806984"/>
              <a:chExt cx="2094801" cy="169945"/>
            </a:xfrm>
          </p:grpSpPr>
          <p:cxnSp>
            <p:nvCxnSpPr>
              <p:cNvPr id="364" name="Straight Connector 363">
                <a:extLst>
                  <a:ext uri="{FF2B5EF4-FFF2-40B4-BE49-F238E27FC236}">
                    <a16:creationId xmlns:a16="http://schemas.microsoft.com/office/drawing/2014/main" id="{2746863D-98EE-DE33-8693-E84F2A1B1C46}"/>
                  </a:ext>
                </a:extLst>
              </p:cNvPr>
              <p:cNvCxnSpPr/>
              <p:nvPr/>
            </p:nvCxnSpPr>
            <p:spPr>
              <a:xfrm>
                <a:off x="14709100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65" name="Straight Connector 364">
                <a:extLst>
                  <a:ext uri="{FF2B5EF4-FFF2-40B4-BE49-F238E27FC236}">
                    <a16:creationId xmlns:a16="http://schemas.microsoft.com/office/drawing/2014/main" id="{29A1687C-5A1F-E8E0-98B0-2B0DE0FEFE90}"/>
                  </a:ext>
                </a:extLst>
              </p:cNvPr>
              <p:cNvCxnSpPr/>
              <p:nvPr/>
            </p:nvCxnSpPr>
            <p:spPr>
              <a:xfrm>
                <a:off x="16803901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66" name="Straight Connector 365">
                <a:extLst>
                  <a:ext uri="{FF2B5EF4-FFF2-40B4-BE49-F238E27FC236}">
                    <a16:creationId xmlns:a16="http://schemas.microsoft.com/office/drawing/2014/main" id="{EBB532F7-5E76-9A76-9F85-1302F79B95C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4714614" y="1891957"/>
                <a:ext cx="2084145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367" name="Rectangle 366">
                <a:extLst>
                  <a:ext uri="{FF2B5EF4-FFF2-40B4-BE49-F238E27FC236}">
                    <a16:creationId xmlns:a16="http://schemas.microsoft.com/office/drawing/2014/main" id="{AAAF2E70-660B-90EF-39F0-38F79592BD2B}"/>
                  </a:ext>
                </a:extLst>
              </p:cNvPr>
              <p:cNvSpPr/>
              <p:nvPr/>
            </p:nvSpPr>
            <p:spPr>
              <a:xfrm rot="2700000">
                <a:off x="15672196" y="1806983"/>
                <a:ext cx="169945" cy="169948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371" name="Group 370">
              <a:extLst>
                <a:ext uri="{FF2B5EF4-FFF2-40B4-BE49-F238E27FC236}">
                  <a16:creationId xmlns:a16="http://schemas.microsoft.com/office/drawing/2014/main" id="{3DE77731-480E-6F03-E9C5-8250BD911852}"/>
                </a:ext>
              </a:extLst>
            </p:cNvPr>
            <p:cNvGrpSpPr/>
            <p:nvPr/>
          </p:nvGrpSpPr>
          <p:grpSpPr>
            <a:xfrm>
              <a:off x="4090161" y="3820439"/>
              <a:ext cx="1668081" cy="169945"/>
              <a:chOff x="14709100" y="1806984"/>
              <a:chExt cx="1668081" cy="169945"/>
            </a:xfrm>
          </p:grpSpPr>
          <p:cxnSp>
            <p:nvCxnSpPr>
              <p:cNvPr id="372" name="Straight Connector 371">
                <a:extLst>
                  <a:ext uri="{FF2B5EF4-FFF2-40B4-BE49-F238E27FC236}">
                    <a16:creationId xmlns:a16="http://schemas.microsoft.com/office/drawing/2014/main" id="{ECC4FF05-B17B-A5C8-12A2-BA97A37AAB10}"/>
                  </a:ext>
                </a:extLst>
              </p:cNvPr>
              <p:cNvCxnSpPr/>
              <p:nvPr/>
            </p:nvCxnSpPr>
            <p:spPr>
              <a:xfrm>
                <a:off x="14709100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73" name="Straight Connector 372">
                <a:extLst>
                  <a:ext uri="{FF2B5EF4-FFF2-40B4-BE49-F238E27FC236}">
                    <a16:creationId xmlns:a16="http://schemas.microsoft.com/office/drawing/2014/main" id="{65A665B4-4C7B-0412-C7C2-7349A00E93A0}"/>
                  </a:ext>
                </a:extLst>
              </p:cNvPr>
              <p:cNvCxnSpPr/>
              <p:nvPr/>
            </p:nvCxnSpPr>
            <p:spPr>
              <a:xfrm>
                <a:off x="16377181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74" name="Straight Connector 373">
                <a:extLst>
                  <a:ext uri="{FF2B5EF4-FFF2-40B4-BE49-F238E27FC236}">
                    <a16:creationId xmlns:a16="http://schemas.microsoft.com/office/drawing/2014/main" id="{CF143A09-3ABF-D5F4-D2A5-D6E7BB23715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4714614" y="1891957"/>
                <a:ext cx="1649805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375" name="Rectangle 374">
                <a:extLst>
                  <a:ext uri="{FF2B5EF4-FFF2-40B4-BE49-F238E27FC236}">
                    <a16:creationId xmlns:a16="http://schemas.microsoft.com/office/drawing/2014/main" id="{D5D2E817-5447-16B5-7CF6-6D24E9A6F101}"/>
                  </a:ext>
                </a:extLst>
              </p:cNvPr>
              <p:cNvSpPr/>
              <p:nvPr/>
            </p:nvSpPr>
            <p:spPr>
              <a:xfrm rot="2700000">
                <a:off x="15458836" y="1806983"/>
                <a:ext cx="169945" cy="169948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377" name="Group 376">
              <a:extLst>
                <a:ext uri="{FF2B5EF4-FFF2-40B4-BE49-F238E27FC236}">
                  <a16:creationId xmlns:a16="http://schemas.microsoft.com/office/drawing/2014/main" id="{F8DD66FD-F6FB-7209-C569-2D17DDA39360}"/>
                </a:ext>
              </a:extLst>
            </p:cNvPr>
            <p:cNvGrpSpPr/>
            <p:nvPr/>
          </p:nvGrpSpPr>
          <p:grpSpPr>
            <a:xfrm>
              <a:off x="4575735" y="4102379"/>
              <a:ext cx="1802205" cy="169945"/>
              <a:chOff x="14714614" y="1806984"/>
              <a:chExt cx="1802205" cy="169945"/>
            </a:xfrm>
          </p:grpSpPr>
          <p:cxnSp>
            <p:nvCxnSpPr>
              <p:cNvPr id="378" name="Straight Connector 377">
                <a:extLst>
                  <a:ext uri="{FF2B5EF4-FFF2-40B4-BE49-F238E27FC236}">
                    <a16:creationId xmlns:a16="http://schemas.microsoft.com/office/drawing/2014/main" id="{C5D7E1ED-8FC6-541D-0211-E309B5896469}"/>
                  </a:ext>
                </a:extLst>
              </p:cNvPr>
              <p:cNvCxnSpPr/>
              <p:nvPr/>
            </p:nvCxnSpPr>
            <p:spPr>
              <a:xfrm>
                <a:off x="14716720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79" name="Straight Connector 378">
                <a:extLst>
                  <a:ext uri="{FF2B5EF4-FFF2-40B4-BE49-F238E27FC236}">
                    <a16:creationId xmlns:a16="http://schemas.microsoft.com/office/drawing/2014/main" id="{C64A3B23-2927-E585-446B-3299D1F88870}"/>
                  </a:ext>
                </a:extLst>
              </p:cNvPr>
              <p:cNvCxnSpPr/>
              <p:nvPr/>
            </p:nvCxnSpPr>
            <p:spPr>
              <a:xfrm>
                <a:off x="16506721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80" name="Straight Connector 379">
                <a:extLst>
                  <a:ext uri="{FF2B5EF4-FFF2-40B4-BE49-F238E27FC236}">
                    <a16:creationId xmlns:a16="http://schemas.microsoft.com/office/drawing/2014/main" id="{FDF5C50B-2C05-F314-88BC-E5DD7BA1F81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4714614" y="1891957"/>
                <a:ext cx="1802205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381" name="Rectangle 380">
                <a:extLst>
                  <a:ext uri="{FF2B5EF4-FFF2-40B4-BE49-F238E27FC236}">
                    <a16:creationId xmlns:a16="http://schemas.microsoft.com/office/drawing/2014/main" id="{A80E3B5C-86EC-B43D-DBAD-EBD83A86072E}"/>
                  </a:ext>
                </a:extLst>
              </p:cNvPr>
              <p:cNvSpPr/>
              <p:nvPr/>
            </p:nvSpPr>
            <p:spPr>
              <a:xfrm rot="2700000">
                <a:off x="15519796" y="1806983"/>
                <a:ext cx="169945" cy="169948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383" name="Group 382">
              <a:extLst>
                <a:ext uri="{FF2B5EF4-FFF2-40B4-BE49-F238E27FC236}">
                  <a16:creationId xmlns:a16="http://schemas.microsoft.com/office/drawing/2014/main" id="{8141FDB9-FFE6-4E18-E3AA-58EEB7A5F09A}"/>
                </a:ext>
              </a:extLst>
            </p:cNvPr>
            <p:cNvGrpSpPr/>
            <p:nvPr/>
          </p:nvGrpSpPr>
          <p:grpSpPr>
            <a:xfrm>
              <a:off x="3870359" y="4384961"/>
              <a:ext cx="1835721" cy="169945"/>
              <a:chOff x="14709100" y="1806984"/>
              <a:chExt cx="1835721" cy="169945"/>
            </a:xfrm>
          </p:grpSpPr>
          <p:cxnSp>
            <p:nvCxnSpPr>
              <p:cNvPr id="384" name="Straight Connector 383">
                <a:extLst>
                  <a:ext uri="{FF2B5EF4-FFF2-40B4-BE49-F238E27FC236}">
                    <a16:creationId xmlns:a16="http://schemas.microsoft.com/office/drawing/2014/main" id="{CF7DDF15-97F0-BF9B-8392-3A5DFF8C91CE}"/>
                  </a:ext>
                </a:extLst>
              </p:cNvPr>
              <p:cNvCxnSpPr/>
              <p:nvPr/>
            </p:nvCxnSpPr>
            <p:spPr>
              <a:xfrm>
                <a:off x="14709100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85" name="Straight Connector 384">
                <a:extLst>
                  <a:ext uri="{FF2B5EF4-FFF2-40B4-BE49-F238E27FC236}">
                    <a16:creationId xmlns:a16="http://schemas.microsoft.com/office/drawing/2014/main" id="{6A74B6F8-8513-D84A-6654-48D8EDD91D9E}"/>
                  </a:ext>
                </a:extLst>
              </p:cNvPr>
              <p:cNvCxnSpPr/>
              <p:nvPr/>
            </p:nvCxnSpPr>
            <p:spPr>
              <a:xfrm>
                <a:off x="16544821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86" name="Straight Connector 385">
                <a:extLst>
                  <a:ext uri="{FF2B5EF4-FFF2-40B4-BE49-F238E27FC236}">
                    <a16:creationId xmlns:a16="http://schemas.microsoft.com/office/drawing/2014/main" id="{A84B2B4B-9590-3D3B-8C53-CBCFB426D39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4714614" y="1891957"/>
                <a:ext cx="1823887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387" name="Rectangle 386">
                <a:extLst>
                  <a:ext uri="{FF2B5EF4-FFF2-40B4-BE49-F238E27FC236}">
                    <a16:creationId xmlns:a16="http://schemas.microsoft.com/office/drawing/2014/main" id="{981BBE3C-F3BC-92C1-3042-8A676B71AF89}"/>
                  </a:ext>
                </a:extLst>
              </p:cNvPr>
              <p:cNvSpPr/>
              <p:nvPr/>
            </p:nvSpPr>
            <p:spPr>
              <a:xfrm rot="2700000">
                <a:off x="15550276" y="1806983"/>
                <a:ext cx="169945" cy="169948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390" name="Group 389">
              <a:extLst>
                <a:ext uri="{FF2B5EF4-FFF2-40B4-BE49-F238E27FC236}">
                  <a16:creationId xmlns:a16="http://schemas.microsoft.com/office/drawing/2014/main" id="{33993B23-E687-54D4-097D-F2EC1C3555EA}"/>
                </a:ext>
              </a:extLst>
            </p:cNvPr>
            <p:cNvGrpSpPr/>
            <p:nvPr/>
          </p:nvGrpSpPr>
          <p:grpSpPr>
            <a:xfrm>
              <a:off x="4460791" y="4773202"/>
              <a:ext cx="736049" cy="169945"/>
              <a:chOff x="14714614" y="1806984"/>
              <a:chExt cx="736049" cy="169945"/>
            </a:xfrm>
          </p:grpSpPr>
          <p:cxnSp>
            <p:nvCxnSpPr>
              <p:cNvPr id="391" name="Straight Connector 390">
                <a:extLst>
                  <a:ext uri="{FF2B5EF4-FFF2-40B4-BE49-F238E27FC236}">
                    <a16:creationId xmlns:a16="http://schemas.microsoft.com/office/drawing/2014/main" id="{5C05FF92-9D07-E3AB-F4BA-2231B43F70DD}"/>
                  </a:ext>
                </a:extLst>
              </p:cNvPr>
              <p:cNvCxnSpPr/>
              <p:nvPr/>
            </p:nvCxnSpPr>
            <p:spPr>
              <a:xfrm>
                <a:off x="14724340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92" name="Straight Connector 391">
                <a:extLst>
                  <a:ext uri="{FF2B5EF4-FFF2-40B4-BE49-F238E27FC236}">
                    <a16:creationId xmlns:a16="http://schemas.microsoft.com/office/drawing/2014/main" id="{FACFE29A-109E-1C6B-6511-BFF6946DB439}"/>
                  </a:ext>
                </a:extLst>
              </p:cNvPr>
              <p:cNvCxnSpPr/>
              <p:nvPr/>
            </p:nvCxnSpPr>
            <p:spPr>
              <a:xfrm>
                <a:off x="15447541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93" name="Straight Connector 392">
                <a:extLst>
                  <a:ext uri="{FF2B5EF4-FFF2-40B4-BE49-F238E27FC236}">
                    <a16:creationId xmlns:a16="http://schemas.microsoft.com/office/drawing/2014/main" id="{823232EE-3C6F-B826-BFAA-DCDD2D011D4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4714614" y="1891957"/>
                <a:ext cx="736049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394" name="Rectangle 393">
                <a:extLst>
                  <a:ext uri="{FF2B5EF4-FFF2-40B4-BE49-F238E27FC236}">
                    <a16:creationId xmlns:a16="http://schemas.microsoft.com/office/drawing/2014/main" id="{1F1CB41A-00F4-96FA-35AD-809103A49E1E}"/>
                  </a:ext>
                </a:extLst>
              </p:cNvPr>
              <p:cNvSpPr/>
              <p:nvPr/>
            </p:nvSpPr>
            <p:spPr>
              <a:xfrm rot="2700000">
                <a:off x="14994016" y="1806983"/>
                <a:ext cx="169945" cy="169948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E44085B-96CA-8B2E-BA03-BB5BFBE3BD9B}"/>
              </a:ext>
            </a:extLst>
          </p:cNvPr>
          <p:cNvSpPr/>
          <p:nvPr/>
        </p:nvSpPr>
        <p:spPr>
          <a:xfrm>
            <a:off x="-592853" y="1340465"/>
            <a:ext cx="11056462" cy="449779"/>
          </a:xfrm>
          <a:prstGeom prst="roundRect">
            <a:avLst>
              <a:gd name="adj" fmla="val 50000"/>
            </a:avLst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B74941A-72DC-D92B-923F-77B2DC92A8D3}"/>
              </a:ext>
            </a:extLst>
          </p:cNvPr>
          <p:cNvSpPr txBox="1">
            <a:spLocks/>
          </p:cNvSpPr>
          <p:nvPr/>
        </p:nvSpPr>
        <p:spPr>
          <a:xfrm>
            <a:off x="688769" y="1360561"/>
            <a:ext cx="9636332" cy="4278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Clr>
                <a:srgbClr val="006EAB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GB" b="1" spc="-40" dirty="0">
                <a:solidFill>
                  <a:prstClr val="white"/>
                </a:solidFill>
              </a:rPr>
              <a:t>Incidence of primary and secondary prostate safety endpoints</a:t>
            </a:r>
            <a:endParaRPr lang="en-US" b="1" spc="-4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647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TRAVERSE Prostate Safety </a:t>
            </a:r>
            <a:r>
              <a:rPr kumimoji="0" lang="en-GB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substudy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: results</a:t>
            </a:r>
            <a:endParaRPr lang="en-GB" dirty="0"/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B4D39AC-9ACC-B2B1-4D0F-4316AFBD7CA3}"/>
              </a:ext>
            </a:extLst>
          </p:cNvPr>
          <p:cNvSpPr txBox="1"/>
          <p:nvPr/>
        </p:nvSpPr>
        <p:spPr>
          <a:xfrm>
            <a:off x="1524001" y="6122978"/>
            <a:ext cx="10087896" cy="2308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BPH, benign prostatic hyperplasia; CI, confidence interval; HR, hazard ratio; LUTS, lower urinary tract symptoms.</a:t>
            </a:r>
            <a:r>
              <a:rPr lang="en-US" sz="900" dirty="0">
                <a:solidFill>
                  <a:srgbClr val="005294"/>
                </a:solidFill>
              </a:rPr>
              <a:t> Bhasin S </a:t>
            </a:r>
            <a:r>
              <a:rPr lang="en-US" sz="900" i="1" dirty="0">
                <a:solidFill>
                  <a:srgbClr val="005294"/>
                </a:solidFill>
              </a:rPr>
              <a:t>et al. JAMA </a:t>
            </a:r>
            <a:r>
              <a:rPr lang="en-US" sz="900" i="1" dirty="0" err="1">
                <a:solidFill>
                  <a:srgbClr val="005294"/>
                </a:solidFill>
              </a:rPr>
              <a:t>Netw</a:t>
            </a:r>
            <a:r>
              <a:rPr lang="en-US" sz="900" i="1" dirty="0">
                <a:solidFill>
                  <a:srgbClr val="005294"/>
                </a:solidFill>
              </a:rPr>
              <a:t> Open</a:t>
            </a:r>
            <a:r>
              <a:rPr lang="en-US" sz="900" dirty="0">
                <a:solidFill>
                  <a:srgbClr val="005294"/>
                </a:solidFill>
              </a:rPr>
              <a:t> 2023;6:e2348692.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srgbClr val="005294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grpSp>
        <p:nvGrpSpPr>
          <p:cNvPr id="400" name="Group 399">
            <a:extLst>
              <a:ext uri="{FF2B5EF4-FFF2-40B4-BE49-F238E27FC236}">
                <a16:creationId xmlns:a16="http://schemas.microsoft.com/office/drawing/2014/main" id="{AA9360CD-E2B5-EB51-B105-975FE8BFC567}"/>
              </a:ext>
            </a:extLst>
          </p:cNvPr>
          <p:cNvGrpSpPr/>
          <p:nvPr/>
        </p:nvGrpSpPr>
        <p:grpSpPr>
          <a:xfrm>
            <a:off x="327779" y="1974273"/>
            <a:ext cx="10975403" cy="4138180"/>
            <a:chOff x="327779" y="1974273"/>
            <a:chExt cx="10975403" cy="4138180"/>
          </a:xfrm>
        </p:grpSpPr>
        <p:sp>
          <p:nvSpPr>
            <p:cNvPr id="22" name="Rounded Rectangle 57">
              <a:extLst>
                <a:ext uri="{FF2B5EF4-FFF2-40B4-BE49-F238E27FC236}">
                  <a16:creationId xmlns:a16="http://schemas.microsoft.com/office/drawing/2014/main" id="{5BCB529A-05EF-E298-56A3-F21118A14033}"/>
                </a:ext>
              </a:extLst>
            </p:cNvPr>
            <p:cNvSpPr/>
            <p:nvPr/>
          </p:nvSpPr>
          <p:spPr>
            <a:xfrm>
              <a:off x="327779" y="1974273"/>
              <a:ext cx="10975403" cy="4138180"/>
            </a:xfrm>
            <a:prstGeom prst="roundRect">
              <a:avLst>
                <a:gd name="adj" fmla="val 5052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sp>
          <p:nvSpPr>
            <p:cNvPr id="406" name="TextBox 405">
              <a:extLst>
                <a:ext uri="{FF2B5EF4-FFF2-40B4-BE49-F238E27FC236}">
                  <a16:creationId xmlns:a16="http://schemas.microsoft.com/office/drawing/2014/main" id="{DF6BAC54-C293-8322-19CD-600D7F094014}"/>
                </a:ext>
              </a:extLst>
            </p:cNvPr>
            <p:cNvSpPr txBox="1"/>
            <p:nvPr/>
          </p:nvSpPr>
          <p:spPr>
            <a:xfrm>
              <a:off x="482927" y="3804725"/>
              <a:ext cx="337920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normalizeH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Acute urinary retention</a:t>
              </a:r>
            </a:p>
          </p:txBody>
        </p:sp>
        <p:sp>
          <p:nvSpPr>
            <p:cNvPr id="408" name="TextBox 407">
              <a:extLst>
                <a:ext uri="{FF2B5EF4-FFF2-40B4-BE49-F238E27FC236}">
                  <a16:creationId xmlns:a16="http://schemas.microsoft.com/office/drawing/2014/main" id="{49533F25-A10A-683D-D737-15110C01298C}"/>
                </a:ext>
              </a:extLst>
            </p:cNvPr>
            <p:cNvSpPr txBox="1"/>
            <p:nvPr/>
          </p:nvSpPr>
          <p:spPr>
            <a:xfrm>
              <a:off x="482927" y="4084790"/>
              <a:ext cx="337920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Invasive procedure for BPH</a:t>
              </a:r>
            </a:p>
          </p:txBody>
        </p:sp>
        <p:sp>
          <p:nvSpPr>
            <p:cNvPr id="409" name="TextBox 408">
              <a:extLst>
                <a:ext uri="{FF2B5EF4-FFF2-40B4-BE49-F238E27FC236}">
                  <a16:creationId xmlns:a16="http://schemas.microsoft.com/office/drawing/2014/main" id="{07869C79-C2F9-7B41-39EB-DC12BEDD1838}"/>
                </a:ext>
              </a:extLst>
            </p:cNvPr>
            <p:cNvSpPr txBox="1"/>
            <p:nvPr/>
          </p:nvSpPr>
          <p:spPr>
            <a:xfrm>
              <a:off x="7157256" y="2417010"/>
              <a:ext cx="4145925" cy="49931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tabLst>
                  <a:tab pos="803275" algn="ctr"/>
                  <a:tab pos="2327275" algn="ctr"/>
                  <a:tab pos="3584575" algn="ctr"/>
                </a:tabLst>
              </a:pPr>
              <a:r>
                <a:rPr lang="en-GB" sz="1600" dirty="0">
                  <a:solidFill>
                    <a:srgbClr val="000000"/>
                  </a:solidFill>
                  <a:latin typeface="+mj-lt"/>
                </a:rPr>
                <a:t>	HR (95% CI)	</a:t>
              </a:r>
              <a:r>
                <a:rPr lang="en-GB" sz="1600" dirty="0">
                  <a:solidFill>
                    <a:schemeClr val="accent1"/>
                  </a:solidFill>
                  <a:latin typeface="+mj-lt"/>
                </a:rPr>
                <a:t>Testosterone</a:t>
              </a:r>
              <a:r>
                <a:rPr lang="en-GB" sz="1600" dirty="0">
                  <a:solidFill>
                    <a:srgbClr val="000000"/>
                  </a:solidFill>
                  <a:latin typeface="+mj-lt"/>
                </a:rPr>
                <a:t>	</a:t>
              </a:r>
              <a:r>
                <a:rPr lang="en-GB" sz="1600" dirty="0">
                  <a:solidFill>
                    <a:schemeClr val="accent3">
                      <a:lumMod val="75000"/>
                    </a:schemeClr>
                  </a:solidFill>
                  <a:latin typeface="+mj-lt"/>
                </a:rPr>
                <a:t>Placebo</a:t>
              </a:r>
              <a:endParaRPr lang="en-GB" sz="1200" dirty="0">
                <a:solidFill>
                  <a:schemeClr val="accent3">
                    <a:lumMod val="75000"/>
                  </a:schemeClr>
                </a:solidFill>
                <a:latin typeface="+mj-lt"/>
              </a:endParaRPr>
            </a:p>
            <a:p>
              <a:pPr>
                <a:tabLst>
                  <a:tab pos="803275" algn="ctr"/>
                  <a:tab pos="2327275" algn="ctr"/>
                  <a:tab pos="3584575" algn="ctr"/>
                </a:tabLst>
              </a:pPr>
              <a:r>
                <a:rPr lang="en-GB" sz="1200" dirty="0">
                  <a:solidFill>
                    <a:srgbClr val="000000"/>
                  </a:solidFill>
                </a:rPr>
                <a:t>		n=2596, n (%)	n=2602, n (%)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CFB2EF98-3159-02EF-0123-825A5315BA12}"/>
                </a:ext>
              </a:extLst>
            </p:cNvPr>
            <p:cNvSpPr txBox="1"/>
            <p:nvPr/>
          </p:nvSpPr>
          <p:spPr>
            <a:xfrm>
              <a:off x="482926" y="2108326"/>
              <a:ext cx="9501901" cy="263149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Primary and secondary endpoints, analysed with Cox proportional hazards model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648F91DB-BC97-7AD8-4E1B-FE664A3474CC}"/>
                </a:ext>
              </a:extLst>
            </p:cNvPr>
            <p:cNvSpPr txBox="1"/>
            <p:nvPr/>
          </p:nvSpPr>
          <p:spPr>
            <a:xfrm>
              <a:off x="482927" y="4364855"/>
              <a:ext cx="337920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Prostate biopsy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BDD94FB2-6CF3-3773-C95F-024DC868D4E3}"/>
                </a:ext>
              </a:extLst>
            </p:cNvPr>
            <p:cNvSpPr txBox="1"/>
            <p:nvPr/>
          </p:nvSpPr>
          <p:spPr>
            <a:xfrm>
              <a:off x="482927" y="4644920"/>
              <a:ext cx="3379205" cy="46782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New pharmacologic</a:t>
              </a:r>
              <a:b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</a:b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  treatment for LUTS</a:t>
              </a:r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DD7F44C6-18F5-2D55-878A-DD6CC3467D2B}"/>
                </a:ext>
              </a:extLst>
            </p:cNvPr>
            <p:cNvGrpSpPr/>
            <p:nvPr/>
          </p:nvGrpSpPr>
          <p:grpSpPr>
            <a:xfrm>
              <a:off x="482927" y="2546142"/>
              <a:ext cx="3379205" cy="700667"/>
              <a:chOff x="482927" y="-1042187"/>
              <a:chExt cx="3379205" cy="700667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34E7F19-FD43-B3B8-67AA-1451E2D8CF29}"/>
                  </a:ext>
                </a:extLst>
              </p:cNvPr>
              <p:cNvSpPr txBox="1"/>
              <p:nvPr/>
            </p:nvSpPr>
            <p:spPr>
              <a:xfrm>
                <a:off x="482927" y="-1042187"/>
                <a:ext cx="3379205" cy="23391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>
                <a:sp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rPr>
                  <a:t>Primary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2544D38-0480-7300-521B-306C8454913D}"/>
                  </a:ext>
                </a:extLst>
              </p:cNvPr>
              <p:cNvSpPr txBox="1"/>
              <p:nvPr/>
            </p:nvSpPr>
            <p:spPr>
              <a:xfrm>
                <a:off x="482927" y="-809340"/>
                <a:ext cx="3379205" cy="46782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>
                <a:sp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0" i="0" u="none" strike="noStrike" kern="1200" cap="none" normalizeH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High-grade </a:t>
                </a:r>
                <a:br>
                  <a:rPr kumimoji="0" lang="en-GB" sz="1600" b="0" i="0" u="none" strike="noStrike" kern="1200" cap="none" normalizeH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+mn-ea"/>
                    <a:cs typeface="+mn-cs"/>
                  </a:rPr>
                </a:br>
                <a:r>
                  <a:rPr kumimoji="0" lang="en-GB" sz="1600" b="0" i="0" u="none" strike="noStrike" kern="1200" cap="none" normalizeH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  prostate cancer</a:t>
                </a:r>
              </a:p>
            </p:txBody>
          </p:sp>
        </p:grp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7AF24FE1-2188-AB03-00D8-01A027EDB065}"/>
                </a:ext>
              </a:extLst>
            </p:cNvPr>
            <p:cNvSpPr txBox="1"/>
            <p:nvPr/>
          </p:nvSpPr>
          <p:spPr>
            <a:xfrm>
              <a:off x="482927" y="3524660"/>
              <a:ext cx="337920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Any prostate cancer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330F27ED-B5A4-47A0-0CCF-8BCA0F9B8BCA}"/>
                </a:ext>
              </a:extLst>
            </p:cNvPr>
            <p:cNvSpPr txBox="1"/>
            <p:nvPr/>
          </p:nvSpPr>
          <p:spPr>
            <a:xfrm>
              <a:off x="7084519" y="2888482"/>
              <a:ext cx="4194687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tabLst>
                  <a:tab pos="539750" algn="r"/>
                  <a:tab pos="623888" algn="l"/>
                  <a:tab pos="2151063" algn="r"/>
                  <a:tab pos="2244725" algn="l"/>
                  <a:tab pos="3408363" algn="r"/>
                  <a:tab pos="3502025" algn="l"/>
                </a:tabLst>
              </a:pPr>
              <a:r>
                <a:rPr lang="en-GB" sz="1600" dirty="0">
                  <a:solidFill>
                    <a:srgbClr val="000000"/>
                  </a:solidFill>
                </a:rPr>
                <a:t>	1.63	(0.39–6.83)	5	</a:t>
              </a:r>
              <a:r>
                <a:rPr lang="en-GB" sz="1600">
                  <a:solidFill>
                    <a:srgbClr val="000000"/>
                  </a:solidFill>
                </a:rPr>
                <a:t>(0.19</a:t>
              </a:r>
              <a:r>
                <a:rPr lang="en-GB" sz="1600" dirty="0">
                  <a:solidFill>
                    <a:srgbClr val="000000"/>
                  </a:solidFill>
                </a:rPr>
                <a:t>)	3	(0.12)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4392F92E-5C65-834F-6BB2-F19D98DEC3CB}"/>
                </a:ext>
              </a:extLst>
            </p:cNvPr>
            <p:cNvSpPr txBox="1"/>
            <p:nvPr/>
          </p:nvSpPr>
          <p:spPr>
            <a:xfrm>
              <a:off x="482927" y="3291712"/>
              <a:ext cx="337920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Secondary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AED086E6-65B1-2B7D-7DF8-0A11F31FB8E8}"/>
                </a:ext>
              </a:extLst>
            </p:cNvPr>
            <p:cNvSpPr txBox="1"/>
            <p:nvPr/>
          </p:nvSpPr>
          <p:spPr>
            <a:xfrm>
              <a:off x="7084519" y="3518862"/>
              <a:ext cx="4194687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tabLst>
                  <a:tab pos="539750" algn="r"/>
                  <a:tab pos="623888" algn="l"/>
                  <a:tab pos="2151063" algn="r"/>
                  <a:tab pos="2244725" algn="l"/>
                  <a:tab pos="3408363" algn="r"/>
                  <a:tab pos="3502025" algn="l"/>
                </a:tabLst>
              </a:pPr>
              <a:r>
                <a:rPr lang="en-GB" sz="1600" dirty="0">
                  <a:solidFill>
                    <a:srgbClr val="000000"/>
                  </a:solidFill>
                </a:rPr>
                <a:t>	1.07	(0.47–2.43)	12	(0.46)	11	(0.42)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A1B293A3-948A-A59B-AB68-F898E664AAB1}"/>
                </a:ext>
              </a:extLst>
            </p:cNvPr>
            <p:cNvSpPr txBox="1"/>
            <p:nvPr/>
          </p:nvSpPr>
          <p:spPr>
            <a:xfrm>
              <a:off x="7084519" y="3798897"/>
              <a:ext cx="4194687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tabLst>
                  <a:tab pos="539750" algn="r"/>
                  <a:tab pos="623888" algn="l"/>
                  <a:tab pos="2151063" algn="r"/>
                  <a:tab pos="2244725" algn="l"/>
                  <a:tab pos="3408363" algn="r"/>
                  <a:tab pos="3502025" algn="l"/>
                </a:tabLst>
              </a:pPr>
              <a:r>
                <a:rPr lang="en-GB" sz="1600" dirty="0">
                  <a:solidFill>
                    <a:srgbClr val="000000"/>
                  </a:solidFill>
                </a:rPr>
                <a:t>	1.25	(0.65–2.41)	20	(0.77)	16	(0.61)</a:t>
              </a: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EB068A1B-55C1-73F5-C946-E9AC9853EEA0}"/>
                </a:ext>
              </a:extLst>
            </p:cNvPr>
            <p:cNvSpPr txBox="1"/>
            <p:nvPr/>
          </p:nvSpPr>
          <p:spPr>
            <a:xfrm>
              <a:off x="7084519" y="4077027"/>
              <a:ext cx="4194687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tabLst>
                  <a:tab pos="539750" algn="r"/>
                  <a:tab pos="623888" algn="l"/>
                  <a:tab pos="2151063" algn="r"/>
                  <a:tab pos="2244725" algn="l"/>
                  <a:tab pos="3408363" algn="r"/>
                  <a:tab pos="3502025" algn="l"/>
                </a:tabLst>
              </a:pPr>
              <a:r>
                <a:rPr lang="en-GB" sz="1600" dirty="0">
                  <a:solidFill>
                    <a:srgbClr val="000000"/>
                  </a:solidFill>
                </a:rPr>
                <a:t>	1.90	(0.94–3.81)	23	(0.89)	12	(0.46)</a:t>
              </a: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93A4A4D9-F915-F833-53DC-948C3DC60C3D}"/>
                </a:ext>
              </a:extLst>
            </p:cNvPr>
            <p:cNvSpPr txBox="1"/>
            <p:nvPr/>
          </p:nvSpPr>
          <p:spPr>
            <a:xfrm>
              <a:off x="7084519" y="4357062"/>
              <a:ext cx="4194687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tabLst>
                  <a:tab pos="539750" algn="r"/>
                  <a:tab pos="623888" algn="l"/>
                  <a:tab pos="2151063" algn="r"/>
                  <a:tab pos="2244725" algn="l"/>
                  <a:tab pos="3408363" algn="r"/>
                  <a:tab pos="3502025" algn="l"/>
                </a:tabLst>
              </a:pPr>
              <a:r>
                <a:rPr lang="en-GB" sz="1600" dirty="0">
                  <a:solidFill>
                    <a:srgbClr val="000000"/>
                  </a:solidFill>
                </a:rPr>
                <a:t>	1.13	(0.55–2.31)	16	(0.62)	14	(0.54)</a:t>
              </a:r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B659971C-9B58-BCF0-A17C-C821990A4258}"/>
                </a:ext>
              </a:extLst>
            </p:cNvPr>
            <p:cNvSpPr txBox="1"/>
            <p:nvPr/>
          </p:nvSpPr>
          <p:spPr>
            <a:xfrm>
              <a:off x="7084519" y="4753302"/>
              <a:ext cx="4194687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tabLst>
                  <a:tab pos="539750" algn="r"/>
                  <a:tab pos="623888" algn="l"/>
                  <a:tab pos="2151063" algn="r"/>
                  <a:tab pos="2244725" algn="l"/>
                  <a:tab pos="3408363" algn="r"/>
                  <a:tab pos="3502025" algn="l"/>
                </a:tabLst>
              </a:pPr>
              <a:r>
                <a:rPr lang="en-GB" sz="1600" dirty="0">
                  <a:solidFill>
                    <a:srgbClr val="000000"/>
                  </a:solidFill>
                </a:rPr>
                <a:t>	1.15	(0.86–1.53)	101	(3.89)	87	(3.34)</a:t>
              </a:r>
            </a:p>
          </p:txBody>
        </p:sp>
        <p:grpSp>
          <p:nvGrpSpPr>
            <p:cNvPr id="2796" name="Group 2795">
              <a:extLst>
                <a:ext uri="{FF2B5EF4-FFF2-40B4-BE49-F238E27FC236}">
                  <a16:creationId xmlns:a16="http://schemas.microsoft.com/office/drawing/2014/main" id="{7928F0CC-C4C7-67DE-6F99-8DCFF8EB3B9B}"/>
                </a:ext>
              </a:extLst>
            </p:cNvPr>
            <p:cNvGrpSpPr/>
            <p:nvPr/>
          </p:nvGrpSpPr>
          <p:grpSpPr>
            <a:xfrm>
              <a:off x="1767841" y="2728643"/>
              <a:ext cx="5908571" cy="3292400"/>
              <a:chOff x="1767841" y="2728643"/>
              <a:chExt cx="5908571" cy="3292400"/>
            </a:xfrm>
          </p:grpSpPr>
          <p:cxnSp>
            <p:nvCxnSpPr>
              <p:cNvPr id="2797" name="Straight Connector 2796">
                <a:extLst>
                  <a:ext uri="{FF2B5EF4-FFF2-40B4-BE49-F238E27FC236}">
                    <a16:creationId xmlns:a16="http://schemas.microsoft.com/office/drawing/2014/main" id="{AC93FFEA-AD1B-931E-2954-DC05A04B135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4597707" y="5117134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98" name="TextBox 2797">
                <a:extLst>
                  <a:ext uri="{FF2B5EF4-FFF2-40B4-BE49-F238E27FC236}">
                    <a16:creationId xmlns:a16="http://schemas.microsoft.com/office/drawing/2014/main" id="{91092903-7F92-5C7D-7DE4-FDBDF2B590D9}"/>
                  </a:ext>
                </a:extLst>
              </p:cNvPr>
              <p:cNvSpPr txBox="1"/>
              <p:nvPr/>
            </p:nvSpPr>
            <p:spPr>
              <a:xfrm>
                <a:off x="4503249" y="5183384"/>
                <a:ext cx="273101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1</a:t>
                </a:r>
              </a:p>
            </p:txBody>
          </p:sp>
          <p:cxnSp>
            <p:nvCxnSpPr>
              <p:cNvPr id="2799" name="Straight Connector 2798">
                <a:extLst>
                  <a:ext uri="{FF2B5EF4-FFF2-40B4-BE49-F238E27FC236}">
                    <a16:creationId xmlns:a16="http://schemas.microsoft.com/office/drawing/2014/main" id="{233CD6BE-BABF-B4B3-F674-39BAB34FBA78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4464462" y="5117134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00" name="Freeform: Shape 182">
                <a:extLst>
                  <a:ext uri="{FF2B5EF4-FFF2-40B4-BE49-F238E27FC236}">
                    <a16:creationId xmlns:a16="http://schemas.microsoft.com/office/drawing/2014/main" id="{64B22631-43CB-9119-B7FB-78A7A893CB54}"/>
                  </a:ext>
                </a:extLst>
              </p:cNvPr>
              <p:cNvSpPr/>
              <p:nvPr/>
            </p:nvSpPr>
            <p:spPr>
              <a:xfrm>
                <a:off x="4638237" y="2728643"/>
                <a:ext cx="128253" cy="2336375"/>
              </a:xfrm>
              <a:custGeom>
                <a:avLst/>
                <a:gdLst>
                  <a:gd name="connsiteX0" fmla="*/ 0 w 2480261"/>
                  <a:gd name="connsiteY0" fmla="*/ 0 h 1722840"/>
                  <a:gd name="connsiteX1" fmla="*/ 0 w 2480261"/>
                  <a:gd name="connsiteY1" fmla="*/ 1722840 h 1722840"/>
                  <a:gd name="connsiteX2" fmla="*/ 2480261 w 2480261"/>
                  <a:gd name="connsiteY2" fmla="*/ 1722840 h 1722840"/>
                  <a:gd name="connsiteX0" fmla="*/ 0 w 0"/>
                  <a:gd name="connsiteY0" fmla="*/ 0 h 1722840"/>
                  <a:gd name="connsiteX1" fmla="*/ 0 w 0"/>
                  <a:gd name="connsiteY1" fmla="*/ 1722840 h 17228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722840">
                    <a:moveTo>
                      <a:pt x="0" y="0"/>
                    </a:moveTo>
                    <a:lnTo>
                      <a:pt x="0" y="1722840"/>
                    </a:lnTo>
                  </a:path>
                </a:pathLst>
              </a:custGeom>
              <a:noFill/>
              <a:ln w="19050" cap="sq">
                <a:solidFill>
                  <a:srgbClr val="000000"/>
                </a:solidFill>
                <a:miter lim="800000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  <p:cxnSp>
            <p:nvCxnSpPr>
              <p:cNvPr id="2801" name="Straight Connector 2800">
                <a:extLst>
                  <a:ext uri="{FF2B5EF4-FFF2-40B4-BE49-F238E27FC236}">
                    <a16:creationId xmlns:a16="http://schemas.microsoft.com/office/drawing/2014/main" id="{19AB7032-7E39-ED0D-339D-E401E6D11C4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84592" y="5077492"/>
                <a:ext cx="406227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802" name="Group 2801">
                <a:extLst>
                  <a:ext uri="{FF2B5EF4-FFF2-40B4-BE49-F238E27FC236}">
                    <a16:creationId xmlns:a16="http://schemas.microsoft.com/office/drawing/2014/main" id="{83F0856E-E3B3-A820-33DC-6C82C9E67F0D}"/>
                  </a:ext>
                </a:extLst>
              </p:cNvPr>
              <p:cNvGrpSpPr/>
              <p:nvPr/>
            </p:nvGrpSpPr>
            <p:grpSpPr>
              <a:xfrm>
                <a:off x="3819416" y="5077492"/>
                <a:ext cx="326605" cy="281325"/>
                <a:chOff x="3964890" y="5368440"/>
                <a:chExt cx="326605" cy="281325"/>
              </a:xfrm>
            </p:grpSpPr>
            <p:cxnSp>
              <p:nvCxnSpPr>
                <p:cNvPr id="344" name="Straight Connector 343">
                  <a:extLst>
                    <a:ext uri="{FF2B5EF4-FFF2-40B4-BE49-F238E27FC236}">
                      <a16:creationId xmlns:a16="http://schemas.microsoft.com/office/drawing/2014/main" id="{A6A067C1-99CF-B887-04A7-62B8C462FCE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090831" y="5408082"/>
                  <a:ext cx="79284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45" name="TextBox 344">
                  <a:extLst>
                    <a:ext uri="{FF2B5EF4-FFF2-40B4-BE49-F238E27FC236}">
                      <a16:creationId xmlns:a16="http://schemas.microsoft.com/office/drawing/2014/main" id="{6627090B-F92E-CE85-F9F9-725BEE7A10B0}"/>
                    </a:ext>
                  </a:extLst>
                </p:cNvPr>
                <p:cNvSpPr txBox="1"/>
                <p:nvPr/>
              </p:nvSpPr>
              <p:spPr>
                <a:xfrm>
                  <a:off x="3964890" y="5474332"/>
                  <a:ext cx="326605" cy="175433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0.6</a:t>
                  </a:r>
                </a:p>
              </p:txBody>
            </p:sp>
          </p:grpSp>
          <p:cxnSp>
            <p:nvCxnSpPr>
              <p:cNvPr id="2803" name="Straight Connector 2802">
                <a:extLst>
                  <a:ext uri="{FF2B5EF4-FFF2-40B4-BE49-F238E27FC236}">
                    <a16:creationId xmlns:a16="http://schemas.microsoft.com/office/drawing/2014/main" id="{ED3255F3-CD73-F381-E80C-284EF70590E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4141572" y="5117134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804" name="Group 2803">
                <a:extLst>
                  <a:ext uri="{FF2B5EF4-FFF2-40B4-BE49-F238E27FC236}">
                    <a16:creationId xmlns:a16="http://schemas.microsoft.com/office/drawing/2014/main" id="{20628BA7-56ED-5239-7D61-37956485C6F8}"/>
                  </a:ext>
                </a:extLst>
              </p:cNvPr>
              <p:cNvGrpSpPr/>
              <p:nvPr/>
            </p:nvGrpSpPr>
            <p:grpSpPr>
              <a:xfrm>
                <a:off x="4187081" y="5077492"/>
                <a:ext cx="326605" cy="281325"/>
                <a:chOff x="4332555" y="5368440"/>
                <a:chExt cx="326605" cy="281325"/>
              </a:xfrm>
            </p:grpSpPr>
            <p:cxnSp>
              <p:nvCxnSpPr>
                <p:cNvPr id="342" name="Straight Connector 341">
                  <a:extLst>
                    <a:ext uri="{FF2B5EF4-FFF2-40B4-BE49-F238E27FC236}">
                      <a16:creationId xmlns:a16="http://schemas.microsoft.com/office/drawing/2014/main" id="{30ABDA85-F8BD-DE5D-9DA6-D02D552DE45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458496" y="5408082"/>
                  <a:ext cx="79284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43" name="TextBox 342">
                  <a:extLst>
                    <a:ext uri="{FF2B5EF4-FFF2-40B4-BE49-F238E27FC236}">
                      <a16:creationId xmlns:a16="http://schemas.microsoft.com/office/drawing/2014/main" id="{34C4A14E-8693-6664-2879-C6FE9EDEA930}"/>
                    </a:ext>
                  </a:extLst>
                </p:cNvPr>
                <p:cNvSpPr txBox="1"/>
                <p:nvPr/>
              </p:nvSpPr>
              <p:spPr>
                <a:xfrm>
                  <a:off x="4332555" y="5474332"/>
                  <a:ext cx="326605" cy="175433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0.8</a:t>
                  </a:r>
                </a:p>
              </p:txBody>
            </p:sp>
          </p:grpSp>
          <p:grpSp>
            <p:nvGrpSpPr>
              <p:cNvPr id="2805" name="Group 2804">
                <a:extLst>
                  <a:ext uri="{FF2B5EF4-FFF2-40B4-BE49-F238E27FC236}">
                    <a16:creationId xmlns:a16="http://schemas.microsoft.com/office/drawing/2014/main" id="{239FE4E4-4472-BFA2-105A-9F2F7F365277}"/>
                  </a:ext>
                </a:extLst>
              </p:cNvPr>
              <p:cNvGrpSpPr/>
              <p:nvPr/>
            </p:nvGrpSpPr>
            <p:grpSpPr>
              <a:xfrm>
                <a:off x="3299351" y="5077492"/>
                <a:ext cx="326605" cy="281325"/>
                <a:chOff x="3444825" y="5368440"/>
                <a:chExt cx="326605" cy="281325"/>
              </a:xfrm>
            </p:grpSpPr>
            <p:cxnSp>
              <p:nvCxnSpPr>
                <p:cNvPr id="340" name="Straight Connector 339">
                  <a:extLst>
                    <a:ext uri="{FF2B5EF4-FFF2-40B4-BE49-F238E27FC236}">
                      <a16:creationId xmlns:a16="http://schemas.microsoft.com/office/drawing/2014/main" id="{21CE15F7-93DE-1DAD-E587-85F9B5EDB09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3570766" y="5408082"/>
                  <a:ext cx="79284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41" name="TextBox 340">
                  <a:extLst>
                    <a:ext uri="{FF2B5EF4-FFF2-40B4-BE49-F238E27FC236}">
                      <a16:creationId xmlns:a16="http://schemas.microsoft.com/office/drawing/2014/main" id="{A924B8DF-5459-0B7E-03AD-DF9F36F00C55}"/>
                    </a:ext>
                  </a:extLst>
                </p:cNvPr>
                <p:cNvSpPr txBox="1"/>
                <p:nvPr/>
              </p:nvSpPr>
              <p:spPr>
                <a:xfrm>
                  <a:off x="3444825" y="5474332"/>
                  <a:ext cx="326605" cy="175433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0.4</a:t>
                  </a:r>
                </a:p>
              </p:txBody>
            </p:sp>
          </p:grpSp>
          <p:cxnSp>
            <p:nvCxnSpPr>
              <p:cNvPr id="2806" name="Straight Connector 2805">
                <a:extLst>
                  <a:ext uri="{FF2B5EF4-FFF2-40B4-BE49-F238E27FC236}">
                    <a16:creationId xmlns:a16="http://schemas.microsoft.com/office/drawing/2014/main" id="{74F3EEAC-FD17-4E13-3342-D4A3C2903E9F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711042" y="5117134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807" name="Group 2806">
                <a:extLst>
                  <a:ext uri="{FF2B5EF4-FFF2-40B4-BE49-F238E27FC236}">
                    <a16:creationId xmlns:a16="http://schemas.microsoft.com/office/drawing/2014/main" id="{8394FBA2-A8A5-01A8-408B-D260F273AA9E}"/>
                  </a:ext>
                </a:extLst>
              </p:cNvPr>
              <p:cNvGrpSpPr/>
              <p:nvPr/>
            </p:nvGrpSpPr>
            <p:grpSpPr>
              <a:xfrm>
                <a:off x="5414272" y="5077492"/>
                <a:ext cx="226042" cy="281325"/>
                <a:chOff x="7323671" y="5520840"/>
                <a:chExt cx="226042" cy="281325"/>
              </a:xfrm>
            </p:grpSpPr>
            <p:cxnSp>
              <p:nvCxnSpPr>
                <p:cNvPr id="338" name="Straight Connector 337">
                  <a:extLst>
                    <a:ext uri="{FF2B5EF4-FFF2-40B4-BE49-F238E27FC236}">
                      <a16:creationId xmlns:a16="http://schemas.microsoft.com/office/drawing/2014/main" id="{215B8354-7B59-C047-07E3-D2B6528A882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7396674" y="5560482"/>
                  <a:ext cx="79284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9" name="TextBox 338">
                  <a:extLst>
                    <a:ext uri="{FF2B5EF4-FFF2-40B4-BE49-F238E27FC236}">
                      <a16:creationId xmlns:a16="http://schemas.microsoft.com/office/drawing/2014/main" id="{A432A50F-0344-54C1-6409-C9866F7060E7}"/>
                    </a:ext>
                  </a:extLst>
                </p:cNvPr>
                <p:cNvSpPr txBox="1"/>
                <p:nvPr/>
              </p:nvSpPr>
              <p:spPr>
                <a:xfrm>
                  <a:off x="7323671" y="5626732"/>
                  <a:ext cx="226042" cy="175433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2</a:t>
                  </a:r>
                </a:p>
              </p:txBody>
            </p:sp>
          </p:grpSp>
          <p:grpSp>
            <p:nvGrpSpPr>
              <p:cNvPr id="2808" name="Group 2807">
                <a:extLst>
                  <a:ext uri="{FF2B5EF4-FFF2-40B4-BE49-F238E27FC236}">
                    <a16:creationId xmlns:a16="http://schemas.microsoft.com/office/drawing/2014/main" id="{6BC73534-8CF2-72E4-9317-B82B61189B5F}"/>
                  </a:ext>
                </a:extLst>
              </p:cNvPr>
              <p:cNvGrpSpPr/>
              <p:nvPr/>
            </p:nvGrpSpPr>
            <p:grpSpPr>
              <a:xfrm>
                <a:off x="5934337" y="5077492"/>
                <a:ext cx="226042" cy="281325"/>
                <a:chOff x="7323671" y="5520840"/>
                <a:chExt cx="226042" cy="281325"/>
              </a:xfrm>
            </p:grpSpPr>
            <p:cxnSp>
              <p:nvCxnSpPr>
                <p:cNvPr id="336" name="Straight Connector 335">
                  <a:extLst>
                    <a:ext uri="{FF2B5EF4-FFF2-40B4-BE49-F238E27FC236}">
                      <a16:creationId xmlns:a16="http://schemas.microsoft.com/office/drawing/2014/main" id="{B9D1BD59-96A2-4AE3-A856-8984E6AEDBD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7396674" y="5560482"/>
                  <a:ext cx="79284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7" name="TextBox 336">
                  <a:extLst>
                    <a:ext uri="{FF2B5EF4-FFF2-40B4-BE49-F238E27FC236}">
                      <a16:creationId xmlns:a16="http://schemas.microsoft.com/office/drawing/2014/main" id="{E287D870-2B25-DED7-580F-AA7489D61D7D}"/>
                    </a:ext>
                  </a:extLst>
                </p:cNvPr>
                <p:cNvSpPr txBox="1"/>
                <p:nvPr/>
              </p:nvSpPr>
              <p:spPr>
                <a:xfrm>
                  <a:off x="7323671" y="5626732"/>
                  <a:ext cx="226042" cy="175433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3</a:t>
                  </a:r>
                </a:p>
              </p:txBody>
            </p:sp>
          </p:grpSp>
          <p:grpSp>
            <p:nvGrpSpPr>
              <p:cNvPr id="2809" name="Group 2808">
                <a:extLst>
                  <a:ext uri="{FF2B5EF4-FFF2-40B4-BE49-F238E27FC236}">
                    <a16:creationId xmlns:a16="http://schemas.microsoft.com/office/drawing/2014/main" id="{97121CED-D51B-DED3-7C80-89B79F351FD8}"/>
                  </a:ext>
                </a:extLst>
              </p:cNvPr>
              <p:cNvGrpSpPr/>
              <p:nvPr/>
            </p:nvGrpSpPr>
            <p:grpSpPr>
              <a:xfrm>
                <a:off x="6302010" y="5077492"/>
                <a:ext cx="226042" cy="281325"/>
                <a:chOff x="7323671" y="5520840"/>
                <a:chExt cx="226042" cy="281325"/>
              </a:xfrm>
            </p:grpSpPr>
            <p:cxnSp>
              <p:nvCxnSpPr>
                <p:cNvPr id="334" name="Straight Connector 333">
                  <a:extLst>
                    <a:ext uri="{FF2B5EF4-FFF2-40B4-BE49-F238E27FC236}">
                      <a16:creationId xmlns:a16="http://schemas.microsoft.com/office/drawing/2014/main" id="{B6FBE496-E02B-8A6A-F549-7852EF2D442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7396674" y="5560482"/>
                  <a:ext cx="79284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5" name="TextBox 334">
                  <a:extLst>
                    <a:ext uri="{FF2B5EF4-FFF2-40B4-BE49-F238E27FC236}">
                      <a16:creationId xmlns:a16="http://schemas.microsoft.com/office/drawing/2014/main" id="{2DFBE9F6-0297-C182-34B0-4A08F4963111}"/>
                    </a:ext>
                  </a:extLst>
                </p:cNvPr>
                <p:cNvSpPr txBox="1"/>
                <p:nvPr/>
              </p:nvSpPr>
              <p:spPr>
                <a:xfrm>
                  <a:off x="7323671" y="5626732"/>
                  <a:ext cx="226042" cy="175433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4</a:t>
                  </a:r>
                </a:p>
              </p:txBody>
            </p:sp>
          </p:grpSp>
          <p:grpSp>
            <p:nvGrpSpPr>
              <p:cNvPr id="2810" name="Group 2809">
                <a:extLst>
                  <a:ext uri="{FF2B5EF4-FFF2-40B4-BE49-F238E27FC236}">
                    <a16:creationId xmlns:a16="http://schemas.microsoft.com/office/drawing/2014/main" id="{3CC95C05-CA71-3570-002F-B2253C80CE37}"/>
                  </a:ext>
                </a:extLst>
              </p:cNvPr>
              <p:cNvGrpSpPr/>
              <p:nvPr/>
            </p:nvGrpSpPr>
            <p:grpSpPr>
              <a:xfrm>
                <a:off x="6590318" y="5077492"/>
                <a:ext cx="226042" cy="281325"/>
                <a:chOff x="7323671" y="5520840"/>
                <a:chExt cx="226042" cy="281325"/>
              </a:xfrm>
            </p:grpSpPr>
            <p:cxnSp>
              <p:nvCxnSpPr>
                <p:cNvPr id="331" name="Straight Connector 330">
                  <a:extLst>
                    <a:ext uri="{FF2B5EF4-FFF2-40B4-BE49-F238E27FC236}">
                      <a16:creationId xmlns:a16="http://schemas.microsoft.com/office/drawing/2014/main" id="{FC7479AF-286D-184C-57CE-1B164FC85E0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7396674" y="5560482"/>
                  <a:ext cx="79284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2" name="TextBox 331">
                  <a:extLst>
                    <a:ext uri="{FF2B5EF4-FFF2-40B4-BE49-F238E27FC236}">
                      <a16:creationId xmlns:a16="http://schemas.microsoft.com/office/drawing/2014/main" id="{56E65855-F3B4-0F48-95FE-A7F9B13B270C}"/>
                    </a:ext>
                  </a:extLst>
                </p:cNvPr>
                <p:cNvSpPr txBox="1"/>
                <p:nvPr/>
              </p:nvSpPr>
              <p:spPr>
                <a:xfrm>
                  <a:off x="7323671" y="5626732"/>
                  <a:ext cx="226042" cy="175433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5</a:t>
                  </a:r>
                </a:p>
              </p:txBody>
            </p:sp>
          </p:grpSp>
          <p:grpSp>
            <p:nvGrpSpPr>
              <p:cNvPr id="2811" name="Group 2810">
                <a:extLst>
                  <a:ext uri="{FF2B5EF4-FFF2-40B4-BE49-F238E27FC236}">
                    <a16:creationId xmlns:a16="http://schemas.microsoft.com/office/drawing/2014/main" id="{C587ED03-8091-F521-100A-96B4F49AED8E}"/>
                  </a:ext>
                </a:extLst>
              </p:cNvPr>
              <p:cNvGrpSpPr/>
              <p:nvPr/>
            </p:nvGrpSpPr>
            <p:grpSpPr>
              <a:xfrm>
                <a:off x="6823244" y="5077492"/>
                <a:ext cx="226042" cy="281325"/>
                <a:chOff x="7323671" y="5520840"/>
                <a:chExt cx="226042" cy="281325"/>
              </a:xfrm>
            </p:grpSpPr>
            <p:cxnSp>
              <p:nvCxnSpPr>
                <p:cNvPr id="329" name="Straight Connector 328">
                  <a:extLst>
                    <a:ext uri="{FF2B5EF4-FFF2-40B4-BE49-F238E27FC236}">
                      <a16:creationId xmlns:a16="http://schemas.microsoft.com/office/drawing/2014/main" id="{8AF23D81-DB3D-4AD4-5F6B-5C5AFA0FABD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7396674" y="5560482"/>
                  <a:ext cx="79284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0" name="TextBox 329">
                  <a:extLst>
                    <a:ext uri="{FF2B5EF4-FFF2-40B4-BE49-F238E27FC236}">
                      <a16:creationId xmlns:a16="http://schemas.microsoft.com/office/drawing/2014/main" id="{8C897444-0808-A236-3846-343B5B201A4A}"/>
                    </a:ext>
                  </a:extLst>
                </p:cNvPr>
                <p:cNvSpPr txBox="1"/>
                <p:nvPr/>
              </p:nvSpPr>
              <p:spPr>
                <a:xfrm>
                  <a:off x="7323671" y="5626732"/>
                  <a:ext cx="226042" cy="175433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6</a:t>
                  </a:r>
                </a:p>
              </p:txBody>
            </p:sp>
          </p:grpSp>
          <p:grpSp>
            <p:nvGrpSpPr>
              <p:cNvPr id="2812" name="Group 2811">
                <a:extLst>
                  <a:ext uri="{FF2B5EF4-FFF2-40B4-BE49-F238E27FC236}">
                    <a16:creationId xmlns:a16="http://schemas.microsoft.com/office/drawing/2014/main" id="{4EC11297-E299-9ADA-DA78-7F170BA8615E}"/>
                  </a:ext>
                </a:extLst>
              </p:cNvPr>
              <p:cNvGrpSpPr/>
              <p:nvPr/>
            </p:nvGrpSpPr>
            <p:grpSpPr>
              <a:xfrm>
                <a:off x="7025797" y="5077492"/>
                <a:ext cx="226042" cy="281325"/>
                <a:chOff x="7171271" y="5368440"/>
                <a:chExt cx="226042" cy="281325"/>
              </a:xfrm>
            </p:grpSpPr>
            <p:cxnSp>
              <p:nvCxnSpPr>
                <p:cNvPr id="327" name="Straight Connector 326">
                  <a:extLst>
                    <a:ext uri="{FF2B5EF4-FFF2-40B4-BE49-F238E27FC236}">
                      <a16:creationId xmlns:a16="http://schemas.microsoft.com/office/drawing/2014/main" id="{6477A3F9-7AE3-B39D-50F9-98183C3DE48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7244274" y="5408082"/>
                  <a:ext cx="79284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8" name="TextBox 327">
                  <a:extLst>
                    <a:ext uri="{FF2B5EF4-FFF2-40B4-BE49-F238E27FC236}">
                      <a16:creationId xmlns:a16="http://schemas.microsoft.com/office/drawing/2014/main" id="{FD440308-110E-5107-D3F4-DEFC0E73152A}"/>
                    </a:ext>
                  </a:extLst>
                </p:cNvPr>
                <p:cNvSpPr txBox="1"/>
                <p:nvPr/>
              </p:nvSpPr>
              <p:spPr>
                <a:xfrm>
                  <a:off x="7171271" y="5474332"/>
                  <a:ext cx="226042" cy="175433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GB" sz="1200" dirty="0">
                      <a:solidFill>
                        <a:srgbClr val="000000"/>
                      </a:solidFill>
                      <a:latin typeface="Poppins Light"/>
                    </a:rPr>
                    <a:t>7</a:t>
                  </a:r>
                  <a:endPara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813" name="Group 2812">
                <a:extLst>
                  <a:ext uri="{FF2B5EF4-FFF2-40B4-BE49-F238E27FC236}">
                    <a16:creationId xmlns:a16="http://schemas.microsoft.com/office/drawing/2014/main" id="{61B2FDA3-3BC8-66B4-3570-1292B0B70E1F}"/>
                  </a:ext>
                </a:extLst>
              </p:cNvPr>
              <p:cNvGrpSpPr/>
              <p:nvPr/>
            </p:nvGrpSpPr>
            <p:grpSpPr>
              <a:xfrm>
                <a:off x="2929290" y="5077492"/>
                <a:ext cx="326605" cy="281325"/>
                <a:chOff x="3074764" y="5368440"/>
                <a:chExt cx="326605" cy="281325"/>
              </a:xfrm>
            </p:grpSpPr>
            <p:cxnSp>
              <p:nvCxnSpPr>
                <p:cNvPr id="325" name="Straight Connector 324">
                  <a:extLst>
                    <a:ext uri="{FF2B5EF4-FFF2-40B4-BE49-F238E27FC236}">
                      <a16:creationId xmlns:a16="http://schemas.microsoft.com/office/drawing/2014/main" id="{E47C2427-4530-9021-E12B-ACF2985B94D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3198800" y="5408082"/>
                  <a:ext cx="79284" cy="0"/>
                </a:xfrm>
                <a:prstGeom prst="line">
                  <a:avLst/>
                </a:prstGeom>
                <a:ln w="19050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6" name="TextBox 325">
                  <a:extLst>
                    <a:ext uri="{FF2B5EF4-FFF2-40B4-BE49-F238E27FC236}">
                      <a16:creationId xmlns:a16="http://schemas.microsoft.com/office/drawing/2014/main" id="{D3396BED-DCD5-F9C3-4B98-C2AB126E58D5}"/>
                    </a:ext>
                  </a:extLst>
                </p:cNvPr>
                <p:cNvSpPr txBox="1"/>
                <p:nvPr/>
              </p:nvSpPr>
              <p:spPr>
                <a:xfrm>
                  <a:off x="3074764" y="5474332"/>
                  <a:ext cx="326605" cy="175433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Light"/>
                      <a:ea typeface="+mn-ea"/>
                      <a:cs typeface="+mn-cs"/>
                    </a:rPr>
                    <a:t>0.3</a:t>
                  </a:r>
                </a:p>
              </p:txBody>
            </p:sp>
          </p:grpSp>
          <p:grpSp>
            <p:nvGrpSpPr>
              <p:cNvPr id="2814" name="Group 2813">
                <a:extLst>
                  <a:ext uri="{FF2B5EF4-FFF2-40B4-BE49-F238E27FC236}">
                    <a16:creationId xmlns:a16="http://schemas.microsoft.com/office/drawing/2014/main" id="{8F40D480-204B-7966-62A9-6C4B410A92BC}"/>
                  </a:ext>
                </a:extLst>
              </p:cNvPr>
              <p:cNvGrpSpPr/>
              <p:nvPr/>
            </p:nvGrpSpPr>
            <p:grpSpPr>
              <a:xfrm>
                <a:off x="1767841" y="5459004"/>
                <a:ext cx="5908571" cy="562039"/>
                <a:chOff x="2259579" y="5459004"/>
                <a:chExt cx="5908571" cy="562039"/>
              </a:xfrm>
            </p:grpSpPr>
            <p:sp>
              <p:nvSpPr>
                <p:cNvPr id="320" name="TextBox 319">
                  <a:extLst>
                    <a:ext uri="{FF2B5EF4-FFF2-40B4-BE49-F238E27FC236}">
                      <a16:creationId xmlns:a16="http://schemas.microsoft.com/office/drawing/2014/main" id="{B2B573A1-2963-D40F-1CB4-9D49602F69BC}"/>
                    </a:ext>
                  </a:extLst>
                </p:cNvPr>
                <p:cNvSpPr txBox="1"/>
                <p:nvPr/>
              </p:nvSpPr>
              <p:spPr>
                <a:xfrm>
                  <a:off x="2259579" y="5470867"/>
                  <a:ext cx="2561344" cy="233910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>
                  <a:spAutoFit/>
                </a:bodyPr>
                <a:lstStyle/>
                <a:p>
                  <a:pPr marL="0" marR="0" lvl="0" indent="0" algn="r" defTabSz="914400" rtl="0" eaLnBrk="1" fontAlgn="auto" latinLnBrk="0" hangingPunct="1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Medium"/>
                      <a:ea typeface="+mn-ea"/>
                      <a:cs typeface="+mn-cs"/>
                    </a:rPr>
                    <a:t>Lower with testosterone</a:t>
                  </a:r>
                </a:p>
              </p:txBody>
            </p:sp>
            <p:sp>
              <p:nvSpPr>
                <p:cNvPr id="321" name="TextBox 320">
                  <a:extLst>
                    <a:ext uri="{FF2B5EF4-FFF2-40B4-BE49-F238E27FC236}">
                      <a16:creationId xmlns:a16="http://schemas.microsoft.com/office/drawing/2014/main" id="{A703F983-8FE7-7A3D-F5D6-BEF86B866929}"/>
                    </a:ext>
                  </a:extLst>
                </p:cNvPr>
                <p:cNvSpPr txBox="1"/>
                <p:nvPr/>
              </p:nvSpPr>
              <p:spPr>
                <a:xfrm>
                  <a:off x="5444382" y="5470867"/>
                  <a:ext cx="2723768" cy="233910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>
                  <a:spAutoFit/>
                </a:bodyPr>
                <a:lstStyle/>
                <a:p>
                  <a:pPr marL="0" marR="0" lvl="0" indent="0" defTabSz="914400" rtl="0" eaLnBrk="1" fontAlgn="auto" latinLnBrk="0" hangingPunct="1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Medium"/>
                      <a:ea typeface="+mn-ea"/>
                      <a:cs typeface="+mn-cs"/>
                    </a:rPr>
                    <a:t>Higher with testosterone</a:t>
                  </a:r>
                </a:p>
              </p:txBody>
            </p:sp>
            <p:sp>
              <p:nvSpPr>
                <p:cNvPr id="322" name="Arrow: Right 321">
                  <a:extLst>
                    <a:ext uri="{FF2B5EF4-FFF2-40B4-BE49-F238E27FC236}">
                      <a16:creationId xmlns:a16="http://schemas.microsoft.com/office/drawing/2014/main" id="{5E07F87D-8F87-0C5B-60C6-6D0A74588B07}"/>
                    </a:ext>
                  </a:extLst>
                </p:cNvPr>
                <p:cNvSpPr/>
                <p:nvPr/>
              </p:nvSpPr>
              <p:spPr>
                <a:xfrm flipH="1">
                  <a:off x="4824593" y="5459004"/>
                  <a:ext cx="252985" cy="227789"/>
                </a:xfrm>
                <a:prstGeom prst="rightArrow">
                  <a:avLst/>
                </a:pr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23" name="Arrow: Right 322">
                  <a:extLst>
                    <a:ext uri="{FF2B5EF4-FFF2-40B4-BE49-F238E27FC236}">
                      <a16:creationId xmlns:a16="http://schemas.microsoft.com/office/drawing/2014/main" id="{8B9F02F0-A9D0-EA5F-B0CC-A6243D49891D}"/>
                    </a:ext>
                  </a:extLst>
                </p:cNvPr>
                <p:cNvSpPr/>
                <p:nvPr/>
              </p:nvSpPr>
              <p:spPr>
                <a:xfrm>
                  <a:off x="5181488" y="5459004"/>
                  <a:ext cx="252985" cy="227789"/>
                </a:xfrm>
                <a:prstGeom prst="rightArrow">
                  <a:avLst/>
                </a:prstGeom>
                <a:solidFill>
                  <a:schemeClr val="accent3"/>
                </a:solidFill>
                <a:ln>
                  <a:solidFill>
                    <a:schemeClr val="accent3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24" name="TextBox 323">
                  <a:extLst>
                    <a:ext uri="{FF2B5EF4-FFF2-40B4-BE49-F238E27FC236}">
                      <a16:creationId xmlns:a16="http://schemas.microsoft.com/office/drawing/2014/main" id="{9C4FFFCF-591B-4E4C-E722-6ACD311D477E}"/>
                    </a:ext>
                  </a:extLst>
                </p:cNvPr>
                <p:cNvSpPr txBox="1"/>
                <p:nvPr/>
              </p:nvSpPr>
              <p:spPr>
                <a:xfrm>
                  <a:off x="4178174" y="5787133"/>
                  <a:ext cx="1911760" cy="233910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9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Poppins Medium"/>
                      <a:ea typeface="+mn-ea"/>
                      <a:cs typeface="+mn-cs"/>
                    </a:rPr>
                    <a:t>Proportionate risk</a:t>
                  </a:r>
                </a:p>
              </p:txBody>
            </p:sp>
          </p:grpSp>
        </p:grpSp>
        <p:grpSp>
          <p:nvGrpSpPr>
            <p:cNvPr id="356" name="Group 355">
              <a:extLst>
                <a:ext uri="{FF2B5EF4-FFF2-40B4-BE49-F238E27FC236}">
                  <a16:creationId xmlns:a16="http://schemas.microsoft.com/office/drawing/2014/main" id="{CFE98D89-D9CE-C2EE-D357-A5FF046ECF7B}"/>
                </a:ext>
              </a:extLst>
            </p:cNvPr>
            <p:cNvGrpSpPr/>
            <p:nvPr/>
          </p:nvGrpSpPr>
          <p:grpSpPr>
            <a:xfrm>
              <a:off x="3442461" y="2913659"/>
              <a:ext cx="3656901" cy="169945"/>
              <a:chOff x="14709100" y="1806984"/>
              <a:chExt cx="3656901" cy="169945"/>
            </a:xfrm>
          </p:grpSpPr>
          <p:cxnSp>
            <p:nvCxnSpPr>
              <p:cNvPr id="357" name="Straight Connector 356">
                <a:extLst>
                  <a:ext uri="{FF2B5EF4-FFF2-40B4-BE49-F238E27FC236}">
                    <a16:creationId xmlns:a16="http://schemas.microsoft.com/office/drawing/2014/main" id="{66516867-986F-2B99-46D4-C39BF7060800}"/>
                  </a:ext>
                </a:extLst>
              </p:cNvPr>
              <p:cNvCxnSpPr/>
              <p:nvPr/>
            </p:nvCxnSpPr>
            <p:spPr>
              <a:xfrm>
                <a:off x="14709100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59" name="Straight Connector 358">
                <a:extLst>
                  <a:ext uri="{FF2B5EF4-FFF2-40B4-BE49-F238E27FC236}">
                    <a16:creationId xmlns:a16="http://schemas.microsoft.com/office/drawing/2014/main" id="{5F5F5F89-D6BD-F677-EE81-3965385399A0}"/>
                  </a:ext>
                </a:extLst>
              </p:cNvPr>
              <p:cNvCxnSpPr/>
              <p:nvPr/>
            </p:nvCxnSpPr>
            <p:spPr>
              <a:xfrm>
                <a:off x="18366001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60" name="Straight Connector 359">
                <a:extLst>
                  <a:ext uri="{FF2B5EF4-FFF2-40B4-BE49-F238E27FC236}">
                    <a16:creationId xmlns:a16="http://schemas.microsoft.com/office/drawing/2014/main" id="{CEEFA399-018A-C192-AAA5-6A546F91552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4714614" y="1891957"/>
                <a:ext cx="3646245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362" name="Rectangle 361">
                <a:extLst>
                  <a:ext uri="{FF2B5EF4-FFF2-40B4-BE49-F238E27FC236}">
                    <a16:creationId xmlns:a16="http://schemas.microsoft.com/office/drawing/2014/main" id="{F85BB19C-6BCD-6DD8-2C19-E65F26B99F94}"/>
                  </a:ext>
                </a:extLst>
              </p:cNvPr>
              <p:cNvSpPr/>
              <p:nvPr/>
            </p:nvSpPr>
            <p:spPr>
              <a:xfrm rot="2700000">
                <a:off x="16441816" y="1806983"/>
                <a:ext cx="169945" cy="169948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363" name="Group 362">
              <a:extLst>
                <a:ext uri="{FF2B5EF4-FFF2-40B4-BE49-F238E27FC236}">
                  <a16:creationId xmlns:a16="http://schemas.microsoft.com/office/drawing/2014/main" id="{3B3A1057-9DB9-1FCE-7C58-A527A62A7C40}"/>
                </a:ext>
              </a:extLst>
            </p:cNvPr>
            <p:cNvGrpSpPr/>
            <p:nvPr/>
          </p:nvGrpSpPr>
          <p:grpSpPr>
            <a:xfrm>
              <a:off x="3678681" y="3546119"/>
              <a:ext cx="2096706" cy="169945"/>
              <a:chOff x="14709100" y="1806984"/>
              <a:chExt cx="2096706" cy="169945"/>
            </a:xfrm>
          </p:grpSpPr>
          <p:cxnSp>
            <p:nvCxnSpPr>
              <p:cNvPr id="364" name="Straight Connector 363">
                <a:extLst>
                  <a:ext uri="{FF2B5EF4-FFF2-40B4-BE49-F238E27FC236}">
                    <a16:creationId xmlns:a16="http://schemas.microsoft.com/office/drawing/2014/main" id="{2746863D-98EE-DE33-8693-E84F2A1B1C46}"/>
                  </a:ext>
                </a:extLst>
              </p:cNvPr>
              <p:cNvCxnSpPr/>
              <p:nvPr/>
            </p:nvCxnSpPr>
            <p:spPr>
              <a:xfrm>
                <a:off x="14709100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65" name="Straight Connector 364">
                <a:extLst>
                  <a:ext uri="{FF2B5EF4-FFF2-40B4-BE49-F238E27FC236}">
                    <a16:creationId xmlns:a16="http://schemas.microsoft.com/office/drawing/2014/main" id="{29A1687C-5A1F-E8E0-98B0-2B0DE0FEFE90}"/>
                  </a:ext>
                </a:extLst>
              </p:cNvPr>
              <p:cNvCxnSpPr/>
              <p:nvPr/>
            </p:nvCxnSpPr>
            <p:spPr>
              <a:xfrm>
                <a:off x="16805806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66" name="Straight Connector 365">
                <a:extLst>
                  <a:ext uri="{FF2B5EF4-FFF2-40B4-BE49-F238E27FC236}">
                    <a16:creationId xmlns:a16="http://schemas.microsoft.com/office/drawing/2014/main" id="{EBB532F7-5E76-9A76-9F85-1302F79B95C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4714614" y="1891957"/>
                <a:ext cx="2084145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367" name="Rectangle 366">
                <a:extLst>
                  <a:ext uri="{FF2B5EF4-FFF2-40B4-BE49-F238E27FC236}">
                    <a16:creationId xmlns:a16="http://schemas.microsoft.com/office/drawing/2014/main" id="{AAAF2E70-660B-90EF-39F0-38F79592BD2B}"/>
                  </a:ext>
                </a:extLst>
              </p:cNvPr>
              <p:cNvSpPr/>
              <p:nvPr/>
            </p:nvSpPr>
            <p:spPr>
              <a:xfrm rot="2700000">
                <a:off x="15672196" y="1806983"/>
                <a:ext cx="169945" cy="169948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371" name="Group 370">
              <a:extLst>
                <a:ext uri="{FF2B5EF4-FFF2-40B4-BE49-F238E27FC236}">
                  <a16:creationId xmlns:a16="http://schemas.microsoft.com/office/drawing/2014/main" id="{3DE77731-480E-6F03-E9C5-8250BD911852}"/>
                </a:ext>
              </a:extLst>
            </p:cNvPr>
            <p:cNvGrpSpPr/>
            <p:nvPr/>
          </p:nvGrpSpPr>
          <p:grpSpPr>
            <a:xfrm>
              <a:off x="4090161" y="3820439"/>
              <a:ext cx="1668081" cy="169945"/>
              <a:chOff x="14709100" y="1806984"/>
              <a:chExt cx="1668081" cy="169945"/>
            </a:xfrm>
          </p:grpSpPr>
          <p:cxnSp>
            <p:nvCxnSpPr>
              <p:cNvPr id="372" name="Straight Connector 371">
                <a:extLst>
                  <a:ext uri="{FF2B5EF4-FFF2-40B4-BE49-F238E27FC236}">
                    <a16:creationId xmlns:a16="http://schemas.microsoft.com/office/drawing/2014/main" id="{ECC4FF05-B17B-A5C8-12A2-BA97A37AAB10}"/>
                  </a:ext>
                </a:extLst>
              </p:cNvPr>
              <p:cNvCxnSpPr/>
              <p:nvPr/>
            </p:nvCxnSpPr>
            <p:spPr>
              <a:xfrm>
                <a:off x="14709100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73" name="Straight Connector 372">
                <a:extLst>
                  <a:ext uri="{FF2B5EF4-FFF2-40B4-BE49-F238E27FC236}">
                    <a16:creationId xmlns:a16="http://schemas.microsoft.com/office/drawing/2014/main" id="{65A665B4-4C7B-0412-C7C2-7349A00E93A0}"/>
                  </a:ext>
                </a:extLst>
              </p:cNvPr>
              <p:cNvCxnSpPr/>
              <p:nvPr/>
            </p:nvCxnSpPr>
            <p:spPr>
              <a:xfrm>
                <a:off x="16377181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74" name="Straight Connector 373">
                <a:extLst>
                  <a:ext uri="{FF2B5EF4-FFF2-40B4-BE49-F238E27FC236}">
                    <a16:creationId xmlns:a16="http://schemas.microsoft.com/office/drawing/2014/main" id="{CF143A09-3ABF-D5F4-D2A5-D6E7BB23715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4714614" y="1891957"/>
                <a:ext cx="1649805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375" name="Rectangle 374">
                <a:extLst>
                  <a:ext uri="{FF2B5EF4-FFF2-40B4-BE49-F238E27FC236}">
                    <a16:creationId xmlns:a16="http://schemas.microsoft.com/office/drawing/2014/main" id="{D5D2E817-5447-16B5-7CF6-6D24E9A6F101}"/>
                  </a:ext>
                </a:extLst>
              </p:cNvPr>
              <p:cNvSpPr/>
              <p:nvPr/>
            </p:nvSpPr>
            <p:spPr>
              <a:xfrm rot="2700000">
                <a:off x="15458836" y="1806983"/>
                <a:ext cx="169945" cy="169948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377" name="Group 376">
              <a:extLst>
                <a:ext uri="{FF2B5EF4-FFF2-40B4-BE49-F238E27FC236}">
                  <a16:creationId xmlns:a16="http://schemas.microsoft.com/office/drawing/2014/main" id="{F8DD66FD-F6FB-7209-C569-2D17DDA39360}"/>
                </a:ext>
              </a:extLst>
            </p:cNvPr>
            <p:cNvGrpSpPr/>
            <p:nvPr/>
          </p:nvGrpSpPr>
          <p:grpSpPr>
            <a:xfrm>
              <a:off x="4562601" y="4102379"/>
              <a:ext cx="1807719" cy="169945"/>
              <a:chOff x="14709100" y="1806984"/>
              <a:chExt cx="1807719" cy="169945"/>
            </a:xfrm>
          </p:grpSpPr>
          <p:cxnSp>
            <p:nvCxnSpPr>
              <p:cNvPr id="378" name="Straight Connector 377">
                <a:extLst>
                  <a:ext uri="{FF2B5EF4-FFF2-40B4-BE49-F238E27FC236}">
                    <a16:creationId xmlns:a16="http://schemas.microsoft.com/office/drawing/2014/main" id="{C5D7E1ED-8FC6-541D-0211-E309B5896469}"/>
                  </a:ext>
                </a:extLst>
              </p:cNvPr>
              <p:cNvCxnSpPr/>
              <p:nvPr/>
            </p:nvCxnSpPr>
            <p:spPr>
              <a:xfrm>
                <a:off x="14709100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79" name="Straight Connector 378">
                <a:extLst>
                  <a:ext uri="{FF2B5EF4-FFF2-40B4-BE49-F238E27FC236}">
                    <a16:creationId xmlns:a16="http://schemas.microsoft.com/office/drawing/2014/main" id="{C64A3B23-2927-E585-446B-3299D1F88870}"/>
                  </a:ext>
                </a:extLst>
              </p:cNvPr>
              <p:cNvCxnSpPr/>
              <p:nvPr/>
            </p:nvCxnSpPr>
            <p:spPr>
              <a:xfrm>
                <a:off x="16506721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80" name="Straight Connector 379">
                <a:extLst>
                  <a:ext uri="{FF2B5EF4-FFF2-40B4-BE49-F238E27FC236}">
                    <a16:creationId xmlns:a16="http://schemas.microsoft.com/office/drawing/2014/main" id="{FDF5C50B-2C05-F314-88BC-E5DD7BA1F81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4714614" y="1891957"/>
                <a:ext cx="1802205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381" name="Rectangle 380">
                <a:extLst>
                  <a:ext uri="{FF2B5EF4-FFF2-40B4-BE49-F238E27FC236}">
                    <a16:creationId xmlns:a16="http://schemas.microsoft.com/office/drawing/2014/main" id="{A80E3B5C-86EC-B43D-DBAD-EBD83A86072E}"/>
                  </a:ext>
                </a:extLst>
              </p:cNvPr>
              <p:cNvSpPr/>
              <p:nvPr/>
            </p:nvSpPr>
            <p:spPr>
              <a:xfrm rot="2700000">
                <a:off x="15519796" y="1806983"/>
                <a:ext cx="169945" cy="169948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383" name="Group 382">
              <a:extLst>
                <a:ext uri="{FF2B5EF4-FFF2-40B4-BE49-F238E27FC236}">
                  <a16:creationId xmlns:a16="http://schemas.microsoft.com/office/drawing/2014/main" id="{8141FDB9-FFE6-4E18-E3AA-58EEB7A5F09A}"/>
                </a:ext>
              </a:extLst>
            </p:cNvPr>
            <p:cNvGrpSpPr/>
            <p:nvPr/>
          </p:nvGrpSpPr>
          <p:grpSpPr>
            <a:xfrm>
              <a:off x="3870359" y="4384961"/>
              <a:ext cx="1835721" cy="169945"/>
              <a:chOff x="14709100" y="1806984"/>
              <a:chExt cx="1835721" cy="169945"/>
            </a:xfrm>
          </p:grpSpPr>
          <p:cxnSp>
            <p:nvCxnSpPr>
              <p:cNvPr id="384" name="Straight Connector 383">
                <a:extLst>
                  <a:ext uri="{FF2B5EF4-FFF2-40B4-BE49-F238E27FC236}">
                    <a16:creationId xmlns:a16="http://schemas.microsoft.com/office/drawing/2014/main" id="{CF7DDF15-97F0-BF9B-8392-3A5DFF8C91CE}"/>
                  </a:ext>
                </a:extLst>
              </p:cNvPr>
              <p:cNvCxnSpPr/>
              <p:nvPr/>
            </p:nvCxnSpPr>
            <p:spPr>
              <a:xfrm>
                <a:off x="14709100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85" name="Straight Connector 384">
                <a:extLst>
                  <a:ext uri="{FF2B5EF4-FFF2-40B4-BE49-F238E27FC236}">
                    <a16:creationId xmlns:a16="http://schemas.microsoft.com/office/drawing/2014/main" id="{6A74B6F8-8513-D84A-6654-48D8EDD91D9E}"/>
                  </a:ext>
                </a:extLst>
              </p:cNvPr>
              <p:cNvCxnSpPr/>
              <p:nvPr/>
            </p:nvCxnSpPr>
            <p:spPr>
              <a:xfrm>
                <a:off x="16544821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86" name="Straight Connector 385">
                <a:extLst>
                  <a:ext uri="{FF2B5EF4-FFF2-40B4-BE49-F238E27FC236}">
                    <a16:creationId xmlns:a16="http://schemas.microsoft.com/office/drawing/2014/main" id="{A84B2B4B-9590-3D3B-8C53-CBCFB426D39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4714614" y="1891957"/>
                <a:ext cx="1823887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387" name="Rectangle 386">
                <a:extLst>
                  <a:ext uri="{FF2B5EF4-FFF2-40B4-BE49-F238E27FC236}">
                    <a16:creationId xmlns:a16="http://schemas.microsoft.com/office/drawing/2014/main" id="{981BBE3C-F3BC-92C1-3042-8A676B71AF89}"/>
                  </a:ext>
                </a:extLst>
              </p:cNvPr>
              <p:cNvSpPr/>
              <p:nvPr/>
            </p:nvSpPr>
            <p:spPr>
              <a:xfrm rot="2700000">
                <a:off x="15550276" y="1806983"/>
                <a:ext cx="169945" cy="169948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390" name="Group 389">
              <a:extLst>
                <a:ext uri="{FF2B5EF4-FFF2-40B4-BE49-F238E27FC236}">
                  <a16:creationId xmlns:a16="http://schemas.microsoft.com/office/drawing/2014/main" id="{33993B23-E687-54D4-097D-F2EC1C3555EA}"/>
                </a:ext>
              </a:extLst>
            </p:cNvPr>
            <p:cNvGrpSpPr/>
            <p:nvPr/>
          </p:nvGrpSpPr>
          <p:grpSpPr>
            <a:xfrm>
              <a:off x="4447657" y="4773202"/>
              <a:ext cx="742251" cy="169945"/>
              <a:chOff x="14709100" y="1806984"/>
              <a:chExt cx="742251" cy="169945"/>
            </a:xfrm>
          </p:grpSpPr>
          <p:cxnSp>
            <p:nvCxnSpPr>
              <p:cNvPr id="391" name="Straight Connector 390">
                <a:extLst>
                  <a:ext uri="{FF2B5EF4-FFF2-40B4-BE49-F238E27FC236}">
                    <a16:creationId xmlns:a16="http://schemas.microsoft.com/office/drawing/2014/main" id="{5C05FF92-9D07-E3AB-F4BA-2231B43F70DD}"/>
                  </a:ext>
                </a:extLst>
              </p:cNvPr>
              <p:cNvCxnSpPr/>
              <p:nvPr/>
            </p:nvCxnSpPr>
            <p:spPr>
              <a:xfrm>
                <a:off x="14709100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92" name="Straight Connector 391">
                <a:extLst>
                  <a:ext uri="{FF2B5EF4-FFF2-40B4-BE49-F238E27FC236}">
                    <a16:creationId xmlns:a16="http://schemas.microsoft.com/office/drawing/2014/main" id="{FACFE29A-109E-1C6B-6511-BFF6946DB439}"/>
                  </a:ext>
                </a:extLst>
              </p:cNvPr>
              <p:cNvCxnSpPr/>
              <p:nvPr/>
            </p:nvCxnSpPr>
            <p:spPr>
              <a:xfrm>
                <a:off x="15451351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393" name="Straight Connector 392">
                <a:extLst>
                  <a:ext uri="{FF2B5EF4-FFF2-40B4-BE49-F238E27FC236}">
                    <a16:creationId xmlns:a16="http://schemas.microsoft.com/office/drawing/2014/main" id="{823232EE-3C6F-B826-BFAA-DCDD2D011D4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4714614" y="1891957"/>
                <a:ext cx="736049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394" name="Rectangle 393">
                <a:extLst>
                  <a:ext uri="{FF2B5EF4-FFF2-40B4-BE49-F238E27FC236}">
                    <a16:creationId xmlns:a16="http://schemas.microsoft.com/office/drawing/2014/main" id="{1F1CB41A-00F4-96FA-35AD-809103A49E1E}"/>
                  </a:ext>
                </a:extLst>
              </p:cNvPr>
              <p:cNvSpPr/>
              <p:nvPr/>
            </p:nvSpPr>
            <p:spPr>
              <a:xfrm rot="2700000">
                <a:off x="14994016" y="1806983"/>
                <a:ext cx="169945" cy="169948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398" name="Rectangle: Rounded Corners 397">
            <a:extLst>
              <a:ext uri="{FF2B5EF4-FFF2-40B4-BE49-F238E27FC236}">
                <a16:creationId xmlns:a16="http://schemas.microsoft.com/office/drawing/2014/main" id="{CA56EF70-4A08-4C5A-874F-FDA04AEBD9A4}"/>
              </a:ext>
            </a:extLst>
          </p:cNvPr>
          <p:cNvSpPr/>
          <p:nvPr/>
        </p:nvSpPr>
        <p:spPr>
          <a:xfrm>
            <a:off x="-592854" y="1340465"/>
            <a:ext cx="8887305" cy="449779"/>
          </a:xfrm>
          <a:prstGeom prst="roundRect">
            <a:avLst>
              <a:gd name="adj" fmla="val 50000"/>
            </a:avLst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399" name="Content Placeholder 2">
            <a:extLst>
              <a:ext uri="{FF2B5EF4-FFF2-40B4-BE49-F238E27FC236}">
                <a16:creationId xmlns:a16="http://schemas.microsoft.com/office/drawing/2014/main" id="{4C1375E6-2EC2-481B-CC79-F76D0DCFBB9E}"/>
              </a:ext>
            </a:extLst>
          </p:cNvPr>
          <p:cNvSpPr txBox="1">
            <a:spLocks/>
          </p:cNvSpPr>
          <p:nvPr/>
        </p:nvSpPr>
        <p:spPr>
          <a:xfrm>
            <a:off x="688769" y="1360561"/>
            <a:ext cx="7249886" cy="4278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spcBef>
                <a:spcPts val="1800"/>
              </a:spcBef>
              <a:spcAft>
                <a:spcPct val="0"/>
              </a:spcAft>
              <a:buClr>
                <a:srgbClr val="006EAB"/>
              </a:buClr>
              <a:buNone/>
              <a:defRPr/>
            </a:pPr>
            <a:r>
              <a:rPr lang="en-US" b="1" spc="-40" dirty="0">
                <a:solidFill>
                  <a:prstClr val="white"/>
                </a:solidFill>
              </a:rPr>
              <a:t>Sensitivity analyses of prostate safety endpoints</a:t>
            </a:r>
          </a:p>
        </p:txBody>
      </p:sp>
    </p:spTree>
    <p:extLst>
      <p:ext uri="{BB962C8B-B14F-4D97-AF65-F5344CB8AC3E}">
        <p14:creationId xmlns:p14="http://schemas.microsoft.com/office/powerpoint/2010/main" val="3897537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4193A-D2D0-115F-A442-F9E59DA0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8" y="582711"/>
            <a:ext cx="10917190" cy="639992"/>
          </a:xfrm>
        </p:spPr>
        <p:txBody>
          <a:bodyPr anchor="t">
            <a:normAutofit/>
          </a:bodyPr>
          <a:lstStyle/>
          <a:p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TRAVERSE Prostate Safety </a:t>
            </a:r>
            <a:r>
              <a:rPr kumimoji="0" lang="en-GB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substudy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latin typeface="Poppins Medium"/>
                <a:ea typeface="+mj-ea"/>
                <a:cs typeface="+mj-cs"/>
              </a:rPr>
              <a:t>: results</a:t>
            </a:r>
            <a:endParaRPr lang="en-GB" dirty="0"/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6C5E5D65-05FA-8229-6EC2-BA5B11EBC6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2164" y="112552"/>
            <a:ext cx="1227881" cy="430167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57D15B5-DFD4-E6C8-00A7-EC75142DFF94}"/>
              </a:ext>
            </a:extLst>
          </p:cNvPr>
          <p:cNvSpPr/>
          <p:nvPr/>
        </p:nvSpPr>
        <p:spPr>
          <a:xfrm>
            <a:off x="-592854" y="1340465"/>
            <a:ext cx="8887305" cy="449779"/>
          </a:xfrm>
          <a:prstGeom prst="roundRect">
            <a:avLst>
              <a:gd name="adj" fmla="val 50000"/>
            </a:avLst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2AE37F9-7738-1E2B-E7FF-134A6E8535AD}"/>
              </a:ext>
            </a:extLst>
          </p:cNvPr>
          <p:cNvSpPr txBox="1">
            <a:spLocks/>
          </p:cNvSpPr>
          <p:nvPr/>
        </p:nvSpPr>
        <p:spPr>
          <a:xfrm>
            <a:off x="688769" y="1360561"/>
            <a:ext cx="7249886" cy="4278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spcBef>
                <a:spcPts val="1800"/>
              </a:spcBef>
              <a:spcAft>
                <a:spcPct val="0"/>
              </a:spcAft>
              <a:buClr>
                <a:srgbClr val="006EAB"/>
              </a:buClr>
              <a:buNone/>
              <a:defRPr/>
            </a:pPr>
            <a:r>
              <a:rPr lang="en-US" b="1" spc="-40" dirty="0">
                <a:solidFill>
                  <a:prstClr val="white"/>
                </a:solidFill>
              </a:rPr>
              <a:t>Sensitivity analyses of prostate safety endpoints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4D39AC-9ACC-B2B1-4D0F-4316AFBD7CA3}"/>
              </a:ext>
            </a:extLst>
          </p:cNvPr>
          <p:cNvSpPr txBox="1"/>
          <p:nvPr/>
        </p:nvSpPr>
        <p:spPr>
          <a:xfrm>
            <a:off x="1524001" y="6122978"/>
            <a:ext cx="10087896" cy="2308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BPH, benign prostatic hyperplasia; CI, confidence interval; HR, hazard ratio; LUTS, lower urinary tract symptoms.</a:t>
            </a:r>
            <a:r>
              <a:rPr lang="en-US" sz="900" dirty="0">
                <a:solidFill>
                  <a:srgbClr val="005294"/>
                </a:solidFill>
              </a:rPr>
              <a:t> Bhasin S </a:t>
            </a:r>
            <a:r>
              <a:rPr lang="en-US" sz="900" i="1" dirty="0">
                <a:solidFill>
                  <a:srgbClr val="005294"/>
                </a:solidFill>
              </a:rPr>
              <a:t>et al. JAMA </a:t>
            </a:r>
            <a:r>
              <a:rPr lang="en-US" sz="900" i="1" dirty="0" err="1">
                <a:solidFill>
                  <a:srgbClr val="005294"/>
                </a:solidFill>
              </a:rPr>
              <a:t>Netw</a:t>
            </a:r>
            <a:r>
              <a:rPr lang="en-US" sz="900" i="1" dirty="0">
                <a:solidFill>
                  <a:srgbClr val="005294"/>
                </a:solidFill>
              </a:rPr>
              <a:t> Open</a:t>
            </a:r>
            <a:r>
              <a:rPr lang="en-US" sz="900" dirty="0">
                <a:solidFill>
                  <a:srgbClr val="005294"/>
                </a:solidFill>
              </a:rPr>
              <a:t> 2023;6:e2348692.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srgbClr val="005294"/>
              </a:solidFill>
              <a:effectLst/>
              <a:uLnTx/>
              <a:uFillTx/>
              <a:latin typeface="Poppins Light"/>
              <a:ea typeface="+mn-ea"/>
              <a:cs typeface="+mn-cs"/>
            </a:endParaRPr>
          </a:p>
        </p:txBody>
      </p:sp>
      <p:grpSp>
        <p:nvGrpSpPr>
          <p:cNvPr id="333" name="Group 332">
            <a:extLst>
              <a:ext uri="{FF2B5EF4-FFF2-40B4-BE49-F238E27FC236}">
                <a16:creationId xmlns:a16="http://schemas.microsoft.com/office/drawing/2014/main" id="{61F888B8-EA03-44A5-985E-7F6C5FBFF9E7}"/>
              </a:ext>
            </a:extLst>
          </p:cNvPr>
          <p:cNvGrpSpPr/>
          <p:nvPr/>
        </p:nvGrpSpPr>
        <p:grpSpPr>
          <a:xfrm>
            <a:off x="327779" y="1974273"/>
            <a:ext cx="10975403" cy="4138180"/>
            <a:chOff x="327779" y="1974273"/>
            <a:chExt cx="10975403" cy="4138180"/>
          </a:xfrm>
        </p:grpSpPr>
        <p:sp>
          <p:nvSpPr>
            <p:cNvPr id="22" name="Rounded Rectangle 57">
              <a:extLst>
                <a:ext uri="{FF2B5EF4-FFF2-40B4-BE49-F238E27FC236}">
                  <a16:creationId xmlns:a16="http://schemas.microsoft.com/office/drawing/2014/main" id="{5BCB529A-05EF-E298-56A3-F21118A14033}"/>
                </a:ext>
              </a:extLst>
            </p:cNvPr>
            <p:cNvSpPr/>
            <p:nvPr/>
          </p:nvSpPr>
          <p:spPr>
            <a:xfrm>
              <a:off x="327779" y="1974273"/>
              <a:ext cx="10975403" cy="4138180"/>
            </a:xfrm>
            <a:prstGeom prst="roundRect">
              <a:avLst>
                <a:gd name="adj" fmla="val 5052"/>
              </a:avLst>
            </a:prstGeom>
            <a:solidFill>
              <a:srgbClr val="FFFFFF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cxnSp>
          <p:nvCxnSpPr>
            <p:cNvPr id="354" name="Straight Connector 353">
              <a:extLst>
                <a:ext uri="{FF2B5EF4-FFF2-40B4-BE49-F238E27FC236}">
                  <a16:creationId xmlns:a16="http://schemas.microsoft.com/office/drawing/2014/main" id="{1B877491-2152-334E-DBBF-F4A314D0F91D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226357" y="5117134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5" name="TextBox 354">
              <a:extLst>
                <a:ext uri="{FF2B5EF4-FFF2-40B4-BE49-F238E27FC236}">
                  <a16:creationId xmlns:a16="http://schemas.microsoft.com/office/drawing/2014/main" id="{CF59F43F-7080-A8AF-9660-A117F2095BE6}"/>
                </a:ext>
              </a:extLst>
            </p:cNvPr>
            <p:cNvSpPr txBox="1"/>
            <p:nvPr/>
          </p:nvSpPr>
          <p:spPr>
            <a:xfrm>
              <a:off x="5131899" y="5183384"/>
              <a:ext cx="273101" cy="175433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61" name="Freeform: Shape 182">
              <a:extLst>
                <a:ext uri="{FF2B5EF4-FFF2-40B4-BE49-F238E27FC236}">
                  <a16:creationId xmlns:a16="http://schemas.microsoft.com/office/drawing/2014/main" id="{E70829C8-DEDF-643E-F4FD-B424DB2F7082}"/>
                </a:ext>
              </a:extLst>
            </p:cNvPr>
            <p:cNvSpPr/>
            <p:nvPr/>
          </p:nvSpPr>
          <p:spPr>
            <a:xfrm>
              <a:off x="5266887" y="2728643"/>
              <a:ext cx="128253" cy="2336375"/>
            </a:xfrm>
            <a:custGeom>
              <a:avLst/>
              <a:gdLst>
                <a:gd name="connsiteX0" fmla="*/ 0 w 2480261"/>
                <a:gd name="connsiteY0" fmla="*/ 0 h 1722840"/>
                <a:gd name="connsiteX1" fmla="*/ 0 w 2480261"/>
                <a:gd name="connsiteY1" fmla="*/ 1722840 h 1722840"/>
                <a:gd name="connsiteX2" fmla="*/ 2480261 w 2480261"/>
                <a:gd name="connsiteY2" fmla="*/ 1722840 h 1722840"/>
                <a:gd name="connsiteX0" fmla="*/ 0 w 0"/>
                <a:gd name="connsiteY0" fmla="*/ 0 h 1722840"/>
                <a:gd name="connsiteX1" fmla="*/ 0 w 0"/>
                <a:gd name="connsiteY1" fmla="*/ 1722840 h 1722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722840">
                  <a:moveTo>
                    <a:pt x="0" y="0"/>
                  </a:moveTo>
                  <a:lnTo>
                    <a:pt x="0" y="1722840"/>
                  </a:lnTo>
                </a:path>
              </a:pathLst>
            </a:custGeom>
            <a:noFill/>
            <a:ln w="19050" cap="sq">
              <a:solidFill>
                <a:srgbClr val="000000"/>
              </a:solidFill>
              <a:miter lim="800000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 Light"/>
                <a:ea typeface="+mn-ea"/>
                <a:cs typeface="+mn-cs"/>
              </a:endParaRPr>
            </a:p>
          </p:txBody>
        </p:sp>
        <p:cxnSp>
          <p:nvCxnSpPr>
            <p:cNvPr id="369" name="Straight Connector 368">
              <a:extLst>
                <a:ext uri="{FF2B5EF4-FFF2-40B4-BE49-F238E27FC236}">
                  <a16:creationId xmlns:a16="http://schemas.microsoft.com/office/drawing/2014/main" id="{D7E573A5-718E-69F6-7A69-BEB85375504E}"/>
                </a:ext>
              </a:extLst>
            </p:cNvPr>
            <p:cNvCxnSpPr>
              <a:cxnSpLocks/>
            </p:cNvCxnSpPr>
            <p:nvPr/>
          </p:nvCxnSpPr>
          <p:spPr>
            <a:xfrm>
              <a:off x="3084592" y="5077492"/>
              <a:ext cx="406227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6" name="TextBox 405">
              <a:extLst>
                <a:ext uri="{FF2B5EF4-FFF2-40B4-BE49-F238E27FC236}">
                  <a16:creationId xmlns:a16="http://schemas.microsoft.com/office/drawing/2014/main" id="{DF6BAC54-C293-8322-19CD-600D7F094014}"/>
                </a:ext>
              </a:extLst>
            </p:cNvPr>
            <p:cNvSpPr txBox="1"/>
            <p:nvPr/>
          </p:nvSpPr>
          <p:spPr>
            <a:xfrm>
              <a:off x="482927" y="3804725"/>
              <a:ext cx="337920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normalizeH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Acute urinary retention</a:t>
              </a:r>
            </a:p>
          </p:txBody>
        </p:sp>
        <p:sp>
          <p:nvSpPr>
            <p:cNvPr id="408" name="TextBox 407">
              <a:extLst>
                <a:ext uri="{FF2B5EF4-FFF2-40B4-BE49-F238E27FC236}">
                  <a16:creationId xmlns:a16="http://schemas.microsoft.com/office/drawing/2014/main" id="{49533F25-A10A-683D-D737-15110C01298C}"/>
                </a:ext>
              </a:extLst>
            </p:cNvPr>
            <p:cNvSpPr txBox="1"/>
            <p:nvPr/>
          </p:nvSpPr>
          <p:spPr>
            <a:xfrm>
              <a:off x="482927" y="4084790"/>
              <a:ext cx="337920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Invasive procedure for BPH</a:t>
              </a:r>
            </a:p>
          </p:txBody>
        </p:sp>
        <p:sp>
          <p:nvSpPr>
            <p:cNvPr id="409" name="TextBox 408">
              <a:extLst>
                <a:ext uri="{FF2B5EF4-FFF2-40B4-BE49-F238E27FC236}">
                  <a16:creationId xmlns:a16="http://schemas.microsoft.com/office/drawing/2014/main" id="{07869C79-C2F9-7B41-39EB-DC12BEDD1838}"/>
                </a:ext>
              </a:extLst>
            </p:cNvPr>
            <p:cNvSpPr txBox="1"/>
            <p:nvPr/>
          </p:nvSpPr>
          <p:spPr>
            <a:xfrm>
              <a:off x="7157256" y="2417010"/>
              <a:ext cx="4145925" cy="49931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tabLst>
                  <a:tab pos="803275" algn="ctr"/>
                  <a:tab pos="2327275" algn="ctr"/>
                  <a:tab pos="3584575" algn="ctr"/>
                </a:tabLst>
              </a:pPr>
              <a:r>
                <a:rPr lang="en-GB" sz="1600" dirty="0">
                  <a:solidFill>
                    <a:srgbClr val="000000"/>
                  </a:solidFill>
                  <a:latin typeface="+mj-lt"/>
                </a:rPr>
                <a:t>	HR (95% CI)	</a:t>
              </a:r>
              <a:r>
                <a:rPr lang="en-GB" sz="1600" dirty="0">
                  <a:solidFill>
                    <a:schemeClr val="accent1"/>
                  </a:solidFill>
                  <a:latin typeface="+mj-lt"/>
                </a:rPr>
                <a:t>Testosterone</a:t>
              </a:r>
              <a:r>
                <a:rPr lang="en-GB" sz="1600" dirty="0">
                  <a:solidFill>
                    <a:srgbClr val="000000"/>
                  </a:solidFill>
                  <a:latin typeface="+mj-lt"/>
                </a:rPr>
                <a:t>	</a:t>
              </a:r>
              <a:r>
                <a:rPr lang="en-GB" sz="1600" dirty="0">
                  <a:solidFill>
                    <a:schemeClr val="accent3">
                      <a:lumMod val="75000"/>
                    </a:schemeClr>
                  </a:solidFill>
                  <a:latin typeface="+mj-lt"/>
                </a:rPr>
                <a:t>Placebo</a:t>
              </a:r>
              <a:endParaRPr lang="en-GB" sz="1200" dirty="0">
                <a:solidFill>
                  <a:schemeClr val="accent3">
                    <a:lumMod val="75000"/>
                  </a:schemeClr>
                </a:solidFill>
                <a:latin typeface="+mj-lt"/>
              </a:endParaRPr>
            </a:p>
            <a:p>
              <a:pPr>
                <a:tabLst>
                  <a:tab pos="803275" algn="ctr"/>
                  <a:tab pos="2327275" algn="ctr"/>
                  <a:tab pos="3584575" algn="ctr"/>
                </a:tabLst>
              </a:pPr>
              <a:r>
                <a:rPr lang="en-GB" sz="1200" dirty="0">
                  <a:solidFill>
                    <a:srgbClr val="000000"/>
                  </a:solidFill>
                </a:rPr>
                <a:t>		n=2596, n (%)	n=2602, n (%)</a:t>
              </a:r>
            </a:p>
          </p:txBody>
        </p: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0553A074-9B9C-D919-3906-29192F6B26BE}"/>
                </a:ext>
              </a:extLst>
            </p:cNvPr>
            <p:cNvGrpSpPr/>
            <p:nvPr/>
          </p:nvGrpSpPr>
          <p:grpSpPr>
            <a:xfrm>
              <a:off x="4800491" y="5077492"/>
              <a:ext cx="326605" cy="281325"/>
              <a:chOff x="3964890" y="5368440"/>
              <a:chExt cx="326605" cy="281325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CE5696ED-A3EC-F36F-B8BC-3F40C1C6BBFD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4090831" y="5408082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4578CF8-355B-EEE1-D456-EC58D6302DD2}"/>
                  </a:ext>
                </a:extLst>
              </p:cNvPr>
              <p:cNvSpPr txBox="1"/>
              <p:nvPr/>
            </p:nvSpPr>
            <p:spPr>
              <a:xfrm>
                <a:off x="3964890" y="5474332"/>
                <a:ext cx="326605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0.8</a:t>
                </a:r>
              </a:p>
            </p:txBody>
          </p:sp>
        </p:grp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8ADB8AE-DC3B-3946-9089-233EA2455826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084547" y="5117134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0B1D90DB-5572-4D09-7DEB-4045D282B8F3}"/>
                </a:ext>
              </a:extLst>
            </p:cNvPr>
            <p:cNvGrpSpPr/>
            <p:nvPr/>
          </p:nvGrpSpPr>
          <p:grpSpPr>
            <a:xfrm>
              <a:off x="4411871" y="5077492"/>
              <a:ext cx="326605" cy="281325"/>
              <a:chOff x="3444825" y="5368440"/>
              <a:chExt cx="326605" cy="281325"/>
            </a:xfrm>
          </p:grpSpPr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EAEEF29F-B1EF-5C08-7551-31974D3BD168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570766" y="5408082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AF6C0989-1D75-EB2A-740D-EE5B5B9FB74F}"/>
                  </a:ext>
                </a:extLst>
              </p:cNvPr>
              <p:cNvSpPr txBox="1"/>
              <p:nvPr/>
            </p:nvSpPr>
            <p:spPr>
              <a:xfrm>
                <a:off x="3444825" y="5474332"/>
                <a:ext cx="326605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0.6</a:t>
                </a:r>
              </a:p>
            </p:txBody>
          </p:sp>
        </p:grp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962AA5F3-FB86-1B96-E725-40B8890582B7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745457" y="5117134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0F68DCCF-CABB-E0AE-59DA-DD5C1037FC12}"/>
                </a:ext>
              </a:extLst>
            </p:cNvPr>
            <p:cNvGrpSpPr/>
            <p:nvPr/>
          </p:nvGrpSpPr>
          <p:grpSpPr>
            <a:xfrm>
              <a:off x="6092452" y="5077492"/>
              <a:ext cx="226042" cy="281325"/>
              <a:chOff x="7323671" y="5520840"/>
              <a:chExt cx="226042" cy="281325"/>
            </a:xfrm>
          </p:grpSpPr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9DF5ED29-4EDF-CE00-334E-E3CC0C07545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7396674" y="5560482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10724F92-4EE7-6B68-4211-7980C4A3B7F4}"/>
                  </a:ext>
                </a:extLst>
              </p:cNvPr>
              <p:cNvSpPr txBox="1"/>
              <p:nvPr/>
            </p:nvSpPr>
            <p:spPr>
              <a:xfrm>
                <a:off x="7323671" y="5626732"/>
                <a:ext cx="226042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2</a:t>
                </a:r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34C9B68C-2F53-F52A-35F6-130CD2EB52AA}"/>
                </a:ext>
              </a:extLst>
            </p:cNvPr>
            <p:cNvGrpSpPr/>
            <p:nvPr/>
          </p:nvGrpSpPr>
          <p:grpSpPr>
            <a:xfrm>
              <a:off x="6639187" y="5077492"/>
              <a:ext cx="226042" cy="281325"/>
              <a:chOff x="7323671" y="5520840"/>
              <a:chExt cx="226042" cy="281325"/>
            </a:xfrm>
          </p:grpSpPr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C7094300-15F2-BB3F-1406-FF9E8CEB1BCF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7396674" y="5560482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DE0FB357-2084-50DC-21B6-67BBAB721F6F}"/>
                  </a:ext>
                </a:extLst>
              </p:cNvPr>
              <p:cNvSpPr txBox="1"/>
              <p:nvPr/>
            </p:nvSpPr>
            <p:spPr>
              <a:xfrm>
                <a:off x="7323671" y="5626732"/>
                <a:ext cx="226042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3</a:t>
                </a:r>
              </a:p>
            </p:txBody>
          </p: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1D379303-7217-D492-34DA-7EF0BEBB6005}"/>
                </a:ext>
              </a:extLst>
            </p:cNvPr>
            <p:cNvGrpSpPr/>
            <p:nvPr/>
          </p:nvGrpSpPr>
          <p:grpSpPr>
            <a:xfrm>
              <a:off x="7025797" y="5077492"/>
              <a:ext cx="226042" cy="281325"/>
              <a:chOff x="7171271" y="5368440"/>
              <a:chExt cx="226042" cy="281325"/>
            </a:xfrm>
          </p:grpSpPr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1479C86A-DBAD-2685-7262-ACA08314735F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7244274" y="5408082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68656B5A-E3BD-6FE7-3B88-D2248F6FEC51}"/>
                  </a:ext>
                </a:extLst>
              </p:cNvPr>
              <p:cNvSpPr txBox="1"/>
              <p:nvPr/>
            </p:nvSpPr>
            <p:spPr>
              <a:xfrm>
                <a:off x="7171271" y="5474332"/>
                <a:ext cx="226042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dirty="0">
                    <a:solidFill>
                      <a:srgbClr val="000000"/>
                    </a:solidFill>
                    <a:latin typeface="Poppins Light"/>
                  </a:rPr>
                  <a:t>4</a:t>
                </a: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Light"/>
                  <a:ea typeface="+mn-ea"/>
                  <a:cs typeface="+mn-cs"/>
                </a:endParaRPr>
              </a:p>
            </p:txBody>
          </p:sp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54655D73-49B3-A7C7-69A0-8ED5853113F8}"/>
                </a:ext>
              </a:extLst>
            </p:cNvPr>
            <p:cNvGrpSpPr/>
            <p:nvPr/>
          </p:nvGrpSpPr>
          <p:grpSpPr>
            <a:xfrm>
              <a:off x="2929290" y="5077492"/>
              <a:ext cx="326605" cy="281325"/>
              <a:chOff x="3074764" y="5368440"/>
              <a:chExt cx="326605" cy="281325"/>
            </a:xfrm>
          </p:grpSpPr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891D5601-4881-BDFF-C545-66784124A75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198800" y="5408082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98667F1E-3919-BB94-26F0-31E09CF853B8}"/>
                  </a:ext>
                </a:extLst>
              </p:cNvPr>
              <p:cNvSpPr txBox="1"/>
              <p:nvPr/>
            </p:nvSpPr>
            <p:spPr>
              <a:xfrm>
                <a:off x="3074764" y="5474332"/>
                <a:ext cx="326605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0.2</a:t>
                </a:r>
              </a:p>
            </p:txBody>
          </p: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81D15A8D-1E95-F73E-7B25-A0977B3F0F9E}"/>
                </a:ext>
              </a:extLst>
            </p:cNvPr>
            <p:cNvGrpSpPr/>
            <p:nvPr/>
          </p:nvGrpSpPr>
          <p:grpSpPr>
            <a:xfrm>
              <a:off x="2404111" y="5459004"/>
              <a:ext cx="5908571" cy="562039"/>
              <a:chOff x="2895849" y="5459004"/>
              <a:chExt cx="5908571" cy="562039"/>
            </a:xfrm>
          </p:grpSpPr>
          <p:sp>
            <p:nvSpPr>
              <p:cNvPr id="353" name="TextBox 352">
                <a:extLst>
                  <a:ext uri="{FF2B5EF4-FFF2-40B4-BE49-F238E27FC236}">
                    <a16:creationId xmlns:a16="http://schemas.microsoft.com/office/drawing/2014/main" id="{69633107-4EB7-C2BB-AE51-D54BA1AB25D7}"/>
                  </a:ext>
                </a:extLst>
              </p:cNvPr>
              <p:cNvSpPr txBox="1"/>
              <p:nvPr/>
            </p:nvSpPr>
            <p:spPr>
              <a:xfrm>
                <a:off x="2895849" y="5470867"/>
                <a:ext cx="2561344" cy="23391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rPr>
                  <a:t>Lower with testosterone</a:t>
                </a:r>
              </a:p>
            </p:txBody>
          </p:sp>
          <p:sp>
            <p:nvSpPr>
              <p:cNvPr id="358" name="TextBox 357">
                <a:extLst>
                  <a:ext uri="{FF2B5EF4-FFF2-40B4-BE49-F238E27FC236}">
                    <a16:creationId xmlns:a16="http://schemas.microsoft.com/office/drawing/2014/main" id="{853E18D5-AA62-F3E4-4172-B737B861EC4B}"/>
                  </a:ext>
                </a:extLst>
              </p:cNvPr>
              <p:cNvSpPr txBox="1"/>
              <p:nvPr/>
            </p:nvSpPr>
            <p:spPr>
              <a:xfrm>
                <a:off x="6080652" y="5470867"/>
                <a:ext cx="2723768" cy="23391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rPr>
                  <a:t>Higher with testosterone</a:t>
                </a:r>
              </a:p>
            </p:txBody>
          </p:sp>
          <p:sp>
            <p:nvSpPr>
              <p:cNvPr id="403" name="Arrow: Right 402">
                <a:extLst>
                  <a:ext uri="{FF2B5EF4-FFF2-40B4-BE49-F238E27FC236}">
                    <a16:creationId xmlns:a16="http://schemas.microsoft.com/office/drawing/2014/main" id="{45797F5B-E23B-9BD2-8833-4BE311D3F1FB}"/>
                  </a:ext>
                </a:extLst>
              </p:cNvPr>
              <p:cNvSpPr/>
              <p:nvPr/>
            </p:nvSpPr>
            <p:spPr>
              <a:xfrm flipH="1">
                <a:off x="5460863" y="5459004"/>
                <a:ext cx="252985" cy="227789"/>
              </a:xfrm>
              <a:prstGeom prst="rightArrow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04" name="Arrow: Right 403">
                <a:extLst>
                  <a:ext uri="{FF2B5EF4-FFF2-40B4-BE49-F238E27FC236}">
                    <a16:creationId xmlns:a16="http://schemas.microsoft.com/office/drawing/2014/main" id="{0AEADF38-3E4C-458E-209C-EE43CA3B1682}"/>
                  </a:ext>
                </a:extLst>
              </p:cNvPr>
              <p:cNvSpPr/>
              <p:nvPr/>
            </p:nvSpPr>
            <p:spPr>
              <a:xfrm>
                <a:off x="5817758" y="5459004"/>
                <a:ext cx="252985" cy="227789"/>
              </a:xfrm>
              <a:prstGeom prst="rightArrow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55641038-9F96-FE0C-BF5D-0A1D566383A8}"/>
                  </a:ext>
                </a:extLst>
              </p:cNvPr>
              <p:cNvSpPr txBox="1"/>
              <p:nvPr/>
            </p:nvSpPr>
            <p:spPr>
              <a:xfrm>
                <a:off x="4803014" y="5787133"/>
                <a:ext cx="1911760" cy="23391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rPr>
                  <a:t>Proportionate risk</a:t>
                </a:r>
              </a:p>
            </p:txBody>
          </p:sp>
        </p:grp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CFB2EF98-3159-02EF-0123-825A5315BA12}"/>
                </a:ext>
              </a:extLst>
            </p:cNvPr>
            <p:cNvSpPr txBox="1"/>
            <p:nvPr/>
          </p:nvSpPr>
          <p:spPr>
            <a:xfrm>
              <a:off x="482927" y="2108327"/>
              <a:ext cx="8962110" cy="263149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>
                <a:lnSpc>
                  <a:spcPct val="95000"/>
                </a:lnSpc>
                <a:defRPr/>
              </a:pPr>
              <a:r>
                <a:rPr lang="en-US" dirty="0">
                  <a:solidFill>
                    <a:schemeClr val="accent1"/>
                  </a:solidFill>
                  <a:latin typeface="Poppins Medium"/>
                </a:rPr>
                <a:t>Primary and secondary events occurring within 30 days of end of treatment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648F91DB-BC97-7AD8-4E1B-FE664A3474CC}"/>
                </a:ext>
              </a:extLst>
            </p:cNvPr>
            <p:cNvSpPr txBox="1"/>
            <p:nvPr/>
          </p:nvSpPr>
          <p:spPr>
            <a:xfrm>
              <a:off x="482927" y="4364855"/>
              <a:ext cx="337920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Prostate biopsy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BDD94FB2-6CF3-3773-C95F-024DC868D4E3}"/>
                </a:ext>
              </a:extLst>
            </p:cNvPr>
            <p:cNvSpPr txBox="1"/>
            <p:nvPr/>
          </p:nvSpPr>
          <p:spPr>
            <a:xfrm>
              <a:off x="482927" y="4644920"/>
              <a:ext cx="3379205" cy="46782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New pharmacologic</a:t>
              </a:r>
              <a:b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</a:b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  treatment for LUTS</a:t>
              </a:r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DD7F44C6-18F5-2D55-878A-DD6CC3467D2B}"/>
                </a:ext>
              </a:extLst>
            </p:cNvPr>
            <p:cNvGrpSpPr/>
            <p:nvPr/>
          </p:nvGrpSpPr>
          <p:grpSpPr>
            <a:xfrm>
              <a:off x="482927" y="2546142"/>
              <a:ext cx="3379205" cy="700667"/>
              <a:chOff x="482927" y="-1042187"/>
              <a:chExt cx="3379205" cy="700667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34E7F19-FD43-B3B8-67AA-1451E2D8CF29}"/>
                  </a:ext>
                </a:extLst>
              </p:cNvPr>
              <p:cNvSpPr txBox="1"/>
              <p:nvPr/>
            </p:nvSpPr>
            <p:spPr>
              <a:xfrm>
                <a:off x="482927" y="-1042187"/>
                <a:ext cx="3379205" cy="23391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>
                <a:sp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Medium"/>
                    <a:ea typeface="+mn-ea"/>
                    <a:cs typeface="+mn-cs"/>
                  </a:rPr>
                  <a:t>Primary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2544D38-0480-7300-521B-306C8454913D}"/>
                  </a:ext>
                </a:extLst>
              </p:cNvPr>
              <p:cNvSpPr txBox="1"/>
              <p:nvPr/>
            </p:nvSpPr>
            <p:spPr>
              <a:xfrm>
                <a:off x="482927" y="-809340"/>
                <a:ext cx="3379205" cy="46782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>
                <a:sp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0" i="0" u="none" strike="noStrike" kern="1200" cap="none" normalizeH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High-grade </a:t>
                </a:r>
                <a:br>
                  <a:rPr kumimoji="0" lang="en-GB" sz="1600" b="0" i="0" u="none" strike="noStrike" kern="1200" cap="none" normalizeH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+mn-ea"/>
                    <a:cs typeface="+mn-cs"/>
                  </a:rPr>
                </a:br>
                <a:r>
                  <a:rPr kumimoji="0" lang="en-GB" sz="1600" b="0" i="0" u="none" strike="noStrike" kern="1200" cap="none" normalizeH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  prostate cancer</a:t>
                </a:r>
              </a:p>
            </p:txBody>
          </p:sp>
        </p:grp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7AF24FE1-2188-AB03-00D8-01A027EDB065}"/>
                </a:ext>
              </a:extLst>
            </p:cNvPr>
            <p:cNvSpPr txBox="1"/>
            <p:nvPr/>
          </p:nvSpPr>
          <p:spPr>
            <a:xfrm>
              <a:off x="482927" y="3524660"/>
              <a:ext cx="337920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Any prostate cancer</a:t>
              </a:r>
            </a:p>
          </p:txBody>
        </p: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5CB1A20D-095A-ADB1-4C00-D1B0F2D59A12}"/>
                </a:ext>
              </a:extLst>
            </p:cNvPr>
            <p:cNvGrpSpPr/>
            <p:nvPr/>
          </p:nvGrpSpPr>
          <p:grpSpPr>
            <a:xfrm>
              <a:off x="3685333" y="2914875"/>
              <a:ext cx="3453109" cy="169945"/>
              <a:chOff x="14709100" y="1806985"/>
              <a:chExt cx="3453109" cy="169945"/>
            </a:xfrm>
          </p:grpSpPr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B5797784-A840-7414-7890-339A761BE7E9}"/>
                  </a:ext>
                </a:extLst>
              </p:cNvPr>
              <p:cNvCxnSpPr/>
              <p:nvPr/>
            </p:nvCxnSpPr>
            <p:spPr>
              <a:xfrm>
                <a:off x="14709100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1A4F432C-6C1D-F3E2-91B0-3CA82EEAB28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4714614" y="1891957"/>
                <a:ext cx="3447595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  <a:headEnd type="triangle" w="med" len="med"/>
                <a:tailEnd type="none" w="lg" len="lg"/>
              </a:ln>
              <a:effectLst/>
            </p:spPr>
          </p:cxn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CCBC1A94-C704-8B26-355A-41B4B0608D61}"/>
                  </a:ext>
                </a:extLst>
              </p:cNvPr>
              <p:cNvSpPr/>
              <p:nvPr/>
            </p:nvSpPr>
            <p:spPr>
              <a:xfrm rot="2700000">
                <a:off x="17660873" y="1806984"/>
                <a:ext cx="169945" cy="169948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330F27ED-B5A4-47A0-0CCF-8BCA0F9B8BCA}"/>
                </a:ext>
              </a:extLst>
            </p:cNvPr>
            <p:cNvSpPr txBox="1"/>
            <p:nvPr/>
          </p:nvSpPr>
          <p:spPr>
            <a:xfrm>
              <a:off x="7084519" y="2888482"/>
              <a:ext cx="4194687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tabLst>
                  <a:tab pos="539750" algn="r"/>
                  <a:tab pos="623888" algn="l"/>
                  <a:tab pos="2151063" algn="r"/>
                  <a:tab pos="2244725" algn="l"/>
                  <a:tab pos="3408363" algn="r"/>
                  <a:tab pos="3502025" algn="l"/>
                </a:tabLst>
              </a:pPr>
              <a:r>
                <a:rPr lang="en-GB" sz="1600" dirty="0">
                  <a:solidFill>
                    <a:srgbClr val="000000"/>
                  </a:solidFill>
                </a:rPr>
                <a:t>	2.94	(0.31–28.30)	3	(0.12)	1	(0.04)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4392F92E-5C65-834F-6BB2-F19D98DEC3CB}"/>
                </a:ext>
              </a:extLst>
            </p:cNvPr>
            <p:cNvSpPr txBox="1"/>
            <p:nvPr/>
          </p:nvSpPr>
          <p:spPr>
            <a:xfrm>
              <a:off x="482927" y="3291712"/>
              <a:ext cx="3379205" cy="23391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oppins Medium"/>
                  <a:ea typeface="+mn-ea"/>
                  <a:cs typeface="+mn-cs"/>
                </a:rPr>
                <a:t>Secondary</a:t>
              </a:r>
            </a:p>
          </p:txBody>
        </p: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5AC8F9C3-8742-982B-9951-1EF545115472}"/>
                </a:ext>
              </a:extLst>
            </p:cNvPr>
            <p:cNvGrpSpPr/>
            <p:nvPr/>
          </p:nvGrpSpPr>
          <p:grpSpPr>
            <a:xfrm>
              <a:off x="3450081" y="3546119"/>
              <a:ext cx="2833941" cy="169945"/>
              <a:chOff x="14709100" y="1806984"/>
              <a:chExt cx="2833941" cy="169945"/>
            </a:xfrm>
          </p:grpSpPr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BD19E213-2B34-13B2-EEC7-4F5F147A15A8}"/>
                  </a:ext>
                </a:extLst>
              </p:cNvPr>
              <p:cNvCxnSpPr/>
              <p:nvPr/>
            </p:nvCxnSpPr>
            <p:spPr>
              <a:xfrm>
                <a:off x="14709100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DE05A306-1A0E-7EDD-8D27-F05D8BF47CB2}"/>
                  </a:ext>
                </a:extLst>
              </p:cNvPr>
              <p:cNvCxnSpPr/>
              <p:nvPr/>
            </p:nvCxnSpPr>
            <p:spPr>
              <a:xfrm>
                <a:off x="17543041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6D0490FA-257C-438E-A411-5B2D5427B2F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4714614" y="1891957"/>
                <a:ext cx="2825190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10AA585B-9DAD-35D0-09C6-FD0CCF175BAD}"/>
                  </a:ext>
                </a:extLst>
              </p:cNvPr>
              <p:cNvSpPr/>
              <p:nvPr/>
            </p:nvSpPr>
            <p:spPr>
              <a:xfrm rot="2700000">
                <a:off x="16037956" y="1806983"/>
                <a:ext cx="169945" cy="169948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AED086E6-65B1-2B7D-7DF8-0A11F31FB8E8}"/>
                </a:ext>
              </a:extLst>
            </p:cNvPr>
            <p:cNvSpPr txBox="1"/>
            <p:nvPr/>
          </p:nvSpPr>
          <p:spPr>
            <a:xfrm>
              <a:off x="7084519" y="3518862"/>
              <a:ext cx="4194687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tabLst>
                  <a:tab pos="539750" algn="r"/>
                  <a:tab pos="623888" algn="l"/>
                  <a:tab pos="2151063" algn="r"/>
                  <a:tab pos="2244725" algn="l"/>
                  <a:tab pos="3408363" algn="r"/>
                  <a:tab pos="3502025" algn="l"/>
                </a:tabLst>
              </a:pPr>
              <a:r>
                <a:rPr lang="en-GB" sz="1600" dirty="0">
                  <a:solidFill>
                    <a:srgbClr val="000000"/>
                  </a:solidFill>
                </a:rPr>
                <a:t>	0.74	(0.26–2.13)	6	(0.23)	8	(0.31)</a:t>
              </a:r>
            </a:p>
          </p:txBody>
        </p: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FC53DF55-F1C7-63D5-EC39-6CF7258D4C10}"/>
                </a:ext>
              </a:extLst>
            </p:cNvPr>
            <p:cNvGrpSpPr/>
            <p:nvPr/>
          </p:nvGrpSpPr>
          <p:grpSpPr>
            <a:xfrm>
              <a:off x="4487131" y="3825287"/>
              <a:ext cx="1927161" cy="169945"/>
              <a:chOff x="14709100" y="1806984"/>
              <a:chExt cx="1927161" cy="169945"/>
            </a:xfrm>
          </p:grpSpPr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D75CF26B-BB01-B356-F7B7-9202D2AA5486}"/>
                  </a:ext>
                </a:extLst>
              </p:cNvPr>
              <p:cNvCxnSpPr/>
              <p:nvPr/>
            </p:nvCxnSpPr>
            <p:spPr>
              <a:xfrm>
                <a:off x="14709100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56CF9632-AFAC-0817-9F01-E0AC475AA4D8}"/>
                  </a:ext>
                </a:extLst>
              </p:cNvPr>
              <p:cNvCxnSpPr/>
              <p:nvPr/>
            </p:nvCxnSpPr>
            <p:spPr>
              <a:xfrm>
                <a:off x="16636261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29904995-B3CA-1199-D33E-4398455E418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4714614" y="1891957"/>
                <a:ext cx="1915775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3988B2DE-8664-B848-7F24-6755874AFE26}"/>
                  </a:ext>
                </a:extLst>
              </p:cNvPr>
              <p:cNvSpPr/>
              <p:nvPr/>
            </p:nvSpPr>
            <p:spPr>
              <a:xfrm rot="2700000">
                <a:off x="15578851" y="1806983"/>
                <a:ext cx="169945" cy="169948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A1B293A3-948A-A59B-AB68-F898E664AAB1}"/>
                </a:ext>
              </a:extLst>
            </p:cNvPr>
            <p:cNvSpPr txBox="1"/>
            <p:nvPr/>
          </p:nvSpPr>
          <p:spPr>
            <a:xfrm>
              <a:off x="7084519" y="3798897"/>
              <a:ext cx="4194687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tabLst>
                  <a:tab pos="539750" algn="r"/>
                  <a:tab pos="623888" algn="l"/>
                  <a:tab pos="2151063" algn="r"/>
                  <a:tab pos="2244725" algn="l"/>
                  <a:tab pos="3408363" algn="r"/>
                  <a:tab pos="3502025" algn="l"/>
                </a:tabLst>
              </a:pPr>
              <a:r>
                <a:rPr lang="en-GB" sz="1600" dirty="0">
                  <a:solidFill>
                    <a:srgbClr val="000000"/>
                  </a:solidFill>
                </a:rPr>
                <a:t>	1.14	(0.56–2.34)	16	(0.62)	14	(0.54)</a:t>
              </a: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EB068A1B-55C1-73F5-C946-E9AC9853EEA0}"/>
                </a:ext>
              </a:extLst>
            </p:cNvPr>
            <p:cNvSpPr txBox="1"/>
            <p:nvPr/>
          </p:nvSpPr>
          <p:spPr>
            <a:xfrm>
              <a:off x="7084519" y="4077027"/>
              <a:ext cx="4194687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tabLst>
                  <a:tab pos="539750" algn="r"/>
                  <a:tab pos="623888" algn="l"/>
                  <a:tab pos="2151063" algn="r"/>
                  <a:tab pos="2244725" algn="l"/>
                  <a:tab pos="3408363" algn="r"/>
                  <a:tab pos="3502025" algn="l"/>
                </a:tabLst>
              </a:pPr>
              <a:r>
                <a:rPr lang="en-GB" sz="1600" dirty="0">
                  <a:solidFill>
                    <a:srgbClr val="000000"/>
                  </a:solidFill>
                </a:rPr>
                <a:t>	1.80	(0.83–3.90)	18	(0.69)	10	(0.38)</a:t>
              </a:r>
            </a:p>
          </p:txBody>
        </p: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D0401FD2-21D0-943E-B033-06F04610FC54}"/>
                </a:ext>
              </a:extLst>
            </p:cNvPr>
            <p:cNvGrpSpPr/>
            <p:nvPr/>
          </p:nvGrpSpPr>
          <p:grpSpPr>
            <a:xfrm>
              <a:off x="4065531" y="4384199"/>
              <a:ext cx="2372931" cy="169945"/>
              <a:chOff x="14709100" y="1806984"/>
              <a:chExt cx="2372931" cy="169945"/>
            </a:xfrm>
          </p:grpSpPr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698BB542-9C9C-3BDB-A1E9-359EAD08818F}"/>
                  </a:ext>
                </a:extLst>
              </p:cNvPr>
              <p:cNvCxnSpPr/>
              <p:nvPr/>
            </p:nvCxnSpPr>
            <p:spPr>
              <a:xfrm>
                <a:off x="14709100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759C747B-FEEB-5F83-FD2C-C714395AC56E}"/>
                  </a:ext>
                </a:extLst>
              </p:cNvPr>
              <p:cNvCxnSpPr/>
              <p:nvPr/>
            </p:nvCxnSpPr>
            <p:spPr>
              <a:xfrm>
                <a:off x="17082031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430526A5-73E9-BF77-F9CC-0991920897C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4714614" y="1891957"/>
                <a:ext cx="2362140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110" name="Rectangle 109">
                <a:extLst>
                  <a:ext uri="{FF2B5EF4-FFF2-40B4-BE49-F238E27FC236}">
                    <a16:creationId xmlns:a16="http://schemas.microsoft.com/office/drawing/2014/main" id="{E4ED43A9-4B42-09EB-5448-839763317A2E}"/>
                  </a:ext>
                </a:extLst>
              </p:cNvPr>
              <p:cNvSpPr/>
              <p:nvPr/>
            </p:nvSpPr>
            <p:spPr>
              <a:xfrm rot="2700000">
                <a:off x="15813166" y="1806983"/>
                <a:ext cx="169945" cy="169948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93A4A4D9-F915-F833-53DC-948C3DC60C3D}"/>
                </a:ext>
              </a:extLst>
            </p:cNvPr>
            <p:cNvSpPr txBox="1"/>
            <p:nvPr/>
          </p:nvSpPr>
          <p:spPr>
            <a:xfrm>
              <a:off x="7084519" y="4357062"/>
              <a:ext cx="4194687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tabLst>
                  <a:tab pos="539750" algn="r"/>
                  <a:tab pos="623888" algn="l"/>
                  <a:tab pos="2151063" algn="r"/>
                  <a:tab pos="2244725" algn="l"/>
                  <a:tab pos="3408363" algn="r"/>
                  <a:tab pos="3502025" algn="l"/>
                </a:tabLst>
              </a:pPr>
              <a:r>
                <a:rPr lang="en-GB" sz="1600" dirty="0">
                  <a:solidFill>
                    <a:srgbClr val="000000"/>
                  </a:solidFill>
                </a:rPr>
                <a:t>	0.99	(0.41–2.38)	10	(0.39)	10	(0.38)</a:t>
              </a:r>
            </a:p>
          </p:txBody>
        </p:sp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D248038E-EB58-5856-5299-5DF6EE7DCA7F}"/>
                </a:ext>
              </a:extLst>
            </p:cNvPr>
            <p:cNvGrpSpPr/>
            <p:nvPr/>
          </p:nvGrpSpPr>
          <p:grpSpPr>
            <a:xfrm>
              <a:off x="4978228" y="4779522"/>
              <a:ext cx="898461" cy="169945"/>
              <a:chOff x="14701480" y="1806984"/>
              <a:chExt cx="898461" cy="169945"/>
            </a:xfrm>
          </p:grpSpPr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id="{491C009D-3DB5-7775-3A60-F74541F8DA50}"/>
                  </a:ext>
                </a:extLst>
              </p:cNvPr>
              <p:cNvCxnSpPr/>
              <p:nvPr/>
            </p:nvCxnSpPr>
            <p:spPr>
              <a:xfrm>
                <a:off x="14701480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4D801A4F-894B-1C05-C5B5-34F98FFF52C1}"/>
                  </a:ext>
                </a:extLst>
              </p:cNvPr>
              <p:cNvCxnSpPr/>
              <p:nvPr/>
            </p:nvCxnSpPr>
            <p:spPr>
              <a:xfrm>
                <a:off x="15599941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079FC893-5053-D6CC-DE0B-1F4DB942BE1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4714614" y="1891957"/>
                <a:ext cx="883658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AAD051F8-1C22-52C2-D9D2-38DA97EEA115}"/>
                  </a:ext>
                </a:extLst>
              </p:cNvPr>
              <p:cNvSpPr/>
              <p:nvPr/>
            </p:nvSpPr>
            <p:spPr>
              <a:xfrm rot="2700000">
                <a:off x="15072121" y="1806983"/>
                <a:ext cx="169945" cy="169948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B659971C-9B58-BCF0-A17C-C821990A4258}"/>
                </a:ext>
              </a:extLst>
            </p:cNvPr>
            <p:cNvSpPr txBox="1"/>
            <p:nvPr/>
          </p:nvSpPr>
          <p:spPr>
            <a:xfrm>
              <a:off x="7084519" y="4753302"/>
              <a:ext cx="4194687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tabLst>
                  <a:tab pos="539750" algn="r"/>
                  <a:tab pos="623888" algn="l"/>
                  <a:tab pos="2151063" algn="r"/>
                  <a:tab pos="2244725" algn="l"/>
                  <a:tab pos="3408363" algn="r"/>
                  <a:tab pos="3502025" algn="l"/>
                </a:tabLst>
              </a:pPr>
              <a:r>
                <a:rPr lang="en-GB" sz="1600" dirty="0">
                  <a:solidFill>
                    <a:srgbClr val="000000"/>
                  </a:solidFill>
                </a:rPr>
                <a:t>	1.11	(0.80–1.55)	75	(2.89)	67	(2.57)</a:t>
              </a:r>
            </a:p>
          </p:txBody>
        </p: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9BB7E87B-3D09-D770-9535-BFA899088F2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289543" y="5117134"/>
              <a:ext cx="7928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72BF92A3-3B9A-AF0A-DF76-C7D10C3429F8}"/>
                </a:ext>
              </a:extLst>
            </p:cNvPr>
            <p:cNvGrpSpPr/>
            <p:nvPr/>
          </p:nvGrpSpPr>
          <p:grpSpPr>
            <a:xfrm>
              <a:off x="3864373" y="5077492"/>
              <a:ext cx="326605" cy="281325"/>
              <a:chOff x="3444825" y="5368440"/>
              <a:chExt cx="326605" cy="281325"/>
            </a:xfrm>
          </p:grpSpPr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1B1120CC-5DC2-3D1A-843E-EDC7A48AC149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570766" y="5408082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4" name="TextBox 123">
                <a:extLst>
                  <a:ext uri="{FF2B5EF4-FFF2-40B4-BE49-F238E27FC236}">
                    <a16:creationId xmlns:a16="http://schemas.microsoft.com/office/drawing/2014/main" id="{C2637005-1AEA-C6B0-1FA5-5D3D23282E1D}"/>
                  </a:ext>
                </a:extLst>
              </p:cNvPr>
              <p:cNvSpPr txBox="1"/>
              <p:nvPr/>
            </p:nvSpPr>
            <p:spPr>
              <a:xfrm>
                <a:off x="3444825" y="5474332"/>
                <a:ext cx="326605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0.4</a:t>
                </a:r>
              </a:p>
            </p:txBody>
          </p:sp>
        </p:grpSp>
        <p:grpSp>
          <p:nvGrpSpPr>
            <p:cNvPr id="125" name="Group 124">
              <a:extLst>
                <a:ext uri="{FF2B5EF4-FFF2-40B4-BE49-F238E27FC236}">
                  <a16:creationId xmlns:a16="http://schemas.microsoft.com/office/drawing/2014/main" id="{FFA3ED1C-8F2B-878D-E5DC-49E840769C50}"/>
                </a:ext>
              </a:extLst>
            </p:cNvPr>
            <p:cNvGrpSpPr/>
            <p:nvPr/>
          </p:nvGrpSpPr>
          <p:grpSpPr>
            <a:xfrm>
              <a:off x="3474506" y="5077492"/>
              <a:ext cx="326605" cy="281325"/>
              <a:chOff x="3444825" y="5368440"/>
              <a:chExt cx="326605" cy="281325"/>
            </a:xfrm>
          </p:grpSpPr>
          <p:cxnSp>
            <p:nvCxnSpPr>
              <p:cNvPr id="126" name="Straight Connector 125">
                <a:extLst>
                  <a:ext uri="{FF2B5EF4-FFF2-40B4-BE49-F238E27FC236}">
                    <a16:creationId xmlns:a16="http://schemas.microsoft.com/office/drawing/2014/main" id="{5BAC190F-6A4F-97E6-7E76-B562E56670FB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570766" y="5408082"/>
                <a:ext cx="79284" cy="0"/>
              </a:xfrm>
              <a:prstGeom prst="line">
                <a:avLst/>
              </a:prstGeom>
              <a:ln w="19050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7" name="TextBox 126">
                <a:extLst>
                  <a:ext uri="{FF2B5EF4-FFF2-40B4-BE49-F238E27FC236}">
                    <a16:creationId xmlns:a16="http://schemas.microsoft.com/office/drawing/2014/main" id="{1546250A-3D74-369E-5E58-5A1BF4FC22ED}"/>
                  </a:ext>
                </a:extLst>
              </p:cNvPr>
              <p:cNvSpPr txBox="1"/>
              <p:nvPr/>
            </p:nvSpPr>
            <p:spPr>
              <a:xfrm>
                <a:off x="3444825" y="5474332"/>
                <a:ext cx="326605" cy="175433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oppins Light"/>
                    <a:ea typeface="+mn-ea"/>
                    <a:cs typeface="+mn-cs"/>
                  </a:rPr>
                  <a:t>0.3</a:t>
                </a:r>
              </a:p>
            </p:txBody>
          </p:sp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15E20B79-6F31-B2E7-3673-53C21A392616}"/>
                </a:ext>
              </a:extLst>
            </p:cNvPr>
            <p:cNvGrpSpPr/>
            <p:nvPr/>
          </p:nvGrpSpPr>
          <p:grpSpPr>
            <a:xfrm>
              <a:off x="5017572" y="4104573"/>
              <a:ext cx="2085276" cy="169945"/>
              <a:chOff x="14709100" y="1806984"/>
              <a:chExt cx="2085276" cy="169945"/>
            </a:xfrm>
          </p:grpSpPr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4AB2954A-BCA9-934A-41CB-BFB076B9DFE9}"/>
                  </a:ext>
                </a:extLst>
              </p:cNvPr>
              <p:cNvCxnSpPr/>
              <p:nvPr/>
            </p:nvCxnSpPr>
            <p:spPr>
              <a:xfrm>
                <a:off x="14709100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DB6947DB-328C-E85F-FD6A-02E76D08869A}"/>
                  </a:ext>
                </a:extLst>
              </p:cNvPr>
              <p:cNvCxnSpPr/>
              <p:nvPr/>
            </p:nvCxnSpPr>
            <p:spPr>
              <a:xfrm>
                <a:off x="16794376" y="1812666"/>
                <a:ext cx="0" cy="158581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E4E10AE1-95A7-A8D4-397A-8FC85004A15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4714614" y="1891957"/>
                <a:ext cx="2078754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272727"/>
                </a:solidFill>
                <a:prstDash val="solid"/>
              </a:ln>
              <a:effectLst/>
            </p:spPr>
          </p:cxn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7536B0B6-1686-28C9-9AB1-AEFA318806B0}"/>
                  </a:ext>
                </a:extLst>
              </p:cNvPr>
              <p:cNvSpPr/>
              <p:nvPr/>
            </p:nvSpPr>
            <p:spPr>
              <a:xfrm rot="2700000">
                <a:off x="15666481" y="1806983"/>
                <a:ext cx="169945" cy="169948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4852028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Besins MA Hub">
      <a:dk1>
        <a:srgbClr val="006EAB"/>
      </a:dk1>
      <a:lt1>
        <a:sysClr val="window" lastClr="FFFFFF"/>
      </a:lt1>
      <a:dk2>
        <a:srgbClr val="58595B"/>
      </a:dk2>
      <a:lt2>
        <a:srgbClr val="E7E6E6"/>
      </a:lt2>
      <a:accent1>
        <a:srgbClr val="1272AE"/>
      </a:accent1>
      <a:accent2>
        <a:srgbClr val="00A8E1"/>
      </a:accent2>
      <a:accent3>
        <a:srgbClr val="95D600"/>
      </a:accent3>
      <a:accent4>
        <a:srgbClr val="F0C846"/>
      </a:accent4>
      <a:accent5>
        <a:srgbClr val="000000"/>
      </a:accent5>
      <a:accent6>
        <a:srgbClr val="CCDCE2"/>
      </a:accent6>
      <a:hlink>
        <a:srgbClr val="006EAB"/>
      </a:hlink>
      <a:folHlink>
        <a:srgbClr val="00A8E1"/>
      </a:folHlink>
    </a:clrScheme>
    <a:fontScheme name="Custom 2">
      <a:majorFont>
        <a:latin typeface="Poppins Medium"/>
        <a:ea typeface=""/>
        <a:cs typeface=""/>
      </a:majorFont>
      <a:minorFont>
        <a:latin typeface="Poppi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sins_tmp.potx" id="{58CFAB49-F3C1-4BE9-BA6C-4FFE0344BB85}" vid="{711EA1BB-B068-4CB0-AFBC-DEF8CF77203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14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470A333C-0D2C-4534-B029-663DC6A3F676}">
  <we:reference id="wa104381063" version="1.0.0.1" store="en-US" storeType="OMEX"/>
  <we:alternateReferences>
    <we:reference id="wa104381063" version="1.0.0.1" store="en-US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5C31388130E845B306F08280035E70" ma:contentTypeVersion="18" ma:contentTypeDescription="Create a new document." ma:contentTypeScope="" ma:versionID="86660de093a717c09d33e1d7f0747012">
  <xsd:schema xmlns:xsd="http://www.w3.org/2001/XMLSchema" xmlns:xs="http://www.w3.org/2001/XMLSchema" xmlns:p="http://schemas.microsoft.com/office/2006/metadata/properties" xmlns:ns2="2bd39ed4-040d-4575-9ecd-51b09e17f4f6" xmlns:ns3="1ee8c843-32ad-4946-8cbf-9ab99b627ff5" targetNamespace="http://schemas.microsoft.com/office/2006/metadata/properties" ma:root="true" ma:fieldsID="5b42c9c1d2dece3bc8112bedd742bd45" ns2:_="" ns3:_="">
    <xsd:import namespace="2bd39ed4-040d-4575-9ecd-51b09e17f4f6"/>
    <xsd:import namespace="1ee8c843-32ad-4946-8cbf-9ab99b627ff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d39ed4-040d-4575-9ecd-51b09e17f4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3b82f0ef-9e5c-4f20-a8e5-79115d6c622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e8c843-32ad-4946-8cbf-9ab99b627ff5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a13659d1-ce99-4d7d-99ed-4b469d8233ee}" ma:internalName="TaxCatchAll" ma:showField="CatchAllData" ma:web="1ee8c843-32ad-4946-8cbf-9ab99b627ff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032E79-B6CC-4EDA-A792-0CEE981735EB}"/>
</file>

<file path=customXml/itemProps2.xml><?xml version="1.0" encoding="utf-8"?>
<ds:datastoreItem xmlns:ds="http://schemas.openxmlformats.org/officeDocument/2006/customXml" ds:itemID="{631A54D4-0728-4A3A-B689-26624A1661B1}"/>
</file>

<file path=docProps/app.xml><?xml version="1.0" encoding="utf-8"?>
<Properties xmlns="http://schemas.openxmlformats.org/officeDocument/2006/extended-properties" xmlns:vt="http://schemas.openxmlformats.org/officeDocument/2006/docPropsVTypes">
  <TotalTime>36995</TotalTime>
  <Words>2125</Words>
  <Application>Microsoft Office PowerPoint</Application>
  <PresentationFormat>Widescreen</PresentationFormat>
  <Paragraphs>289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Poppins Light</vt:lpstr>
      <vt:lpstr>Poppins Medium</vt:lpstr>
      <vt:lpstr>Wingdings</vt:lpstr>
      <vt:lpstr>1_Office Theme</vt:lpstr>
      <vt:lpstr>Prostate safety and efficacy  of testosterone replacement in  middle-aged and older men with hypogonadism: The TRAVERSE Trial</vt:lpstr>
      <vt:lpstr>Testosterone replacement therapy in middle-aged and older men</vt:lpstr>
      <vt:lpstr>Unresolved issues related to risks and benefits of TRT</vt:lpstr>
      <vt:lpstr>Background and gaps in knowledge</vt:lpstr>
      <vt:lpstr>TRAVERSE Prostate Safety substudy: aims</vt:lpstr>
      <vt:lpstr>TRAVERSE Prostate Safety substudy</vt:lpstr>
      <vt:lpstr>TRAVERSE Prostate Safety substudy: results</vt:lpstr>
      <vt:lpstr>TRAVERSE Prostate Safety substudy: results</vt:lpstr>
      <vt:lpstr>TRAVERSE Prostate Safety substudy: results</vt:lpstr>
      <vt:lpstr>TRAVERSE Prostate Safety substudy: results</vt:lpstr>
      <vt:lpstr>TRAVERSE Prostate Safety substudy: results</vt:lpstr>
      <vt:lpstr>TRAVERSE Prostate Safety substudy: results</vt:lpstr>
      <vt:lpstr>TRAVERSE Prostate Safety substudy</vt:lpstr>
      <vt:lpstr>TRAVERSE Prostate Safety substudy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JONES Richard</dc:creator>
  <cp:lastModifiedBy>JONES Richard</cp:lastModifiedBy>
  <cp:revision>719</cp:revision>
  <dcterms:created xsi:type="dcterms:W3CDTF">2021-10-15T09:47:49Z</dcterms:created>
  <dcterms:modified xsi:type="dcterms:W3CDTF">2024-01-17T07:38:04Z</dcterms:modified>
</cp:coreProperties>
</file>