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1062" r:id="rId2"/>
    <p:sldId id="1171" r:id="rId3"/>
    <p:sldId id="1945" r:id="rId4"/>
    <p:sldId id="1047" r:id="rId5"/>
    <p:sldId id="1061" r:id="rId6"/>
    <p:sldId id="1944" r:id="rId7"/>
    <p:sldId id="1051" r:id="rId8"/>
    <p:sldId id="1053" r:id="rId9"/>
    <p:sldId id="1054" r:id="rId10"/>
    <p:sldId id="1055" r:id="rId11"/>
    <p:sldId id="370" r:id="rId12"/>
    <p:sldId id="1057" r:id="rId13"/>
    <p:sldId id="1058" r:id="rId14"/>
    <p:sldId id="1063" r:id="rId15"/>
    <p:sldId id="1048" r:id="rId16"/>
    <p:sldId id="1065" r:id="rId17"/>
    <p:sldId id="1060" r:id="rId18"/>
    <p:sldId id="493" r:id="rId19"/>
    <p:sldId id="49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oppins Light" panose="020B0604020202020204" charset="0"/>
      <p:regular r:id="rId26"/>
      <p:italic r:id="rId27"/>
    </p:embeddedFont>
    <p:embeddedFont>
      <p:font typeface="Poppins Medium" panose="020B060402020202020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3" autoAdjust="0"/>
    <p:restoredTop sz="81199" autoAdjust="0"/>
  </p:normalViewPr>
  <p:slideViewPr>
    <p:cSldViewPr snapToGrid="0" showGuides="1">
      <p:cViewPr>
        <p:scale>
          <a:sx n="90" d="100"/>
          <a:sy n="90" d="100"/>
        </p:scale>
        <p:origin x="12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9FB-C429-4B5D-8498-6EB76CCEE956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4888-CB99-4036-82FD-431DCF68B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5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D051212E-CC80-4343-822E-467350174EB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36" indent="-171436">
              <a:buFont typeface="Arial" panose="020B0604020202020204" pitchFamily="34" charset="0"/>
              <a:buChar char="•"/>
            </a:pPr>
            <a:r>
              <a:rPr lang="en-GB" dirty="0"/>
              <a:t>The primary hypothesis of the T4DM study was that </a:t>
            </a:r>
            <a:r>
              <a:rPr lang="en-GB" dirty="0" err="1"/>
              <a:t>TTh</a:t>
            </a:r>
            <a:r>
              <a:rPr lang="en-GB" dirty="0"/>
              <a:t> for 2 years will prevent progression to, or reverse, T2DM in high-risk men concurrently enrolled in a community-based lifestyle programme.</a:t>
            </a:r>
            <a:r>
              <a:rPr lang="en-GB" baseline="30000" dirty="0"/>
              <a:t>1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en-GB" dirty="0"/>
              <a:t>A key secondary hypothesis was that </a:t>
            </a:r>
            <a:r>
              <a:rPr lang="en-GB" dirty="0" err="1"/>
              <a:t>TTh</a:t>
            </a:r>
            <a:r>
              <a:rPr lang="en-GB" dirty="0"/>
              <a:t> for 2 years will lead to metabolically favourable changes in body composition, improve sexual function and enhance adherence to the lifestyle programme.</a:t>
            </a:r>
            <a:r>
              <a:rPr lang="en-GB" baseline="30000" dirty="0"/>
              <a:t>1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en-GB" dirty="0"/>
              <a:t>This randomised, placebo-controlled, double-blind, 2-year, Phase </a:t>
            </a:r>
            <a:r>
              <a:rPr lang="en-GB" dirty="0" err="1"/>
              <a:t>IIIb</a:t>
            </a:r>
            <a:r>
              <a:rPr lang="en-GB" dirty="0"/>
              <a:t> trial was conducted at 6 Australian Tertiary Care centres.</a:t>
            </a:r>
            <a:r>
              <a:rPr lang="en-GB" baseline="30000" dirty="0"/>
              <a:t>2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en-GB" dirty="0"/>
              <a:t>Inclusion criteria were age 50–74 years; waist circumference ≥95 cm; OGTT 2-hour glucose 7.8–15.0 </a:t>
            </a:r>
            <a:r>
              <a:rPr lang="en-GB" dirty="0" err="1"/>
              <a:t>nmol</a:t>
            </a:r>
            <a:r>
              <a:rPr lang="en-GB" dirty="0"/>
              <a:t>/L (140–270 ng/</a:t>
            </a:r>
            <a:r>
              <a:rPr lang="en-GB" dirty="0" err="1"/>
              <a:t>dL</a:t>
            </a:r>
            <a:r>
              <a:rPr lang="en-GB" dirty="0"/>
              <a:t>) and serum testosterone concentration ≤14 </a:t>
            </a:r>
            <a:r>
              <a:rPr lang="en-GB" dirty="0" err="1"/>
              <a:t>nmol</a:t>
            </a:r>
            <a:r>
              <a:rPr lang="en-GB" dirty="0"/>
              <a:t>/L.</a:t>
            </a:r>
            <a:r>
              <a:rPr lang="en-GB" baseline="30000" dirty="0"/>
              <a:t>2</a:t>
            </a:r>
            <a:endParaRPr lang="en-GB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en-GB" dirty="0"/>
              <a:t>Exclusion criteria were: HPG pathology; </a:t>
            </a:r>
            <a:r>
              <a:rPr lang="en-GB" dirty="0" err="1"/>
              <a:t>TTh</a:t>
            </a:r>
            <a:r>
              <a:rPr lang="en-GB" dirty="0"/>
              <a:t> in the past 12 months; any prior anabolic steroid abuse; medications affecting testosterone or sex hormone-binding globulin; previously diagnosed T2DM; medication to lower blood glucose; OGTT 2-hour glucose &gt;15 </a:t>
            </a:r>
            <a:r>
              <a:rPr lang="en-GB" dirty="0" err="1"/>
              <a:t>mmol</a:t>
            </a:r>
            <a:r>
              <a:rPr lang="en-GB" dirty="0"/>
              <a:t>/L; </a:t>
            </a:r>
            <a:br>
              <a:rPr lang="en-GB" dirty="0"/>
            </a:br>
            <a:r>
              <a:rPr lang="en-GB" dirty="0"/>
              <a:t>anti-obesity drugs, prior or planned bariatric surgery; major cardiovascular event in previous 6 months or active cardiac disease; systolic blood pressure ≥160 mmHg, diastolic blood pressure ≥100 mmHg, transient ischaemic attack or stroke within the previous 3 years and significant psychiatric disorder.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  <a:p>
            <a:r>
              <a:rPr lang="en-GB" dirty="0"/>
              <a:t>HPG, </a:t>
            </a:r>
            <a:r>
              <a:rPr lang="en-GB" dirty="0" err="1"/>
              <a:t>hypothalamo</a:t>
            </a:r>
            <a:r>
              <a:rPr lang="en-GB" dirty="0"/>
              <a:t>-pituitary-gonadal; OGTT, oral glucose tolerance test; T2DM, type 2 diabetes mellitus; </a:t>
            </a:r>
            <a:r>
              <a:rPr lang="en-GB" dirty="0" err="1"/>
              <a:t>TTh</a:t>
            </a:r>
            <a:r>
              <a:rPr lang="en-GB" dirty="0"/>
              <a:t>, testosterone therapy</a:t>
            </a:r>
          </a:p>
          <a:p>
            <a:endParaRPr lang="en-GB" dirty="0"/>
          </a:p>
          <a:p>
            <a:r>
              <a:rPr lang="en-GB" b="1" dirty="0"/>
              <a:t>References</a:t>
            </a:r>
          </a:p>
          <a:p>
            <a:r>
              <a:rPr lang="en-GB" b="1" dirty="0"/>
              <a:t>1.</a:t>
            </a:r>
            <a:r>
              <a:rPr lang="en-GB" dirty="0"/>
              <a:t> </a:t>
            </a:r>
            <a:r>
              <a:rPr lang="en-GB" dirty="0" err="1"/>
              <a:t>Wittert</a:t>
            </a:r>
            <a:r>
              <a:rPr lang="en-GB" dirty="0"/>
              <a:t> GA </a:t>
            </a:r>
            <a:r>
              <a:rPr lang="en-GB" i="1" dirty="0"/>
              <a:t>et al. </a:t>
            </a:r>
            <a:r>
              <a:rPr lang="fr-FR" i="1" dirty="0" err="1"/>
              <a:t>Diabetes</a:t>
            </a:r>
            <a:r>
              <a:rPr lang="fr-FR" i="1" dirty="0"/>
              <a:t> </a:t>
            </a:r>
            <a:r>
              <a:rPr lang="fr-FR" dirty="0"/>
              <a:t>2020;69(</a:t>
            </a:r>
            <a:r>
              <a:rPr lang="fr-FR" dirty="0" err="1"/>
              <a:t>Suppl</a:t>
            </a:r>
            <a:r>
              <a:rPr lang="fr-FR" dirty="0"/>
              <a:t> 1): </a:t>
            </a:r>
            <a:r>
              <a:rPr lang="en-GB" dirty="0"/>
              <a:t>https://doi.org/10.2337/db20-274-OR.</a:t>
            </a:r>
            <a:endParaRPr lang="en-GB" b="1" dirty="0"/>
          </a:p>
          <a:p>
            <a:r>
              <a:rPr lang="en-GB" b="1" dirty="0"/>
              <a:t>2.</a:t>
            </a:r>
            <a:r>
              <a:rPr lang="en-GB" dirty="0"/>
              <a:t> </a:t>
            </a:r>
            <a:r>
              <a:rPr lang="en-GB" dirty="0" err="1"/>
              <a:t>Wittert</a:t>
            </a:r>
            <a:r>
              <a:rPr lang="en-GB" dirty="0"/>
              <a:t> G </a:t>
            </a:r>
            <a:r>
              <a:rPr lang="en-GB" i="1" dirty="0"/>
              <a:t>et al. Diabetes </a:t>
            </a:r>
            <a:r>
              <a:rPr lang="en-GB" i="1" dirty="0" err="1"/>
              <a:t>Obes</a:t>
            </a:r>
            <a:r>
              <a:rPr lang="en-GB" i="1" dirty="0"/>
              <a:t> </a:t>
            </a:r>
            <a:r>
              <a:rPr lang="en-GB" i="1" dirty="0" err="1"/>
              <a:t>Metab</a:t>
            </a:r>
            <a:r>
              <a:rPr lang="en-GB" i="1" dirty="0"/>
              <a:t> </a:t>
            </a:r>
            <a:r>
              <a:rPr lang="en-GB" dirty="0"/>
              <a:t>2019;21:772–80.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ADCE-6200-4FA6-B02B-06991B4E0A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9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BF7-0D35-480A-94D8-A18E21ABC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2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ADCE-6200-4FA6-B02B-06991B4E0A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888EA-F931-4BE4-BEB5-BD9EDDFDCC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11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D5E33-EEB7-EF46-BA70-5A416A6F2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55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the results of the T4DM study, NHS Cheshire CCG implemented new guidelines to both reflect the results and also to recommend checking morning testosterone in men with pre-diabetes and type 2 diabetes every 3 years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D5E33-EEB7-EF46-BA70-5A416A6F28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6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187" userDrawn="1">
          <p15:clr>
            <a:srgbClr val="FBAE40"/>
          </p15:clr>
        </p15:guide>
        <p15:guide id="5" orient="horz" pos="4247" userDrawn="1">
          <p15:clr>
            <a:srgbClr val="FBAE40"/>
          </p15:clr>
        </p15:guide>
        <p15:guide id="6" pos="10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2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22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93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8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87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2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3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6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15/03/2021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48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823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2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 – 1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1-line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4C8B9-0262-482A-9539-E34D21D759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66179"/>
            <a:ext cx="12192000" cy="232115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5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4449" y="181938"/>
            <a:ext cx="11386414" cy="86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02909" y="1138299"/>
            <a:ext cx="11388038" cy="512758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1626373" y="6483499"/>
            <a:ext cx="392377" cy="247217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02909" y="6460841"/>
            <a:ext cx="11051154" cy="269875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6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482FF-5E57-49AE-9949-EC9D18A552B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" y="5803980"/>
            <a:ext cx="982312" cy="4856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15/03/2021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pos="506" userDrawn="1">
          <p15:clr>
            <a:srgbClr val="F26B43"/>
          </p15:clr>
        </p15:guide>
        <p15:guide id="7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182" y="420781"/>
            <a:ext cx="8382000" cy="2367815"/>
          </a:xfrm>
          <a:solidFill>
            <a:srgbClr val="FFFFFF">
              <a:alpha val="20000"/>
            </a:srgbClr>
          </a:solidFill>
        </p:spPr>
        <p:txBody>
          <a:bodyPr anchor="t">
            <a:noAutofit/>
          </a:bodyPr>
          <a:lstStyle/>
          <a:p>
            <a:r>
              <a:rPr lang="en-GB" sz="3200" dirty="0"/>
              <a:t>Effect of Testosterone Treatment On Type 2 Diabetes Incidence In High Risk Men Enrolled In A Lifestyle Program: </a:t>
            </a:r>
            <a:br>
              <a:rPr lang="en-GB" sz="3200" dirty="0"/>
            </a:br>
            <a:r>
              <a:rPr lang="en-GB" sz="3200" dirty="0"/>
              <a:t>A Two-year Randomized Placebo Controlled Trial (T4DM)</a:t>
            </a:r>
          </a:p>
        </p:txBody>
      </p:sp>
      <p:pic>
        <p:nvPicPr>
          <p:cNvPr id="1026" name="Picture 2" descr="T4D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46" y="306138"/>
            <a:ext cx="23050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515D779-1F38-4EDC-9CB8-ACF47B668362}"/>
              </a:ext>
            </a:extLst>
          </p:cNvPr>
          <p:cNvSpPr txBox="1">
            <a:spLocks/>
          </p:cNvSpPr>
          <p:nvPr/>
        </p:nvSpPr>
        <p:spPr>
          <a:xfrm>
            <a:off x="582459" y="2828774"/>
            <a:ext cx="8472487" cy="24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Besins Healthcare</a:t>
            </a:r>
          </a:p>
          <a:p>
            <a:r>
              <a:rPr lang="en-GB" dirty="0"/>
              <a:t>Global Medical Affairs</a:t>
            </a:r>
          </a:p>
          <a:p>
            <a:r>
              <a:rPr lang="en-GB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32137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C0B5A-0830-407F-9124-FD581D5F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50" y="184626"/>
            <a:ext cx="10635342" cy="75023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Participants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125D61-7E44-4AFF-8CDD-35EDFB28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2427831"/>
            <a:ext cx="8229600" cy="83404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5"/>
                </a:solidFill>
              </a:rPr>
              <a:t>20% of patients/group were newly diagnosed with T2DM at baseline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5"/>
                </a:solidFill>
              </a:rPr>
              <a:t>Groups were well matched across all baseline parameters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accent5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chemeClr val="accent5"/>
                </a:solidFill>
              </a:rPr>
              <a:t>*Summary of reasons for premature discontinuation of study treatment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129BC-582A-40ED-85A9-3581F42EB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555" y="5943599"/>
            <a:ext cx="6096000" cy="320321"/>
          </a:xfrm>
        </p:spPr>
        <p:txBody>
          <a:bodyPr/>
          <a:lstStyle/>
          <a:p>
            <a:r>
              <a:rPr lang="en-GB" dirty="0"/>
              <a:t>PSA, prostate-specific antigen; T2DM, type 2 diabetes mellitus.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31A3E8-F9FD-4DBA-A454-36233B6CA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958163"/>
              </p:ext>
            </p:extLst>
          </p:nvPr>
        </p:nvGraphicFramePr>
        <p:xfrm>
          <a:off x="644237" y="3345183"/>
          <a:ext cx="10398378" cy="231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944">
                  <a:extLst>
                    <a:ext uri="{9D8B030D-6E8A-4147-A177-3AD203B41FA5}">
                      <a16:colId xmlns:a16="http://schemas.microsoft.com/office/drawing/2014/main" val="1788128141"/>
                    </a:ext>
                  </a:extLst>
                </a:gridCol>
                <a:gridCol w="2752717">
                  <a:extLst>
                    <a:ext uri="{9D8B030D-6E8A-4147-A177-3AD203B41FA5}">
                      <a16:colId xmlns:a16="http://schemas.microsoft.com/office/drawing/2014/main" val="1170707210"/>
                    </a:ext>
                  </a:extLst>
                </a:gridCol>
                <a:gridCol w="2752717">
                  <a:extLst>
                    <a:ext uri="{9D8B030D-6E8A-4147-A177-3AD203B41FA5}">
                      <a16:colId xmlns:a16="http://schemas.microsoft.com/office/drawing/2014/main" val="311895089"/>
                    </a:ext>
                  </a:extLst>
                </a:gridCol>
              </a:tblGrid>
              <a:tr h="52313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Placebo (n=503)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131 (26%)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Testosterone (n=504)</a:t>
                      </a:r>
                    </a:p>
                    <a:p>
                      <a:pPr algn="ctr"/>
                      <a:r>
                        <a:rPr lang="en-GB" sz="1400" dirty="0"/>
                        <a:t>116 (23%)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850452893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5"/>
                          </a:solidFill>
                        </a:rPr>
                        <a:t>Protocol-specific: raised haematocrit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5"/>
                          </a:solidFill>
                        </a:rPr>
                        <a:t>1 (0.8%)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 (21.6%)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14744547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5"/>
                          </a:solidFill>
                        </a:rPr>
                        <a:t>Protocol-specific: raised PSA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(3.8%)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(2.6%)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430626272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5"/>
                          </a:solidFill>
                        </a:rPr>
                        <a:t>Serious adverse event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 (6.9%)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11 (9.5%)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788335560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5"/>
                          </a:solidFill>
                        </a:rPr>
                        <a:t>Participant preference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104 (79.4%)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65 (56.0%)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17763863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5"/>
                          </a:solidFill>
                        </a:rPr>
                        <a:t>Clinician preference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 (4.6%)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 (7.8%)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871566366"/>
                  </a:ext>
                </a:extLst>
              </a:tr>
              <a:tr h="29933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5"/>
                          </a:solidFill>
                        </a:rPr>
                        <a:t>Other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 (4.6%)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(2.6%)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4011500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7FFC28-07C7-441F-A0AE-6219C75749AE}"/>
              </a:ext>
            </a:extLst>
          </p:cNvPr>
          <p:cNvSpPr txBox="1"/>
          <p:nvPr/>
        </p:nvSpPr>
        <p:spPr>
          <a:xfrm>
            <a:off x="498763" y="914401"/>
            <a:ext cx="682682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sz="1600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Total participants randomized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Participants permanently discontinued*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treatment prior to 2 years</a:t>
            </a:r>
          </a:p>
          <a:p>
            <a:pPr>
              <a:spcAft>
                <a:spcPts val="300"/>
              </a:spcAft>
            </a:pPr>
            <a:r>
              <a:rPr lang="en-GB" sz="1600" b="1" dirty="0">
                <a:solidFill>
                  <a:schemeClr val="accent5"/>
                </a:solidFill>
              </a:rPr>
              <a:t>Participants with data for primary endpoint analysis at 2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AC73D-203C-4214-A6D5-A32CBB1452D5}"/>
              </a:ext>
            </a:extLst>
          </p:cNvPr>
          <p:cNvSpPr txBox="1"/>
          <p:nvPr/>
        </p:nvSpPr>
        <p:spPr>
          <a:xfrm>
            <a:off x="7712986" y="914401"/>
            <a:ext cx="1212191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dirty="0">
                <a:solidFill>
                  <a:schemeClr val="accent5"/>
                </a:solidFill>
              </a:rPr>
              <a:t>Placebo</a:t>
            </a:r>
          </a:p>
          <a:p>
            <a:pPr algn="ctr"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503</a:t>
            </a:r>
          </a:p>
          <a:p>
            <a:pPr algn="ctr"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131 (26.0%)</a:t>
            </a:r>
            <a:br>
              <a:rPr lang="en-GB" sz="1600" dirty="0">
                <a:solidFill>
                  <a:schemeClr val="accent5"/>
                </a:solidFill>
              </a:rPr>
            </a:br>
            <a:endParaRPr lang="en-GB" sz="1600" dirty="0">
              <a:solidFill>
                <a:schemeClr val="accent5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1600" b="1" dirty="0">
                <a:solidFill>
                  <a:schemeClr val="accent5"/>
                </a:solidFill>
              </a:rPr>
              <a:t>413 (82.1%)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386DA-7E59-4487-8AF9-0AEDFEB25B00}"/>
              </a:ext>
            </a:extLst>
          </p:cNvPr>
          <p:cNvSpPr txBox="1"/>
          <p:nvPr/>
        </p:nvSpPr>
        <p:spPr>
          <a:xfrm>
            <a:off x="9543486" y="914401"/>
            <a:ext cx="1499128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dirty="0">
                <a:solidFill>
                  <a:schemeClr val="accent5"/>
                </a:solidFill>
              </a:rPr>
              <a:t>Testosterone</a:t>
            </a:r>
          </a:p>
          <a:p>
            <a:pPr algn="ctr"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504</a:t>
            </a:r>
          </a:p>
          <a:p>
            <a:pPr algn="ctr">
              <a:spcAft>
                <a:spcPts val="300"/>
              </a:spcAft>
            </a:pPr>
            <a:r>
              <a:rPr lang="en-GB" sz="1600" dirty="0">
                <a:solidFill>
                  <a:schemeClr val="accent5"/>
                </a:solidFill>
              </a:rPr>
              <a:t>116 (23.0%)</a:t>
            </a:r>
            <a:br>
              <a:rPr lang="en-GB" sz="1600" dirty="0">
                <a:solidFill>
                  <a:schemeClr val="accent5"/>
                </a:solidFill>
              </a:rPr>
            </a:br>
            <a:endParaRPr lang="en-GB" sz="1600" dirty="0">
              <a:solidFill>
                <a:schemeClr val="accent5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1600" b="1" dirty="0">
                <a:solidFill>
                  <a:schemeClr val="accent5"/>
                </a:solidFill>
              </a:rPr>
              <a:t>443 (87.9%)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F88ADDC-B300-4614-9BCA-76A983E9D19E}"/>
              </a:ext>
            </a:extLst>
          </p:cNvPr>
          <p:cNvSpPr txBox="1">
            <a:spLocks/>
          </p:cNvSpPr>
          <p:nvPr/>
        </p:nvSpPr>
        <p:spPr>
          <a:xfrm>
            <a:off x="498764" y="873535"/>
            <a:ext cx="4274288" cy="436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accent5"/>
                </a:solidFill>
              </a:rPr>
              <a:t>Summary of participants randomized</a:t>
            </a:r>
          </a:p>
        </p:txBody>
      </p:sp>
    </p:spTree>
    <p:extLst>
      <p:ext uri="{BB962C8B-B14F-4D97-AF65-F5344CB8AC3E}">
        <p14:creationId xmlns:p14="http://schemas.microsoft.com/office/powerpoint/2010/main" val="320095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6808162-181A-9445-8F42-FF391F77A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11755"/>
              </p:ext>
            </p:extLst>
          </p:nvPr>
        </p:nvGraphicFramePr>
        <p:xfrm>
          <a:off x="674703" y="1118767"/>
          <a:ext cx="10342486" cy="40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400">
                  <a:extLst>
                    <a:ext uri="{9D8B030D-6E8A-4147-A177-3AD203B41FA5}">
                      <a16:colId xmlns:a16="http://schemas.microsoft.com/office/drawing/2014/main" val="2896966961"/>
                    </a:ext>
                  </a:extLst>
                </a:gridCol>
                <a:gridCol w="2436040">
                  <a:extLst>
                    <a:ext uri="{9D8B030D-6E8A-4147-A177-3AD203B41FA5}">
                      <a16:colId xmlns:a16="http://schemas.microsoft.com/office/drawing/2014/main" val="2595426304"/>
                    </a:ext>
                  </a:extLst>
                </a:gridCol>
                <a:gridCol w="2842046">
                  <a:extLst>
                    <a:ext uri="{9D8B030D-6E8A-4147-A177-3AD203B41FA5}">
                      <a16:colId xmlns:a16="http://schemas.microsoft.com/office/drawing/2014/main" val="1534393268"/>
                    </a:ext>
                  </a:extLst>
                </a:gridCol>
              </a:tblGrid>
              <a:tr h="661338">
                <a:tc>
                  <a:txBody>
                    <a:bodyPr/>
                    <a:lstStyle/>
                    <a:p>
                      <a:r>
                        <a:rPr lang="en-US" sz="24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 Group (n=503)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Testosterone Group (n=504)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285962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/>
                          </a:solidFill>
                          <a:latin typeface="+mn-lt"/>
                        </a:rPr>
                        <a:t>Age</a:t>
                      </a:r>
                      <a:r>
                        <a:rPr lang="en-US" sz="1600" dirty="0">
                          <a:solidFill>
                            <a:schemeClr val="accent5"/>
                          </a:solidFill>
                          <a:latin typeface="+mn-lt"/>
                        </a:rPr>
                        <a:t> (years)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59.6 (6.4) 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59.8 (6.3) 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256148092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/>
                          </a:solidFill>
                          <a:latin typeface="+mn-lt"/>
                        </a:rPr>
                        <a:t>BMI</a:t>
                      </a:r>
                      <a:r>
                        <a:rPr lang="en-US" sz="1600" dirty="0">
                          <a:solidFill>
                            <a:schemeClr val="accent5"/>
                          </a:solidFill>
                          <a:latin typeface="+mn-lt"/>
                        </a:rPr>
                        <a:t> kg/m</a:t>
                      </a:r>
                      <a:r>
                        <a:rPr lang="en-US" sz="1600" baseline="30000" dirty="0">
                          <a:solidFill>
                            <a:schemeClr val="accent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34.6 (5.1) 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34.8 (5.1) 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2641922273"/>
                  </a:ext>
                </a:extLst>
              </a:tr>
              <a:tr h="384474"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Prediabetes</a:t>
                      </a:r>
                      <a:r>
                        <a:rPr lang="en-AU" sz="16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(2-hour glucose 7.8 ≥to &lt;11.1 mmol/L) 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400 (79.5%) 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397 (78.8%) 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206864939"/>
                  </a:ext>
                </a:extLst>
              </a:tr>
              <a:tr h="384474"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Diabetes </a:t>
                      </a:r>
                      <a:r>
                        <a:rPr lang="en-AU" sz="12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(2-hour glucose ≥11.1-15.0 mmol/L)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100 (19.9%)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100 (19.8%) 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194332116"/>
                  </a:ext>
                </a:extLst>
              </a:tr>
              <a:tr h="575076"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HbA1c (%)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5.7 (0.5)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5.7 (0.5)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1912268627"/>
                  </a:ext>
                </a:extLst>
              </a:tr>
              <a:tr h="287538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Screening Serum Testosterone nmol/L (ECLIA)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10.0 (2.5)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9.9 (2.5)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3987887556"/>
                  </a:ext>
                </a:extLst>
              </a:tr>
              <a:tr h="287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Serum Testosterone nmol/L (LCMS/MS)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13.9 (4.6)</a:t>
                      </a: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13.4 (4.1)</a:t>
                      </a: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3154401732"/>
                  </a:ext>
                </a:extLst>
              </a:tr>
              <a:tr h="575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Participants with data for primary endpoint analysis at 2 years</a:t>
                      </a:r>
                      <a:endParaRPr lang="en-AU" sz="16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413 (82.1%)</a:t>
                      </a:r>
                      <a:endParaRPr lang="en-AU" sz="20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443 (87.9%)</a:t>
                      </a:r>
                      <a:endParaRPr lang="en-AU" sz="20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0" marB="0" anchor="ctr"/>
                </a:tc>
                <a:extLst>
                  <a:ext uri="{0D108BD9-81ED-4DB2-BD59-A6C34878D82A}">
                    <a16:rowId xmlns:a16="http://schemas.microsoft.com/office/drawing/2014/main" val="253115715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7074180-E6F5-A348-9097-8DFB15ED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17" y="161580"/>
            <a:ext cx="5797858" cy="825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T4DM Participants n=1007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1BED9-AC27-4F46-AAA2-14C8DD6DDB3D}"/>
              </a:ext>
            </a:extLst>
          </p:cNvPr>
          <p:cNvSpPr txBox="1"/>
          <p:nvPr/>
        </p:nvSpPr>
        <p:spPr>
          <a:xfrm>
            <a:off x="7268023" y="6408423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Data are mean (SD), or n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627B0-4473-43BF-B886-ABB4912E398B}"/>
              </a:ext>
            </a:extLst>
          </p:cNvPr>
          <p:cNvSpPr txBox="1"/>
          <p:nvPr/>
        </p:nvSpPr>
        <p:spPr>
          <a:xfrm>
            <a:off x="1444119" y="5946018"/>
            <a:ext cx="9780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Wittert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GA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Diabetes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2020;69(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Suppl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1):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https://doi.org/10.2337/db20-274-OR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8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91AEC6-BED2-4AE1-9314-B4BDF8A69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58" y="754725"/>
            <a:ext cx="8229600" cy="950321"/>
          </a:xfrm>
        </p:spPr>
        <p:txBody>
          <a:bodyPr/>
          <a:lstStyle/>
          <a:p>
            <a:r>
              <a:rPr lang="en-GB" sz="2000" dirty="0"/>
              <a:t>Blood are trough levels taken prior to each injection</a:t>
            </a:r>
          </a:p>
          <a:p>
            <a:r>
              <a:rPr lang="en-GB" sz="2000" dirty="0"/>
              <a:t>Sex steroids assayed using LCMS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004FF7-2F45-4337-B11D-34ADB721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6" y="93842"/>
            <a:ext cx="10635342" cy="66412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Results: Changes in </a:t>
            </a:r>
            <a:r>
              <a:rPr lang="en-GB" sz="3200" dirty="0" err="1">
                <a:solidFill>
                  <a:schemeClr val="accent5"/>
                </a:solidFill>
              </a:rPr>
              <a:t>HPG</a:t>
            </a:r>
            <a:r>
              <a:rPr lang="en-GB" sz="3200" dirty="0">
                <a:solidFill>
                  <a:schemeClr val="accent5"/>
                </a:solidFill>
              </a:rPr>
              <a:t> axis markers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D27E20-E911-492E-8D2E-DA59D7F59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243" y="5953559"/>
            <a:ext cx="8694258" cy="369332"/>
          </a:xfrm>
        </p:spPr>
        <p:txBody>
          <a:bodyPr/>
          <a:lstStyle/>
          <a:p>
            <a:r>
              <a:rPr lang="en-GB" dirty="0"/>
              <a:t>DHT, dihydrotestosterone; E2, </a:t>
            </a:r>
            <a:r>
              <a:rPr lang="en-GB" dirty="0" err="1"/>
              <a:t>estradiol</a:t>
            </a:r>
            <a:r>
              <a:rPr lang="en-GB" dirty="0"/>
              <a:t>; FSH, follicle-stimulating hormone; HPG, </a:t>
            </a:r>
            <a:r>
              <a:rPr lang="en-GB" dirty="0" err="1"/>
              <a:t>hypothalamo</a:t>
            </a:r>
            <a:r>
              <a:rPr lang="en-GB" dirty="0"/>
              <a:t>-pituitary-gonadal; LCMS, liquid chromatography–mass spectrometry; LH, luteinizing hormone; T, testosterone.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5C7932-4301-4C1B-BE26-C3C7DFA6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7" y="1571662"/>
            <a:ext cx="9163826" cy="42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6415B2-5FA1-4B2A-81AF-A87DD5B8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45" y="115471"/>
            <a:ext cx="10635342" cy="77585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Results: Primary outcomes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A162A4-FD1A-4870-90F0-59A33A581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45" y="5680345"/>
            <a:ext cx="10165773" cy="637354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*</a:t>
            </a:r>
            <a:r>
              <a:rPr lang="en-GB" dirty="0" err="1">
                <a:solidFill>
                  <a:schemeClr val="accent5"/>
                </a:solidFill>
              </a:rPr>
              <a:t>Center</a:t>
            </a:r>
            <a:r>
              <a:rPr lang="en-GB" dirty="0">
                <a:solidFill>
                  <a:schemeClr val="accent5"/>
                </a:solidFill>
              </a:rPr>
              <a:t>, age group (50–59, 60–74 years), WC (95–100, 101–115, &gt;115 cm), 2-h glucose on OGTT (7.8–9.5, 9.6–11.0, 11.1–15.0 mmol/L), smoking (yes, no), and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first-degree family history of T2DM (yes, no), baseline serum testosterone (≤8 (230 ng/dL), 8–11, ≥11 mmol/L (317 ng/</a:t>
            </a:r>
            <a:r>
              <a:rPr lang="en-GB" dirty="0" err="1">
                <a:solidFill>
                  <a:schemeClr val="accent5"/>
                </a:solidFill>
              </a:rPr>
              <a:t>dL</a:t>
            </a:r>
            <a:r>
              <a:rPr lang="en-GB" dirty="0">
                <a:solidFill>
                  <a:schemeClr val="accent5"/>
                </a:solidFill>
              </a:rPr>
              <a:t>)</a:t>
            </a:r>
          </a:p>
          <a:p>
            <a:r>
              <a:rPr lang="en-GB" dirty="0">
                <a:solidFill>
                  <a:schemeClr val="accent5"/>
                </a:solidFill>
              </a:rPr>
              <a:t>CI, confidence interval; OGTT, oral glucose tolerance test; T2DM, type 2 diabetes mellitus; WC, waist circumference.</a:t>
            </a:r>
          </a:p>
        </p:txBody>
      </p:sp>
      <p:pic>
        <p:nvPicPr>
          <p:cNvPr id="12" name="ORIGINAL" hidden="1">
            <a:extLst>
              <a:ext uri="{FF2B5EF4-FFF2-40B4-BE49-F238E27FC236}">
                <a16:creationId xmlns:a16="http://schemas.microsoft.com/office/drawing/2014/main" id="{BA5D3F38-F55C-4025-AB30-2C71B19F0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2" t="29076" r="37929" b="19183"/>
          <a:stretch/>
        </p:blipFill>
        <p:spPr>
          <a:xfrm>
            <a:off x="3723267" y="1820529"/>
            <a:ext cx="3341666" cy="26557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8114" y="1113669"/>
            <a:ext cx="10176240" cy="4386782"/>
            <a:chOff x="475831" y="1113669"/>
            <a:chExt cx="8340785" cy="4386782"/>
          </a:xfrm>
        </p:grpSpPr>
        <p:sp>
          <p:nvSpPr>
            <p:cNvPr id="32" name="Rounded Rectangle 71">
              <a:extLst>
                <a:ext uri="{FF2B5EF4-FFF2-40B4-BE49-F238E27FC236}">
                  <a16:creationId xmlns:a16="http://schemas.microsoft.com/office/drawing/2014/main" id="{DCF52B97-CFA1-4A28-90B1-94DE034B5123}"/>
                </a:ext>
              </a:extLst>
            </p:cNvPr>
            <p:cNvSpPr/>
            <p:nvPr/>
          </p:nvSpPr>
          <p:spPr>
            <a:xfrm>
              <a:off x="598996" y="1153825"/>
              <a:ext cx="8150588" cy="1656000"/>
            </a:xfrm>
            <a:prstGeom prst="roundRect">
              <a:avLst>
                <a:gd name="adj" fmla="val 8605"/>
              </a:avLst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80D8BF-EFAD-4535-90B1-F8CF8D1E2DE8}"/>
                </a:ext>
              </a:extLst>
            </p:cNvPr>
            <p:cNvSpPr txBox="1"/>
            <p:nvPr/>
          </p:nvSpPr>
          <p:spPr>
            <a:xfrm>
              <a:off x="4888132" y="1658367"/>
              <a:ext cx="364626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5"/>
                  </a:solidFill>
                </a:rPr>
                <a:t>RR 0.59 (95% CI: 0.43, 080); p&lt;0.001</a:t>
              </a:r>
            </a:p>
            <a:p>
              <a:pPr>
                <a:spcBef>
                  <a:spcPts val="300"/>
                </a:spcBef>
              </a:pPr>
              <a:r>
                <a:rPr lang="en-GB" sz="1400" b="1" dirty="0">
                  <a:solidFill>
                    <a:schemeClr val="accent5"/>
                  </a:solidFill>
                </a:rPr>
                <a:t>Adjusted analyses for baseline:</a:t>
              </a:r>
            </a:p>
            <a:p>
              <a:r>
                <a:rPr lang="en-GB" sz="1400" dirty="0">
                  <a:solidFill>
                    <a:schemeClr val="accent5"/>
                  </a:solidFill>
                </a:rPr>
                <a:t>Testosterone RR 0.61 (95% CI: 0.45, 0.84); p=0.002</a:t>
              </a:r>
            </a:p>
            <a:p>
              <a:r>
                <a:rPr lang="en-GB" sz="1400" dirty="0">
                  <a:solidFill>
                    <a:schemeClr val="accent5"/>
                  </a:solidFill>
                </a:rPr>
                <a:t>*Risk factors RR 0.65 (95% CI: 0.50, 0.86); p=0.002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A94D0D-9705-4650-B6E5-9A9DD830B6C0}"/>
                </a:ext>
              </a:extLst>
            </p:cNvPr>
            <p:cNvSpPr txBox="1"/>
            <p:nvPr/>
          </p:nvSpPr>
          <p:spPr>
            <a:xfrm>
              <a:off x="871572" y="3757763"/>
              <a:ext cx="3794732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>
                  <a:solidFill>
                    <a:schemeClr val="accent5"/>
                  </a:solidFill>
                </a:rPr>
                <a:t>Mean difference -0.75 (95% CI: 01.10, -0.40); p&lt;0.001</a:t>
              </a:r>
            </a:p>
            <a:p>
              <a:pPr algn="r">
                <a:spcBef>
                  <a:spcPts val="300"/>
                </a:spcBef>
              </a:pPr>
              <a:r>
                <a:rPr lang="en-GB" sz="1400" b="1" dirty="0">
                  <a:solidFill>
                    <a:schemeClr val="accent5"/>
                  </a:solidFill>
                </a:rPr>
                <a:t>Adjusted analyses for baseline:</a:t>
              </a:r>
            </a:p>
            <a:p>
              <a:pPr algn="r"/>
              <a:r>
                <a:rPr lang="en-GB" sz="1400" dirty="0">
                  <a:solidFill>
                    <a:schemeClr val="accent5"/>
                  </a:solidFill>
                </a:rPr>
                <a:t>Testosterone -0.69 (95% CI: -1.05, -0.33); p&lt;0.001</a:t>
              </a:r>
            </a:p>
            <a:p>
              <a:pPr algn="r"/>
              <a:r>
                <a:rPr lang="en-GB" sz="1400" dirty="0">
                  <a:solidFill>
                    <a:schemeClr val="accent5"/>
                  </a:solidFill>
                </a:rPr>
                <a:t>*Risk factors -0.71 (95% CI: -1.07, -0.35); p&lt;0.001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282EAD-52C2-4038-959D-C59814F2EC05}"/>
                </a:ext>
              </a:extLst>
            </p:cNvPr>
            <p:cNvSpPr/>
            <p:nvPr/>
          </p:nvSpPr>
          <p:spPr>
            <a:xfrm>
              <a:off x="4672819" y="1776656"/>
              <a:ext cx="119358" cy="756000"/>
            </a:xfrm>
            <a:custGeom>
              <a:avLst/>
              <a:gdLst>
                <a:gd name="connsiteX0" fmla="*/ 0 w 119358"/>
                <a:gd name="connsiteY0" fmla="*/ 0 h 586672"/>
                <a:gd name="connsiteX1" fmla="*/ 119358 w 119358"/>
                <a:gd name="connsiteY1" fmla="*/ 0 h 586672"/>
                <a:gd name="connsiteX2" fmla="*/ 119358 w 119358"/>
                <a:gd name="connsiteY2" fmla="*/ 586672 h 586672"/>
                <a:gd name="connsiteX3" fmla="*/ 18207 w 119358"/>
                <a:gd name="connsiteY3" fmla="*/ 586672 h 5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58" h="586672">
                  <a:moveTo>
                    <a:pt x="0" y="0"/>
                  </a:moveTo>
                  <a:lnTo>
                    <a:pt x="119358" y="0"/>
                  </a:lnTo>
                  <a:lnTo>
                    <a:pt x="119358" y="586672"/>
                  </a:lnTo>
                  <a:lnTo>
                    <a:pt x="18207" y="586672"/>
                  </a:lnTo>
                </a:path>
              </a:pathLst>
            </a:custGeom>
            <a:noFill/>
            <a:ln w="19050"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1AA96C-A9DE-4DFB-A6BB-19C6BB9D3834}"/>
                </a:ext>
              </a:extLst>
            </p:cNvPr>
            <p:cNvGrpSpPr/>
            <p:nvPr/>
          </p:nvGrpSpPr>
          <p:grpSpPr>
            <a:xfrm>
              <a:off x="4950324" y="3818706"/>
              <a:ext cx="2367164" cy="819904"/>
              <a:chOff x="2982436" y="3423680"/>
              <a:chExt cx="2367164" cy="8199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711BE2-0FE9-4BCF-A4BE-BC00D0CA464D}"/>
                  </a:ext>
                </a:extLst>
              </p:cNvPr>
              <p:cNvSpPr/>
              <p:nvPr/>
            </p:nvSpPr>
            <p:spPr>
              <a:xfrm>
                <a:off x="2982436" y="3910323"/>
                <a:ext cx="2367164" cy="33326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-1.70 mmol/L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128EB9-499E-44A8-A66B-80D522FD4248}"/>
                  </a:ext>
                </a:extLst>
              </p:cNvPr>
              <p:cNvSpPr/>
              <p:nvPr/>
            </p:nvSpPr>
            <p:spPr>
              <a:xfrm>
                <a:off x="4030808" y="3423680"/>
                <a:ext cx="1318792" cy="3332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-0.95 mmol/L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050C5A-2A64-4346-B90E-08C598CCD9D3}"/>
                </a:ext>
              </a:extLst>
            </p:cNvPr>
            <p:cNvGrpSpPr/>
            <p:nvPr/>
          </p:nvGrpSpPr>
          <p:grpSpPr>
            <a:xfrm>
              <a:off x="1961381" y="1719310"/>
              <a:ext cx="2548290" cy="819904"/>
              <a:chOff x="2283126" y="1672153"/>
              <a:chExt cx="2548290" cy="81990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56BF3E-E6B6-473C-9B21-D60617C3CA01}"/>
                  </a:ext>
                </a:extLst>
              </p:cNvPr>
              <p:cNvSpPr/>
              <p:nvPr/>
            </p:nvSpPr>
            <p:spPr>
              <a:xfrm>
                <a:off x="2283126" y="2158796"/>
                <a:ext cx="1493175" cy="33326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55/443 (12.4%)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920F681-A5C5-4866-A646-E8F9B1F2CEBF}"/>
                  </a:ext>
                </a:extLst>
              </p:cNvPr>
              <p:cNvSpPr/>
              <p:nvPr/>
            </p:nvSpPr>
            <p:spPr>
              <a:xfrm>
                <a:off x="2283126" y="1672153"/>
                <a:ext cx="2548290" cy="3332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87/413 (21.1%)</a:t>
                </a:r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977D8F-97F5-446D-B831-2E9858464B03}"/>
                </a:ext>
              </a:extLst>
            </p:cNvPr>
            <p:cNvSpPr/>
            <p:nvPr/>
          </p:nvSpPr>
          <p:spPr>
            <a:xfrm flipH="1">
              <a:off x="4719098" y="3876052"/>
              <a:ext cx="119358" cy="756000"/>
            </a:xfrm>
            <a:custGeom>
              <a:avLst/>
              <a:gdLst>
                <a:gd name="connsiteX0" fmla="*/ 0 w 119358"/>
                <a:gd name="connsiteY0" fmla="*/ 0 h 586672"/>
                <a:gd name="connsiteX1" fmla="*/ 119358 w 119358"/>
                <a:gd name="connsiteY1" fmla="*/ 0 h 586672"/>
                <a:gd name="connsiteX2" fmla="*/ 119358 w 119358"/>
                <a:gd name="connsiteY2" fmla="*/ 586672 h 586672"/>
                <a:gd name="connsiteX3" fmla="*/ 18207 w 119358"/>
                <a:gd name="connsiteY3" fmla="*/ 586672 h 5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58" h="586672">
                  <a:moveTo>
                    <a:pt x="0" y="0"/>
                  </a:moveTo>
                  <a:lnTo>
                    <a:pt x="119358" y="0"/>
                  </a:lnTo>
                  <a:lnTo>
                    <a:pt x="119358" y="586672"/>
                  </a:lnTo>
                  <a:lnTo>
                    <a:pt x="18207" y="586672"/>
                  </a:lnTo>
                </a:path>
              </a:pathLst>
            </a:custGeom>
            <a:noFill/>
            <a:ln w="19050"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8" name="Rounded Rectangle 71">
              <a:extLst>
                <a:ext uri="{FF2B5EF4-FFF2-40B4-BE49-F238E27FC236}">
                  <a16:creationId xmlns:a16="http://schemas.microsoft.com/office/drawing/2014/main" id="{4BA319DA-87D3-49AD-A74D-16323E50C634}"/>
                </a:ext>
              </a:extLst>
            </p:cNvPr>
            <p:cNvSpPr/>
            <p:nvPr/>
          </p:nvSpPr>
          <p:spPr>
            <a:xfrm>
              <a:off x="598996" y="3259912"/>
              <a:ext cx="8150588" cy="1656000"/>
            </a:xfrm>
            <a:prstGeom prst="roundRect">
              <a:avLst>
                <a:gd name="adj" fmla="val 6694"/>
              </a:avLst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ame Side Corner Rectangle 72">
              <a:extLst>
                <a:ext uri="{FF2B5EF4-FFF2-40B4-BE49-F238E27FC236}">
                  <a16:creationId xmlns:a16="http://schemas.microsoft.com/office/drawing/2014/main" id="{4553A60A-F48E-47F4-8359-293B81E24047}"/>
                </a:ext>
              </a:extLst>
            </p:cNvPr>
            <p:cNvSpPr/>
            <p:nvPr/>
          </p:nvSpPr>
          <p:spPr>
            <a:xfrm>
              <a:off x="599642" y="3259912"/>
              <a:ext cx="8149296" cy="253933"/>
            </a:xfrm>
            <a:prstGeom prst="round2SameRect">
              <a:avLst>
                <a:gd name="adj1" fmla="val 41380"/>
                <a:gd name="adj2" fmla="val 0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600" b="1" dirty="0"/>
                <a:t>Mean change in 2 hr glucose at 2 years (mmol/L)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60">
              <a:extLst>
                <a:ext uri="{FF2B5EF4-FFF2-40B4-BE49-F238E27FC236}">
                  <a16:creationId xmlns:a16="http://schemas.microsoft.com/office/drawing/2014/main" id="{0F1E2EE1-3776-4021-A897-1A43326B627C}"/>
                </a:ext>
              </a:extLst>
            </p:cNvPr>
            <p:cNvSpPr/>
            <p:nvPr/>
          </p:nvSpPr>
          <p:spPr>
            <a:xfrm>
              <a:off x="598996" y="5076434"/>
              <a:ext cx="8087804" cy="424017"/>
            </a:xfrm>
            <a:prstGeom prst="roundRect">
              <a:avLst>
                <a:gd name="adj" fmla="val 30127"/>
              </a:avLst>
            </a:prstGeom>
            <a:solidFill>
              <a:schemeClr val="accent1"/>
            </a:solidFill>
          </p:spPr>
          <p:txBody>
            <a:bodyPr wrap="square" t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There was no relationship between baseline testosterone and the treatment effect (p=0.26)</a:t>
              </a:r>
            </a:p>
          </p:txBody>
        </p:sp>
        <p:sp>
          <p:nvSpPr>
            <p:cNvPr id="41" name="Round Same Side Corner Rectangle 72">
              <a:extLst>
                <a:ext uri="{FF2B5EF4-FFF2-40B4-BE49-F238E27FC236}">
                  <a16:creationId xmlns:a16="http://schemas.microsoft.com/office/drawing/2014/main" id="{C569C8B9-2F21-46F2-81CD-F0608D701A58}"/>
                </a:ext>
              </a:extLst>
            </p:cNvPr>
            <p:cNvSpPr/>
            <p:nvPr/>
          </p:nvSpPr>
          <p:spPr>
            <a:xfrm>
              <a:off x="637703" y="1113669"/>
              <a:ext cx="8149296" cy="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000" b="1" dirty="0">
                  <a:solidFill>
                    <a:schemeClr val="accent5"/>
                  </a:solidFill>
                </a:rPr>
                <a:t>Primary outcome 1</a:t>
              </a:r>
            </a:p>
          </p:txBody>
        </p:sp>
        <p:sp>
          <p:nvSpPr>
            <p:cNvPr id="42" name="Round Same Side Corner Rectangle 72">
              <a:extLst>
                <a:ext uri="{FF2B5EF4-FFF2-40B4-BE49-F238E27FC236}">
                  <a16:creationId xmlns:a16="http://schemas.microsoft.com/office/drawing/2014/main" id="{E8B7073B-384F-4B1F-BBCF-8912170DA849}"/>
                </a:ext>
              </a:extLst>
            </p:cNvPr>
            <p:cNvSpPr/>
            <p:nvPr/>
          </p:nvSpPr>
          <p:spPr>
            <a:xfrm>
              <a:off x="637703" y="3211229"/>
              <a:ext cx="8149296" cy="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000" b="1" dirty="0">
                  <a:solidFill>
                    <a:schemeClr val="accent5"/>
                  </a:solidFill>
                </a:rPr>
                <a:t>Primary outcome 2</a:t>
              </a:r>
            </a:p>
          </p:txBody>
        </p:sp>
        <p:sp>
          <p:nvSpPr>
            <p:cNvPr id="43" name="Round Same Side Corner Rectangle 72">
              <a:extLst>
                <a:ext uri="{FF2B5EF4-FFF2-40B4-BE49-F238E27FC236}">
                  <a16:creationId xmlns:a16="http://schemas.microsoft.com/office/drawing/2014/main" id="{276DE3F0-205D-4A20-85F5-F173A6FADC28}"/>
                </a:ext>
              </a:extLst>
            </p:cNvPr>
            <p:cNvSpPr/>
            <p:nvPr/>
          </p:nvSpPr>
          <p:spPr>
            <a:xfrm>
              <a:off x="599642" y="1153825"/>
              <a:ext cx="8149296" cy="288000"/>
            </a:xfrm>
            <a:prstGeom prst="round2SameRect">
              <a:avLst>
                <a:gd name="adj1" fmla="val 39203"/>
                <a:gd name="adj2" fmla="val 0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Proportion with 2 hr glucose ≥11.1 mmol/L at 2 years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9268DCC-4C5D-4D5C-BDD4-987C230C1C91}"/>
                </a:ext>
              </a:extLst>
            </p:cNvPr>
            <p:cNvGrpSpPr/>
            <p:nvPr/>
          </p:nvGrpSpPr>
          <p:grpSpPr>
            <a:xfrm>
              <a:off x="475831" y="1648776"/>
              <a:ext cx="1499129" cy="966635"/>
              <a:chOff x="475831" y="1833838"/>
              <a:chExt cx="1499129" cy="96663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91E21C4-E2AC-4106-87CE-C9277C017242}"/>
                  </a:ext>
                </a:extLst>
              </p:cNvPr>
              <p:cNvGrpSpPr/>
              <p:nvPr/>
            </p:nvGrpSpPr>
            <p:grpSpPr>
              <a:xfrm>
                <a:off x="708337" y="1833838"/>
                <a:ext cx="1262134" cy="966635"/>
                <a:chOff x="708337" y="1744655"/>
                <a:chExt cx="1262134" cy="1174795"/>
              </a:xfrm>
            </p:grpSpPr>
            <p:sp>
              <p:nvSpPr>
                <p:cNvPr id="115" name="Round Same Side Corner Rectangle 218">
                  <a:extLst>
                    <a:ext uri="{FF2B5EF4-FFF2-40B4-BE49-F238E27FC236}">
                      <a16:creationId xmlns:a16="http://schemas.microsoft.com/office/drawing/2014/main" id="{C529DB3D-70D9-411C-AFEA-E7B050C53C30}"/>
                    </a:ext>
                  </a:extLst>
                </p:cNvPr>
                <p:cNvSpPr/>
                <p:nvPr/>
              </p:nvSpPr>
              <p:spPr>
                <a:xfrm rot="16200000">
                  <a:off x="759637" y="1693355"/>
                  <a:ext cx="1159534" cy="1262133"/>
                </a:xfrm>
                <a:prstGeom prst="round2SameRect">
                  <a:avLst>
                    <a:gd name="adj1" fmla="val 14556"/>
                    <a:gd name="adj2" fmla="val 0"/>
                  </a:avLst>
                </a:prstGeom>
                <a:solidFill>
                  <a:srgbClr val="D5D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: Single Corner Rounded 116">
                  <a:extLst>
                    <a:ext uri="{FF2B5EF4-FFF2-40B4-BE49-F238E27FC236}">
                      <a16:creationId xmlns:a16="http://schemas.microsoft.com/office/drawing/2014/main" id="{101E407D-FE6B-40DB-801F-32580EB6936E}"/>
                    </a:ext>
                  </a:extLst>
                </p:cNvPr>
                <p:cNvSpPr/>
                <p:nvPr/>
              </p:nvSpPr>
              <p:spPr>
                <a:xfrm flipH="1" flipV="1">
                  <a:off x="708337" y="2329652"/>
                  <a:ext cx="1262134" cy="589798"/>
                </a:xfrm>
                <a:prstGeom prst="round1Rect">
                  <a:avLst>
                    <a:gd name="adj" fmla="val 29553"/>
                  </a:avLst>
                </a:prstGeom>
                <a:solidFill>
                  <a:srgbClr val="EBEFF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FEED8-E2B6-4CAA-B4CD-ED23174B1D43}"/>
                  </a:ext>
                </a:extLst>
              </p:cNvPr>
              <p:cNvSpPr txBox="1"/>
              <p:nvPr/>
            </p:nvSpPr>
            <p:spPr>
              <a:xfrm>
                <a:off x="475831" y="1905503"/>
                <a:ext cx="1499129" cy="815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1800"/>
                  </a:spcAft>
                </a:pPr>
                <a:r>
                  <a:rPr lang="en-GB" sz="1600" b="1" dirty="0"/>
                  <a:t>Placebo</a:t>
                </a:r>
              </a:p>
              <a:p>
                <a:pPr algn="r">
                  <a:spcAft>
                    <a:spcPts val="1800"/>
                  </a:spcAft>
                </a:pPr>
                <a:r>
                  <a:rPr lang="en-GB" sz="1600" b="1" dirty="0"/>
                  <a:t>Testosterone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4846023-E5C1-417B-B646-4FF9198B361D}"/>
                  </a:ext>
                </a:extLst>
              </p:cNvPr>
              <p:cNvGrpSpPr/>
              <p:nvPr/>
            </p:nvGrpSpPr>
            <p:grpSpPr>
              <a:xfrm>
                <a:off x="1901628" y="1834438"/>
                <a:ext cx="68400" cy="962840"/>
                <a:chOff x="1901628" y="1745605"/>
                <a:chExt cx="68400" cy="115200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7844BE6-F56F-4475-A591-D0E1E7E09084}"/>
                    </a:ext>
                  </a:extLst>
                </p:cNvPr>
                <p:cNvGrpSpPr/>
                <p:nvPr/>
              </p:nvGrpSpPr>
              <p:grpSpPr>
                <a:xfrm>
                  <a:off x="1901628" y="1754387"/>
                  <a:ext cx="68400" cy="1135582"/>
                  <a:chOff x="1901628" y="1754387"/>
                  <a:chExt cx="68400" cy="1135582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14558E52-0D5A-4C7E-BE95-357682DB65A3}"/>
                      </a:ext>
                    </a:extLst>
                  </p:cNvPr>
                  <p:cNvCxnSpPr/>
                  <p:nvPr/>
                </p:nvCxnSpPr>
                <p:spPr>
                  <a:xfrm>
                    <a:off x="1901628" y="1754387"/>
                    <a:ext cx="684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CB5B0E15-0098-44B7-A0A7-1D56F0E79598}"/>
                      </a:ext>
                    </a:extLst>
                  </p:cNvPr>
                  <p:cNvCxnSpPr/>
                  <p:nvPr/>
                </p:nvCxnSpPr>
                <p:spPr>
                  <a:xfrm>
                    <a:off x="1901628" y="2320829"/>
                    <a:ext cx="684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8E31DCA5-D8D3-4877-BAA2-FAA7E43F7458}"/>
                      </a:ext>
                    </a:extLst>
                  </p:cNvPr>
                  <p:cNvCxnSpPr/>
                  <p:nvPr/>
                </p:nvCxnSpPr>
                <p:spPr>
                  <a:xfrm>
                    <a:off x="1901628" y="2889969"/>
                    <a:ext cx="684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81680D76-376B-42AE-96F6-06EB9C9306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1381" y="1745605"/>
                  <a:ext cx="0" cy="115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52AD0F1-FFE6-4344-8CA4-F03BB924ACDB}"/>
                </a:ext>
              </a:extLst>
            </p:cNvPr>
            <p:cNvGrpSpPr/>
            <p:nvPr/>
          </p:nvGrpSpPr>
          <p:grpSpPr>
            <a:xfrm flipH="1">
              <a:off x="7325061" y="3741540"/>
              <a:ext cx="1266622" cy="966635"/>
              <a:chOff x="528560" y="1744655"/>
              <a:chExt cx="1266622" cy="1174795"/>
            </a:xfrm>
          </p:grpSpPr>
          <p:sp>
            <p:nvSpPr>
              <p:cNvPr id="130" name="Round Same Side Corner Rectangle 218">
                <a:extLst>
                  <a:ext uri="{FF2B5EF4-FFF2-40B4-BE49-F238E27FC236}">
                    <a16:creationId xmlns:a16="http://schemas.microsoft.com/office/drawing/2014/main" id="{2AE11406-855A-4D06-B6FE-FFD55AE795EE}"/>
                  </a:ext>
                </a:extLst>
              </p:cNvPr>
              <p:cNvSpPr/>
              <p:nvPr/>
            </p:nvSpPr>
            <p:spPr>
              <a:xfrm rot="16200000">
                <a:off x="584349" y="1693355"/>
                <a:ext cx="1159534" cy="1262133"/>
              </a:xfrm>
              <a:prstGeom prst="round2SameRect">
                <a:avLst>
                  <a:gd name="adj1" fmla="val 14556"/>
                  <a:gd name="adj2" fmla="val 0"/>
                </a:avLst>
              </a:prstGeom>
              <a:solidFill>
                <a:srgbClr val="D5DEE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: Single Corner Rounded 130">
                <a:extLst>
                  <a:ext uri="{FF2B5EF4-FFF2-40B4-BE49-F238E27FC236}">
                    <a16:creationId xmlns:a16="http://schemas.microsoft.com/office/drawing/2014/main" id="{5DC05EE9-F570-4AD6-95B2-C25343A85DDB}"/>
                  </a:ext>
                </a:extLst>
              </p:cNvPr>
              <p:cNvSpPr/>
              <p:nvPr/>
            </p:nvSpPr>
            <p:spPr>
              <a:xfrm flipH="1" flipV="1">
                <a:off x="528560" y="2329652"/>
                <a:ext cx="1262134" cy="589798"/>
              </a:xfrm>
              <a:prstGeom prst="round1Rect">
                <a:avLst>
                  <a:gd name="adj" fmla="val 29553"/>
                </a:avLst>
              </a:prstGeom>
              <a:solidFill>
                <a:srgbClr val="EBEFF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BE12F02-53D1-40F6-A488-070F5C4E6095}"/>
                </a:ext>
              </a:extLst>
            </p:cNvPr>
            <p:cNvSpPr txBox="1"/>
            <p:nvPr/>
          </p:nvSpPr>
          <p:spPr>
            <a:xfrm>
              <a:off x="7317488" y="3813205"/>
              <a:ext cx="1499128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1600" b="1" dirty="0"/>
                <a:t>Placebo</a:t>
              </a:r>
            </a:p>
            <a:p>
              <a:pPr>
                <a:spcAft>
                  <a:spcPts val="1800"/>
                </a:spcAft>
              </a:pPr>
              <a:r>
                <a:rPr lang="en-GB" sz="1600" b="1" dirty="0"/>
                <a:t>Testosterone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058CA54-F7CE-411D-9844-CFD450522AAB}"/>
                </a:ext>
              </a:extLst>
            </p:cNvPr>
            <p:cNvGrpSpPr/>
            <p:nvPr/>
          </p:nvGrpSpPr>
          <p:grpSpPr>
            <a:xfrm rot="10800000">
              <a:off x="7311555" y="3742140"/>
              <a:ext cx="68400" cy="962840"/>
              <a:chOff x="1726340" y="1745605"/>
              <a:chExt cx="68400" cy="1152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E4113D02-DAF7-436D-84BB-D52C3C25C4C9}"/>
                  </a:ext>
                </a:extLst>
              </p:cNvPr>
              <p:cNvGrpSpPr/>
              <p:nvPr/>
            </p:nvGrpSpPr>
            <p:grpSpPr>
              <a:xfrm>
                <a:off x="1726340" y="1754387"/>
                <a:ext cx="68400" cy="1135582"/>
                <a:chOff x="1726340" y="1754387"/>
                <a:chExt cx="68400" cy="1135582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E0B8AF3D-982E-4786-97E5-1AA5975E089B}"/>
                    </a:ext>
                  </a:extLst>
                </p:cNvPr>
                <p:cNvCxnSpPr/>
                <p:nvPr/>
              </p:nvCxnSpPr>
              <p:spPr>
                <a:xfrm>
                  <a:off x="1726340" y="1754387"/>
                  <a:ext cx="68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AE614EB-6851-4C6C-9263-732B41731994}"/>
                    </a:ext>
                  </a:extLst>
                </p:cNvPr>
                <p:cNvCxnSpPr/>
                <p:nvPr/>
              </p:nvCxnSpPr>
              <p:spPr>
                <a:xfrm>
                  <a:off x="1726340" y="2320830"/>
                  <a:ext cx="68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5D44D8C0-78CE-4C40-A0DB-B0E8C905742E}"/>
                    </a:ext>
                  </a:extLst>
                </p:cNvPr>
                <p:cNvCxnSpPr/>
                <p:nvPr/>
              </p:nvCxnSpPr>
              <p:spPr>
                <a:xfrm>
                  <a:off x="1726340" y="2889969"/>
                  <a:ext cx="68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DA53615-B873-412D-AB19-A5FFC644F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093" y="1745605"/>
                <a:ext cx="0" cy="115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07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94260" y="6069905"/>
            <a:ext cx="2611015" cy="232115"/>
          </a:xfrm>
        </p:spPr>
        <p:txBody>
          <a:bodyPr/>
          <a:lstStyle/>
          <a:p>
            <a:r>
              <a:rPr lang="en-GB" dirty="0"/>
              <a:t>LUTS, lower urinary tract symptoms.</a:t>
            </a:r>
          </a:p>
        </p:txBody>
      </p:sp>
      <p:sp>
        <p:nvSpPr>
          <p:cNvPr id="133" name="Title 10">
            <a:extLst>
              <a:ext uri="{FF2B5EF4-FFF2-40B4-BE49-F238E27FC236}">
                <a16:creationId xmlns:a16="http://schemas.microsoft.com/office/drawing/2014/main" id="{D0505A90-47BF-48BB-B9B7-8DD73DF5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5" y="132316"/>
            <a:ext cx="8229600" cy="83404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Results: Secondary outcomes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30D70D-81C7-449C-B6CB-090FFC30F008}"/>
              </a:ext>
            </a:extLst>
          </p:cNvPr>
          <p:cNvSpPr txBox="1"/>
          <p:nvPr/>
        </p:nvSpPr>
        <p:spPr>
          <a:xfrm>
            <a:off x="4080512" y="5744979"/>
            <a:ext cx="379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/>
                </a:solidFill>
              </a:rPr>
              <a:t>All p&lt;0.001 unless otherwise stated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00852E0-5FB9-4E5D-8908-73413C80547D}"/>
              </a:ext>
            </a:extLst>
          </p:cNvPr>
          <p:cNvGrpSpPr/>
          <p:nvPr/>
        </p:nvGrpSpPr>
        <p:grpSpPr>
          <a:xfrm>
            <a:off x="6197955" y="1025637"/>
            <a:ext cx="5366649" cy="4644000"/>
            <a:chOff x="4648200" y="1631334"/>
            <a:chExt cx="4101384" cy="4257366"/>
          </a:xfrm>
        </p:grpSpPr>
        <p:sp>
          <p:nvSpPr>
            <p:cNvPr id="136" name="Rounded Rectangle 71">
              <a:extLst>
                <a:ext uri="{FF2B5EF4-FFF2-40B4-BE49-F238E27FC236}">
                  <a16:creationId xmlns:a16="http://schemas.microsoft.com/office/drawing/2014/main" id="{43BA51B1-680F-4A3F-A1F1-150DA6625132}"/>
                </a:ext>
              </a:extLst>
            </p:cNvPr>
            <p:cNvSpPr/>
            <p:nvPr/>
          </p:nvSpPr>
          <p:spPr>
            <a:xfrm>
              <a:off x="4648200" y="1702422"/>
              <a:ext cx="4101384" cy="4186278"/>
            </a:xfrm>
            <a:prstGeom prst="roundRect">
              <a:avLst>
                <a:gd name="adj" fmla="val 3095"/>
              </a:avLst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37" name="Round Same Side Corner Rectangle 72">
              <a:extLst>
                <a:ext uri="{FF2B5EF4-FFF2-40B4-BE49-F238E27FC236}">
                  <a16:creationId xmlns:a16="http://schemas.microsoft.com/office/drawing/2014/main" id="{562465F2-D8D1-4490-956D-7F38ADC9A263}"/>
                </a:ext>
              </a:extLst>
            </p:cNvPr>
            <p:cNvSpPr/>
            <p:nvPr/>
          </p:nvSpPr>
          <p:spPr>
            <a:xfrm>
              <a:off x="4648204" y="1631334"/>
              <a:ext cx="4100734" cy="264023"/>
            </a:xfrm>
            <a:prstGeom prst="round2SameRect">
              <a:avLst>
                <a:gd name="adj1" fmla="val 33063"/>
                <a:gd name="adj2" fmla="val 0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Autofit/>
            </a:bodyPr>
            <a:lstStyle/>
            <a:p>
              <a:pPr algn="ctr"/>
              <a:r>
                <a:rPr lang="en-GB" sz="1400" b="1" dirty="0"/>
                <a:t>Change from baseline in sexual function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DE2499E-0B69-4126-A61A-5171F485CA44}"/>
              </a:ext>
            </a:extLst>
          </p:cNvPr>
          <p:cNvGrpSpPr/>
          <p:nvPr/>
        </p:nvGrpSpPr>
        <p:grpSpPr>
          <a:xfrm>
            <a:off x="155865" y="1034671"/>
            <a:ext cx="5845414" cy="4634520"/>
            <a:chOff x="553278" y="1641747"/>
            <a:chExt cx="4101384" cy="4252825"/>
          </a:xfrm>
        </p:grpSpPr>
        <p:sp>
          <p:nvSpPr>
            <p:cNvPr id="139" name="Rounded Rectangle 71">
              <a:extLst>
                <a:ext uri="{FF2B5EF4-FFF2-40B4-BE49-F238E27FC236}">
                  <a16:creationId xmlns:a16="http://schemas.microsoft.com/office/drawing/2014/main" id="{B908008C-6BAB-496D-9AC9-73520202EFCE}"/>
                </a:ext>
              </a:extLst>
            </p:cNvPr>
            <p:cNvSpPr/>
            <p:nvPr/>
          </p:nvSpPr>
          <p:spPr>
            <a:xfrm>
              <a:off x="553278" y="1702421"/>
              <a:ext cx="4101384" cy="4192151"/>
            </a:xfrm>
            <a:prstGeom prst="roundRect">
              <a:avLst>
                <a:gd name="adj" fmla="val 3095"/>
              </a:avLst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40" name="Round Same Side Corner Rectangle 72">
              <a:extLst>
                <a:ext uri="{FF2B5EF4-FFF2-40B4-BE49-F238E27FC236}">
                  <a16:creationId xmlns:a16="http://schemas.microsoft.com/office/drawing/2014/main" id="{35F70A4E-9694-41CF-B4B5-4B1F1593D364}"/>
                </a:ext>
              </a:extLst>
            </p:cNvPr>
            <p:cNvSpPr/>
            <p:nvPr/>
          </p:nvSpPr>
          <p:spPr>
            <a:xfrm>
              <a:off x="553282" y="1641747"/>
              <a:ext cx="4100734" cy="264281"/>
            </a:xfrm>
            <a:prstGeom prst="round2SameRect">
              <a:avLst>
                <a:gd name="adj1" fmla="val 32362"/>
                <a:gd name="adj2" fmla="val 0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Autofit/>
            </a:bodyPr>
            <a:lstStyle/>
            <a:p>
              <a:pPr algn="ctr"/>
              <a:r>
                <a:rPr lang="en-GB" sz="1400" b="1" dirty="0"/>
                <a:t>Change from baseline in body composition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F2088BD-195D-459D-9333-5FC79AFAB446}"/>
              </a:ext>
            </a:extLst>
          </p:cNvPr>
          <p:cNvGrpSpPr/>
          <p:nvPr/>
        </p:nvGrpSpPr>
        <p:grpSpPr>
          <a:xfrm>
            <a:off x="459286" y="1530447"/>
            <a:ext cx="11064232" cy="4014187"/>
            <a:chOff x="498571" y="1530446"/>
            <a:chExt cx="8035444" cy="4014187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019061C-53DA-48A8-AA4F-12A2CB6ADECC}"/>
                </a:ext>
              </a:extLst>
            </p:cNvPr>
            <p:cNvGrpSpPr/>
            <p:nvPr/>
          </p:nvGrpSpPr>
          <p:grpSpPr>
            <a:xfrm>
              <a:off x="498571" y="1530446"/>
              <a:ext cx="8035444" cy="3614933"/>
              <a:chOff x="498571" y="1660936"/>
              <a:chExt cx="8035444" cy="3156261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399DB2-D72F-451A-B1CD-EEFCC3848700}"/>
                  </a:ext>
                </a:extLst>
              </p:cNvPr>
              <p:cNvGrpSpPr/>
              <p:nvPr/>
            </p:nvGrpSpPr>
            <p:grpSpPr>
              <a:xfrm>
                <a:off x="498571" y="1660936"/>
                <a:ext cx="2387027" cy="3141979"/>
                <a:chOff x="531421" y="1660936"/>
                <a:chExt cx="2387027" cy="3141979"/>
              </a:xfrm>
            </p:grpSpPr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9B60272E-FAD8-4DB7-BE5A-520622CD2EE2}"/>
                    </a:ext>
                  </a:extLst>
                </p:cNvPr>
                <p:cNvSpPr txBox="1"/>
                <p:nvPr/>
              </p:nvSpPr>
              <p:spPr>
                <a:xfrm>
                  <a:off x="531421" y="2096988"/>
                  <a:ext cx="672789" cy="403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tx2"/>
                      </a:solidFill>
                    </a:rPr>
                    <a:t>p=0.06</a:t>
                  </a:r>
                </a:p>
              </p:txBody>
            </p: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03492807-C6A8-4793-97BA-C762BF97E8D5}"/>
                    </a:ext>
                  </a:extLst>
                </p:cNvPr>
                <p:cNvGrpSpPr/>
                <p:nvPr/>
              </p:nvGrpSpPr>
              <p:grpSpPr>
                <a:xfrm>
                  <a:off x="2281933" y="4476306"/>
                  <a:ext cx="444895" cy="234680"/>
                  <a:chOff x="5714284" y="4887786"/>
                  <a:chExt cx="444895" cy="234680"/>
                </a:xfrm>
              </p:grpSpPr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80F0DC2E-A038-4F93-8591-1BDA0422EFA0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353453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FB3AF12E-12C9-41E5-B0FC-583466A2E5C7}"/>
                      </a:ext>
                    </a:extLst>
                  </p:cNvPr>
                  <p:cNvSpPr/>
                  <p:nvPr/>
                </p:nvSpPr>
                <p:spPr>
                  <a:xfrm flipH="1">
                    <a:off x="5714284" y="4887786"/>
                    <a:ext cx="91442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37837EBD-B025-44B1-B9F8-7790A086E5EB}"/>
                    </a:ext>
                  </a:extLst>
                </p:cNvPr>
                <p:cNvGrpSpPr/>
                <p:nvPr/>
              </p:nvGrpSpPr>
              <p:grpSpPr>
                <a:xfrm>
                  <a:off x="1649615" y="3687847"/>
                  <a:ext cx="723760" cy="234680"/>
                  <a:chOff x="5081966" y="4887786"/>
                  <a:chExt cx="723760" cy="234680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6B210F73-F3E1-49E6-B486-720E9A623081}"/>
                      </a:ext>
                    </a:extLst>
                  </p:cNvPr>
                  <p:cNvSpPr/>
                  <p:nvPr/>
                </p:nvSpPr>
                <p:spPr>
                  <a:xfrm flipH="1">
                    <a:off x="5081966" y="5005445"/>
                    <a:ext cx="723760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873BA59D-1B37-40BD-90CE-B182C1FC14B0}"/>
                      </a:ext>
                    </a:extLst>
                  </p:cNvPr>
                  <p:cNvSpPr/>
                  <p:nvPr/>
                </p:nvSpPr>
                <p:spPr>
                  <a:xfrm flipH="1">
                    <a:off x="5563772" y="4887786"/>
                    <a:ext cx="241954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0C3F83EA-F9E1-40F8-AC99-05451099DCDC}"/>
                    </a:ext>
                  </a:extLst>
                </p:cNvPr>
                <p:cNvGrpSpPr/>
                <p:nvPr/>
              </p:nvGrpSpPr>
              <p:grpSpPr>
                <a:xfrm>
                  <a:off x="1431901" y="3293618"/>
                  <a:ext cx="941474" cy="234680"/>
                  <a:chOff x="4864252" y="4887786"/>
                  <a:chExt cx="941474" cy="234680"/>
                </a:xfrm>
              </p:grpSpPr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C4FF8D52-1DFC-4D32-857E-174C90678E52}"/>
                      </a:ext>
                    </a:extLst>
                  </p:cNvPr>
                  <p:cNvSpPr/>
                  <p:nvPr/>
                </p:nvSpPr>
                <p:spPr>
                  <a:xfrm flipH="1">
                    <a:off x="4864252" y="5005445"/>
                    <a:ext cx="941474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BB2E7CDC-708E-4F75-BB10-F7199B603B99}"/>
                      </a:ext>
                    </a:extLst>
                  </p:cNvPr>
                  <p:cNvSpPr/>
                  <p:nvPr/>
                </p:nvSpPr>
                <p:spPr>
                  <a:xfrm flipH="1">
                    <a:off x="5420843" y="4887786"/>
                    <a:ext cx="384881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11D2A13-1643-4534-AF6B-9D18F9378519}"/>
                    </a:ext>
                  </a:extLst>
                </p:cNvPr>
                <p:cNvGrpSpPr/>
                <p:nvPr/>
              </p:nvGrpSpPr>
              <p:grpSpPr>
                <a:xfrm>
                  <a:off x="2105867" y="2899389"/>
                  <a:ext cx="340769" cy="234680"/>
                  <a:chOff x="5289212" y="4887786"/>
                  <a:chExt cx="657984" cy="234680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7B94A099-C447-45B9-9E93-446F7BE9F346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141470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9CAD7756-A5A5-436A-80DD-1D4B837D246A}"/>
                      </a:ext>
                    </a:extLst>
                  </p:cNvPr>
                  <p:cNvSpPr/>
                  <p:nvPr/>
                </p:nvSpPr>
                <p:spPr>
                  <a:xfrm flipH="1">
                    <a:off x="5289212" y="4887786"/>
                    <a:ext cx="516516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1BCED1CF-6350-4DF6-902C-34F2C1C0A641}"/>
                    </a:ext>
                  </a:extLst>
                </p:cNvPr>
                <p:cNvGrpSpPr/>
                <p:nvPr/>
              </p:nvGrpSpPr>
              <p:grpSpPr>
                <a:xfrm>
                  <a:off x="949143" y="2508054"/>
                  <a:ext cx="1424232" cy="231786"/>
                  <a:chOff x="4381494" y="4890680"/>
                  <a:chExt cx="1424232" cy="231786"/>
                </a:xfrm>
              </p:grpSpPr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392E5B8F-E606-4081-959A-F66C41F0595B}"/>
                      </a:ext>
                    </a:extLst>
                  </p:cNvPr>
                  <p:cNvSpPr/>
                  <p:nvPr/>
                </p:nvSpPr>
                <p:spPr>
                  <a:xfrm flipH="1">
                    <a:off x="4381494" y="5005445"/>
                    <a:ext cx="1424232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962F2A8F-5A27-446E-8147-A63989EDD690}"/>
                      </a:ext>
                    </a:extLst>
                  </p:cNvPr>
                  <p:cNvSpPr/>
                  <p:nvPr/>
                </p:nvSpPr>
                <p:spPr>
                  <a:xfrm flipH="1">
                    <a:off x="4818816" y="4890680"/>
                    <a:ext cx="986910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74611017-9F77-4494-9DCF-17063A0A84F2}"/>
                    </a:ext>
                  </a:extLst>
                </p:cNvPr>
                <p:cNvGrpSpPr/>
                <p:nvPr/>
              </p:nvGrpSpPr>
              <p:grpSpPr>
                <a:xfrm>
                  <a:off x="1464085" y="2110931"/>
                  <a:ext cx="909290" cy="234680"/>
                  <a:chOff x="4896436" y="4887786"/>
                  <a:chExt cx="909290" cy="234680"/>
                </a:xfrm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8B71BC89-E0C7-4A9E-8E62-BDCC6203C268}"/>
                      </a:ext>
                    </a:extLst>
                  </p:cNvPr>
                  <p:cNvSpPr/>
                  <p:nvPr/>
                </p:nvSpPr>
                <p:spPr>
                  <a:xfrm flipH="1">
                    <a:off x="4896436" y="5005445"/>
                    <a:ext cx="909290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F86315D0-B2F9-4633-8462-30C8AD1A4314}"/>
                      </a:ext>
                    </a:extLst>
                  </p:cNvPr>
                  <p:cNvSpPr/>
                  <p:nvPr/>
                </p:nvSpPr>
                <p:spPr>
                  <a:xfrm flipH="1">
                    <a:off x="5087645" y="4887786"/>
                    <a:ext cx="718079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56CBE3D5-E0A9-434A-93DD-E700C975FA89}"/>
                    </a:ext>
                  </a:extLst>
                </p:cNvPr>
                <p:cNvGrpSpPr/>
                <p:nvPr/>
              </p:nvGrpSpPr>
              <p:grpSpPr>
                <a:xfrm>
                  <a:off x="754158" y="1878866"/>
                  <a:ext cx="2028398" cy="59980"/>
                  <a:chOff x="4992963" y="2290346"/>
                  <a:chExt cx="2028398" cy="59980"/>
                </a:xfrm>
              </p:grpSpPr>
              <p:sp>
                <p:nvSpPr>
                  <p:cNvPr id="239" name="Freeform: Shape 156">
                    <a:extLst>
                      <a:ext uri="{FF2B5EF4-FFF2-40B4-BE49-F238E27FC236}">
                        <a16:creationId xmlns:a16="http://schemas.microsoft.com/office/drawing/2014/main" id="{5E21CB50-4F15-4148-99D9-E2DE06CFF926}"/>
                      </a:ext>
                    </a:extLst>
                  </p:cNvPr>
                  <p:cNvSpPr/>
                  <p:nvPr/>
                </p:nvSpPr>
                <p:spPr>
                  <a:xfrm>
                    <a:off x="4993873" y="2342139"/>
                    <a:ext cx="2026800" cy="0"/>
                  </a:xfrm>
                  <a:custGeom>
                    <a:avLst/>
                    <a:gdLst>
                      <a:gd name="connsiteX0" fmla="*/ 0 w 2275049"/>
                      <a:gd name="connsiteY0" fmla="*/ 0 h 933564"/>
                      <a:gd name="connsiteX1" fmla="*/ 0 w 2275049"/>
                      <a:gd name="connsiteY1" fmla="*/ 933564 h 933564"/>
                      <a:gd name="connsiteX2" fmla="*/ 2275049 w 2275049"/>
                      <a:gd name="connsiteY2" fmla="*/ 933564 h 933564"/>
                      <a:gd name="connsiteX0" fmla="*/ 0 w 2275049"/>
                      <a:gd name="connsiteY0" fmla="*/ 0 h 0"/>
                      <a:gd name="connsiteX1" fmla="*/ 2275049 w 227504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75049">
                        <a:moveTo>
                          <a:pt x="0" y="0"/>
                        </a:moveTo>
                        <a:lnTo>
                          <a:pt x="2275049" y="0"/>
                        </a:lnTo>
                      </a:path>
                    </a:pathLst>
                  </a:custGeom>
                  <a:noFill/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30E76039-BE9D-43B0-A970-5BC18A9B5A63}"/>
                      </a:ext>
                    </a:extLst>
                  </p:cNvPr>
                  <p:cNvGrpSpPr/>
                  <p:nvPr/>
                </p:nvGrpSpPr>
                <p:grpSpPr>
                  <a:xfrm>
                    <a:off x="4992963" y="2290346"/>
                    <a:ext cx="2028398" cy="59980"/>
                    <a:chOff x="4994749" y="2342140"/>
                    <a:chExt cx="2028398" cy="59980"/>
                  </a:xfrm>
                </p:grpSpPr>
                <p:cxnSp>
                  <p:nvCxnSpPr>
                    <p:cNvPr id="241" name="Straight Connector 240">
                      <a:extLst>
                        <a:ext uri="{FF2B5EF4-FFF2-40B4-BE49-F238E27FC236}">
                          <a16:creationId xmlns:a16="http://schemas.microsoft.com/office/drawing/2014/main" id="{01D81A75-F5DD-4058-8A65-5104A1A0F7D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16037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Straight Connector 241">
                      <a:extLst>
                        <a:ext uri="{FF2B5EF4-FFF2-40B4-BE49-F238E27FC236}">
                          <a16:creationId xmlns:a16="http://schemas.microsoft.com/office/drawing/2014/main" id="{C1B11EA3-1C75-40A5-ADE9-0A7CE0CAEE7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805393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Straight Connector 242">
                      <a:extLst>
                        <a:ext uri="{FF2B5EF4-FFF2-40B4-BE49-F238E27FC236}">
                          <a16:creationId xmlns:a16="http://schemas.microsoft.com/office/drawing/2014/main" id="{3832DB12-8A97-4F0A-830D-48383711DC5A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400071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243">
                      <a:extLst>
                        <a:ext uri="{FF2B5EF4-FFF2-40B4-BE49-F238E27FC236}">
                          <a16:creationId xmlns:a16="http://schemas.microsoft.com/office/drawing/2014/main" id="{2A99ED1C-1303-4AE3-9F34-52295AA6151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4994749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FB082354-30AA-494C-8970-385BC671C8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7023147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>
                      <a:extLst>
                        <a:ext uri="{FF2B5EF4-FFF2-40B4-BE49-F238E27FC236}">
                          <a16:creationId xmlns:a16="http://schemas.microsoft.com/office/drawing/2014/main" id="{4EAD3144-A64C-41D9-BB2A-1ED1001821E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210715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B1EB84E2-B25A-4B4A-9169-FB2817EAA0CE}"/>
                    </a:ext>
                  </a:extLst>
                </p:cNvPr>
                <p:cNvGrpSpPr/>
                <p:nvPr/>
              </p:nvGrpSpPr>
              <p:grpSpPr>
                <a:xfrm>
                  <a:off x="582731" y="1660936"/>
                  <a:ext cx="2335717" cy="228416"/>
                  <a:chOff x="582731" y="1660936"/>
                  <a:chExt cx="2335717" cy="228416"/>
                </a:xfrm>
              </p:grpSpPr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7AA7E7F8-BD68-4F6E-A270-6C994BD96893}"/>
                      </a:ext>
                    </a:extLst>
                  </p:cNvPr>
                  <p:cNvSpPr txBox="1"/>
                  <p:nvPr/>
                </p:nvSpPr>
                <p:spPr>
                  <a:xfrm>
                    <a:off x="1805142" y="1660936"/>
                    <a:ext cx="338555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-2</a:t>
                    </a:r>
                  </a:p>
                </p:txBody>
              </p:sp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A3199499-AE41-4944-A6AA-D8B5413467D8}"/>
                      </a:ext>
                    </a:extLst>
                  </p:cNvPr>
                  <p:cNvSpPr txBox="1"/>
                  <p:nvPr/>
                </p:nvSpPr>
                <p:spPr>
                  <a:xfrm>
                    <a:off x="2240343" y="1660936"/>
                    <a:ext cx="271228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0</a:t>
                    </a:r>
                  </a:p>
                </p:txBody>
              </p:sp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CCE8E527-9AA3-4544-8A13-D19C8CAC825F}"/>
                      </a:ext>
                    </a:extLst>
                  </p:cNvPr>
                  <p:cNvSpPr txBox="1"/>
                  <p:nvPr/>
                </p:nvSpPr>
                <p:spPr>
                  <a:xfrm>
                    <a:off x="2653632" y="1660936"/>
                    <a:ext cx="264816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2</a:t>
                    </a:r>
                  </a:p>
                </p:txBody>
              </p:sp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F8791EC4-E796-447B-BDAE-AD1EB26B26E1}"/>
                      </a:ext>
                    </a:extLst>
                  </p:cNvPr>
                  <p:cNvSpPr txBox="1"/>
                  <p:nvPr/>
                </p:nvSpPr>
                <p:spPr>
                  <a:xfrm>
                    <a:off x="989398" y="1660936"/>
                    <a:ext cx="346570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-6</a:t>
                    </a:r>
                  </a:p>
                </p:txBody>
              </p:sp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145E38D5-2E45-4E2F-B736-E21AEFF097F3}"/>
                      </a:ext>
                    </a:extLst>
                  </p:cNvPr>
                  <p:cNvSpPr txBox="1"/>
                  <p:nvPr/>
                </p:nvSpPr>
                <p:spPr>
                  <a:xfrm>
                    <a:off x="582731" y="1660936"/>
                    <a:ext cx="346570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-8</a:t>
                    </a:r>
                  </a:p>
                </p:txBody>
              </p:sp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83323E71-9078-4172-8695-F6CE668C4DB9}"/>
                      </a:ext>
                    </a:extLst>
                  </p:cNvPr>
                  <p:cNvSpPr txBox="1"/>
                  <p:nvPr/>
                </p:nvSpPr>
                <p:spPr>
                  <a:xfrm>
                    <a:off x="1395157" y="1660936"/>
                    <a:ext cx="344967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-4</a:t>
                    </a:r>
                  </a:p>
                </p:txBody>
              </p: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4050DDDE-3779-4A6D-A27E-B1D7E02493C9}"/>
                    </a:ext>
                  </a:extLst>
                </p:cNvPr>
                <p:cNvGrpSpPr/>
                <p:nvPr/>
              </p:nvGrpSpPr>
              <p:grpSpPr>
                <a:xfrm>
                  <a:off x="2354147" y="4083664"/>
                  <a:ext cx="75453" cy="233092"/>
                  <a:chOff x="5710728" y="4889374"/>
                  <a:chExt cx="372971" cy="233092"/>
                </a:xfrm>
              </p:grpSpPr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5E4A67CD-E323-4675-B312-4A647A6FE1FD}"/>
                      </a:ext>
                    </a:extLst>
                  </p:cNvPr>
                  <p:cNvSpPr/>
                  <p:nvPr/>
                </p:nvSpPr>
                <p:spPr>
                  <a:xfrm>
                    <a:off x="5805724" y="5005445"/>
                    <a:ext cx="277975" cy="117021"/>
                  </a:xfrm>
                  <a:prstGeom prst="rect">
                    <a:avLst/>
                  </a:prstGeom>
                  <a:solidFill>
                    <a:srgbClr val="54D4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B8648B88-E32B-429F-AA51-57306F3F0F22}"/>
                      </a:ext>
                    </a:extLst>
                  </p:cNvPr>
                  <p:cNvSpPr/>
                  <p:nvPr/>
                </p:nvSpPr>
                <p:spPr>
                  <a:xfrm flipH="1">
                    <a:off x="5710728" y="4889374"/>
                    <a:ext cx="88976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F0032E78-172E-40B2-9792-B4A6610EE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5171" y="1908856"/>
                  <a:ext cx="0" cy="28940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14B020EF-BF97-49A8-9623-134D83100B98}"/>
                  </a:ext>
                </a:extLst>
              </p:cNvPr>
              <p:cNvGrpSpPr/>
              <p:nvPr/>
            </p:nvGrpSpPr>
            <p:grpSpPr>
              <a:xfrm>
                <a:off x="2731391" y="2042352"/>
                <a:ext cx="1684286" cy="2766348"/>
                <a:chOff x="2731391" y="2042352"/>
                <a:chExt cx="1684286" cy="2766348"/>
              </a:xfrm>
            </p:grpSpPr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FE26364C-1279-4202-A4BA-74D8A5F28AB9}"/>
                    </a:ext>
                  </a:extLst>
                </p:cNvPr>
                <p:cNvGrpSpPr/>
                <p:nvPr/>
              </p:nvGrpSpPr>
              <p:grpSpPr>
                <a:xfrm rot="10800000">
                  <a:off x="2749014" y="2042352"/>
                  <a:ext cx="1666663" cy="2766348"/>
                  <a:chOff x="642216" y="2928581"/>
                  <a:chExt cx="2380392" cy="2608738"/>
                </a:xfrm>
              </p:grpSpPr>
              <p:sp>
                <p:nvSpPr>
                  <p:cNvPr id="216" name="Round Same Side Corner Rectangle 218">
                    <a:extLst>
                      <a:ext uri="{FF2B5EF4-FFF2-40B4-BE49-F238E27FC236}">
                        <a16:creationId xmlns:a16="http://schemas.microsoft.com/office/drawing/2014/main" id="{070850B3-EBD6-461D-A576-543352539E3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28041" y="3042756"/>
                    <a:ext cx="2608738" cy="2380388"/>
                  </a:xfrm>
                  <a:prstGeom prst="round2SameRect">
                    <a:avLst>
                      <a:gd name="adj1" fmla="val 6061"/>
                      <a:gd name="adj2" fmla="val 0"/>
                    </a:avLst>
                  </a:prstGeom>
                  <a:solidFill>
                    <a:srgbClr val="D5DEE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D10C66B1-8ACA-4C15-9B19-D6D60F3CA2B4}"/>
                      </a:ext>
                    </a:extLst>
                  </p:cNvPr>
                  <p:cNvSpPr/>
                  <p:nvPr/>
                </p:nvSpPr>
                <p:spPr>
                  <a:xfrm>
                    <a:off x="642216" y="3314048"/>
                    <a:ext cx="2380389" cy="370043"/>
                  </a:xfrm>
                  <a:prstGeom prst="rect">
                    <a:avLst/>
                  </a:prstGeom>
                  <a:solidFill>
                    <a:srgbClr val="EBEF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B1B0B3E3-9C60-4BE2-8813-71D6F99D3E17}"/>
                      </a:ext>
                    </a:extLst>
                  </p:cNvPr>
                  <p:cNvSpPr/>
                  <p:nvPr/>
                </p:nvSpPr>
                <p:spPr>
                  <a:xfrm>
                    <a:off x="642216" y="4060771"/>
                    <a:ext cx="2380389" cy="370043"/>
                  </a:xfrm>
                  <a:prstGeom prst="rect">
                    <a:avLst/>
                  </a:prstGeom>
                  <a:solidFill>
                    <a:srgbClr val="EBEF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8C0DFEB9-56DB-465B-BC63-57FF1918BCB0}"/>
                      </a:ext>
                    </a:extLst>
                  </p:cNvPr>
                  <p:cNvSpPr/>
                  <p:nvPr/>
                </p:nvSpPr>
                <p:spPr>
                  <a:xfrm>
                    <a:off x="642219" y="4808728"/>
                    <a:ext cx="2380389" cy="368390"/>
                  </a:xfrm>
                  <a:prstGeom prst="rect">
                    <a:avLst/>
                  </a:prstGeom>
                  <a:solidFill>
                    <a:srgbClr val="EBEF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50A137DD-76E5-4AA8-B43C-B9BE15D98B00}"/>
                    </a:ext>
                  </a:extLst>
                </p:cNvPr>
                <p:cNvSpPr txBox="1"/>
                <p:nvPr/>
              </p:nvSpPr>
              <p:spPr>
                <a:xfrm>
                  <a:off x="2731391" y="2108258"/>
                  <a:ext cx="1657185" cy="24023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Body weight (kg)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4588716-1B7A-4C4D-AB8E-7DC5ACB260AA}"/>
                    </a:ext>
                  </a:extLst>
                </p:cNvPr>
                <p:cNvSpPr txBox="1"/>
                <p:nvPr/>
              </p:nvSpPr>
              <p:spPr>
                <a:xfrm>
                  <a:off x="2731391" y="3989083"/>
                  <a:ext cx="1657185" cy="3998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Arm muscle mass (kg)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1F1ECA25-3D06-4FA4-A52B-42C61AEDCD67}"/>
                    </a:ext>
                  </a:extLst>
                </p:cNvPr>
                <p:cNvSpPr txBox="1"/>
                <p:nvPr/>
              </p:nvSpPr>
              <p:spPr>
                <a:xfrm>
                  <a:off x="2731391" y="2335120"/>
                  <a:ext cx="1657185" cy="55945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Waist circumference (cm)</a:t>
                  </a:r>
                </a:p>
              </p:txBody>
            </p: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C1B68F11-272D-4ECE-BD57-EA477186AB6A}"/>
                    </a:ext>
                  </a:extLst>
                </p:cNvPr>
                <p:cNvSpPr txBox="1"/>
                <p:nvPr/>
              </p:nvSpPr>
              <p:spPr>
                <a:xfrm>
                  <a:off x="2731391" y="2808467"/>
                  <a:ext cx="1657185" cy="3998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Total muscle mass (kg)</a:t>
                  </a: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34E169EE-C6E5-4FA4-B080-34CC43C9846C}"/>
                    </a:ext>
                  </a:extLst>
                </p:cNvPr>
                <p:cNvSpPr txBox="1"/>
                <p:nvPr/>
              </p:nvSpPr>
              <p:spPr>
                <a:xfrm>
                  <a:off x="2731391" y="3281810"/>
                  <a:ext cx="1657185" cy="24023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Total fat mass (kg)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06A2BC83-4C95-4C02-8704-3C189EC54B0C}"/>
                    </a:ext>
                  </a:extLst>
                </p:cNvPr>
                <p:cNvSpPr txBox="1"/>
                <p:nvPr/>
              </p:nvSpPr>
              <p:spPr>
                <a:xfrm>
                  <a:off x="2731391" y="3675350"/>
                  <a:ext cx="1657185" cy="24023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Abdominal fat (%)</a:t>
                  </a: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80ED8D08-687E-435A-9145-487FA8B10868}"/>
                    </a:ext>
                  </a:extLst>
                </p:cNvPr>
                <p:cNvSpPr txBox="1"/>
                <p:nvPr/>
              </p:nvSpPr>
              <p:spPr>
                <a:xfrm>
                  <a:off x="2731391" y="4462428"/>
                  <a:ext cx="1657185" cy="24023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9000"/>
                    </a:lnSpc>
                    <a:spcAft>
                      <a:spcPts val="1800"/>
                    </a:spcAft>
                  </a:pPr>
                  <a:r>
                    <a:rPr lang="en-GB" sz="1200" b="1" dirty="0"/>
                    <a:t>Grip strength (kg)</a:t>
                  </a: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00CD192-178B-47A3-B16F-46BADBB5279C}"/>
                  </a:ext>
                </a:extLst>
              </p:cNvPr>
              <p:cNvGrpSpPr/>
              <p:nvPr/>
            </p:nvGrpSpPr>
            <p:grpSpPr>
              <a:xfrm>
                <a:off x="4610583" y="1660936"/>
                <a:ext cx="2405447" cy="3156261"/>
                <a:chOff x="4610583" y="1660936"/>
                <a:chExt cx="2405447" cy="3156261"/>
              </a:xfrm>
            </p:grpSpPr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97FB530E-AE33-4F8C-BA54-B52BC73A5604}"/>
                    </a:ext>
                  </a:extLst>
                </p:cNvPr>
                <p:cNvSpPr txBox="1"/>
                <p:nvPr/>
              </p:nvSpPr>
              <p:spPr>
                <a:xfrm>
                  <a:off x="4817800" y="4505987"/>
                  <a:ext cx="672789" cy="241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tx2"/>
                      </a:solidFill>
                    </a:rPr>
                    <a:t>p=0.14</a:t>
                  </a:r>
                </a:p>
              </p:txBody>
            </p: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F88A9D40-4EC5-4D21-A5D5-69F6985E5DA6}"/>
                    </a:ext>
                  </a:extLst>
                </p:cNvPr>
                <p:cNvGrpSpPr/>
                <p:nvPr/>
              </p:nvGrpSpPr>
              <p:grpSpPr>
                <a:xfrm>
                  <a:off x="5627633" y="4478413"/>
                  <a:ext cx="1090777" cy="232573"/>
                  <a:chOff x="5805725" y="4889893"/>
                  <a:chExt cx="1090777" cy="232573"/>
                </a:xfrm>
              </p:grpSpPr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E9D95723-76E0-4D83-8C27-94434E1E1534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1090776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711FA5-7CAE-4157-8E71-B1862298C658}"/>
                      </a:ext>
                    </a:extLst>
                  </p:cNvPr>
                  <p:cNvSpPr/>
                  <p:nvPr/>
                </p:nvSpPr>
                <p:spPr>
                  <a:xfrm>
                    <a:off x="5805725" y="4889893"/>
                    <a:ext cx="717797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E43DF829-90AE-4DB7-90FD-786AD06C8967}"/>
                    </a:ext>
                  </a:extLst>
                </p:cNvPr>
                <p:cNvGrpSpPr/>
                <p:nvPr/>
              </p:nvGrpSpPr>
              <p:grpSpPr>
                <a:xfrm>
                  <a:off x="5540084" y="4003231"/>
                  <a:ext cx="501649" cy="234680"/>
                  <a:chOff x="5718176" y="4887786"/>
                  <a:chExt cx="501649" cy="234680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CC0B5E5B-A500-4AFA-8F61-17FD7948A9ED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414099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930AB69D-DBCB-48BF-B116-AF72715AB968}"/>
                      </a:ext>
                    </a:extLst>
                  </p:cNvPr>
                  <p:cNvSpPr/>
                  <p:nvPr/>
                </p:nvSpPr>
                <p:spPr>
                  <a:xfrm flipH="1">
                    <a:off x="5718176" y="4887786"/>
                    <a:ext cx="87550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0D8C83AF-65A8-49EE-A10E-FCAE851EDC4B}"/>
                    </a:ext>
                  </a:extLst>
                </p:cNvPr>
                <p:cNvGrpSpPr/>
                <p:nvPr/>
              </p:nvGrpSpPr>
              <p:grpSpPr>
                <a:xfrm>
                  <a:off x="5125746" y="3530156"/>
                  <a:ext cx="1073150" cy="234680"/>
                  <a:chOff x="5303838" y="4887786"/>
                  <a:chExt cx="1073150" cy="234680"/>
                </a:xfrm>
              </p:grpSpPr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FCBAF1C1-586B-438C-B623-FD6A0F0ADEAB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571262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7C3146D6-F5D7-4D61-ABF7-7AA6DF4593AF}"/>
                      </a:ext>
                    </a:extLst>
                  </p:cNvPr>
                  <p:cNvSpPr/>
                  <p:nvPr/>
                </p:nvSpPr>
                <p:spPr>
                  <a:xfrm flipH="1">
                    <a:off x="5303838" y="4887786"/>
                    <a:ext cx="501887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9BDC7CF-82BE-4427-9B78-3D1E8BC33A10}"/>
                    </a:ext>
                  </a:extLst>
                </p:cNvPr>
                <p:cNvGrpSpPr/>
                <p:nvPr/>
              </p:nvGrpSpPr>
              <p:grpSpPr>
                <a:xfrm>
                  <a:off x="5627631" y="3057081"/>
                  <a:ext cx="564912" cy="234680"/>
                  <a:chOff x="5805726" y="4887786"/>
                  <a:chExt cx="1090776" cy="234680"/>
                </a:xfrm>
              </p:grpSpPr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6903A5C-D187-45D4-B3E9-621F99F6CBD9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1090776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3B2BF9CC-B774-4752-BCEA-8454CE1D2A75}"/>
                      </a:ext>
                    </a:extLst>
                  </p:cNvPr>
                  <p:cNvSpPr/>
                  <p:nvPr/>
                </p:nvSpPr>
                <p:spPr>
                  <a:xfrm>
                    <a:off x="5805727" y="4887786"/>
                    <a:ext cx="235567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9237002B-4429-4E1E-804B-3264788B8C02}"/>
                    </a:ext>
                  </a:extLst>
                </p:cNvPr>
                <p:cNvGrpSpPr/>
                <p:nvPr/>
              </p:nvGrpSpPr>
              <p:grpSpPr>
                <a:xfrm>
                  <a:off x="5171784" y="2584006"/>
                  <a:ext cx="682624" cy="234680"/>
                  <a:chOff x="5349876" y="4887786"/>
                  <a:chExt cx="682624" cy="234680"/>
                </a:xfrm>
              </p:grpSpPr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35F9EA53-0136-4E03-BC31-80D7CE2646DD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226774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8AED947B-F789-40D2-BFC3-E237AFE07F30}"/>
                      </a:ext>
                    </a:extLst>
                  </p:cNvPr>
                  <p:cNvSpPr/>
                  <p:nvPr/>
                </p:nvSpPr>
                <p:spPr>
                  <a:xfrm flipH="1">
                    <a:off x="5349876" y="4887786"/>
                    <a:ext cx="455850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7F9F715F-2F56-4EC9-9A24-17CCB6D9BD90}"/>
                    </a:ext>
                  </a:extLst>
                </p:cNvPr>
                <p:cNvGrpSpPr/>
                <p:nvPr/>
              </p:nvGrpSpPr>
              <p:grpSpPr>
                <a:xfrm>
                  <a:off x="4862222" y="2110931"/>
                  <a:ext cx="1704974" cy="234680"/>
                  <a:chOff x="5040314" y="4887786"/>
                  <a:chExt cx="1704974" cy="234680"/>
                </a:xfrm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A3342CD-509C-4C72-B455-33AD017D152B}"/>
                      </a:ext>
                    </a:extLst>
                  </p:cNvPr>
                  <p:cNvSpPr/>
                  <p:nvPr/>
                </p:nvSpPr>
                <p:spPr>
                  <a:xfrm>
                    <a:off x="5805726" y="5005445"/>
                    <a:ext cx="939562" cy="11702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A2B549B7-CEEF-4789-A366-755433F2B757}"/>
                      </a:ext>
                    </a:extLst>
                  </p:cNvPr>
                  <p:cNvSpPr/>
                  <p:nvPr/>
                </p:nvSpPr>
                <p:spPr>
                  <a:xfrm flipH="1">
                    <a:off x="5040314" y="4887786"/>
                    <a:ext cx="765412" cy="11702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66AD299A-888B-4861-BEEB-383A4BAA1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7633" y="1938846"/>
                  <a:ext cx="0" cy="28783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F47F5EEB-51F6-40D3-8CEB-A5832BCD26E9}"/>
                    </a:ext>
                  </a:extLst>
                </p:cNvPr>
                <p:cNvGrpSpPr/>
                <p:nvPr/>
              </p:nvGrpSpPr>
              <p:grpSpPr>
                <a:xfrm>
                  <a:off x="4814871" y="1878866"/>
                  <a:ext cx="2028398" cy="59980"/>
                  <a:chOff x="4992963" y="2290346"/>
                  <a:chExt cx="2028398" cy="59980"/>
                </a:xfrm>
              </p:grpSpPr>
              <p:sp>
                <p:nvSpPr>
                  <p:cNvPr id="188" name="Freeform: Shape 74">
                    <a:extLst>
                      <a:ext uri="{FF2B5EF4-FFF2-40B4-BE49-F238E27FC236}">
                        <a16:creationId xmlns:a16="http://schemas.microsoft.com/office/drawing/2014/main" id="{A50931A4-2490-4C36-83EA-E979F7B094C0}"/>
                      </a:ext>
                    </a:extLst>
                  </p:cNvPr>
                  <p:cNvSpPr/>
                  <p:nvPr/>
                </p:nvSpPr>
                <p:spPr>
                  <a:xfrm>
                    <a:off x="4993873" y="2342139"/>
                    <a:ext cx="2026800" cy="0"/>
                  </a:xfrm>
                  <a:custGeom>
                    <a:avLst/>
                    <a:gdLst>
                      <a:gd name="connsiteX0" fmla="*/ 0 w 2275049"/>
                      <a:gd name="connsiteY0" fmla="*/ 0 h 933564"/>
                      <a:gd name="connsiteX1" fmla="*/ 0 w 2275049"/>
                      <a:gd name="connsiteY1" fmla="*/ 933564 h 933564"/>
                      <a:gd name="connsiteX2" fmla="*/ 2275049 w 2275049"/>
                      <a:gd name="connsiteY2" fmla="*/ 933564 h 933564"/>
                      <a:gd name="connsiteX0" fmla="*/ 0 w 2275049"/>
                      <a:gd name="connsiteY0" fmla="*/ 0 h 0"/>
                      <a:gd name="connsiteX1" fmla="*/ 2275049 w 227504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75049">
                        <a:moveTo>
                          <a:pt x="0" y="0"/>
                        </a:moveTo>
                        <a:lnTo>
                          <a:pt x="2275049" y="0"/>
                        </a:lnTo>
                      </a:path>
                    </a:pathLst>
                  </a:custGeom>
                  <a:noFill/>
                  <a:ln w="19050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A7821291-97D5-4003-808B-37CF00F55A6E}"/>
                      </a:ext>
                    </a:extLst>
                  </p:cNvPr>
                  <p:cNvGrpSpPr/>
                  <p:nvPr/>
                </p:nvGrpSpPr>
                <p:grpSpPr>
                  <a:xfrm>
                    <a:off x="4992963" y="2290346"/>
                    <a:ext cx="2028398" cy="59980"/>
                    <a:chOff x="4994749" y="2342140"/>
                    <a:chExt cx="2028398" cy="59980"/>
                  </a:xfrm>
                </p:grpSpPr>
                <p:cxnSp>
                  <p:nvCxnSpPr>
                    <p:cNvPr id="190" name="Straight Connector 189">
                      <a:extLst>
                        <a:ext uri="{FF2B5EF4-FFF2-40B4-BE49-F238E27FC236}">
                          <a16:creationId xmlns:a16="http://schemas.microsoft.com/office/drawing/2014/main" id="{3911EE9E-52C2-4B7C-9CD4-220B0166F39B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16037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714C7D4B-A610-4FEA-8283-213DF6D07F89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805393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>
                      <a:extLst>
                        <a:ext uri="{FF2B5EF4-FFF2-40B4-BE49-F238E27FC236}">
                          <a16:creationId xmlns:a16="http://schemas.microsoft.com/office/drawing/2014/main" id="{9E5CCAE0-8D1E-4EB1-876C-27D5E6127776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400071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E1D55040-BD89-493A-827A-E25A9EC2735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4994749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DE5EFF18-562C-4DF1-9E3E-1F7E2141F2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7023147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9EF502BE-5F51-4656-B5DB-F74B9764DEE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210715" y="2342140"/>
                      <a:ext cx="0" cy="599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C3C3F498-17A3-44AB-92D1-E3CDA4E6C011}"/>
                    </a:ext>
                  </a:extLst>
                </p:cNvPr>
                <p:cNvGrpSpPr/>
                <p:nvPr/>
              </p:nvGrpSpPr>
              <p:grpSpPr>
                <a:xfrm>
                  <a:off x="4610583" y="1660936"/>
                  <a:ext cx="2405447" cy="228416"/>
                  <a:chOff x="4788675" y="2094316"/>
                  <a:chExt cx="2405447" cy="228416"/>
                </a:xfrm>
              </p:grpSpPr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6A54BC08-8A89-4C06-9B82-D428813E3485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505" y="2094316"/>
                    <a:ext cx="383439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0.5</a:t>
                    </a:r>
                  </a:p>
                </p:txBody>
              </p: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0F61D98F-FF6F-4105-9CA4-C4B9606CCE3D}"/>
                      </a:ext>
                    </a:extLst>
                  </p:cNvPr>
                  <p:cNvSpPr txBox="1"/>
                  <p:nvPr/>
                </p:nvSpPr>
                <p:spPr>
                  <a:xfrm>
                    <a:off x="6445485" y="2094316"/>
                    <a:ext cx="338554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1.0</a:t>
                    </a:r>
                  </a:p>
                </p:txBody>
              </p:sp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350D8693-FEFA-4F24-953A-39B0495CB560}"/>
                      </a:ext>
                    </a:extLst>
                  </p:cNvPr>
                  <p:cNvSpPr txBox="1"/>
                  <p:nvPr/>
                </p:nvSpPr>
                <p:spPr>
                  <a:xfrm>
                    <a:off x="6855568" y="2094316"/>
                    <a:ext cx="338554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1.5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9FFAF032-BD98-4B33-9A43-ABC68C867941}"/>
                      </a:ext>
                    </a:extLst>
                  </p:cNvPr>
                  <p:cNvSpPr txBox="1"/>
                  <p:nvPr/>
                </p:nvSpPr>
                <p:spPr>
                  <a:xfrm>
                    <a:off x="5172900" y="2094316"/>
                    <a:ext cx="457176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-0.5</a:t>
                    </a:r>
                  </a:p>
                </p:txBody>
              </p:sp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44DCF46B-F531-4BB3-8003-01A9198F550B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675" y="2094316"/>
                    <a:ext cx="412292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-1.0</a:t>
                    </a:r>
                  </a:p>
                </p:txBody>
              </p:sp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84678B2-6ACD-4F06-81F4-346DD775D144}"/>
                      </a:ext>
                    </a:extLst>
                  </p:cNvPr>
                  <p:cNvSpPr txBox="1"/>
                  <p:nvPr/>
                </p:nvSpPr>
                <p:spPr>
                  <a:xfrm>
                    <a:off x="5670831" y="2094316"/>
                    <a:ext cx="271228" cy="2284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GB" sz="1100" dirty="0"/>
                      <a:t>0</a:t>
                    </a:r>
                  </a:p>
                </p:txBody>
              </p:sp>
            </p:grp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5FB81AEE-14E1-4A04-ADE3-DAED8F798AC0}"/>
                  </a:ext>
                </a:extLst>
              </p:cNvPr>
              <p:cNvGrpSpPr/>
              <p:nvPr/>
            </p:nvGrpSpPr>
            <p:grpSpPr>
              <a:xfrm>
                <a:off x="6855184" y="1986185"/>
                <a:ext cx="1678831" cy="2824722"/>
                <a:chOff x="6803979" y="1986185"/>
                <a:chExt cx="1678831" cy="2824722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3FC2F2D-96D5-46BA-865E-55422A086C5F}"/>
                    </a:ext>
                  </a:extLst>
                </p:cNvPr>
                <p:cNvSpPr/>
                <p:nvPr/>
              </p:nvSpPr>
              <p:spPr>
                <a:xfrm rot="10800000">
                  <a:off x="6816149" y="3447109"/>
                  <a:ext cx="1666661" cy="392400"/>
                </a:xfrm>
                <a:prstGeom prst="rect">
                  <a:avLst/>
                </a:prstGeom>
                <a:solidFill>
                  <a:srgbClr val="EBEFF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BEC8E058-D419-489C-AE9C-BA8C71B08D0B}"/>
                    </a:ext>
                  </a:extLst>
                </p:cNvPr>
                <p:cNvGrpSpPr/>
                <p:nvPr/>
              </p:nvGrpSpPr>
              <p:grpSpPr>
                <a:xfrm>
                  <a:off x="6816142" y="1986185"/>
                  <a:ext cx="1666668" cy="2824722"/>
                  <a:chOff x="6768950" y="2397665"/>
                  <a:chExt cx="1666668" cy="2824722"/>
                </a:xfrm>
              </p:grpSpPr>
              <p:sp>
                <p:nvSpPr>
                  <p:cNvPr id="167" name="Round Same Side Corner Rectangle 218">
                    <a:extLst>
                      <a:ext uri="{FF2B5EF4-FFF2-40B4-BE49-F238E27FC236}">
                        <a16:creationId xmlns:a16="http://schemas.microsoft.com/office/drawing/2014/main" id="{4511549C-F790-4265-AC15-3EF759C88710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6191030" y="2975593"/>
                    <a:ext cx="2822515" cy="1666660"/>
                  </a:xfrm>
                  <a:prstGeom prst="round2SameRect">
                    <a:avLst>
                      <a:gd name="adj1" fmla="val 6061"/>
                      <a:gd name="adj2" fmla="val 0"/>
                    </a:avLst>
                  </a:prstGeom>
                  <a:solidFill>
                    <a:srgbClr val="D5DEE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163B4CF8-E6E1-4627-A639-AA57C30F9D06}"/>
                      </a:ext>
                    </a:extLst>
                  </p:cNvPr>
                  <p:cNvGrpSpPr/>
                  <p:nvPr/>
                </p:nvGrpSpPr>
                <p:grpSpPr>
                  <a:xfrm>
                    <a:off x="6768950" y="2863293"/>
                    <a:ext cx="1666668" cy="2359094"/>
                    <a:chOff x="6768950" y="2863293"/>
                    <a:chExt cx="1666668" cy="2359094"/>
                  </a:xfrm>
                </p:grpSpPr>
                <p:sp>
                  <p:nvSpPr>
                    <p:cNvPr id="169" name="Rectangle: Single Corner Rounded 214">
                      <a:extLst>
                        <a:ext uri="{FF2B5EF4-FFF2-40B4-BE49-F238E27FC236}">
                          <a16:creationId xmlns:a16="http://schemas.microsoft.com/office/drawing/2014/main" id="{5BA601CE-123E-4B59-9EC1-441B734DDA4E}"/>
                        </a:ext>
                      </a:extLst>
                    </p:cNvPr>
                    <p:cNvSpPr/>
                    <p:nvPr/>
                  </p:nvSpPr>
                  <p:spPr>
                    <a:xfrm rot="10800000" flipH="1">
                      <a:off x="6768957" y="4772156"/>
                      <a:ext cx="1666661" cy="450231"/>
                    </a:xfrm>
                    <a:prstGeom prst="round1Rect">
                      <a:avLst>
                        <a:gd name="adj" fmla="val 19903"/>
                      </a:avLst>
                    </a:prstGeom>
                    <a:solidFill>
                      <a:srgbClr val="EBEFF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3A0FDE9A-F3B9-4896-9179-B47C58CD9DA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768950" y="2863293"/>
                      <a:ext cx="1666661" cy="474054"/>
                    </a:xfrm>
                    <a:prstGeom prst="rect">
                      <a:avLst/>
                    </a:prstGeom>
                    <a:solidFill>
                      <a:srgbClr val="EBEFF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28EA6E5F-78DD-40EC-9E16-77B4FAF7ECC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768952" y="3817724"/>
                      <a:ext cx="1666661" cy="476163"/>
                    </a:xfrm>
                    <a:prstGeom prst="rect">
                      <a:avLst/>
                    </a:prstGeom>
                    <a:solidFill>
                      <a:srgbClr val="EBEFF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557DB47-C42F-43C2-805D-E26914C91EEB}"/>
                    </a:ext>
                  </a:extLst>
                </p:cNvPr>
                <p:cNvGrpSpPr/>
                <p:nvPr/>
              </p:nvGrpSpPr>
              <p:grpSpPr>
                <a:xfrm>
                  <a:off x="6803979" y="2039204"/>
                  <a:ext cx="1676619" cy="2681145"/>
                  <a:chOff x="5567755" y="2450684"/>
                  <a:chExt cx="1676619" cy="2681145"/>
                </a:xfrm>
              </p:grpSpPr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8EB45C73-4A11-4105-ADE6-D033D9181DBB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5" y="2450684"/>
                    <a:ext cx="1676619" cy="3869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Erectile function score</a:t>
                    </a:r>
                  </a:p>
                </p:txBody>
              </p:sp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FBB8402E-1024-4801-B1EA-511A7C761875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5" y="3471447"/>
                    <a:ext cx="1676619" cy="2337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Sexual desire score</a:t>
                    </a:r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535983F0-0C49-4BAC-B835-BD3E2B14FB30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5" y="2914808"/>
                    <a:ext cx="1676619" cy="3869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Orgasmic </a:t>
                    </a:r>
                    <a:br>
                      <a:rPr lang="en-GB" sz="1200" b="1" dirty="0"/>
                    </a:br>
                    <a:r>
                      <a:rPr lang="en-GB" sz="1200" b="1" dirty="0"/>
                      <a:t>function score</a:t>
                    </a:r>
                  </a:p>
                </p:txBody>
              </p:sp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AE03605-13E4-4AB2-8A67-FBB97EA0FFF2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5" y="4343441"/>
                    <a:ext cx="1676619" cy="3869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Overall sexual </a:t>
                    </a:r>
                    <a:br>
                      <a:rPr lang="en-GB" sz="1200" b="1" dirty="0"/>
                    </a:br>
                    <a:r>
                      <a:rPr lang="en-GB" sz="1200" b="1" dirty="0"/>
                      <a:t>satisfaction score</a:t>
                    </a:r>
                  </a:p>
                </p:txBody>
              </p: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763A5E0A-A4EB-4604-AB8C-7EA4C783961F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6" y="3867477"/>
                    <a:ext cx="1547908" cy="3869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Intercourse </a:t>
                    </a:r>
                    <a:br>
                      <a:rPr lang="en-GB" sz="1200" b="1" dirty="0"/>
                    </a:br>
                    <a:r>
                      <a:rPr lang="en-GB" sz="1200" b="1" dirty="0"/>
                      <a:t>satisfaction score</a:t>
                    </a:r>
                  </a:p>
                </p:txBody>
              </p:sp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CF1A3691-5E6E-4635-8715-E548385DCBDE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755" y="4898038"/>
                    <a:ext cx="1676619" cy="2337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:r>
                      <a:rPr lang="en-GB" sz="1200" b="1" dirty="0"/>
                      <a:t>Total </a:t>
                    </a:r>
                    <a:r>
                      <a:rPr lang="en-GB" sz="1200" b="1" dirty="0" err="1"/>
                      <a:t>LUTS</a:t>
                    </a:r>
                    <a:r>
                      <a:rPr lang="en-GB" sz="1200" b="1" dirty="0"/>
                      <a:t> score</a:t>
                    </a:r>
                  </a:p>
                </p:txBody>
              </p:sp>
            </p:grp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082F65C-4022-45E3-A0DB-D537D5CFFD8A}"/>
                </a:ext>
              </a:extLst>
            </p:cNvPr>
            <p:cNvGrpSpPr/>
            <p:nvPr/>
          </p:nvGrpSpPr>
          <p:grpSpPr>
            <a:xfrm>
              <a:off x="1556792" y="5267634"/>
              <a:ext cx="1916973" cy="276999"/>
              <a:chOff x="1010378" y="4939136"/>
              <a:chExt cx="1916973" cy="276999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5606FB4-0624-4061-8B44-BA141D2EC5E5}"/>
                  </a:ext>
                </a:extLst>
              </p:cNvPr>
              <p:cNvSpPr txBox="1"/>
              <p:nvPr/>
            </p:nvSpPr>
            <p:spPr>
              <a:xfrm>
                <a:off x="1085375" y="4939136"/>
                <a:ext cx="18419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855663" algn="l"/>
                  </a:tabLst>
                </a:pPr>
                <a:r>
                  <a:rPr lang="en-GB" sz="1200" dirty="0">
                    <a:solidFill>
                      <a:schemeClr val="accent5"/>
                    </a:solidFill>
                  </a:rPr>
                  <a:t>Placebo	Testosterone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3C2EE6F-E128-4795-AC49-91E2E9DBBA29}"/>
                  </a:ext>
                </a:extLst>
              </p:cNvPr>
              <p:cNvSpPr/>
              <p:nvPr/>
            </p:nvSpPr>
            <p:spPr>
              <a:xfrm>
                <a:off x="1624259" y="5017914"/>
                <a:ext cx="108000" cy="1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BA635C7-431F-4D55-9084-756D8FFD334B}"/>
                  </a:ext>
                </a:extLst>
              </p:cNvPr>
              <p:cNvSpPr/>
              <p:nvPr/>
            </p:nvSpPr>
            <p:spPr>
              <a:xfrm>
                <a:off x="1010378" y="5025242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631C701-029F-4901-9571-6C4ADD748565}"/>
                </a:ext>
              </a:extLst>
            </p:cNvPr>
            <p:cNvGrpSpPr/>
            <p:nvPr/>
          </p:nvGrpSpPr>
          <p:grpSpPr>
            <a:xfrm>
              <a:off x="5677470" y="5267634"/>
              <a:ext cx="1916973" cy="276999"/>
              <a:chOff x="1010378" y="4939136"/>
              <a:chExt cx="1916973" cy="276999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D8FA8D7-342E-4C3B-9262-F0CAAB63FC97}"/>
                  </a:ext>
                </a:extLst>
              </p:cNvPr>
              <p:cNvSpPr txBox="1"/>
              <p:nvPr/>
            </p:nvSpPr>
            <p:spPr>
              <a:xfrm>
                <a:off x="1085375" y="4939136"/>
                <a:ext cx="18419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855663" algn="l"/>
                  </a:tabLst>
                </a:pPr>
                <a:r>
                  <a:rPr lang="en-GB" sz="1200" dirty="0">
                    <a:solidFill>
                      <a:schemeClr val="accent5"/>
                    </a:solidFill>
                  </a:rPr>
                  <a:t>Placebo	Testosterone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1BADD1-2F54-47A2-9A81-1D1BC52B0EF2}"/>
                  </a:ext>
                </a:extLst>
              </p:cNvPr>
              <p:cNvSpPr/>
              <p:nvPr/>
            </p:nvSpPr>
            <p:spPr>
              <a:xfrm>
                <a:off x="1624259" y="5017914"/>
                <a:ext cx="108000" cy="1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CE7326-3BD1-4A2C-A78D-661C094DD3D6}"/>
                  </a:ext>
                </a:extLst>
              </p:cNvPr>
              <p:cNvSpPr/>
              <p:nvPr/>
            </p:nvSpPr>
            <p:spPr>
              <a:xfrm>
                <a:off x="1010378" y="5025242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184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706727-A929-4B63-A258-B26380AB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70901"/>
            <a:ext cx="10635342" cy="67686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Results: Secondary outcomes (cont.)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D029CD1-EA71-41DE-BD67-DE4A4CCC0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282141"/>
              </p:ext>
            </p:extLst>
          </p:nvPr>
        </p:nvGraphicFramePr>
        <p:xfrm>
          <a:off x="520995" y="1314253"/>
          <a:ext cx="1063534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580">
                  <a:extLst>
                    <a:ext uri="{9D8B030D-6E8A-4147-A177-3AD203B41FA5}">
                      <a16:colId xmlns:a16="http://schemas.microsoft.com/office/drawing/2014/main" val="922564289"/>
                    </a:ext>
                  </a:extLst>
                </a:gridCol>
                <a:gridCol w="1971798">
                  <a:extLst>
                    <a:ext uri="{9D8B030D-6E8A-4147-A177-3AD203B41FA5}">
                      <a16:colId xmlns:a16="http://schemas.microsoft.com/office/drawing/2014/main" val="3785524386"/>
                    </a:ext>
                  </a:extLst>
                </a:gridCol>
                <a:gridCol w="1971798">
                  <a:extLst>
                    <a:ext uri="{9D8B030D-6E8A-4147-A177-3AD203B41FA5}">
                      <a16:colId xmlns:a16="http://schemas.microsoft.com/office/drawing/2014/main" val="887553987"/>
                    </a:ext>
                  </a:extLst>
                </a:gridCol>
                <a:gridCol w="2092111">
                  <a:extLst>
                    <a:ext uri="{9D8B030D-6E8A-4147-A177-3AD203B41FA5}">
                      <a16:colId xmlns:a16="http://schemas.microsoft.com/office/drawing/2014/main" val="1456745155"/>
                    </a:ext>
                  </a:extLst>
                </a:gridCol>
                <a:gridCol w="1116054">
                  <a:extLst>
                    <a:ext uri="{9D8B030D-6E8A-4147-A177-3AD203B41FA5}">
                      <a16:colId xmlns:a16="http://schemas.microsoft.com/office/drawing/2014/main" val="62015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Placebo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Testosterone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Relative risk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9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Normalized blood glucose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(2-hour glucose &lt;7.8 mmol/L)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179/413 (43.3%)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230/443 (51.9%)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1.20 (1.04–1.38)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0.012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2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Reported use of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anti-diabetic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16/503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(3.2%)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20/504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(4.0%)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1.25 (0.65–2.38)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56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Compliant with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lifestyle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132/471 (28.0%)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144/480 (30.0%)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1.07 (0.88–1.31)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Achieved sufficient </a:t>
                      </a:r>
                      <a:br>
                        <a:rPr lang="en-GB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weekly 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280/398 (70.4%)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293/434 (67.5%)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0.96 (0.88–1.05)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5"/>
                          </a:solidFill>
                        </a:rPr>
                        <a:t>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36055"/>
                  </a:ext>
                </a:extLst>
              </a:tr>
            </a:tbl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6606A9F-2F12-42B2-B9C2-6AE498D48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56" y="6041094"/>
            <a:ext cx="2392326" cy="232115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CI, confidence interval</a:t>
            </a:r>
            <a:r>
              <a:rPr lang="en-GB" dirty="0"/>
              <a:t>.</a:t>
            </a:r>
          </a:p>
        </p:txBody>
      </p:sp>
      <p:sp>
        <p:nvSpPr>
          <p:cNvPr id="16" name="Rounded Rectangle 60">
            <a:extLst>
              <a:ext uri="{FF2B5EF4-FFF2-40B4-BE49-F238E27FC236}">
                <a16:creationId xmlns:a16="http://schemas.microsoft.com/office/drawing/2014/main" id="{7D057798-CA64-4B94-8F18-DA1FB6FBB41E}"/>
              </a:ext>
            </a:extLst>
          </p:cNvPr>
          <p:cNvSpPr/>
          <p:nvPr/>
        </p:nvSpPr>
        <p:spPr>
          <a:xfrm>
            <a:off x="520996" y="1894746"/>
            <a:ext cx="10635340" cy="582641"/>
          </a:xfrm>
          <a:prstGeom prst="roundRect">
            <a:avLst>
              <a:gd name="adj" fmla="val 10612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pPr algn="ctr">
              <a:spcBef>
                <a:spcPts val="1800"/>
              </a:spcBef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3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0" y="5818473"/>
            <a:ext cx="9144000" cy="498855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*Denominators reflect patients with ≥1 haematocrit reading on study.</a:t>
            </a:r>
          </a:p>
          <a:p>
            <a:r>
              <a:rPr lang="en-GB" dirty="0">
                <a:solidFill>
                  <a:schemeClr val="accent5"/>
                </a:solidFill>
              </a:rPr>
              <a:t>BPH, benign prostatic hyperplasia; IHD, ischemic heart disease.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3AC9B4A-BF12-4274-98B0-C802B997A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67" y="986448"/>
            <a:ext cx="5673246" cy="4525963"/>
          </a:xfrm>
        </p:spPr>
        <p:txBody>
          <a:bodyPr vert="horz" lIns="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5"/>
                </a:solidFill>
              </a:rPr>
              <a:t>Summary of safety triggers by treatment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4650109-7EEF-4443-82CF-298BF86DC2CD}"/>
              </a:ext>
            </a:extLst>
          </p:cNvPr>
          <p:cNvSpPr txBox="1">
            <a:spLocks/>
          </p:cNvSpPr>
          <p:nvPr/>
        </p:nvSpPr>
        <p:spPr>
          <a:xfrm>
            <a:off x="6333186" y="986448"/>
            <a:ext cx="5128712" cy="4525963"/>
          </a:xfrm>
          <a:prstGeom prst="rect">
            <a:avLst/>
          </a:prstGeom>
        </p:spPr>
        <p:txBody>
          <a:bodyPr lIns="0"/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accent5"/>
                </a:solidFill>
                <a:latin typeface="+mn-lt"/>
              </a:rPr>
              <a:t>Summary of Serious Adverse Events</a:t>
            </a:r>
            <a:br>
              <a:rPr lang="en-GB" sz="1800" b="1" dirty="0">
                <a:solidFill>
                  <a:schemeClr val="accent5"/>
                </a:solidFill>
                <a:latin typeface="+mn-lt"/>
              </a:rPr>
            </a:br>
            <a:r>
              <a:rPr lang="en-GB" sz="1800" b="1" dirty="0">
                <a:solidFill>
                  <a:schemeClr val="accent5"/>
                </a:solidFill>
                <a:latin typeface="+mn-lt"/>
              </a:rPr>
              <a:t>by treatment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C2250B-ADC9-41BA-84E0-6F9ADDFE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56" y="171286"/>
            <a:ext cx="8229600" cy="83404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Safety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0EC4E16-3740-4C50-8FA9-40CEBBAB22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959925"/>
              </p:ext>
            </p:extLst>
          </p:nvPr>
        </p:nvGraphicFramePr>
        <p:xfrm>
          <a:off x="446567" y="1726065"/>
          <a:ext cx="5673248" cy="243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996">
                  <a:extLst>
                    <a:ext uri="{9D8B030D-6E8A-4147-A177-3AD203B41FA5}">
                      <a16:colId xmlns:a16="http://schemas.microsoft.com/office/drawing/2014/main" val="2290725032"/>
                    </a:ext>
                  </a:extLst>
                </a:gridCol>
                <a:gridCol w="1372754">
                  <a:extLst>
                    <a:ext uri="{9D8B030D-6E8A-4147-A177-3AD203B41FA5}">
                      <a16:colId xmlns:a16="http://schemas.microsoft.com/office/drawing/2014/main" val="2768790470"/>
                    </a:ext>
                  </a:extLst>
                </a:gridCol>
                <a:gridCol w="1493498">
                  <a:extLst>
                    <a:ext uri="{9D8B030D-6E8A-4147-A177-3AD203B41FA5}">
                      <a16:colId xmlns:a16="http://schemas.microsoft.com/office/drawing/2014/main" val="1528233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Placebo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Testosterone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38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Participants receiving </a:t>
                      </a:r>
                      <a:br>
                        <a:rPr lang="en-GB" sz="13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300" b="1" dirty="0">
                          <a:solidFill>
                            <a:schemeClr val="bg1"/>
                          </a:solidFill>
                        </a:rPr>
                        <a:t>≥1 dose of treatment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bg1"/>
                          </a:solidFill>
                        </a:rPr>
                        <a:t>503/503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bg1"/>
                          </a:solidFill>
                        </a:rPr>
                        <a:t>504/504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6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Any trigger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93/485 (19.2%)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185/492 (37.6%)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57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accent5"/>
                          </a:solidFill>
                        </a:rPr>
                        <a:t>Haematocrit ≥54%*</a:t>
                      </a:r>
                      <a:endParaRPr lang="en-GB" sz="1300" b="1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5"/>
                          </a:solidFill>
                        </a:rPr>
                        <a:t>6/484 (1.2%)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5"/>
                          </a:solidFill>
                        </a:rPr>
                        <a:t>106/491 (21.6%)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1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Increased PSA</a:t>
                      </a:r>
                      <a:endParaRPr lang="en-GB" sz="13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87/468 (18.6%)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109/480 (22.7%)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0187"/>
                  </a:ext>
                </a:extLst>
              </a:tr>
              <a:tr h="466014">
                <a:tc gridSpan="3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endParaRPr lang="en-GB" sz="13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36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46231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6BA4ECE-1116-4337-AE50-3309413DB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46126"/>
              </p:ext>
            </p:extLst>
          </p:nvPr>
        </p:nvGraphicFramePr>
        <p:xfrm>
          <a:off x="6336813" y="1726065"/>
          <a:ext cx="4880535" cy="34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934">
                  <a:extLst>
                    <a:ext uri="{9D8B030D-6E8A-4147-A177-3AD203B41FA5}">
                      <a16:colId xmlns:a16="http://schemas.microsoft.com/office/drawing/2014/main" val="2290725032"/>
                    </a:ext>
                  </a:extLst>
                </a:gridCol>
                <a:gridCol w="999787">
                  <a:extLst>
                    <a:ext uri="{9D8B030D-6E8A-4147-A177-3AD203B41FA5}">
                      <a16:colId xmlns:a16="http://schemas.microsoft.com/office/drawing/2014/main" val="2768790470"/>
                    </a:ext>
                  </a:extLst>
                </a:gridCol>
                <a:gridCol w="1284814">
                  <a:extLst>
                    <a:ext uri="{9D8B030D-6E8A-4147-A177-3AD203B41FA5}">
                      <a16:colId xmlns:a16="http://schemas.microsoft.com/office/drawing/2014/main" val="1528233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Placebo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Testosterone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38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GB" sz="1300" b="1" dirty="0">
                          <a:solidFill>
                            <a:schemeClr val="bg1"/>
                          </a:solidFill>
                        </a:rPr>
                      </a:br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bg1"/>
                          </a:solidFill>
                        </a:rPr>
                        <a:t>41 (7%)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bg1"/>
                          </a:solidFill>
                        </a:rPr>
                        <a:t>55 (11%)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68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accent5"/>
                          </a:solidFill>
                        </a:rPr>
                        <a:t>Arrhythmias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57397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 err="1">
                          <a:solidFill>
                            <a:schemeClr val="accent5"/>
                          </a:solidFill>
                        </a:rPr>
                        <a:t>IHD</a:t>
                      </a:r>
                      <a:endParaRPr lang="en-GB" sz="1300" b="1" baseline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9190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>
                          <a:solidFill>
                            <a:schemeClr val="accent5"/>
                          </a:solidFill>
                        </a:rPr>
                        <a:t>Cerebrovascular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70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 err="1">
                          <a:solidFill>
                            <a:schemeClr val="accent5"/>
                          </a:solidFill>
                        </a:rPr>
                        <a:t>BPH</a:t>
                      </a:r>
                      <a:endParaRPr lang="en-GB" sz="1300" b="1" baseline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5849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>
                          <a:solidFill>
                            <a:schemeClr val="accent5"/>
                          </a:solidFill>
                        </a:rPr>
                        <a:t>Prostate cancer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2862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>
                          <a:solidFill>
                            <a:schemeClr val="accent5"/>
                          </a:solidFill>
                        </a:rPr>
                        <a:t>Depression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1681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>
                          <a:solidFill>
                            <a:schemeClr val="accent5"/>
                          </a:solidFill>
                        </a:rPr>
                        <a:t>Venous thrombotic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943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300" b="1" baseline="0" dirty="0">
                          <a:solidFill>
                            <a:schemeClr val="accent5"/>
                          </a:solidFill>
                        </a:rPr>
                        <a:t>Other cancers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277893"/>
                  </a:ext>
                </a:extLst>
              </a:tr>
            </a:tbl>
          </a:graphicData>
        </a:graphic>
      </p:graphicFrame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2AC4F445-7149-4C31-B561-B97A78C6BC2B}"/>
              </a:ext>
            </a:extLst>
          </p:cNvPr>
          <p:cNvSpPr/>
          <p:nvPr/>
        </p:nvSpPr>
        <p:spPr>
          <a:xfrm>
            <a:off x="6880055" y="5352052"/>
            <a:ext cx="4034973" cy="347387"/>
          </a:xfrm>
          <a:prstGeom prst="roundRect">
            <a:avLst>
              <a:gd name="adj" fmla="val 27900"/>
            </a:avLst>
          </a:prstGeom>
          <a:solidFill>
            <a:schemeClr val="accent1"/>
          </a:solidFill>
        </p:spPr>
        <p:txBody>
          <a:bodyPr wrap="square" tIns="0" bIns="0" anchor="t">
            <a:noAutofit/>
          </a:bodyPr>
          <a:lstStyle/>
          <a:p>
            <a:pPr algn="ctr">
              <a:spcBef>
                <a:spcPts val="1800"/>
              </a:spcBef>
            </a:pPr>
            <a:r>
              <a:rPr lang="en-GB" sz="1600" b="1" dirty="0">
                <a:solidFill>
                  <a:schemeClr val="bg1"/>
                </a:solidFill>
              </a:rPr>
              <a:t>There were two deaths in each group</a:t>
            </a:r>
          </a:p>
        </p:txBody>
      </p:sp>
      <p:sp>
        <p:nvSpPr>
          <p:cNvPr id="11" name="Rounded Rectangle 60">
            <a:extLst>
              <a:ext uri="{FF2B5EF4-FFF2-40B4-BE49-F238E27FC236}">
                <a16:creationId xmlns:a16="http://schemas.microsoft.com/office/drawing/2014/main" id="{7253247B-42A2-4105-90F4-094F49DB943E}"/>
              </a:ext>
            </a:extLst>
          </p:cNvPr>
          <p:cNvSpPr/>
          <p:nvPr/>
        </p:nvSpPr>
        <p:spPr>
          <a:xfrm>
            <a:off x="3253562" y="2944592"/>
            <a:ext cx="2866251" cy="344715"/>
          </a:xfrm>
          <a:prstGeom prst="roundRect">
            <a:avLst>
              <a:gd name="adj" fmla="val 12996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pPr algn="ctr">
              <a:spcBef>
                <a:spcPts val="1800"/>
              </a:spcBef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CD7D1-81E1-4AC8-9E27-556816C502F2}"/>
              </a:ext>
            </a:extLst>
          </p:cNvPr>
          <p:cNvSpPr txBox="1"/>
          <p:nvPr/>
        </p:nvSpPr>
        <p:spPr>
          <a:xfrm>
            <a:off x="235414" y="3877134"/>
            <a:ext cx="6097772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GB" sz="1400" b="1" baseline="0" dirty="0">
                <a:solidFill>
                  <a:schemeClr val="accent5"/>
                </a:solidFill>
              </a:rPr>
              <a:t>25/106 (5% of total) had HCT ≥ 54 on repeat testing and were </a:t>
            </a:r>
            <a:r>
              <a:rPr lang="en-GB" sz="1400" b="1" dirty="0">
                <a:solidFill>
                  <a:schemeClr val="accent5"/>
                </a:solidFill>
              </a:rPr>
              <a:t>exc</a:t>
            </a:r>
            <a:r>
              <a:rPr lang="en-GB" sz="1400" b="1" baseline="0" dirty="0">
                <a:solidFill>
                  <a:schemeClr val="accent5"/>
                </a:solidFill>
              </a:rPr>
              <a:t>luded from the study</a:t>
            </a:r>
          </a:p>
        </p:txBody>
      </p:sp>
    </p:spTree>
    <p:extLst>
      <p:ext uri="{BB962C8B-B14F-4D97-AF65-F5344CB8AC3E}">
        <p14:creationId xmlns:p14="http://schemas.microsoft.com/office/powerpoint/2010/main" val="302540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1326B8-8C44-45E0-A197-3A5D4490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55" y="272090"/>
            <a:ext cx="10635342" cy="62132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Summary and conclusions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392912-D3B4-480A-8D02-0AE3327C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46348"/>
            <a:ext cx="10839450" cy="370187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Testosterone decreased RR of T2DM at 2 years by ~40% beyond lifestyle program alone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Pharmacological effect i.e. not related to baseline serum testosterone concentration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Associated with favourable changes in body composition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Small benefits for sexual function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Cardiovascular safety reassuring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Frequent treatment-induced elevation of haematocrit; consider risk factors </a:t>
            </a:r>
            <a:br>
              <a:rPr lang="en-GB" sz="1800" dirty="0">
                <a:solidFill>
                  <a:schemeClr val="accent5"/>
                </a:solidFill>
              </a:rPr>
            </a:br>
            <a:r>
              <a:rPr lang="en-GB" sz="1800" dirty="0">
                <a:solidFill>
                  <a:schemeClr val="accent5"/>
                </a:solidFill>
              </a:rPr>
              <a:t>for an increase in haematocrit before prescribing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solidFill>
                  <a:schemeClr val="accent5"/>
                </a:solidFill>
              </a:rPr>
              <a:t>Men will be best served with a comprehensive and personalized approach to health care that includes a thorough assessment of physical and psychological conditions and risk factors, and optimization of health-related behaviours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C029DE-B6B9-44F2-8883-78C4454C2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6658" y="5966179"/>
            <a:ext cx="3463017" cy="232115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RR, relative risk; T2DM, type 2 diabetes mellitus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23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1016-0789-4F07-B13D-A10BD826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50" y="324162"/>
            <a:ext cx="11006695" cy="68593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Where do we go from here? A pragmatic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6BC0-A8BD-41D4-8B5D-524E98B6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50" y="1253331"/>
            <a:ext cx="11410545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Not advocating that all type 2 diabetic men should receive T therapy </a:t>
            </a:r>
          </a:p>
          <a:p>
            <a:r>
              <a:rPr lang="en-GB" sz="2000" dirty="0">
                <a:solidFill>
                  <a:schemeClr val="accent5"/>
                </a:solidFill>
              </a:rPr>
              <a:t>As has been pointed out, lifestyle factors can play a significant role and should be routinely recommended </a:t>
            </a:r>
          </a:p>
          <a:p>
            <a:r>
              <a:rPr lang="en-GB" sz="2000" dirty="0">
                <a:solidFill>
                  <a:schemeClr val="accent5"/>
                </a:solidFill>
              </a:rPr>
              <a:t>Guidelines (ADA, AACE, EAU, BSSM) currently recommend screening type 2 diabetic men for testosterone deficiency, especially in the presence of ED  </a:t>
            </a:r>
          </a:p>
          <a:p>
            <a:r>
              <a:rPr lang="en-GB" sz="2000" dirty="0">
                <a:solidFill>
                  <a:schemeClr val="accent5"/>
                </a:solidFill>
              </a:rPr>
              <a:t>Based on the T4DM results, it is entirely reasonable to add pre-diabetic men to this list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4F6AD-E8F9-4838-B3DF-F28E5887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0" y="4044960"/>
            <a:ext cx="2536957" cy="1446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3971E-AC96-44C8-890D-F28CB39FF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631" y="4044960"/>
            <a:ext cx="2162811" cy="1446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79199-1879-4215-B989-EF064A05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169" y="4044960"/>
            <a:ext cx="3446098" cy="1446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CB85A-C208-4A58-BF11-8B5B4D9A8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060" y="4044960"/>
            <a:ext cx="2455745" cy="14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C7E5-BD38-4BB2-89DA-A8A46C68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65" y="78748"/>
            <a:ext cx="10515600" cy="113698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NHS Cheshire CCG: Diabetes Guidance 2021</a:t>
            </a:r>
            <a:br>
              <a:rPr lang="en-GB" sz="2800" dirty="0">
                <a:solidFill>
                  <a:schemeClr val="accent5"/>
                </a:solidFill>
              </a:rPr>
            </a:br>
            <a:r>
              <a:rPr lang="en-GB" sz="2800" b="1" dirty="0">
                <a:solidFill>
                  <a:schemeClr val="accent5"/>
                </a:solidFill>
              </a:rPr>
              <a:t>Addressing Hypogonadism in Men with Diabetes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3AD6-3E17-470E-A04E-236AE182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65" y="1332758"/>
            <a:ext cx="11245175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Low testosterone levels occur in over 40% of men with type 2 diabetes mellitus and have been associated with increased mortality, with testosterone replacement therapy independently associated with reduced mortality in such men.</a:t>
            </a:r>
          </a:p>
          <a:p>
            <a:r>
              <a:rPr lang="en-GB" sz="2000" dirty="0">
                <a:solidFill>
                  <a:schemeClr val="accent5"/>
                </a:solidFill>
              </a:rPr>
              <a:t>In addition, </a:t>
            </a:r>
            <a:r>
              <a:rPr lang="en-GB" sz="2000" b="1" dirty="0">
                <a:solidFill>
                  <a:schemeClr val="accent5"/>
                </a:solidFill>
              </a:rPr>
              <a:t>in men with hypogonadism and pre-diabetes, testosterone replacement therapy can prevent progression to type 2 diabetes mellitus </a:t>
            </a:r>
            <a:r>
              <a:rPr lang="en-GB" sz="2000" dirty="0">
                <a:solidFill>
                  <a:schemeClr val="accent5"/>
                </a:solidFill>
              </a:rPr>
              <a:t>and improves glycaemia and lipid levels. </a:t>
            </a:r>
          </a:p>
          <a:p>
            <a:r>
              <a:rPr lang="en-GB" sz="2000" b="1" dirty="0">
                <a:solidFill>
                  <a:schemeClr val="accent5"/>
                </a:solidFill>
              </a:rPr>
              <a:t>As a result it is good practice to check a morning testosterone level in men with pre-diabetes and type 2 diabetes every 3 years and to refer for assessment and treatment where necessary.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31D9-B85D-4AB7-BB44-1B0411E2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9" y="4538911"/>
            <a:ext cx="1754368" cy="1015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7BF11-DA80-4F6D-AD7E-BCAB120ED070}"/>
              </a:ext>
            </a:extLst>
          </p:cNvPr>
          <p:cNvSpPr txBox="1"/>
          <p:nvPr/>
        </p:nvSpPr>
        <p:spPr>
          <a:xfrm>
            <a:off x="2594344" y="4454286"/>
            <a:ext cx="30621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accent5"/>
                </a:solidFill>
              </a:rPr>
              <a:t>Cheshire CCG</a:t>
            </a:r>
          </a:p>
          <a:p>
            <a:pPr algn="ctr"/>
            <a:r>
              <a:rPr lang="en-GB" sz="1000" dirty="0">
                <a:solidFill>
                  <a:schemeClr val="accent5"/>
                </a:solidFill>
              </a:rPr>
              <a:t>Countess of Chester Hospital Foundation NHS Trust </a:t>
            </a:r>
          </a:p>
          <a:p>
            <a:pPr algn="ctr"/>
            <a:r>
              <a:rPr lang="en-GB" sz="1000" dirty="0">
                <a:solidFill>
                  <a:schemeClr val="accent5"/>
                </a:solidFill>
              </a:rPr>
              <a:t>East Cheshire NHS Trust</a:t>
            </a:r>
          </a:p>
          <a:p>
            <a:pPr algn="ctr"/>
            <a:r>
              <a:rPr lang="en-GB" sz="1000" dirty="0">
                <a:solidFill>
                  <a:schemeClr val="accent5"/>
                </a:solidFill>
              </a:rPr>
              <a:t>Mid-Cheshire Hospitals Foundation NHS Trust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4D1569-6DD9-4EBE-BCC6-03B50F83B89D}"/>
              </a:ext>
            </a:extLst>
          </p:cNvPr>
          <p:cNvSpPr/>
          <p:nvPr/>
        </p:nvSpPr>
        <p:spPr>
          <a:xfrm>
            <a:off x="134470" y="4346596"/>
            <a:ext cx="11247313" cy="140029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07623-B05B-48D9-86DA-5E5C32BC2837}"/>
              </a:ext>
            </a:extLst>
          </p:cNvPr>
          <p:cNvSpPr txBox="1"/>
          <p:nvPr/>
        </p:nvSpPr>
        <p:spPr>
          <a:xfrm>
            <a:off x="5819085" y="4486450"/>
            <a:ext cx="537699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accent5"/>
                </a:solidFill>
              </a:rPr>
              <a:t>Authored by:</a:t>
            </a:r>
          </a:p>
          <a:p>
            <a:r>
              <a:rPr lang="en-GB" sz="1100" b="1" dirty="0">
                <a:solidFill>
                  <a:schemeClr val="accent5"/>
                </a:solidFill>
              </a:rPr>
              <a:t>Dr Mark Dickinson:  </a:t>
            </a:r>
            <a:r>
              <a:rPr lang="en-GB" sz="1100" dirty="0">
                <a:solidFill>
                  <a:schemeClr val="accent5"/>
                </a:solidFill>
              </a:rPr>
              <a:t>Head of Prescribing and Medicines Optimisation</a:t>
            </a:r>
          </a:p>
          <a:p>
            <a:r>
              <a:rPr lang="en-GB" sz="1100" b="1" dirty="0">
                <a:solidFill>
                  <a:schemeClr val="accent5"/>
                </a:solidFill>
              </a:rPr>
              <a:t>Professor Frank Joseph:  </a:t>
            </a:r>
            <a:r>
              <a:rPr lang="en-GB" sz="1100" dirty="0">
                <a:solidFill>
                  <a:schemeClr val="accent5"/>
                </a:solidFill>
              </a:rPr>
              <a:t>Consultant Physician in Endocrinology, Diabetes and Internal Medicine</a:t>
            </a:r>
          </a:p>
          <a:p>
            <a:r>
              <a:rPr lang="en-GB" sz="1100" b="1" dirty="0">
                <a:solidFill>
                  <a:schemeClr val="accent5"/>
                </a:solidFill>
              </a:rPr>
              <a:t>Dr Adrian Heald: </a:t>
            </a:r>
            <a:r>
              <a:rPr lang="en-GB" sz="1100" dirty="0">
                <a:solidFill>
                  <a:schemeClr val="accent5"/>
                </a:solidFill>
              </a:rPr>
              <a:t>Consultant Physician in Diabetes &amp; Endocrinology</a:t>
            </a:r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77AD06-913E-477B-AAC5-15A7AEC7F139}"/>
              </a:ext>
            </a:extLst>
          </p:cNvPr>
          <p:cNvSpPr/>
          <p:nvPr/>
        </p:nvSpPr>
        <p:spPr>
          <a:xfrm>
            <a:off x="248476" y="4444208"/>
            <a:ext cx="2099009" cy="11910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797424-37F1-410C-854E-2422FCA893B7}"/>
              </a:ext>
            </a:extLst>
          </p:cNvPr>
          <p:cNvSpPr/>
          <p:nvPr/>
        </p:nvSpPr>
        <p:spPr>
          <a:xfrm>
            <a:off x="2480446" y="4444208"/>
            <a:ext cx="3263393" cy="11910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16A7B9-44C7-4C0D-A8EE-8EDC31C143C3}"/>
              </a:ext>
            </a:extLst>
          </p:cNvPr>
          <p:cNvSpPr/>
          <p:nvPr/>
        </p:nvSpPr>
        <p:spPr>
          <a:xfrm>
            <a:off x="5818765" y="4451219"/>
            <a:ext cx="5451747" cy="11910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3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4" y="77937"/>
            <a:ext cx="12012472" cy="10968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The T4DM study: in high-risk men, </a:t>
            </a:r>
            <a:r>
              <a:rPr lang="en-GB" sz="2800" dirty="0" err="1">
                <a:solidFill>
                  <a:schemeClr val="accent5"/>
                </a:solidFill>
              </a:rPr>
              <a:t>TTh</a:t>
            </a:r>
            <a:r>
              <a:rPr lang="en-GB" sz="2800" dirty="0">
                <a:solidFill>
                  <a:schemeClr val="accent5"/>
                </a:solidFill>
              </a:rPr>
              <a:t> decreased the 2-year             risk of T2DM by 41% beyond lifestyle interventions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4" y="3028672"/>
            <a:ext cx="10011264" cy="728314"/>
          </a:xfrm>
        </p:spPr>
        <p:txBody>
          <a:bodyPr>
            <a:normAutofit/>
          </a:bodyPr>
          <a:lstStyle/>
          <a:p>
            <a:r>
              <a:rPr lang="en-GB" sz="1800" dirty="0"/>
              <a:t>Men were randomised 1:1 to either </a:t>
            </a:r>
            <a:r>
              <a:rPr lang="en-GB" sz="1800" dirty="0" err="1"/>
              <a:t>TTh</a:t>
            </a:r>
            <a:r>
              <a:rPr lang="en-GB" sz="1800" dirty="0"/>
              <a:t> (1000 mg/4 mL IM) or placebo at baseline, 6 weeks and then 3-monthly for 2 years; all were enrolled in a lifestyle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5797490"/>
            <a:ext cx="9144001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IM, intramuscular; OGTT, oral glucose tolerance test; T2DM, type 2 diabetes mellitus;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TTh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, testosterone 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Wittert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GA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Diabetes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2020;69(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Suppl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1):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https://doi.org/10.2337/db20-274-OR.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67407" y="3846849"/>
            <a:ext cx="9144001" cy="1540154"/>
            <a:chOff x="818686" y="3192760"/>
            <a:chExt cx="8164234" cy="1540154"/>
          </a:xfrm>
        </p:grpSpPr>
        <p:sp>
          <p:nvSpPr>
            <p:cNvPr id="23" name="TextBox 22"/>
            <p:cNvSpPr txBox="1"/>
            <p:nvPr/>
          </p:nvSpPr>
          <p:spPr>
            <a:xfrm>
              <a:off x="1079937" y="3412661"/>
              <a:ext cx="7902983" cy="1320253"/>
            </a:xfrm>
            <a:prstGeom prst="roundRect">
              <a:avLst>
                <a:gd name="adj" fmla="val 11703"/>
              </a:avLst>
            </a:prstGeom>
            <a:solidFill>
              <a:schemeClr val="bg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452438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58595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  <a:p>
              <a:pPr marL="452438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58595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Proportion of men with OGTT 2-hour glucose ≥11.1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mmol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/L at 2 years</a:t>
              </a:r>
            </a:p>
            <a:p>
              <a:pPr marL="452438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58595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Mean change in OGTT 2-hour glucose at 2 years (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mmol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/L)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18686" y="3192760"/>
              <a:ext cx="3586230" cy="439800"/>
              <a:chOff x="348337" y="1458681"/>
              <a:chExt cx="3586230" cy="310140"/>
            </a:xfrm>
          </p:grpSpPr>
          <p:sp>
            <p:nvSpPr>
              <p:cNvPr id="25" name="Pentagon 24"/>
              <p:cNvSpPr/>
              <p:nvPr/>
            </p:nvSpPr>
            <p:spPr>
              <a:xfrm>
                <a:off x="348337" y="1458681"/>
                <a:ext cx="3310950" cy="310140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9549" y="1483528"/>
                <a:ext cx="3575018" cy="260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Co-primary 2-year endpoints</a:t>
                </a:r>
                <a:endParaRPr kumimoji="0" lang="en-GB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76693" y="1321133"/>
            <a:ext cx="10011265" cy="1477328"/>
            <a:chOff x="482807" y="1321133"/>
            <a:chExt cx="8104601" cy="1477328"/>
          </a:xfrm>
        </p:grpSpPr>
        <p:grpSp>
          <p:nvGrpSpPr>
            <p:cNvPr id="9" name="Group 8"/>
            <p:cNvGrpSpPr/>
            <p:nvPr/>
          </p:nvGrpSpPr>
          <p:grpSpPr>
            <a:xfrm>
              <a:off x="482807" y="1321133"/>
              <a:ext cx="8104601" cy="1477328"/>
              <a:chOff x="1697341" y="3670239"/>
              <a:chExt cx="8104601" cy="147732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697341" y="3695682"/>
                <a:ext cx="8104601" cy="1426441"/>
              </a:xfrm>
              <a:prstGeom prst="roundRect">
                <a:avLst>
                  <a:gd name="adj" fmla="val 11807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03223" y="3670239"/>
                <a:ext cx="5756938" cy="14773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Randomised, double-blind, placebo-controlled multicentre Phase 3 trial in men aged 50–74 years (N=1007) with waist circumference &gt;95cm, serum total testosterone ≤14nmol/L </a:t>
                </a:r>
                <a:br>
                  <a:rPr kumimoji="0" lang="en-GB" sz="1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and newly diagnosed T2DM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3248" y="1541686"/>
              <a:ext cx="995318" cy="1036221"/>
              <a:chOff x="4706938" y="1981200"/>
              <a:chExt cx="2781300" cy="2895600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5060950" y="2254250"/>
                <a:ext cx="1339850" cy="1320800"/>
              </a:xfrm>
              <a:custGeom>
                <a:avLst/>
                <a:gdLst>
                  <a:gd name="connsiteX0" fmla="*/ 0 w 1339850"/>
                  <a:gd name="connsiteY0" fmla="*/ 184150 h 1320800"/>
                  <a:gd name="connsiteX1" fmla="*/ 196850 w 1339850"/>
                  <a:gd name="connsiteY1" fmla="*/ 0 h 1320800"/>
                  <a:gd name="connsiteX2" fmla="*/ 425450 w 1339850"/>
                  <a:gd name="connsiteY2" fmla="*/ 234950 h 1320800"/>
                  <a:gd name="connsiteX3" fmla="*/ 501650 w 1339850"/>
                  <a:gd name="connsiteY3" fmla="*/ 190500 h 1320800"/>
                  <a:gd name="connsiteX4" fmla="*/ 1187450 w 1339850"/>
                  <a:gd name="connsiteY4" fmla="*/ 869950 h 1320800"/>
                  <a:gd name="connsiteX5" fmla="*/ 1168400 w 1339850"/>
                  <a:gd name="connsiteY5" fmla="*/ 971550 h 1320800"/>
                  <a:gd name="connsiteX6" fmla="*/ 1339850 w 1339850"/>
                  <a:gd name="connsiteY6" fmla="*/ 1155700 h 1320800"/>
                  <a:gd name="connsiteX7" fmla="*/ 1162050 w 1339850"/>
                  <a:gd name="connsiteY7" fmla="*/ 1320800 h 1320800"/>
                  <a:gd name="connsiteX8" fmla="*/ 996950 w 1339850"/>
                  <a:gd name="connsiteY8" fmla="*/ 1168400 h 1320800"/>
                  <a:gd name="connsiteX9" fmla="*/ 895350 w 1339850"/>
                  <a:gd name="connsiteY9" fmla="*/ 1193800 h 1320800"/>
                  <a:gd name="connsiteX10" fmla="*/ 742950 w 1339850"/>
                  <a:gd name="connsiteY10" fmla="*/ 1066800 h 1320800"/>
                  <a:gd name="connsiteX11" fmla="*/ 869950 w 1339850"/>
                  <a:gd name="connsiteY11" fmla="*/ 920750 h 1320800"/>
                  <a:gd name="connsiteX12" fmla="*/ 863600 w 1339850"/>
                  <a:gd name="connsiteY12" fmla="*/ 698500 h 1320800"/>
                  <a:gd name="connsiteX13" fmla="*/ 723900 w 1339850"/>
                  <a:gd name="connsiteY13" fmla="*/ 546100 h 1320800"/>
                  <a:gd name="connsiteX14" fmla="*/ 558800 w 1339850"/>
                  <a:gd name="connsiteY14" fmla="*/ 457200 h 1320800"/>
                  <a:gd name="connsiteX15" fmla="*/ 368300 w 1339850"/>
                  <a:gd name="connsiteY15" fmla="*/ 508000 h 1320800"/>
                  <a:gd name="connsiteX16" fmla="*/ 254000 w 1339850"/>
                  <a:gd name="connsiteY16" fmla="*/ 590550 h 1320800"/>
                  <a:gd name="connsiteX17" fmla="*/ 184150 w 1339850"/>
                  <a:gd name="connsiteY17" fmla="*/ 482600 h 1320800"/>
                  <a:gd name="connsiteX18" fmla="*/ 228600 w 1339850"/>
                  <a:gd name="connsiteY18" fmla="*/ 355600 h 1320800"/>
                  <a:gd name="connsiteX19" fmla="*/ 184150 w 1339850"/>
                  <a:gd name="connsiteY19" fmla="*/ 361950 h 1320800"/>
                  <a:gd name="connsiteX20" fmla="*/ 0 w 1339850"/>
                  <a:gd name="connsiteY20" fmla="*/ 18415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9850" h="1320800">
                    <a:moveTo>
                      <a:pt x="0" y="184150"/>
                    </a:moveTo>
                    <a:lnTo>
                      <a:pt x="196850" y="0"/>
                    </a:lnTo>
                    <a:lnTo>
                      <a:pt x="425450" y="234950"/>
                    </a:lnTo>
                    <a:lnTo>
                      <a:pt x="501650" y="190500"/>
                    </a:lnTo>
                    <a:lnTo>
                      <a:pt x="1187450" y="869950"/>
                    </a:lnTo>
                    <a:lnTo>
                      <a:pt x="1168400" y="971550"/>
                    </a:lnTo>
                    <a:lnTo>
                      <a:pt x="1339850" y="1155700"/>
                    </a:lnTo>
                    <a:lnTo>
                      <a:pt x="1162050" y="1320800"/>
                    </a:lnTo>
                    <a:lnTo>
                      <a:pt x="996950" y="1168400"/>
                    </a:lnTo>
                    <a:lnTo>
                      <a:pt x="895350" y="1193800"/>
                    </a:lnTo>
                    <a:lnTo>
                      <a:pt x="742950" y="1066800"/>
                    </a:lnTo>
                    <a:lnTo>
                      <a:pt x="869950" y="920750"/>
                    </a:lnTo>
                    <a:lnTo>
                      <a:pt x="863600" y="698500"/>
                    </a:lnTo>
                    <a:lnTo>
                      <a:pt x="723900" y="546100"/>
                    </a:lnTo>
                    <a:lnTo>
                      <a:pt x="558800" y="457200"/>
                    </a:lnTo>
                    <a:lnTo>
                      <a:pt x="368300" y="508000"/>
                    </a:lnTo>
                    <a:lnTo>
                      <a:pt x="254000" y="590550"/>
                    </a:lnTo>
                    <a:lnTo>
                      <a:pt x="184150" y="482600"/>
                    </a:lnTo>
                    <a:lnTo>
                      <a:pt x="228600" y="355600"/>
                    </a:lnTo>
                    <a:lnTo>
                      <a:pt x="184150" y="361950"/>
                    </a:lnTo>
                    <a:lnTo>
                      <a:pt x="0" y="184150"/>
                    </a:ln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060950" y="3194050"/>
                <a:ext cx="2057400" cy="1371600"/>
              </a:xfrm>
              <a:custGeom>
                <a:avLst/>
                <a:gdLst>
                  <a:gd name="connsiteX0" fmla="*/ 190500 w 2057400"/>
                  <a:gd name="connsiteY0" fmla="*/ 0 h 1371600"/>
                  <a:gd name="connsiteX1" fmla="*/ 95250 w 2057400"/>
                  <a:gd name="connsiteY1" fmla="*/ 304800 h 1371600"/>
                  <a:gd name="connsiteX2" fmla="*/ 88900 w 2057400"/>
                  <a:gd name="connsiteY2" fmla="*/ 539750 h 1371600"/>
                  <a:gd name="connsiteX3" fmla="*/ 114300 w 2057400"/>
                  <a:gd name="connsiteY3" fmla="*/ 704850 h 1371600"/>
                  <a:gd name="connsiteX4" fmla="*/ 158750 w 2057400"/>
                  <a:gd name="connsiteY4" fmla="*/ 812800 h 1371600"/>
                  <a:gd name="connsiteX5" fmla="*/ 254000 w 2057400"/>
                  <a:gd name="connsiteY5" fmla="*/ 990600 h 1371600"/>
                  <a:gd name="connsiteX6" fmla="*/ 165100 w 2057400"/>
                  <a:gd name="connsiteY6" fmla="*/ 1041400 h 1371600"/>
                  <a:gd name="connsiteX7" fmla="*/ 63500 w 2057400"/>
                  <a:gd name="connsiteY7" fmla="*/ 1136650 h 1371600"/>
                  <a:gd name="connsiteX8" fmla="*/ 0 w 2057400"/>
                  <a:gd name="connsiteY8" fmla="*/ 1225550 h 1371600"/>
                  <a:gd name="connsiteX9" fmla="*/ 19050 w 2057400"/>
                  <a:gd name="connsiteY9" fmla="*/ 1320800 h 1371600"/>
                  <a:gd name="connsiteX10" fmla="*/ 114300 w 2057400"/>
                  <a:gd name="connsiteY10" fmla="*/ 1371600 h 1371600"/>
                  <a:gd name="connsiteX11" fmla="*/ 1987550 w 2057400"/>
                  <a:gd name="connsiteY11" fmla="*/ 1358900 h 1371600"/>
                  <a:gd name="connsiteX12" fmla="*/ 2025650 w 2057400"/>
                  <a:gd name="connsiteY12" fmla="*/ 1295400 h 1371600"/>
                  <a:gd name="connsiteX13" fmla="*/ 1993900 w 2057400"/>
                  <a:gd name="connsiteY13" fmla="*/ 1117600 h 1371600"/>
                  <a:gd name="connsiteX14" fmla="*/ 1898650 w 2057400"/>
                  <a:gd name="connsiteY14" fmla="*/ 1060450 h 1371600"/>
                  <a:gd name="connsiteX15" fmla="*/ 1790700 w 2057400"/>
                  <a:gd name="connsiteY15" fmla="*/ 1022350 h 1371600"/>
                  <a:gd name="connsiteX16" fmla="*/ 1765300 w 2057400"/>
                  <a:gd name="connsiteY16" fmla="*/ 984250 h 1371600"/>
                  <a:gd name="connsiteX17" fmla="*/ 1879600 w 2057400"/>
                  <a:gd name="connsiteY17" fmla="*/ 781050 h 1371600"/>
                  <a:gd name="connsiteX18" fmla="*/ 1968500 w 2057400"/>
                  <a:gd name="connsiteY18" fmla="*/ 781050 h 1371600"/>
                  <a:gd name="connsiteX19" fmla="*/ 2057400 w 2057400"/>
                  <a:gd name="connsiteY19" fmla="*/ 704850 h 1371600"/>
                  <a:gd name="connsiteX20" fmla="*/ 1968500 w 2057400"/>
                  <a:gd name="connsiteY20" fmla="*/ 596900 h 1371600"/>
                  <a:gd name="connsiteX21" fmla="*/ 1104900 w 2057400"/>
                  <a:gd name="connsiteY21" fmla="*/ 609600 h 1371600"/>
                  <a:gd name="connsiteX22" fmla="*/ 1022350 w 2057400"/>
                  <a:gd name="connsiteY22" fmla="*/ 673100 h 1371600"/>
                  <a:gd name="connsiteX23" fmla="*/ 1022350 w 2057400"/>
                  <a:gd name="connsiteY23" fmla="*/ 730250 h 1371600"/>
                  <a:gd name="connsiteX24" fmla="*/ 1104900 w 2057400"/>
                  <a:gd name="connsiteY24" fmla="*/ 781050 h 1371600"/>
                  <a:gd name="connsiteX25" fmla="*/ 1428750 w 2057400"/>
                  <a:gd name="connsiteY25" fmla="*/ 774700 h 1371600"/>
                  <a:gd name="connsiteX26" fmla="*/ 1390650 w 2057400"/>
                  <a:gd name="connsiteY26" fmla="*/ 869950 h 1371600"/>
                  <a:gd name="connsiteX27" fmla="*/ 1212850 w 2057400"/>
                  <a:gd name="connsiteY27" fmla="*/ 958850 h 1371600"/>
                  <a:gd name="connsiteX28" fmla="*/ 984250 w 2057400"/>
                  <a:gd name="connsiteY28" fmla="*/ 1003300 h 1371600"/>
                  <a:gd name="connsiteX29" fmla="*/ 819150 w 2057400"/>
                  <a:gd name="connsiteY29" fmla="*/ 958850 h 1371600"/>
                  <a:gd name="connsiteX30" fmla="*/ 654050 w 2057400"/>
                  <a:gd name="connsiteY30" fmla="*/ 889000 h 1371600"/>
                  <a:gd name="connsiteX31" fmla="*/ 558800 w 2057400"/>
                  <a:gd name="connsiteY31" fmla="*/ 768350 h 1371600"/>
                  <a:gd name="connsiteX32" fmla="*/ 533400 w 2057400"/>
                  <a:gd name="connsiteY32" fmla="*/ 704850 h 1371600"/>
                  <a:gd name="connsiteX33" fmla="*/ 546100 w 2057400"/>
                  <a:gd name="connsiteY33" fmla="*/ 692150 h 1371600"/>
                  <a:gd name="connsiteX34" fmla="*/ 488950 w 2057400"/>
                  <a:gd name="connsiteY34" fmla="*/ 577850 h 1371600"/>
                  <a:gd name="connsiteX35" fmla="*/ 476250 w 2057400"/>
                  <a:gd name="connsiteY35" fmla="*/ 546100 h 1371600"/>
                  <a:gd name="connsiteX36" fmla="*/ 463550 w 2057400"/>
                  <a:gd name="connsiteY36" fmla="*/ 387350 h 1371600"/>
                  <a:gd name="connsiteX37" fmla="*/ 476250 w 2057400"/>
                  <a:gd name="connsiteY37" fmla="*/ 203200 h 1371600"/>
                  <a:gd name="connsiteX38" fmla="*/ 342900 w 2057400"/>
                  <a:gd name="connsiteY38" fmla="*/ 133350 h 1371600"/>
                  <a:gd name="connsiteX39" fmla="*/ 190500 w 2057400"/>
                  <a:gd name="connsiteY39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57400" h="1371600">
                    <a:moveTo>
                      <a:pt x="190500" y="0"/>
                    </a:moveTo>
                    <a:lnTo>
                      <a:pt x="95250" y="304800"/>
                    </a:lnTo>
                    <a:lnTo>
                      <a:pt x="88900" y="539750"/>
                    </a:lnTo>
                    <a:lnTo>
                      <a:pt x="114300" y="704850"/>
                    </a:lnTo>
                    <a:lnTo>
                      <a:pt x="158750" y="812800"/>
                    </a:lnTo>
                    <a:lnTo>
                      <a:pt x="254000" y="990600"/>
                    </a:lnTo>
                    <a:lnTo>
                      <a:pt x="165100" y="1041400"/>
                    </a:lnTo>
                    <a:lnTo>
                      <a:pt x="63500" y="1136650"/>
                    </a:lnTo>
                    <a:lnTo>
                      <a:pt x="0" y="1225550"/>
                    </a:lnTo>
                    <a:lnTo>
                      <a:pt x="19050" y="1320800"/>
                    </a:lnTo>
                    <a:lnTo>
                      <a:pt x="114300" y="1371600"/>
                    </a:lnTo>
                    <a:lnTo>
                      <a:pt x="1987550" y="1358900"/>
                    </a:lnTo>
                    <a:lnTo>
                      <a:pt x="2025650" y="1295400"/>
                    </a:lnTo>
                    <a:lnTo>
                      <a:pt x="1993900" y="1117600"/>
                    </a:lnTo>
                    <a:lnTo>
                      <a:pt x="1898650" y="1060450"/>
                    </a:lnTo>
                    <a:lnTo>
                      <a:pt x="1790700" y="1022350"/>
                    </a:lnTo>
                    <a:lnTo>
                      <a:pt x="1765300" y="984250"/>
                    </a:lnTo>
                    <a:lnTo>
                      <a:pt x="1879600" y="781050"/>
                    </a:lnTo>
                    <a:lnTo>
                      <a:pt x="1968500" y="781050"/>
                    </a:lnTo>
                    <a:lnTo>
                      <a:pt x="2057400" y="704850"/>
                    </a:lnTo>
                    <a:lnTo>
                      <a:pt x="1968500" y="596900"/>
                    </a:lnTo>
                    <a:lnTo>
                      <a:pt x="1104900" y="609600"/>
                    </a:lnTo>
                    <a:lnTo>
                      <a:pt x="1022350" y="673100"/>
                    </a:lnTo>
                    <a:lnTo>
                      <a:pt x="1022350" y="730250"/>
                    </a:lnTo>
                    <a:lnTo>
                      <a:pt x="1104900" y="781050"/>
                    </a:lnTo>
                    <a:lnTo>
                      <a:pt x="1428750" y="774700"/>
                    </a:lnTo>
                    <a:lnTo>
                      <a:pt x="1390650" y="869950"/>
                    </a:lnTo>
                    <a:lnTo>
                      <a:pt x="1212850" y="958850"/>
                    </a:lnTo>
                    <a:lnTo>
                      <a:pt x="984250" y="1003300"/>
                    </a:lnTo>
                    <a:lnTo>
                      <a:pt x="819150" y="958850"/>
                    </a:lnTo>
                    <a:lnTo>
                      <a:pt x="654050" y="889000"/>
                    </a:lnTo>
                    <a:lnTo>
                      <a:pt x="558800" y="768350"/>
                    </a:lnTo>
                    <a:lnTo>
                      <a:pt x="533400" y="704850"/>
                    </a:lnTo>
                    <a:lnTo>
                      <a:pt x="546100" y="692150"/>
                    </a:lnTo>
                    <a:lnTo>
                      <a:pt x="488950" y="577850"/>
                    </a:lnTo>
                    <a:lnTo>
                      <a:pt x="476250" y="546100"/>
                    </a:lnTo>
                    <a:lnTo>
                      <a:pt x="463550" y="387350"/>
                    </a:lnTo>
                    <a:lnTo>
                      <a:pt x="476250" y="203200"/>
                    </a:lnTo>
                    <a:lnTo>
                      <a:pt x="342900" y="13335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89550" y="2769430"/>
                <a:ext cx="596900" cy="596900"/>
              </a:xfrm>
              <a:prstGeom prst="ellipse">
                <a:avLst/>
              </a:prstGeom>
              <a:solidFill>
                <a:srgbClr val="EFEF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6938" y="1981200"/>
                <a:ext cx="2781300" cy="289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2" descr="T4DM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690" y="1663902"/>
              <a:ext cx="1318275" cy="8116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31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T4DM study:</a:t>
            </a:r>
            <a:r>
              <a:rPr lang="en-GB" dirty="0">
                <a:solidFill>
                  <a:schemeClr val="accent5"/>
                </a:solidFill>
              </a:rPr>
              <a:t>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2909" y="1138299"/>
            <a:ext cx="11388038" cy="512758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chemeClr val="accent5"/>
                </a:solidFill>
              </a:rPr>
              <a:t>The Testosterone for Diabetes Mellitus (T4DM) trial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Randomized, double-blind, placebo-controlled, </a:t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>
                <a:solidFill>
                  <a:schemeClr val="accent5"/>
                </a:solidFill>
              </a:rPr>
              <a:t>2-year, phase 3b trial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Involved 6 Australian tertiary care </a:t>
            </a:r>
            <a:r>
              <a:rPr lang="en-GB" sz="2400" dirty="0" err="1">
                <a:solidFill>
                  <a:schemeClr val="accent5"/>
                </a:solidFill>
              </a:rPr>
              <a:t>centers</a:t>
            </a:r>
            <a:endParaRPr lang="en-GB" sz="24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Enrolled </a:t>
            </a:r>
            <a:r>
              <a:rPr lang="en-US" sz="2400" dirty="0">
                <a:solidFill>
                  <a:schemeClr val="accent5"/>
                </a:solidFill>
              </a:rPr>
              <a:t>men with low </a:t>
            </a:r>
            <a:r>
              <a:rPr lang="en-GB" sz="2400" dirty="0">
                <a:solidFill>
                  <a:schemeClr val="accent5"/>
                </a:solidFill>
              </a:rPr>
              <a:t>testosterone levels and abdominal obesity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dirty="0"/>
              <a:t>TTh, testosterone therapy</a:t>
            </a:r>
          </a:p>
          <a:p>
            <a:r>
              <a:rPr lang="en-GB" dirty="0" err="1"/>
              <a:t>Wittert</a:t>
            </a:r>
            <a:r>
              <a:rPr lang="en-GB" dirty="0"/>
              <a:t> G et al. Lancet Diabetes </a:t>
            </a:r>
            <a:r>
              <a:rPr lang="en-GB" dirty="0" err="1"/>
              <a:t>Endocrinol</a:t>
            </a:r>
            <a:r>
              <a:rPr lang="en-GB" dirty="0"/>
              <a:t>. 2021;9(1):32–45.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3798" y="3965229"/>
            <a:ext cx="10223080" cy="1479608"/>
            <a:chOff x="831276" y="4249080"/>
            <a:chExt cx="8301649" cy="1479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 bwMode="gray">
            <a:xfrm>
              <a:off x="1356017" y="4249080"/>
              <a:ext cx="7776908" cy="1479608"/>
            </a:xfrm>
            <a:prstGeom prst="round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7550"/>
              <a:r>
                <a:rPr lang="en-US" sz="2400" dirty="0">
                  <a:solidFill>
                    <a:schemeClr val="accent5"/>
                  </a:solidFill>
                </a:rPr>
                <a:t>To determine whether TTh prevents progression to or reverses early type 2 diabetes, beyond the effects of a community-based, </a:t>
              </a:r>
              <a:r>
                <a:rPr lang="en-US" sz="2400" dirty="0" err="1">
                  <a:solidFill>
                    <a:schemeClr val="accent5"/>
                  </a:solidFill>
                </a:rPr>
                <a:t>standardised</a:t>
              </a:r>
              <a:r>
                <a:rPr lang="en-US" sz="2400" dirty="0">
                  <a:solidFill>
                    <a:schemeClr val="accent5"/>
                  </a:solidFill>
                </a:rPr>
                <a:t> lifestyle program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Pentagon 20"/>
            <p:cNvSpPr/>
            <p:nvPr/>
          </p:nvSpPr>
          <p:spPr bwMode="gray">
            <a:xfrm>
              <a:off x="831276" y="4710760"/>
              <a:ext cx="1049482" cy="556247"/>
            </a:xfrm>
            <a:prstGeom prst="homePlate">
              <a:avLst/>
            </a:prstGeom>
            <a:solidFill>
              <a:schemeClr val="tx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i="0" u="none" baseline="0" dirty="0">
                  <a:solidFill>
                    <a:srgbClr val="FFFFFF"/>
                  </a:solidFill>
                  <a:latin typeface="Arial" panose="020B0604020202020204" pitchFamily="34" charset="0"/>
                </a:rPr>
                <a:t>Aim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62109" y="49760"/>
            <a:ext cx="2891954" cy="2631095"/>
            <a:chOff x="6269175" y="4010292"/>
            <a:chExt cx="670625" cy="641612"/>
          </a:xfrm>
          <a:solidFill>
            <a:schemeClr val="accent6"/>
          </a:solidFill>
        </p:grpSpPr>
        <p:sp>
          <p:nvSpPr>
            <p:cNvPr id="7" name="Freeform 39"/>
            <p:cNvSpPr>
              <a:spLocks/>
            </p:cNvSpPr>
            <p:nvPr/>
          </p:nvSpPr>
          <p:spPr bwMode="auto">
            <a:xfrm>
              <a:off x="6269175" y="4010292"/>
              <a:ext cx="670625" cy="541451"/>
            </a:xfrm>
            <a:custGeom>
              <a:avLst/>
              <a:gdLst>
                <a:gd name="T0" fmla="*/ 2147483647 w 3045"/>
                <a:gd name="T1" fmla="*/ 2147483647 h 2382"/>
                <a:gd name="T2" fmla="*/ 2147483647 w 3045"/>
                <a:gd name="T3" fmla="*/ 2147483647 h 2382"/>
                <a:gd name="T4" fmla="*/ 2147483647 w 3045"/>
                <a:gd name="T5" fmla="*/ 2147483647 h 2382"/>
                <a:gd name="T6" fmla="*/ 2147483647 w 3045"/>
                <a:gd name="T7" fmla="*/ 2147483647 h 2382"/>
                <a:gd name="T8" fmla="*/ 2147483647 w 3045"/>
                <a:gd name="T9" fmla="*/ 2147483647 h 2382"/>
                <a:gd name="T10" fmla="*/ 2147483647 w 3045"/>
                <a:gd name="T11" fmla="*/ 2147483647 h 2382"/>
                <a:gd name="T12" fmla="*/ 0 w 3045"/>
                <a:gd name="T13" fmla="*/ 2147483647 h 2382"/>
                <a:gd name="T14" fmla="*/ 2147483647 w 3045"/>
                <a:gd name="T15" fmla="*/ 2147483647 h 2382"/>
                <a:gd name="T16" fmla="*/ 2147483647 w 3045"/>
                <a:gd name="T17" fmla="*/ 2147483647 h 2382"/>
                <a:gd name="T18" fmla="*/ 2147483647 w 3045"/>
                <a:gd name="T19" fmla="*/ 2147483647 h 2382"/>
                <a:gd name="T20" fmla="*/ 2147483647 w 3045"/>
                <a:gd name="T21" fmla="*/ 2147483647 h 2382"/>
                <a:gd name="T22" fmla="*/ 2147483647 w 3045"/>
                <a:gd name="T23" fmla="*/ 2147483647 h 2382"/>
                <a:gd name="T24" fmla="*/ 2147483647 w 3045"/>
                <a:gd name="T25" fmla="*/ 2147483647 h 2382"/>
                <a:gd name="T26" fmla="*/ 2147483647 w 3045"/>
                <a:gd name="T27" fmla="*/ 2147483647 h 2382"/>
                <a:gd name="T28" fmla="*/ 2147483647 w 3045"/>
                <a:gd name="T29" fmla="*/ 2147483647 h 2382"/>
                <a:gd name="T30" fmla="*/ 2147483647 w 3045"/>
                <a:gd name="T31" fmla="*/ 2147483647 h 2382"/>
                <a:gd name="T32" fmla="*/ 2147483647 w 3045"/>
                <a:gd name="T33" fmla="*/ 2147483647 h 2382"/>
                <a:gd name="T34" fmla="*/ 2147483647 w 3045"/>
                <a:gd name="T35" fmla="*/ 2147483647 h 2382"/>
                <a:gd name="T36" fmla="*/ 2147483647 w 3045"/>
                <a:gd name="T37" fmla="*/ 2147483647 h 2382"/>
                <a:gd name="T38" fmla="*/ 2147483647 w 3045"/>
                <a:gd name="T39" fmla="*/ 2147483647 h 2382"/>
                <a:gd name="T40" fmla="*/ 2147483647 w 3045"/>
                <a:gd name="T41" fmla="*/ 2147483647 h 2382"/>
                <a:gd name="T42" fmla="*/ 2147483647 w 3045"/>
                <a:gd name="T43" fmla="*/ 2147483647 h 2382"/>
                <a:gd name="T44" fmla="*/ 2147483647 w 3045"/>
                <a:gd name="T45" fmla="*/ 2147483647 h 2382"/>
                <a:gd name="T46" fmla="*/ 2147483647 w 3045"/>
                <a:gd name="T47" fmla="*/ 0 h 2382"/>
                <a:gd name="T48" fmla="*/ 2147483647 w 3045"/>
                <a:gd name="T49" fmla="*/ 2147483647 h 2382"/>
                <a:gd name="T50" fmla="*/ 2147483647 w 3045"/>
                <a:gd name="T51" fmla="*/ 2147483647 h 2382"/>
                <a:gd name="T52" fmla="*/ 2147483647 w 3045"/>
                <a:gd name="T53" fmla="*/ 2147483647 h 2382"/>
                <a:gd name="T54" fmla="*/ 2147483647 w 3045"/>
                <a:gd name="T55" fmla="*/ 2147483647 h 2382"/>
                <a:gd name="T56" fmla="*/ 2147483647 w 3045"/>
                <a:gd name="T57" fmla="*/ 2147483647 h 2382"/>
                <a:gd name="T58" fmla="*/ 2147483647 w 3045"/>
                <a:gd name="T59" fmla="*/ 2147483647 h 2382"/>
                <a:gd name="T60" fmla="*/ 2147483647 w 3045"/>
                <a:gd name="T61" fmla="*/ 2147483647 h 2382"/>
                <a:gd name="T62" fmla="*/ 2147483647 w 3045"/>
                <a:gd name="T63" fmla="*/ 2147483647 h 2382"/>
                <a:gd name="T64" fmla="*/ 2147483647 w 3045"/>
                <a:gd name="T65" fmla="*/ 2147483647 h 2382"/>
                <a:gd name="T66" fmla="*/ 2147483647 w 3045"/>
                <a:gd name="T67" fmla="*/ 2147483647 h 2382"/>
                <a:gd name="T68" fmla="*/ 2147483647 w 3045"/>
                <a:gd name="T69" fmla="*/ 2147483647 h 2382"/>
                <a:gd name="T70" fmla="*/ 2147483647 w 3045"/>
                <a:gd name="T71" fmla="*/ 2147483647 h 2382"/>
                <a:gd name="T72" fmla="*/ 2147483647 w 3045"/>
                <a:gd name="T73" fmla="*/ 2147483647 h 2382"/>
                <a:gd name="T74" fmla="*/ 2147483647 w 3045"/>
                <a:gd name="T75" fmla="*/ 2147483647 h 2382"/>
                <a:gd name="T76" fmla="*/ 2147483647 w 3045"/>
                <a:gd name="T77" fmla="*/ 2147483647 h 2382"/>
                <a:gd name="T78" fmla="*/ 2147483647 w 3045"/>
                <a:gd name="T79" fmla="*/ 2147483647 h 2382"/>
                <a:gd name="T80" fmla="*/ 2147483647 w 3045"/>
                <a:gd name="T81" fmla="*/ 2147483647 h 2382"/>
                <a:gd name="T82" fmla="*/ 2147483647 w 3045"/>
                <a:gd name="T83" fmla="*/ 2147483647 h 2382"/>
                <a:gd name="T84" fmla="*/ 2147483647 w 3045"/>
                <a:gd name="T85" fmla="*/ 2147483647 h 2382"/>
                <a:gd name="T86" fmla="*/ 2147483647 w 3045"/>
                <a:gd name="T87" fmla="*/ 2147483647 h 2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45"/>
                <a:gd name="T133" fmla="*/ 0 h 2382"/>
                <a:gd name="T134" fmla="*/ 3045 w 3045"/>
                <a:gd name="T135" fmla="*/ 2382 h 23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45" h="2382">
                  <a:moveTo>
                    <a:pt x="1399" y="1744"/>
                  </a:moveTo>
                  <a:lnTo>
                    <a:pt x="1234" y="1735"/>
                  </a:lnTo>
                  <a:lnTo>
                    <a:pt x="1070" y="1808"/>
                  </a:lnTo>
                  <a:lnTo>
                    <a:pt x="924" y="1854"/>
                  </a:lnTo>
                  <a:lnTo>
                    <a:pt x="841" y="1945"/>
                  </a:lnTo>
                  <a:lnTo>
                    <a:pt x="590" y="1946"/>
                  </a:lnTo>
                  <a:lnTo>
                    <a:pt x="430" y="2019"/>
                  </a:lnTo>
                  <a:lnTo>
                    <a:pt x="274" y="2055"/>
                  </a:lnTo>
                  <a:lnTo>
                    <a:pt x="154" y="1946"/>
                  </a:lnTo>
                  <a:lnTo>
                    <a:pt x="247" y="1808"/>
                  </a:lnTo>
                  <a:lnTo>
                    <a:pt x="221" y="1711"/>
                  </a:lnTo>
                  <a:lnTo>
                    <a:pt x="174" y="1552"/>
                  </a:lnTo>
                  <a:lnTo>
                    <a:pt x="119" y="1388"/>
                  </a:lnTo>
                  <a:lnTo>
                    <a:pt x="0" y="1260"/>
                  </a:lnTo>
                  <a:lnTo>
                    <a:pt x="46" y="1168"/>
                  </a:lnTo>
                  <a:lnTo>
                    <a:pt x="64" y="1040"/>
                  </a:lnTo>
                  <a:lnTo>
                    <a:pt x="101" y="940"/>
                  </a:lnTo>
                  <a:lnTo>
                    <a:pt x="201" y="885"/>
                  </a:lnTo>
                  <a:lnTo>
                    <a:pt x="338" y="812"/>
                  </a:lnTo>
                  <a:lnTo>
                    <a:pt x="430" y="793"/>
                  </a:lnTo>
                  <a:lnTo>
                    <a:pt x="585" y="766"/>
                  </a:lnTo>
                  <a:lnTo>
                    <a:pt x="691" y="671"/>
                  </a:lnTo>
                  <a:lnTo>
                    <a:pt x="713" y="565"/>
                  </a:lnTo>
                  <a:lnTo>
                    <a:pt x="805" y="473"/>
                  </a:lnTo>
                  <a:lnTo>
                    <a:pt x="860" y="510"/>
                  </a:lnTo>
                  <a:lnTo>
                    <a:pt x="914" y="382"/>
                  </a:lnTo>
                  <a:lnTo>
                    <a:pt x="1024" y="272"/>
                  </a:lnTo>
                  <a:lnTo>
                    <a:pt x="1143" y="355"/>
                  </a:lnTo>
                  <a:lnTo>
                    <a:pt x="1253" y="345"/>
                  </a:lnTo>
                  <a:lnTo>
                    <a:pt x="1308" y="263"/>
                  </a:lnTo>
                  <a:lnTo>
                    <a:pt x="1353" y="190"/>
                  </a:lnTo>
                  <a:lnTo>
                    <a:pt x="1289" y="135"/>
                  </a:lnTo>
                  <a:lnTo>
                    <a:pt x="1372" y="89"/>
                  </a:lnTo>
                  <a:lnTo>
                    <a:pt x="1527" y="99"/>
                  </a:lnTo>
                  <a:lnTo>
                    <a:pt x="1637" y="153"/>
                  </a:lnTo>
                  <a:lnTo>
                    <a:pt x="1731" y="101"/>
                  </a:lnTo>
                  <a:lnTo>
                    <a:pt x="1801" y="108"/>
                  </a:lnTo>
                  <a:lnTo>
                    <a:pt x="1829" y="181"/>
                  </a:lnTo>
                  <a:lnTo>
                    <a:pt x="1792" y="263"/>
                  </a:lnTo>
                  <a:lnTo>
                    <a:pt x="1731" y="335"/>
                  </a:lnTo>
                  <a:lnTo>
                    <a:pt x="1820" y="455"/>
                  </a:lnTo>
                  <a:lnTo>
                    <a:pt x="1920" y="501"/>
                  </a:lnTo>
                  <a:lnTo>
                    <a:pt x="2030" y="583"/>
                  </a:lnTo>
                  <a:lnTo>
                    <a:pt x="2100" y="503"/>
                  </a:lnTo>
                  <a:lnTo>
                    <a:pt x="2149" y="428"/>
                  </a:lnTo>
                  <a:lnTo>
                    <a:pt x="2167" y="309"/>
                  </a:lnTo>
                  <a:lnTo>
                    <a:pt x="2134" y="134"/>
                  </a:lnTo>
                  <a:lnTo>
                    <a:pt x="2167" y="0"/>
                  </a:lnTo>
                  <a:lnTo>
                    <a:pt x="2277" y="80"/>
                  </a:lnTo>
                  <a:lnTo>
                    <a:pt x="2332" y="199"/>
                  </a:lnTo>
                  <a:lnTo>
                    <a:pt x="2341" y="309"/>
                  </a:lnTo>
                  <a:lnTo>
                    <a:pt x="2402" y="335"/>
                  </a:lnTo>
                  <a:lnTo>
                    <a:pt x="2402" y="436"/>
                  </a:lnTo>
                  <a:lnTo>
                    <a:pt x="2469" y="570"/>
                  </a:lnTo>
                  <a:lnTo>
                    <a:pt x="2533" y="693"/>
                  </a:lnTo>
                  <a:lnTo>
                    <a:pt x="2637" y="738"/>
                  </a:lnTo>
                  <a:lnTo>
                    <a:pt x="2716" y="867"/>
                  </a:lnTo>
                  <a:lnTo>
                    <a:pt x="2805" y="939"/>
                  </a:lnTo>
                  <a:lnTo>
                    <a:pt x="2898" y="1086"/>
                  </a:lnTo>
                  <a:lnTo>
                    <a:pt x="2972" y="1174"/>
                  </a:lnTo>
                  <a:lnTo>
                    <a:pt x="3036" y="1296"/>
                  </a:lnTo>
                  <a:lnTo>
                    <a:pt x="3036" y="1406"/>
                  </a:lnTo>
                  <a:lnTo>
                    <a:pt x="3045" y="1534"/>
                  </a:lnTo>
                  <a:lnTo>
                    <a:pt x="3045" y="1671"/>
                  </a:lnTo>
                  <a:lnTo>
                    <a:pt x="2981" y="1781"/>
                  </a:lnTo>
                  <a:lnTo>
                    <a:pt x="2905" y="1845"/>
                  </a:lnTo>
                  <a:lnTo>
                    <a:pt x="2853" y="1955"/>
                  </a:lnTo>
                  <a:lnTo>
                    <a:pt x="2816" y="2019"/>
                  </a:lnTo>
                  <a:lnTo>
                    <a:pt x="2807" y="2156"/>
                  </a:lnTo>
                  <a:lnTo>
                    <a:pt x="2780" y="2265"/>
                  </a:lnTo>
                  <a:lnTo>
                    <a:pt x="2642" y="2320"/>
                  </a:lnTo>
                  <a:lnTo>
                    <a:pt x="2536" y="2348"/>
                  </a:lnTo>
                  <a:lnTo>
                    <a:pt x="2469" y="2382"/>
                  </a:lnTo>
                  <a:lnTo>
                    <a:pt x="2377" y="2348"/>
                  </a:lnTo>
                  <a:lnTo>
                    <a:pt x="2268" y="2382"/>
                  </a:lnTo>
                  <a:lnTo>
                    <a:pt x="2103" y="2348"/>
                  </a:lnTo>
                  <a:lnTo>
                    <a:pt x="2002" y="2275"/>
                  </a:lnTo>
                  <a:lnTo>
                    <a:pt x="1993" y="2119"/>
                  </a:lnTo>
                  <a:lnTo>
                    <a:pt x="1920" y="2128"/>
                  </a:lnTo>
                  <a:lnTo>
                    <a:pt x="1838" y="2147"/>
                  </a:lnTo>
                  <a:lnTo>
                    <a:pt x="1829" y="2064"/>
                  </a:lnTo>
                  <a:lnTo>
                    <a:pt x="1874" y="1927"/>
                  </a:lnTo>
                  <a:lnTo>
                    <a:pt x="1792" y="1964"/>
                  </a:lnTo>
                  <a:lnTo>
                    <a:pt x="1692" y="2055"/>
                  </a:lnTo>
                  <a:lnTo>
                    <a:pt x="1637" y="1918"/>
                  </a:lnTo>
                  <a:lnTo>
                    <a:pt x="1582" y="1790"/>
                  </a:lnTo>
                  <a:lnTo>
                    <a:pt x="1500" y="1799"/>
                  </a:lnTo>
                  <a:lnTo>
                    <a:pt x="1399" y="174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6798998" y="4586582"/>
              <a:ext cx="66772" cy="65322"/>
            </a:xfrm>
            <a:custGeom>
              <a:avLst/>
              <a:gdLst>
                <a:gd name="T0" fmla="*/ 32 w 433388"/>
                <a:gd name="T1" fmla="*/ 63 h 414038"/>
                <a:gd name="T2" fmla="*/ 20 w 433388"/>
                <a:gd name="T3" fmla="*/ 60 h 414038"/>
                <a:gd name="T4" fmla="*/ 13 w 433388"/>
                <a:gd name="T5" fmla="*/ 52 h 414038"/>
                <a:gd name="T6" fmla="*/ 10 w 433388"/>
                <a:gd name="T7" fmla="*/ 22 h 414038"/>
                <a:gd name="T8" fmla="*/ 0 w 433388"/>
                <a:gd name="T9" fmla="*/ 8 h 414038"/>
                <a:gd name="T10" fmla="*/ 2 w 433388"/>
                <a:gd name="T11" fmla="*/ 0 h 414038"/>
                <a:gd name="T12" fmla="*/ 16 w 433388"/>
                <a:gd name="T13" fmla="*/ 8 h 414038"/>
                <a:gd name="T14" fmla="*/ 23 w 433388"/>
                <a:gd name="T15" fmla="*/ 12 h 414038"/>
                <a:gd name="T16" fmla="*/ 40 w 433388"/>
                <a:gd name="T17" fmla="*/ 6 h 414038"/>
                <a:gd name="T18" fmla="*/ 49 w 433388"/>
                <a:gd name="T19" fmla="*/ 1 h 414038"/>
                <a:gd name="T20" fmla="*/ 57 w 433388"/>
                <a:gd name="T21" fmla="*/ 11 h 414038"/>
                <a:gd name="T22" fmla="*/ 59 w 433388"/>
                <a:gd name="T23" fmla="*/ 27 h 414038"/>
                <a:gd name="T24" fmla="*/ 51 w 433388"/>
                <a:gd name="T25" fmla="*/ 35 h 414038"/>
                <a:gd name="T26" fmla="*/ 51 w 433388"/>
                <a:gd name="T27" fmla="*/ 49 h 414038"/>
                <a:gd name="T28" fmla="*/ 41 w 433388"/>
                <a:gd name="T29" fmla="*/ 53 h 414038"/>
                <a:gd name="T30" fmla="*/ 32 w 433388"/>
                <a:gd name="T31" fmla="*/ 63 h 4140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3388"/>
                <a:gd name="T49" fmla="*/ 0 h 414038"/>
                <a:gd name="T50" fmla="*/ 433388 w 433388"/>
                <a:gd name="T51" fmla="*/ 414038 h 4140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3388" h="414038">
                  <a:moveTo>
                    <a:pt x="235744" y="414038"/>
                  </a:moveTo>
                  <a:lnTo>
                    <a:pt x="150019" y="394988"/>
                  </a:lnTo>
                  <a:lnTo>
                    <a:pt x="92869" y="342600"/>
                  </a:lnTo>
                  <a:lnTo>
                    <a:pt x="73819" y="144956"/>
                  </a:lnTo>
                  <a:lnTo>
                    <a:pt x="0" y="52088"/>
                  </a:lnTo>
                  <a:lnTo>
                    <a:pt x="16896" y="0"/>
                  </a:lnTo>
                  <a:lnTo>
                    <a:pt x="116422" y="50796"/>
                  </a:lnTo>
                  <a:lnTo>
                    <a:pt x="167948" y="75726"/>
                  </a:lnTo>
                  <a:lnTo>
                    <a:pt x="292634" y="36509"/>
                  </a:lnTo>
                  <a:lnTo>
                    <a:pt x="359569" y="4463"/>
                  </a:lnTo>
                  <a:lnTo>
                    <a:pt x="421482" y="71138"/>
                  </a:lnTo>
                  <a:lnTo>
                    <a:pt x="433388" y="173531"/>
                  </a:lnTo>
                  <a:lnTo>
                    <a:pt x="373857" y="230681"/>
                  </a:lnTo>
                  <a:lnTo>
                    <a:pt x="374057" y="320722"/>
                  </a:lnTo>
                  <a:lnTo>
                    <a:pt x="302419" y="344981"/>
                  </a:lnTo>
                  <a:lnTo>
                    <a:pt x="235744" y="41403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9" name="Picture 2" descr="T4DM Logo">
            <a:extLst>
              <a:ext uri="{FF2B5EF4-FFF2-40B4-BE49-F238E27FC236}">
                <a16:creationId xmlns:a16="http://schemas.microsoft.com/office/drawing/2014/main" id="{E038E49F-D138-45B6-AA84-DDF7F834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70" y="689085"/>
            <a:ext cx="1512609" cy="9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ounded Rectangle 71">
            <a:extLst>
              <a:ext uri="{FF2B5EF4-FFF2-40B4-BE49-F238E27FC236}">
                <a16:creationId xmlns:a16="http://schemas.microsoft.com/office/drawing/2014/main" id="{6831BB24-EDD1-4E14-A926-16999CB1E658}"/>
              </a:ext>
            </a:extLst>
          </p:cNvPr>
          <p:cNvSpPr/>
          <p:nvPr/>
        </p:nvSpPr>
        <p:spPr>
          <a:xfrm>
            <a:off x="1759314" y="1665758"/>
            <a:ext cx="8150588" cy="3740191"/>
          </a:xfrm>
          <a:prstGeom prst="roundRect">
            <a:avLst>
              <a:gd name="adj" fmla="val 3703"/>
            </a:avLst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ound Same Side Corner Rectangle 72">
            <a:extLst>
              <a:ext uri="{FF2B5EF4-FFF2-40B4-BE49-F238E27FC236}">
                <a16:creationId xmlns:a16="http://schemas.microsoft.com/office/drawing/2014/main" id="{2D2E06C2-5F4B-493A-B94F-ACA4A2765D04}"/>
              </a:ext>
            </a:extLst>
          </p:cNvPr>
          <p:cNvSpPr/>
          <p:nvPr/>
        </p:nvSpPr>
        <p:spPr>
          <a:xfrm>
            <a:off x="1759314" y="1665758"/>
            <a:ext cx="8149296" cy="464133"/>
          </a:xfrm>
          <a:prstGeom prst="round2SameRect">
            <a:avLst>
              <a:gd name="adj1" fmla="val 33354"/>
              <a:gd name="adj2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ORIGINAL" hidden="1">
            <a:extLst>
              <a:ext uri="{FF2B5EF4-FFF2-40B4-BE49-F238E27FC236}">
                <a16:creationId xmlns:a16="http://schemas.microsoft.com/office/drawing/2014/main" id="{B347A236-22AB-41D4-A993-AD5729D5FE6F}"/>
              </a:ext>
            </a:extLst>
          </p:cNvPr>
          <p:cNvGrpSpPr/>
          <p:nvPr/>
        </p:nvGrpSpPr>
        <p:grpSpPr>
          <a:xfrm>
            <a:off x="4817720" y="2332170"/>
            <a:ext cx="5170969" cy="3328556"/>
            <a:chOff x="3293719" y="2332170"/>
            <a:chExt cx="5170969" cy="3328556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B82FED17-A996-49ED-B1D2-DDF5B4219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343" t="50193" r="68042" b="11019"/>
            <a:stretch/>
          </p:blipFill>
          <p:spPr>
            <a:xfrm>
              <a:off x="6178962" y="2332170"/>
              <a:ext cx="2285726" cy="3328556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22A05177-A7BF-4F5C-A31F-A733B5872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" t="50193" r="83840" b="11019"/>
            <a:stretch/>
          </p:blipFill>
          <p:spPr>
            <a:xfrm>
              <a:off x="3293719" y="2332170"/>
              <a:ext cx="2334464" cy="332855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B9E17F1-572B-4B9A-8C98-29A4979D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27" y="73469"/>
            <a:ext cx="10635342" cy="94283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Rationale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8ADDC-B300-4614-9BCA-76A983E9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4" y="912707"/>
            <a:ext cx="10962546" cy="674901"/>
          </a:xfrm>
        </p:spPr>
        <p:txBody>
          <a:bodyPr>
            <a:normAutofit fontScale="92500" lnSpcReduction="10000"/>
          </a:bodyPr>
          <a:lstStyle/>
          <a:p>
            <a:r>
              <a:rPr lang="en-GB" sz="1800" b="1" dirty="0">
                <a:solidFill>
                  <a:schemeClr val="accent5"/>
                </a:solidFill>
              </a:rPr>
              <a:t>Low serum testosterone concentration – independent risk factor for T2DM</a:t>
            </a:r>
          </a:p>
          <a:p>
            <a:r>
              <a:rPr lang="en-GB" sz="1800" b="1" dirty="0">
                <a:solidFill>
                  <a:schemeClr val="accent5"/>
                </a:solidFill>
              </a:rPr>
              <a:t>Adjusted association of baseline total testosterone and SHBG with incident T2DM</a:t>
            </a:r>
          </a:p>
          <a:p>
            <a:endParaRPr lang="en-GB" sz="1800" b="1" dirty="0">
              <a:solidFill>
                <a:schemeClr val="accent5"/>
              </a:solidFill>
            </a:endParaRPr>
          </a:p>
          <a:p>
            <a:endParaRPr lang="en-GB" sz="1800" b="1" dirty="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8ACF8-4846-43F1-825A-563FE84723AC}"/>
              </a:ext>
            </a:extLst>
          </p:cNvPr>
          <p:cNvSpPr txBox="1"/>
          <p:nvPr/>
        </p:nvSpPr>
        <p:spPr>
          <a:xfrm>
            <a:off x="3906261" y="1641183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Total testosterone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RR (95% CI) per 100 ng/</a:t>
            </a:r>
            <a:r>
              <a:rPr lang="en-GB" sz="1400" b="1" dirty="0" err="1">
                <a:solidFill>
                  <a:schemeClr val="bg1"/>
                </a:solidFill>
              </a:rPr>
              <a:t>dL</a:t>
            </a:r>
            <a:r>
              <a:rPr lang="en-GB" sz="1400" b="1" dirty="0">
                <a:solidFill>
                  <a:schemeClr val="bg1"/>
                </a:solidFill>
              </a:rPr>
              <a:t> decrease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B96A5-8C5F-4B85-B55B-33B86ADCE8C3}"/>
              </a:ext>
            </a:extLst>
          </p:cNvPr>
          <p:cNvSpPr txBox="1"/>
          <p:nvPr/>
        </p:nvSpPr>
        <p:spPr>
          <a:xfrm>
            <a:off x="7009372" y="1641183"/>
            <a:ext cx="281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SHBG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RR (95% CI) per 15 </a:t>
            </a:r>
            <a:r>
              <a:rPr lang="en-GB" sz="1400" b="1" dirty="0" err="1">
                <a:solidFill>
                  <a:schemeClr val="bg1"/>
                </a:solidFill>
              </a:rPr>
              <a:t>nmol</a:t>
            </a:r>
            <a:r>
              <a:rPr lang="en-GB" sz="1400" b="1" dirty="0">
                <a:solidFill>
                  <a:schemeClr val="bg1"/>
                </a:solidFill>
              </a:rPr>
              <a:t>/L decrease</a:t>
            </a:r>
          </a:p>
        </p:txBody>
      </p:sp>
      <p:sp>
        <p:nvSpPr>
          <p:cNvPr id="297" name="Text Placeholder 9">
            <a:extLst>
              <a:ext uri="{FF2B5EF4-FFF2-40B4-BE49-F238E27FC236}">
                <a16:creationId xmlns:a16="http://schemas.microsoft.com/office/drawing/2014/main" id="{9674EB06-BCFD-45B5-8687-836911E248BC}"/>
              </a:ext>
            </a:extLst>
          </p:cNvPr>
          <p:cNvSpPr txBox="1">
            <a:spLocks/>
          </p:cNvSpPr>
          <p:nvPr/>
        </p:nvSpPr>
        <p:spPr>
          <a:xfrm>
            <a:off x="1424332" y="5859890"/>
            <a:ext cx="9144000" cy="4308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/>
                </a:solidFill>
                <a:latin typeface="+mn-lt"/>
              </a:rPr>
              <a:t>BMI, body mass index; CI, confidence interval; RR, relative risk; SHBG, sex hormone-binding globulin; T2DM, type 2 diabetes mellitus.</a:t>
            </a:r>
          </a:p>
          <a:p>
            <a:r>
              <a:rPr lang="en-GB" dirty="0" err="1">
                <a:solidFill>
                  <a:schemeClr val="accent5"/>
                </a:solidFill>
                <a:latin typeface="+mn-lt"/>
              </a:rPr>
              <a:t>Keupelian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 V </a:t>
            </a:r>
            <a:r>
              <a:rPr lang="en-GB" i="1" dirty="0">
                <a:solidFill>
                  <a:schemeClr val="accent5"/>
                </a:solidFill>
                <a:latin typeface="+mn-lt"/>
              </a:rPr>
              <a:t>et al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Massachusetts Male Ageing Study, Endocrine Society 2011 P1; </a:t>
            </a:r>
            <a:r>
              <a:rPr lang="en-GB" dirty="0" err="1">
                <a:solidFill>
                  <a:schemeClr val="accent5"/>
                </a:solidFill>
                <a:latin typeface="+mn-lt"/>
              </a:rPr>
              <a:t>Gyawali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 P </a:t>
            </a:r>
            <a:r>
              <a:rPr lang="en-GB" i="1" dirty="0">
                <a:solidFill>
                  <a:schemeClr val="accent5"/>
                </a:solidFill>
                <a:latin typeface="+mn-lt"/>
              </a:rPr>
              <a:t>et al Acta </a:t>
            </a:r>
            <a:r>
              <a:rPr lang="en-GB" i="1" dirty="0" err="1">
                <a:solidFill>
                  <a:schemeClr val="accent5"/>
                </a:solidFill>
                <a:latin typeface="+mn-lt"/>
              </a:rPr>
              <a:t>Diabetol</a:t>
            </a:r>
            <a:r>
              <a:rPr lang="en-GB" i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2018;55:861–72.</a:t>
            </a: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4911D57-5FE7-4598-A308-A82B75B5E2EB}"/>
              </a:ext>
            </a:extLst>
          </p:cNvPr>
          <p:cNvGrpSpPr/>
          <p:nvPr/>
        </p:nvGrpSpPr>
        <p:grpSpPr>
          <a:xfrm>
            <a:off x="1890099" y="2241720"/>
            <a:ext cx="2332272" cy="2628208"/>
            <a:chOff x="642213" y="2942992"/>
            <a:chExt cx="2380394" cy="2530279"/>
          </a:xfrm>
        </p:grpSpPr>
        <p:sp>
          <p:nvSpPr>
            <p:cNvPr id="299" name="Rectangle: Single Corner Rounded 298">
              <a:extLst>
                <a:ext uri="{FF2B5EF4-FFF2-40B4-BE49-F238E27FC236}">
                  <a16:creationId xmlns:a16="http://schemas.microsoft.com/office/drawing/2014/main" id="{B0148679-2559-4FC2-ADD7-C5B79661BD68}"/>
                </a:ext>
              </a:extLst>
            </p:cNvPr>
            <p:cNvSpPr/>
            <p:nvPr/>
          </p:nvSpPr>
          <p:spPr>
            <a:xfrm rot="10800000">
              <a:off x="642213" y="4653201"/>
              <a:ext cx="2380389" cy="820070"/>
            </a:xfrm>
            <a:prstGeom prst="round1Rect">
              <a:avLst>
                <a:gd name="adj" fmla="val 20447"/>
              </a:avLst>
            </a:prstGeom>
            <a:solidFill>
              <a:srgbClr val="EBEF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Round Same Side Corner Rectangle 218">
              <a:extLst>
                <a:ext uri="{FF2B5EF4-FFF2-40B4-BE49-F238E27FC236}">
                  <a16:creationId xmlns:a16="http://schemas.microsoft.com/office/drawing/2014/main" id="{C5254FDB-F853-416E-B363-7801CA7EC6A8}"/>
                </a:ext>
              </a:extLst>
            </p:cNvPr>
            <p:cNvSpPr/>
            <p:nvPr/>
          </p:nvSpPr>
          <p:spPr>
            <a:xfrm rot="16200000">
              <a:off x="1688729" y="1896479"/>
              <a:ext cx="287361" cy="2380387"/>
            </a:xfrm>
            <a:prstGeom prst="round1Rect">
              <a:avLst>
                <a:gd name="adj" fmla="val 50000"/>
              </a:avLst>
            </a:prstGeom>
            <a:solidFill>
              <a:srgbClr val="D5DE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A699BCB1-1F26-4BC9-9E33-2C3B0546F03B}"/>
                </a:ext>
              </a:extLst>
            </p:cNvPr>
            <p:cNvSpPr/>
            <p:nvPr/>
          </p:nvSpPr>
          <p:spPr>
            <a:xfrm>
              <a:off x="642214" y="3212958"/>
              <a:ext cx="2380389" cy="743177"/>
            </a:xfrm>
            <a:prstGeom prst="rect">
              <a:avLst/>
            </a:prstGeom>
            <a:solidFill>
              <a:srgbClr val="EBEF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Round Same Side Corner Rectangle 218">
              <a:extLst>
                <a:ext uri="{FF2B5EF4-FFF2-40B4-BE49-F238E27FC236}">
                  <a16:creationId xmlns:a16="http://schemas.microsoft.com/office/drawing/2014/main" id="{862BD1B4-0F8C-410B-8349-4A59AAFB916E}"/>
                </a:ext>
              </a:extLst>
            </p:cNvPr>
            <p:cNvSpPr/>
            <p:nvPr/>
          </p:nvSpPr>
          <p:spPr>
            <a:xfrm rot="16200000">
              <a:off x="1479633" y="3113706"/>
              <a:ext cx="705562" cy="238038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5DE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AEEC01C-DFF6-4863-B53E-1630A4A28F17}"/>
              </a:ext>
            </a:extLst>
          </p:cNvPr>
          <p:cNvGrpSpPr/>
          <p:nvPr/>
        </p:nvGrpSpPr>
        <p:grpSpPr>
          <a:xfrm>
            <a:off x="4285290" y="2230355"/>
            <a:ext cx="2729256" cy="3191661"/>
            <a:chOff x="3337346" y="2458954"/>
            <a:chExt cx="2145347" cy="3191661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08C7CBFF-C8CA-40A5-AB1F-1801F75ED823}"/>
                </a:ext>
              </a:extLst>
            </p:cNvPr>
            <p:cNvGrpSpPr/>
            <p:nvPr/>
          </p:nvGrpSpPr>
          <p:grpSpPr>
            <a:xfrm>
              <a:off x="3743459" y="2566347"/>
              <a:ext cx="939269" cy="2428634"/>
              <a:chOff x="1578386" y="2572980"/>
              <a:chExt cx="939269" cy="2428634"/>
            </a:xfrm>
          </p:grpSpPr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FE294C16-C326-44DB-A191-6E76D58C97AC}"/>
                  </a:ext>
                </a:extLst>
              </p:cNvPr>
              <p:cNvGrpSpPr/>
              <p:nvPr/>
            </p:nvGrpSpPr>
            <p:grpSpPr>
              <a:xfrm>
                <a:off x="1578386" y="2611234"/>
                <a:ext cx="938861" cy="2352126"/>
                <a:chOff x="1578386" y="2611234"/>
                <a:chExt cx="938861" cy="2352126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814F560A-62A5-45CB-812F-C52C7D308FBC}"/>
                    </a:ext>
                  </a:extLst>
                </p:cNvPr>
                <p:cNvCxnSpPr/>
                <p:nvPr/>
              </p:nvCxnSpPr>
              <p:spPr>
                <a:xfrm flipH="1">
                  <a:off x="1594251" y="2970943"/>
                  <a:ext cx="1666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B449989D-2CE8-4801-A253-6B6C8ED7D331}"/>
                    </a:ext>
                  </a:extLst>
                </p:cNvPr>
                <p:cNvCxnSpPr/>
                <p:nvPr/>
              </p:nvCxnSpPr>
              <p:spPr>
                <a:xfrm flipH="1">
                  <a:off x="1667487" y="3149117"/>
                  <a:ext cx="2478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CABC0ECB-E5BA-4C65-9A31-4346451B5E45}"/>
                    </a:ext>
                  </a:extLst>
                </p:cNvPr>
                <p:cNvCxnSpPr/>
                <p:nvPr/>
              </p:nvCxnSpPr>
              <p:spPr>
                <a:xfrm flipH="1">
                  <a:off x="1692655" y="3328971"/>
                  <a:ext cx="3340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39D1948E-A1A6-48D1-A3F1-56991C4E2B9B}"/>
                    </a:ext>
                  </a:extLst>
                </p:cNvPr>
                <p:cNvCxnSpPr/>
                <p:nvPr/>
              </p:nvCxnSpPr>
              <p:spPr>
                <a:xfrm flipH="1">
                  <a:off x="1592570" y="3697084"/>
                  <a:ext cx="3426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08260D61-3D5F-49ED-A1FF-7C755F0F88E9}"/>
                    </a:ext>
                  </a:extLst>
                </p:cNvPr>
                <p:cNvCxnSpPr/>
                <p:nvPr/>
              </p:nvCxnSpPr>
              <p:spPr>
                <a:xfrm flipH="1">
                  <a:off x="1580081" y="3875258"/>
                  <a:ext cx="1505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485C3C18-ADE5-4733-A89F-00E404467840}"/>
                    </a:ext>
                  </a:extLst>
                </p:cNvPr>
                <p:cNvCxnSpPr/>
                <p:nvPr/>
              </p:nvCxnSpPr>
              <p:spPr>
                <a:xfrm flipH="1">
                  <a:off x="1779493" y="4055112"/>
                  <a:ext cx="31203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A282659B-D4CE-4484-8334-98869234E7C4}"/>
                    </a:ext>
                  </a:extLst>
                </p:cNvPr>
                <p:cNvCxnSpPr/>
                <p:nvPr/>
              </p:nvCxnSpPr>
              <p:spPr>
                <a:xfrm flipH="1">
                  <a:off x="1679228" y="2611234"/>
                  <a:ext cx="1264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513215AD-78A7-4C5E-9791-17945579C84D}"/>
                    </a:ext>
                  </a:extLst>
                </p:cNvPr>
                <p:cNvCxnSpPr/>
                <p:nvPr/>
              </p:nvCxnSpPr>
              <p:spPr>
                <a:xfrm flipH="1">
                  <a:off x="1578386" y="4424629"/>
                  <a:ext cx="16403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80FD1E8-1332-4449-AB41-88E5E6CB1E28}"/>
                    </a:ext>
                  </a:extLst>
                </p:cNvPr>
                <p:cNvCxnSpPr/>
                <p:nvPr/>
              </p:nvCxnSpPr>
              <p:spPr>
                <a:xfrm flipH="1">
                  <a:off x="1600835" y="4602803"/>
                  <a:ext cx="23705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353BB939-BC79-4C19-B856-6AC84FE952F0}"/>
                    </a:ext>
                  </a:extLst>
                </p:cNvPr>
                <p:cNvCxnSpPr/>
                <p:nvPr/>
              </p:nvCxnSpPr>
              <p:spPr>
                <a:xfrm flipH="1">
                  <a:off x="1625738" y="4781252"/>
                  <a:ext cx="8915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99BBE26D-2491-4985-8727-261640B55C38}"/>
                    </a:ext>
                  </a:extLst>
                </p:cNvPr>
                <p:cNvCxnSpPr/>
                <p:nvPr/>
              </p:nvCxnSpPr>
              <p:spPr>
                <a:xfrm flipH="1">
                  <a:off x="1764780" y="4963360"/>
                  <a:ext cx="3531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F7F86BCB-BE3F-4F56-9D0E-F1ED408522A0}"/>
                  </a:ext>
                </a:extLst>
              </p:cNvPr>
              <p:cNvGrpSpPr/>
              <p:nvPr/>
            </p:nvGrpSpPr>
            <p:grpSpPr>
              <a:xfrm>
                <a:off x="1578386" y="2572980"/>
                <a:ext cx="939269" cy="2428634"/>
                <a:chOff x="1578386" y="2572980"/>
                <a:chExt cx="939269" cy="2428634"/>
              </a:xfrm>
            </p:grpSpPr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B69E6D82-E2BD-413A-9342-62C6EED02675}"/>
                    </a:ext>
                  </a:extLst>
                </p:cNvPr>
                <p:cNvCxnSpPr/>
                <p:nvPr/>
              </p:nvCxnSpPr>
              <p:spPr>
                <a:xfrm>
                  <a:off x="1594251" y="293268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714E37D4-4DEF-49D8-9E27-ACDD171D6B78}"/>
                    </a:ext>
                  </a:extLst>
                </p:cNvPr>
                <p:cNvCxnSpPr/>
                <p:nvPr/>
              </p:nvCxnSpPr>
              <p:spPr>
                <a:xfrm>
                  <a:off x="1761002" y="293268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1785C55B-E44E-4752-A5B7-0B6E9D13F74D}"/>
                    </a:ext>
                  </a:extLst>
                </p:cNvPr>
                <p:cNvCxnSpPr/>
                <p:nvPr/>
              </p:nvCxnSpPr>
              <p:spPr>
                <a:xfrm>
                  <a:off x="1667487" y="311086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8C75645E-CE33-4C06-9CDE-88C0CEA2BCE7}"/>
                    </a:ext>
                  </a:extLst>
                </p:cNvPr>
                <p:cNvCxnSpPr/>
                <p:nvPr/>
              </p:nvCxnSpPr>
              <p:spPr>
                <a:xfrm>
                  <a:off x="1915436" y="311086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6926C75A-BEF9-491F-B973-C527FFC76767}"/>
                    </a:ext>
                  </a:extLst>
                </p:cNvPr>
                <p:cNvCxnSpPr/>
                <p:nvPr/>
              </p:nvCxnSpPr>
              <p:spPr>
                <a:xfrm>
                  <a:off x="1692655" y="3290717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C64151BD-1E53-4771-90DD-2BE23CDB450C}"/>
                    </a:ext>
                  </a:extLst>
                </p:cNvPr>
                <p:cNvCxnSpPr/>
                <p:nvPr/>
              </p:nvCxnSpPr>
              <p:spPr>
                <a:xfrm>
                  <a:off x="2026828" y="3290717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9159E76A-A595-4406-B01C-133DC7F0E561}"/>
                    </a:ext>
                  </a:extLst>
                </p:cNvPr>
                <p:cNvCxnSpPr/>
                <p:nvPr/>
              </p:nvCxnSpPr>
              <p:spPr>
                <a:xfrm>
                  <a:off x="1592570" y="365883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44D50046-6467-4914-8061-4DDAF638AA1A}"/>
                    </a:ext>
                  </a:extLst>
                </p:cNvPr>
                <p:cNvCxnSpPr/>
                <p:nvPr/>
              </p:nvCxnSpPr>
              <p:spPr>
                <a:xfrm>
                  <a:off x="1935387" y="365883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0F09D6DE-6440-498C-85D5-090AEAA1D5B4}"/>
                    </a:ext>
                  </a:extLst>
                </p:cNvPr>
                <p:cNvCxnSpPr/>
                <p:nvPr/>
              </p:nvCxnSpPr>
              <p:spPr>
                <a:xfrm>
                  <a:off x="1580081" y="3837004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8088822E-28C1-4983-ABE6-F39FB7E6D7F5}"/>
                    </a:ext>
                  </a:extLst>
                </p:cNvPr>
                <p:cNvCxnSpPr/>
                <p:nvPr/>
              </p:nvCxnSpPr>
              <p:spPr>
                <a:xfrm>
                  <a:off x="1730747" y="3837004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63DD8AAB-3528-4C97-AFA1-A8AA8CEFF4B9}"/>
                    </a:ext>
                  </a:extLst>
                </p:cNvPr>
                <p:cNvCxnSpPr/>
                <p:nvPr/>
              </p:nvCxnSpPr>
              <p:spPr>
                <a:xfrm>
                  <a:off x="1779493" y="401685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6C33F7DF-7936-4860-91B4-9ABF9FAD6307}"/>
                    </a:ext>
                  </a:extLst>
                </p:cNvPr>
                <p:cNvCxnSpPr/>
                <p:nvPr/>
              </p:nvCxnSpPr>
              <p:spPr>
                <a:xfrm>
                  <a:off x="2091666" y="401685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6FAEDF6-3391-477A-8C6F-8F01BD49EB48}"/>
                    </a:ext>
                  </a:extLst>
                </p:cNvPr>
                <p:cNvCxnSpPr/>
                <p:nvPr/>
              </p:nvCxnSpPr>
              <p:spPr>
                <a:xfrm>
                  <a:off x="1679228" y="257298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4E5D646-F1C3-4936-A11C-D2BD152DAC5A}"/>
                    </a:ext>
                  </a:extLst>
                </p:cNvPr>
                <p:cNvCxnSpPr/>
                <p:nvPr/>
              </p:nvCxnSpPr>
              <p:spPr>
                <a:xfrm>
                  <a:off x="1805707" y="257298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1B03DE19-4C58-43BC-8771-088CC678B1E4}"/>
                    </a:ext>
                  </a:extLst>
                </p:cNvPr>
                <p:cNvCxnSpPr/>
                <p:nvPr/>
              </p:nvCxnSpPr>
              <p:spPr>
                <a:xfrm>
                  <a:off x="1578386" y="4386375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430D0736-E031-4E1D-9FFF-095D6FE6172B}"/>
                    </a:ext>
                  </a:extLst>
                </p:cNvPr>
                <p:cNvCxnSpPr/>
                <p:nvPr/>
              </p:nvCxnSpPr>
              <p:spPr>
                <a:xfrm>
                  <a:off x="1742496" y="4386375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E1D342E5-20A4-4E54-84AC-DF42406A04F3}"/>
                    </a:ext>
                  </a:extLst>
                </p:cNvPr>
                <p:cNvCxnSpPr/>
                <p:nvPr/>
              </p:nvCxnSpPr>
              <p:spPr>
                <a:xfrm>
                  <a:off x="1600835" y="456454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C9274D76-9F83-4E7A-8D26-0BD3629FC3DA}"/>
                    </a:ext>
                  </a:extLst>
                </p:cNvPr>
                <p:cNvCxnSpPr/>
                <p:nvPr/>
              </p:nvCxnSpPr>
              <p:spPr>
                <a:xfrm>
                  <a:off x="1837997" y="456454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41F57A83-66E5-4602-B870-6ED3B38507C3}"/>
                    </a:ext>
                  </a:extLst>
                </p:cNvPr>
                <p:cNvCxnSpPr/>
                <p:nvPr/>
              </p:nvCxnSpPr>
              <p:spPr>
                <a:xfrm>
                  <a:off x="1625738" y="474299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3B1128AA-8B88-4D1C-B105-40B6ADACE222}"/>
                    </a:ext>
                  </a:extLst>
                </p:cNvPr>
                <p:cNvCxnSpPr/>
                <p:nvPr/>
              </p:nvCxnSpPr>
              <p:spPr>
                <a:xfrm>
                  <a:off x="2517655" y="474299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BFB467B5-EB5D-4632-A2AB-DE423CC816CC}"/>
                    </a:ext>
                  </a:extLst>
                </p:cNvPr>
                <p:cNvCxnSpPr/>
                <p:nvPr/>
              </p:nvCxnSpPr>
              <p:spPr>
                <a:xfrm>
                  <a:off x="1764780" y="4925106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A21F31F-FE1E-44B5-AB23-F086492273B8}"/>
                    </a:ext>
                  </a:extLst>
                </p:cNvPr>
                <p:cNvCxnSpPr/>
                <p:nvPr/>
              </p:nvCxnSpPr>
              <p:spPr>
                <a:xfrm>
                  <a:off x="2118138" y="4925106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8883B2B5-0BF5-470A-BC1D-8FA398F41551}"/>
                </a:ext>
              </a:extLst>
            </p:cNvPr>
            <p:cNvGrpSpPr/>
            <p:nvPr/>
          </p:nvGrpSpPr>
          <p:grpSpPr>
            <a:xfrm>
              <a:off x="3337346" y="5144740"/>
              <a:ext cx="2145347" cy="505875"/>
              <a:chOff x="3782272" y="5167697"/>
              <a:chExt cx="2145347" cy="505875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D4DE5C02-86B7-4AE3-A6A0-9B18A2FD5246}"/>
                  </a:ext>
                </a:extLst>
              </p:cNvPr>
              <p:cNvGrpSpPr/>
              <p:nvPr/>
            </p:nvGrpSpPr>
            <p:grpSpPr>
              <a:xfrm>
                <a:off x="3782272" y="5167697"/>
                <a:ext cx="2145347" cy="276999"/>
                <a:chOff x="3782272" y="5155925"/>
                <a:chExt cx="2145347" cy="276999"/>
              </a:xfrm>
            </p:grpSpPr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90FF9B0F-9D6C-43D9-ADB6-0C13B30F7479}"/>
                    </a:ext>
                  </a:extLst>
                </p:cNvPr>
                <p:cNvSpPr txBox="1"/>
                <p:nvPr/>
              </p:nvSpPr>
              <p:spPr>
                <a:xfrm>
                  <a:off x="3782272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0</a:t>
                  </a:r>
                </a:p>
              </p:txBody>
            </p:sp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45B5BCDD-4539-4E2C-8C0A-2E09BC2BA0FB}"/>
                    </a:ext>
                  </a:extLst>
                </p:cNvPr>
                <p:cNvSpPr txBox="1"/>
                <p:nvPr/>
              </p:nvSpPr>
              <p:spPr>
                <a:xfrm>
                  <a:off x="3932494" y="5163619"/>
                  <a:ext cx="29838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0.5</a:t>
                  </a:r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17C705A6-091F-4EFB-AA15-1B26DA057037}"/>
                    </a:ext>
                  </a:extLst>
                </p:cNvPr>
                <p:cNvSpPr txBox="1"/>
                <p:nvPr/>
              </p:nvSpPr>
              <p:spPr>
                <a:xfrm>
                  <a:off x="4186543" y="5163619"/>
                  <a:ext cx="176911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1</a:t>
                  </a:r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D548EA07-6CFC-43FC-9968-56B4C34DCDB4}"/>
                    </a:ext>
                  </a:extLst>
                </p:cNvPr>
                <p:cNvSpPr txBox="1"/>
                <p:nvPr/>
              </p:nvSpPr>
              <p:spPr>
                <a:xfrm>
                  <a:off x="4336764" y="5163619"/>
                  <a:ext cx="263098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1.5</a:t>
                  </a: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E8A3A64F-08DE-4D56-AE2A-E19387CE67D9}"/>
                    </a:ext>
                  </a:extLst>
                </p:cNvPr>
                <p:cNvSpPr txBox="1"/>
                <p:nvPr/>
              </p:nvSpPr>
              <p:spPr>
                <a:xfrm>
                  <a:off x="4554903" y="5155925"/>
                  <a:ext cx="213453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200" spc="-10" dirty="0"/>
                    <a:t>2</a:t>
                  </a: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E5C39143-C80C-439C-991C-8062EA76AD40}"/>
                    </a:ext>
                  </a:extLst>
                </p:cNvPr>
                <p:cNvSpPr txBox="1"/>
                <p:nvPr/>
              </p:nvSpPr>
              <p:spPr>
                <a:xfrm>
                  <a:off x="4708273" y="5163619"/>
                  <a:ext cx="293339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2.5</a:t>
                  </a: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B0D0BBAD-8710-418C-8E8F-7E8ADC2AE49C}"/>
                    </a:ext>
                  </a:extLst>
                </p:cNvPr>
                <p:cNvSpPr txBox="1"/>
                <p:nvPr/>
              </p:nvSpPr>
              <p:spPr>
                <a:xfrm>
                  <a:off x="4944052" y="5163619"/>
                  <a:ext cx="208412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3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B0C114AD-9E3F-4353-941C-01F739EF307E}"/>
                    </a:ext>
                  </a:extLst>
                </p:cNvPr>
                <p:cNvSpPr txBox="1"/>
                <p:nvPr/>
              </p:nvSpPr>
              <p:spPr>
                <a:xfrm>
                  <a:off x="5094760" y="5163619"/>
                  <a:ext cx="29460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3.5</a:t>
                  </a: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F423CFF0-E66E-42FF-8009-3A256CC83CE9}"/>
                    </a:ext>
                  </a:extLst>
                </p:cNvPr>
                <p:cNvSpPr txBox="1"/>
                <p:nvPr/>
              </p:nvSpPr>
              <p:spPr>
                <a:xfrm>
                  <a:off x="5328792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4</a:t>
                  </a: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70353A71-2198-4367-BFBF-9A52529AC6BE}"/>
                    </a:ext>
                  </a:extLst>
                </p:cNvPr>
                <p:cNvSpPr txBox="1"/>
                <p:nvPr/>
              </p:nvSpPr>
              <p:spPr>
                <a:xfrm>
                  <a:off x="5479013" y="5163619"/>
                  <a:ext cx="29838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4.5</a:t>
                  </a: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870E969F-E967-4C9F-8AFC-C4FF2A461383}"/>
                    </a:ext>
                  </a:extLst>
                </p:cNvPr>
                <p:cNvSpPr txBox="1"/>
                <p:nvPr/>
              </p:nvSpPr>
              <p:spPr>
                <a:xfrm>
                  <a:off x="5715426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5</a:t>
                  </a:r>
                </a:p>
              </p:txBody>
            </p:sp>
          </p:grp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319FF199-4E3E-42B4-99BA-859AD60F02AB}"/>
                  </a:ext>
                </a:extLst>
              </p:cNvPr>
              <p:cNvSpPr txBox="1"/>
              <p:nvPr/>
            </p:nvSpPr>
            <p:spPr>
              <a:xfrm>
                <a:off x="3887855" y="5365795"/>
                <a:ext cx="19304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5"/>
                    </a:solidFill>
                  </a:rPr>
                  <a:t>Relative Risk (95% CI)</a:t>
                </a: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9DF3D751-ACED-4951-ABE7-9C8BD9895C1E}"/>
                </a:ext>
              </a:extLst>
            </p:cNvPr>
            <p:cNvGrpSpPr/>
            <p:nvPr/>
          </p:nvGrpSpPr>
          <p:grpSpPr>
            <a:xfrm>
              <a:off x="3442929" y="2458954"/>
              <a:ext cx="1926000" cy="2735245"/>
              <a:chOff x="3887855" y="2481911"/>
              <a:chExt cx="1926000" cy="2735245"/>
            </a:xfrm>
            <a:effectLst/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EFC6CBBF-5B97-4A4A-B3A3-B360E2BE3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7855" y="5146512"/>
                <a:ext cx="192600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DBCA3E78-1102-4EE0-97B0-8EDC864B12CD}"/>
                  </a:ext>
                </a:extLst>
              </p:cNvPr>
              <p:cNvGrpSpPr/>
              <p:nvPr/>
            </p:nvGrpSpPr>
            <p:grpSpPr>
              <a:xfrm>
                <a:off x="3887855" y="5145156"/>
                <a:ext cx="1926000" cy="72000"/>
                <a:chOff x="3887855" y="5145157"/>
                <a:chExt cx="1933158" cy="51353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D824385E-952F-4E57-B05D-11B879A59C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74487" y="5145157"/>
                  <a:ext cx="512" cy="50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2CD5A5DB-676F-4655-80E1-1FD59D32BF10}"/>
                    </a:ext>
                  </a:extLst>
                </p:cNvPr>
                <p:cNvCxnSpPr/>
                <p:nvPr/>
              </p:nvCxnSpPr>
              <p:spPr>
                <a:xfrm>
                  <a:off x="4081171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7E9AF35E-CFB6-45C3-BADF-44CA5F443CBF}"/>
                    </a:ext>
                  </a:extLst>
                </p:cNvPr>
                <p:cNvCxnSpPr/>
                <p:nvPr/>
              </p:nvCxnSpPr>
              <p:spPr>
                <a:xfrm>
                  <a:off x="3887855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6D0425DB-ED82-4DE0-8A43-BDF4D8936B5A}"/>
                    </a:ext>
                  </a:extLst>
                </p:cNvPr>
                <p:cNvCxnSpPr/>
                <p:nvPr/>
              </p:nvCxnSpPr>
              <p:spPr>
                <a:xfrm>
                  <a:off x="582101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742BAF79-D21B-47B0-B1A1-6B48489A3474}"/>
                    </a:ext>
                  </a:extLst>
                </p:cNvPr>
                <p:cNvCxnSpPr/>
                <p:nvPr/>
              </p:nvCxnSpPr>
              <p:spPr>
                <a:xfrm>
                  <a:off x="446780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393F1987-69CB-4B80-BDC2-AE3D6F462FE1}"/>
                    </a:ext>
                  </a:extLst>
                </p:cNvPr>
                <p:cNvCxnSpPr/>
                <p:nvPr/>
              </p:nvCxnSpPr>
              <p:spPr>
                <a:xfrm>
                  <a:off x="4661119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780AD181-E201-43A4-A10B-02974AABAB87}"/>
                    </a:ext>
                  </a:extLst>
                </p:cNvPr>
                <p:cNvCxnSpPr/>
                <p:nvPr/>
              </p:nvCxnSpPr>
              <p:spPr>
                <a:xfrm>
                  <a:off x="4854435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51B84241-9EBF-4DC1-8429-7C593FD8DCB2}"/>
                    </a:ext>
                  </a:extLst>
                </p:cNvPr>
                <p:cNvCxnSpPr/>
                <p:nvPr/>
              </p:nvCxnSpPr>
              <p:spPr>
                <a:xfrm>
                  <a:off x="5047751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6A932119-3E82-4158-A0D7-C349D27727AB}"/>
                    </a:ext>
                  </a:extLst>
                </p:cNvPr>
                <p:cNvCxnSpPr/>
                <p:nvPr/>
              </p:nvCxnSpPr>
              <p:spPr>
                <a:xfrm>
                  <a:off x="5241067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3B68733F-18EC-42B8-9BAF-7D6FA2C10260}"/>
                    </a:ext>
                  </a:extLst>
                </p:cNvPr>
                <p:cNvCxnSpPr/>
                <p:nvPr/>
              </p:nvCxnSpPr>
              <p:spPr>
                <a:xfrm>
                  <a:off x="543438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4D04CD3B-20D0-4ACA-B357-DFA0C43E0751}"/>
                    </a:ext>
                  </a:extLst>
                </p:cNvPr>
                <p:cNvCxnSpPr/>
                <p:nvPr/>
              </p:nvCxnSpPr>
              <p:spPr>
                <a:xfrm>
                  <a:off x="5627699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3C0E595A-8C04-4CA4-871C-4E8A17FA0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87" y="2481911"/>
                <a:ext cx="0" cy="26635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" name="Diamond 306">
              <a:extLst>
                <a:ext uri="{FF2B5EF4-FFF2-40B4-BE49-F238E27FC236}">
                  <a16:creationId xmlns:a16="http://schemas.microsoft.com/office/drawing/2014/main" id="{E7A9F095-ED7A-4423-8A24-3910C99D858A}"/>
                </a:ext>
              </a:extLst>
            </p:cNvPr>
            <p:cNvSpPr/>
            <p:nvPr/>
          </p:nvSpPr>
          <p:spPr>
            <a:xfrm>
              <a:off x="3795358" y="2926160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Diamond 307">
              <a:extLst>
                <a:ext uri="{FF2B5EF4-FFF2-40B4-BE49-F238E27FC236}">
                  <a16:creationId xmlns:a16="http://schemas.microsoft.com/office/drawing/2014/main" id="{868A8244-CAF5-46B0-9571-6F0612B9665A}"/>
                </a:ext>
              </a:extLst>
            </p:cNvPr>
            <p:cNvSpPr/>
            <p:nvPr/>
          </p:nvSpPr>
          <p:spPr>
            <a:xfrm>
              <a:off x="3901253" y="3104230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Diamond 308">
              <a:extLst>
                <a:ext uri="{FF2B5EF4-FFF2-40B4-BE49-F238E27FC236}">
                  <a16:creationId xmlns:a16="http://schemas.microsoft.com/office/drawing/2014/main" id="{ED4191CF-3B48-4002-9273-45F25FD7B86D}"/>
                </a:ext>
              </a:extLst>
            </p:cNvPr>
            <p:cNvSpPr/>
            <p:nvPr/>
          </p:nvSpPr>
          <p:spPr>
            <a:xfrm>
              <a:off x="3961769" y="3284084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Diamond 309">
              <a:extLst>
                <a:ext uri="{FF2B5EF4-FFF2-40B4-BE49-F238E27FC236}">
                  <a16:creationId xmlns:a16="http://schemas.microsoft.com/office/drawing/2014/main" id="{73AE7CC8-3A21-42D8-9E35-615F00EC2318}"/>
                </a:ext>
              </a:extLst>
            </p:cNvPr>
            <p:cNvSpPr/>
            <p:nvPr/>
          </p:nvSpPr>
          <p:spPr>
            <a:xfrm>
              <a:off x="3869317" y="3652301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Diamond 310">
              <a:extLst>
                <a:ext uri="{FF2B5EF4-FFF2-40B4-BE49-F238E27FC236}">
                  <a16:creationId xmlns:a16="http://schemas.microsoft.com/office/drawing/2014/main" id="{742C1B6A-4BF7-4D5B-80FF-8FCE98E4C945}"/>
                </a:ext>
              </a:extLst>
            </p:cNvPr>
            <p:cNvSpPr/>
            <p:nvPr/>
          </p:nvSpPr>
          <p:spPr>
            <a:xfrm>
              <a:off x="3780229" y="3830371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Diamond 311">
              <a:extLst>
                <a:ext uri="{FF2B5EF4-FFF2-40B4-BE49-F238E27FC236}">
                  <a16:creationId xmlns:a16="http://schemas.microsoft.com/office/drawing/2014/main" id="{49540C55-B1A2-48E9-982B-BDFA185A711A}"/>
                </a:ext>
              </a:extLst>
            </p:cNvPr>
            <p:cNvSpPr/>
            <p:nvPr/>
          </p:nvSpPr>
          <p:spPr>
            <a:xfrm>
              <a:off x="4047565" y="4010225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Diamond 312">
              <a:extLst>
                <a:ext uri="{FF2B5EF4-FFF2-40B4-BE49-F238E27FC236}">
                  <a16:creationId xmlns:a16="http://schemas.microsoft.com/office/drawing/2014/main" id="{5F95F46E-1115-4643-9E17-AB67D459C4B2}"/>
                </a:ext>
              </a:extLst>
            </p:cNvPr>
            <p:cNvSpPr/>
            <p:nvPr/>
          </p:nvSpPr>
          <p:spPr>
            <a:xfrm>
              <a:off x="3866147" y="2566451"/>
              <a:ext cx="73514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Diamond 313">
              <a:extLst>
                <a:ext uri="{FF2B5EF4-FFF2-40B4-BE49-F238E27FC236}">
                  <a16:creationId xmlns:a16="http://schemas.microsoft.com/office/drawing/2014/main" id="{D15B1BF1-76C8-47B4-8B00-1AF36EDB194E}"/>
                </a:ext>
              </a:extLst>
            </p:cNvPr>
            <p:cNvSpPr/>
            <p:nvPr/>
          </p:nvSpPr>
          <p:spPr>
            <a:xfrm>
              <a:off x="3778456" y="4379846"/>
              <a:ext cx="73514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Diamond 314">
              <a:extLst>
                <a:ext uri="{FF2B5EF4-FFF2-40B4-BE49-F238E27FC236}">
                  <a16:creationId xmlns:a16="http://schemas.microsoft.com/office/drawing/2014/main" id="{E40A25A0-72DA-4683-AB63-112381DFAC17}"/>
                </a:ext>
              </a:extLst>
            </p:cNvPr>
            <p:cNvSpPr/>
            <p:nvPr/>
          </p:nvSpPr>
          <p:spPr>
            <a:xfrm>
              <a:off x="3842473" y="4557916"/>
              <a:ext cx="73514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Diamond 315">
              <a:extLst>
                <a:ext uri="{FF2B5EF4-FFF2-40B4-BE49-F238E27FC236}">
                  <a16:creationId xmlns:a16="http://schemas.microsoft.com/office/drawing/2014/main" id="{C989E940-46B8-4A65-BF60-BCAC33F08D1A}"/>
                </a:ext>
              </a:extLst>
            </p:cNvPr>
            <p:cNvSpPr/>
            <p:nvPr/>
          </p:nvSpPr>
          <p:spPr>
            <a:xfrm>
              <a:off x="4061177" y="4737770"/>
              <a:ext cx="73514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Diamond 316">
              <a:extLst>
                <a:ext uri="{FF2B5EF4-FFF2-40B4-BE49-F238E27FC236}">
                  <a16:creationId xmlns:a16="http://schemas.microsoft.com/office/drawing/2014/main" id="{9DD0F3F5-2F4C-43B4-92CE-E649896D3A93}"/>
                </a:ext>
              </a:extLst>
            </p:cNvPr>
            <p:cNvSpPr/>
            <p:nvPr/>
          </p:nvSpPr>
          <p:spPr>
            <a:xfrm>
              <a:off x="4053217" y="4918473"/>
              <a:ext cx="73514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3F719C95-A1F1-4ADA-A6CA-6D05CBA2FFE1}"/>
              </a:ext>
            </a:extLst>
          </p:cNvPr>
          <p:cNvGrpSpPr/>
          <p:nvPr/>
        </p:nvGrpSpPr>
        <p:grpSpPr>
          <a:xfrm>
            <a:off x="7141239" y="2227889"/>
            <a:ext cx="2729256" cy="3194126"/>
            <a:chOff x="6684449" y="2456489"/>
            <a:chExt cx="2145347" cy="3194126"/>
          </a:xfrm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83421437-6D24-4C1D-99D1-CF663A03D155}"/>
                </a:ext>
              </a:extLst>
            </p:cNvPr>
            <p:cNvGrpSpPr/>
            <p:nvPr/>
          </p:nvGrpSpPr>
          <p:grpSpPr>
            <a:xfrm>
              <a:off x="6887769" y="2566347"/>
              <a:ext cx="1905000" cy="2428634"/>
              <a:chOff x="4347575" y="2572980"/>
              <a:chExt cx="1905000" cy="2428634"/>
            </a:xfrm>
          </p:grpSpPr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3E4B28B8-C464-4527-8623-6D0CAF04CEDE}"/>
                  </a:ext>
                </a:extLst>
              </p:cNvPr>
              <p:cNvCxnSpPr/>
              <p:nvPr/>
            </p:nvCxnSpPr>
            <p:spPr>
              <a:xfrm flipH="1">
                <a:off x="4663024" y="2611234"/>
                <a:ext cx="3262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A3435BFD-488C-436B-A07C-C2D219C772E1}"/>
                  </a:ext>
                </a:extLst>
              </p:cNvPr>
              <p:cNvCxnSpPr/>
              <p:nvPr/>
            </p:nvCxnSpPr>
            <p:spPr>
              <a:xfrm flipH="1">
                <a:off x="4577637" y="2970943"/>
                <a:ext cx="4908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FB1E8359-D335-403C-8137-115880E660F9}"/>
                  </a:ext>
                </a:extLst>
              </p:cNvPr>
              <p:cNvCxnSpPr/>
              <p:nvPr/>
            </p:nvCxnSpPr>
            <p:spPr>
              <a:xfrm flipH="1">
                <a:off x="4584360" y="3149117"/>
                <a:ext cx="5342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9B6EF72B-503E-4378-9A23-11B1755D6AC6}"/>
                  </a:ext>
                </a:extLst>
              </p:cNvPr>
              <p:cNvCxnSpPr/>
              <p:nvPr/>
            </p:nvCxnSpPr>
            <p:spPr>
              <a:xfrm flipH="1">
                <a:off x="4508719" y="3328971"/>
                <a:ext cx="6619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B8CA7A39-B902-4FDD-A37A-F3827F2880AB}"/>
                  </a:ext>
                </a:extLst>
              </p:cNvPr>
              <p:cNvCxnSpPr/>
              <p:nvPr/>
            </p:nvCxnSpPr>
            <p:spPr>
              <a:xfrm flipH="1">
                <a:off x="4511814" y="3697084"/>
                <a:ext cx="8218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3825D7D8-F2A5-422F-91AB-D2F959C3F545}"/>
                  </a:ext>
                </a:extLst>
              </p:cNvPr>
              <p:cNvCxnSpPr/>
              <p:nvPr/>
            </p:nvCxnSpPr>
            <p:spPr>
              <a:xfrm flipH="1">
                <a:off x="4562508" y="3875258"/>
                <a:ext cx="3797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0CC1D858-5FEA-4BD5-8D37-D1E2CCBCC54E}"/>
                  </a:ext>
                </a:extLst>
              </p:cNvPr>
              <p:cNvCxnSpPr/>
              <p:nvPr/>
            </p:nvCxnSpPr>
            <p:spPr>
              <a:xfrm flipH="1">
                <a:off x="4633105" y="4055112"/>
                <a:ext cx="6670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F8199E6C-F46E-4B8D-80FB-E85E9478BCCE}"/>
                  </a:ext>
                </a:extLst>
              </p:cNvPr>
              <p:cNvCxnSpPr/>
              <p:nvPr/>
            </p:nvCxnSpPr>
            <p:spPr>
              <a:xfrm flipH="1">
                <a:off x="4576487" y="4424629"/>
                <a:ext cx="5096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B876763E-3EBE-47EE-B44D-4FF1F06843E1}"/>
                  </a:ext>
                </a:extLst>
              </p:cNvPr>
              <p:cNvCxnSpPr/>
              <p:nvPr/>
            </p:nvCxnSpPr>
            <p:spPr>
              <a:xfrm flipH="1">
                <a:off x="4536418" y="4602803"/>
                <a:ext cx="5430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4822FBBE-9809-49D4-BCC6-FEEDFC865CE4}"/>
                  </a:ext>
                </a:extLst>
              </p:cNvPr>
              <p:cNvCxnSpPr/>
              <p:nvPr/>
            </p:nvCxnSpPr>
            <p:spPr>
              <a:xfrm flipH="1">
                <a:off x="4347575" y="4782657"/>
                <a:ext cx="19041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45EC5706-DA0D-4E6A-A7B0-0B9473389D18}"/>
                  </a:ext>
                </a:extLst>
              </p:cNvPr>
              <p:cNvCxnSpPr/>
              <p:nvPr/>
            </p:nvCxnSpPr>
            <p:spPr>
              <a:xfrm flipH="1">
                <a:off x="4599367" y="4963360"/>
                <a:ext cx="7025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FF198AA8-B608-4D13-AEF5-D631DC817FD1}"/>
                  </a:ext>
                </a:extLst>
              </p:cNvPr>
              <p:cNvGrpSpPr/>
              <p:nvPr/>
            </p:nvGrpSpPr>
            <p:grpSpPr>
              <a:xfrm>
                <a:off x="4347575" y="2572980"/>
                <a:ext cx="1905000" cy="2428634"/>
                <a:chOff x="4347575" y="2572980"/>
                <a:chExt cx="1905000" cy="2428634"/>
              </a:xfrm>
            </p:grpSpPr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2EF8ECBA-7C22-4AEB-880E-D1674B873937}"/>
                    </a:ext>
                  </a:extLst>
                </p:cNvPr>
                <p:cNvCxnSpPr/>
                <p:nvPr/>
              </p:nvCxnSpPr>
              <p:spPr>
                <a:xfrm>
                  <a:off x="4663024" y="257298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92DCE49A-5041-4073-B313-783E0C0DD3A8}"/>
                    </a:ext>
                  </a:extLst>
                </p:cNvPr>
                <p:cNvCxnSpPr/>
                <p:nvPr/>
              </p:nvCxnSpPr>
              <p:spPr>
                <a:xfrm>
                  <a:off x="4989452" y="257298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2216C386-98E9-4148-8A32-BA800EA7F67D}"/>
                    </a:ext>
                  </a:extLst>
                </p:cNvPr>
                <p:cNvCxnSpPr/>
                <p:nvPr/>
              </p:nvCxnSpPr>
              <p:spPr>
                <a:xfrm>
                  <a:off x="4577637" y="293268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163C74BE-6F58-40FD-B50B-25D9273B11C5}"/>
                    </a:ext>
                  </a:extLst>
                </p:cNvPr>
                <p:cNvCxnSpPr/>
                <p:nvPr/>
              </p:nvCxnSpPr>
              <p:spPr>
                <a:xfrm>
                  <a:off x="5068719" y="293268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22701CBB-D3FA-48BD-96F0-DEF9F9C4CC5A}"/>
                    </a:ext>
                  </a:extLst>
                </p:cNvPr>
                <p:cNvCxnSpPr/>
                <p:nvPr/>
              </p:nvCxnSpPr>
              <p:spPr>
                <a:xfrm>
                  <a:off x="4584360" y="311086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FD778C74-51AF-40F1-9599-8E525BC043FF}"/>
                    </a:ext>
                  </a:extLst>
                </p:cNvPr>
                <p:cNvCxnSpPr/>
                <p:nvPr/>
              </p:nvCxnSpPr>
              <p:spPr>
                <a:xfrm>
                  <a:off x="5118880" y="311086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2174B6A2-A958-4C56-94D7-B92A3A61E5D3}"/>
                    </a:ext>
                  </a:extLst>
                </p:cNvPr>
                <p:cNvCxnSpPr/>
                <p:nvPr/>
              </p:nvCxnSpPr>
              <p:spPr>
                <a:xfrm>
                  <a:off x="4508719" y="3290717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ACACABB7-46D5-484E-BE8D-DC3B5974DEC1}"/>
                    </a:ext>
                  </a:extLst>
                </p:cNvPr>
                <p:cNvCxnSpPr/>
                <p:nvPr/>
              </p:nvCxnSpPr>
              <p:spPr>
                <a:xfrm>
                  <a:off x="5170986" y="3290717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13CFA74A-D237-42F2-B6DD-2DBEFB28C236}"/>
                    </a:ext>
                  </a:extLst>
                </p:cNvPr>
                <p:cNvCxnSpPr/>
                <p:nvPr/>
              </p:nvCxnSpPr>
              <p:spPr>
                <a:xfrm>
                  <a:off x="4511814" y="365883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CD09B723-3290-454B-BD73-F6A6C4631832}"/>
                    </a:ext>
                  </a:extLst>
                </p:cNvPr>
                <p:cNvCxnSpPr/>
                <p:nvPr/>
              </p:nvCxnSpPr>
              <p:spPr>
                <a:xfrm>
                  <a:off x="5334033" y="3658830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A2CEC47A-4345-4255-A9F5-29E2667AE3FC}"/>
                    </a:ext>
                  </a:extLst>
                </p:cNvPr>
                <p:cNvCxnSpPr/>
                <p:nvPr/>
              </p:nvCxnSpPr>
              <p:spPr>
                <a:xfrm>
                  <a:off x="4562508" y="3837004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B01FBAC2-FF0F-4240-A2B9-07DBAD4F3736}"/>
                    </a:ext>
                  </a:extLst>
                </p:cNvPr>
                <p:cNvCxnSpPr/>
                <p:nvPr/>
              </p:nvCxnSpPr>
              <p:spPr>
                <a:xfrm>
                  <a:off x="4942387" y="3837004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8B6BDF1C-CAE9-4224-B24F-8C5C3E2F28E7}"/>
                    </a:ext>
                  </a:extLst>
                </p:cNvPr>
                <p:cNvCxnSpPr/>
                <p:nvPr/>
              </p:nvCxnSpPr>
              <p:spPr>
                <a:xfrm>
                  <a:off x="4633105" y="401685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7445EEF6-3A8D-4046-91A4-D29EAB3215B2}"/>
                    </a:ext>
                  </a:extLst>
                </p:cNvPr>
                <p:cNvCxnSpPr/>
                <p:nvPr/>
              </p:nvCxnSpPr>
              <p:spPr>
                <a:xfrm>
                  <a:off x="5300462" y="4016858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1C1E63C9-5D84-49EB-827B-49B21812A486}"/>
                    </a:ext>
                  </a:extLst>
                </p:cNvPr>
                <p:cNvCxnSpPr/>
                <p:nvPr/>
              </p:nvCxnSpPr>
              <p:spPr>
                <a:xfrm>
                  <a:off x="4576487" y="4386375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190FA896-40C3-4B48-85C9-CD217AC3D94C}"/>
                    </a:ext>
                  </a:extLst>
                </p:cNvPr>
                <p:cNvCxnSpPr/>
                <p:nvPr/>
              </p:nvCxnSpPr>
              <p:spPr>
                <a:xfrm>
                  <a:off x="5086383" y="4386375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FC435EA7-D475-4067-80EB-67DE2CBB9C36}"/>
                    </a:ext>
                  </a:extLst>
                </p:cNvPr>
                <p:cNvCxnSpPr/>
                <p:nvPr/>
              </p:nvCxnSpPr>
              <p:spPr>
                <a:xfrm>
                  <a:off x="4536418" y="456454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4C02A651-BD4F-4396-BCB8-4FAFF816D831}"/>
                    </a:ext>
                  </a:extLst>
                </p:cNvPr>
                <p:cNvCxnSpPr/>
                <p:nvPr/>
              </p:nvCxnSpPr>
              <p:spPr>
                <a:xfrm>
                  <a:off x="5079757" y="4564549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D1E384E0-AEC9-49F9-803C-0433CA38EE19}"/>
                    </a:ext>
                  </a:extLst>
                </p:cNvPr>
                <p:cNvCxnSpPr/>
                <p:nvPr/>
              </p:nvCxnSpPr>
              <p:spPr>
                <a:xfrm>
                  <a:off x="4347575" y="474440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83746D9F-3663-46B6-B215-3A4FDC373B9F}"/>
                    </a:ext>
                  </a:extLst>
                </p:cNvPr>
                <p:cNvCxnSpPr/>
                <p:nvPr/>
              </p:nvCxnSpPr>
              <p:spPr>
                <a:xfrm>
                  <a:off x="6252575" y="4744403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20233F85-E179-4A37-AF80-B9F523EC4DBE}"/>
                    </a:ext>
                  </a:extLst>
                </p:cNvPr>
                <p:cNvCxnSpPr/>
                <p:nvPr/>
              </p:nvCxnSpPr>
              <p:spPr>
                <a:xfrm>
                  <a:off x="4599367" y="4925106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92834418-6AB5-4C21-8276-4D1D438F462A}"/>
                    </a:ext>
                  </a:extLst>
                </p:cNvPr>
                <p:cNvCxnSpPr/>
                <p:nvPr/>
              </p:nvCxnSpPr>
              <p:spPr>
                <a:xfrm>
                  <a:off x="5302258" y="4925106"/>
                  <a:ext cx="0" cy="765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99B1A9AD-9D26-4EFD-AA1D-9EA2AB2A6809}"/>
                </a:ext>
              </a:extLst>
            </p:cNvPr>
            <p:cNvGrpSpPr/>
            <p:nvPr/>
          </p:nvGrpSpPr>
          <p:grpSpPr>
            <a:xfrm>
              <a:off x="6684449" y="5152434"/>
              <a:ext cx="2145347" cy="498181"/>
              <a:chOff x="3782272" y="5175391"/>
              <a:chExt cx="2145347" cy="498181"/>
            </a:xfrm>
          </p:grpSpPr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8B493C55-2D94-40BD-BACC-0B492A105311}"/>
                  </a:ext>
                </a:extLst>
              </p:cNvPr>
              <p:cNvGrpSpPr/>
              <p:nvPr/>
            </p:nvGrpSpPr>
            <p:grpSpPr>
              <a:xfrm>
                <a:off x="3782272" y="5175391"/>
                <a:ext cx="2145347" cy="261610"/>
                <a:chOff x="3782272" y="5163619"/>
                <a:chExt cx="2145347" cy="261610"/>
              </a:xfrm>
            </p:grpSpPr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CE01E55F-2E6B-45DC-9C22-C67CD0FA850F}"/>
                    </a:ext>
                  </a:extLst>
                </p:cNvPr>
                <p:cNvSpPr txBox="1"/>
                <p:nvPr/>
              </p:nvSpPr>
              <p:spPr>
                <a:xfrm>
                  <a:off x="3782272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0</a:t>
                  </a:r>
                </a:p>
              </p:txBody>
            </p:sp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5E6B9B59-34B2-42B3-A241-6D9FF1DBB243}"/>
                    </a:ext>
                  </a:extLst>
                </p:cNvPr>
                <p:cNvSpPr txBox="1"/>
                <p:nvPr/>
              </p:nvSpPr>
              <p:spPr>
                <a:xfrm>
                  <a:off x="3932494" y="5163619"/>
                  <a:ext cx="29838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0.5</a:t>
                  </a:r>
                </a:p>
              </p:txBody>
            </p:sp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1372C2C2-E4DC-4FF9-8E1A-FB08C269659C}"/>
                    </a:ext>
                  </a:extLst>
                </p:cNvPr>
                <p:cNvSpPr txBox="1"/>
                <p:nvPr/>
              </p:nvSpPr>
              <p:spPr>
                <a:xfrm>
                  <a:off x="4186543" y="5163619"/>
                  <a:ext cx="176911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1</a:t>
                  </a:r>
                </a:p>
              </p:txBody>
            </p:sp>
            <p:sp>
              <p:nvSpPr>
                <p:cNvPr id="432" name="TextBox 431">
                  <a:extLst>
                    <a:ext uri="{FF2B5EF4-FFF2-40B4-BE49-F238E27FC236}">
                      <a16:creationId xmlns:a16="http://schemas.microsoft.com/office/drawing/2014/main" id="{DAABCA80-0F5B-499E-A081-3B7570DEF4D7}"/>
                    </a:ext>
                  </a:extLst>
                </p:cNvPr>
                <p:cNvSpPr txBox="1"/>
                <p:nvPr/>
              </p:nvSpPr>
              <p:spPr>
                <a:xfrm>
                  <a:off x="4336764" y="5163619"/>
                  <a:ext cx="263098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1.5</a:t>
                  </a:r>
                </a:p>
              </p:txBody>
            </p:sp>
            <p:sp>
              <p:nvSpPr>
                <p:cNvPr id="433" name="TextBox 432">
                  <a:extLst>
                    <a:ext uri="{FF2B5EF4-FFF2-40B4-BE49-F238E27FC236}">
                      <a16:creationId xmlns:a16="http://schemas.microsoft.com/office/drawing/2014/main" id="{F6D593CC-BA7F-4EA6-9E18-6A3E462D8D8A}"/>
                    </a:ext>
                  </a:extLst>
                </p:cNvPr>
                <p:cNvSpPr txBox="1"/>
                <p:nvPr/>
              </p:nvSpPr>
              <p:spPr>
                <a:xfrm>
                  <a:off x="4558053" y="5163619"/>
                  <a:ext cx="207152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2</a:t>
                  </a:r>
                </a:p>
              </p:txBody>
            </p:sp>
            <p:sp>
              <p:nvSpPr>
                <p:cNvPr id="434" name="TextBox 433">
                  <a:extLst>
                    <a:ext uri="{FF2B5EF4-FFF2-40B4-BE49-F238E27FC236}">
                      <a16:creationId xmlns:a16="http://schemas.microsoft.com/office/drawing/2014/main" id="{094278CD-FD50-4296-AE44-1AE866512B43}"/>
                    </a:ext>
                  </a:extLst>
                </p:cNvPr>
                <p:cNvSpPr txBox="1"/>
                <p:nvPr/>
              </p:nvSpPr>
              <p:spPr>
                <a:xfrm>
                  <a:off x="4708273" y="5163619"/>
                  <a:ext cx="293339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2.5</a:t>
                  </a:r>
                </a:p>
              </p:txBody>
            </p:sp>
            <p:sp>
              <p:nvSpPr>
                <p:cNvPr id="435" name="TextBox 434">
                  <a:extLst>
                    <a:ext uri="{FF2B5EF4-FFF2-40B4-BE49-F238E27FC236}">
                      <a16:creationId xmlns:a16="http://schemas.microsoft.com/office/drawing/2014/main" id="{AF4F0A3D-5D00-4FB1-A4F2-750A28C850D7}"/>
                    </a:ext>
                  </a:extLst>
                </p:cNvPr>
                <p:cNvSpPr txBox="1"/>
                <p:nvPr/>
              </p:nvSpPr>
              <p:spPr>
                <a:xfrm>
                  <a:off x="4944052" y="5163619"/>
                  <a:ext cx="208412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3</a:t>
                  </a:r>
                </a:p>
              </p:txBody>
            </p:sp>
            <p:sp>
              <p:nvSpPr>
                <p:cNvPr id="436" name="TextBox 435">
                  <a:extLst>
                    <a:ext uri="{FF2B5EF4-FFF2-40B4-BE49-F238E27FC236}">
                      <a16:creationId xmlns:a16="http://schemas.microsoft.com/office/drawing/2014/main" id="{0D5C7760-53D4-4A20-AFA0-27B358B1028C}"/>
                    </a:ext>
                  </a:extLst>
                </p:cNvPr>
                <p:cNvSpPr txBox="1"/>
                <p:nvPr/>
              </p:nvSpPr>
              <p:spPr>
                <a:xfrm>
                  <a:off x="5094760" y="5163619"/>
                  <a:ext cx="29460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3.5</a:t>
                  </a:r>
                </a:p>
              </p:txBody>
            </p:sp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117667B9-1AF4-49D8-AA76-9EE3ABC54873}"/>
                    </a:ext>
                  </a:extLst>
                </p:cNvPr>
                <p:cNvSpPr txBox="1"/>
                <p:nvPr/>
              </p:nvSpPr>
              <p:spPr>
                <a:xfrm>
                  <a:off x="5328792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4</a:t>
                  </a:r>
                </a:p>
              </p:txBody>
            </p:sp>
            <p:sp>
              <p:nvSpPr>
                <p:cNvPr id="438" name="TextBox 437">
                  <a:extLst>
                    <a:ext uri="{FF2B5EF4-FFF2-40B4-BE49-F238E27FC236}">
                      <a16:creationId xmlns:a16="http://schemas.microsoft.com/office/drawing/2014/main" id="{4EC7F902-CC81-407C-8E29-DBCA23271E37}"/>
                    </a:ext>
                  </a:extLst>
                </p:cNvPr>
                <p:cNvSpPr txBox="1"/>
                <p:nvPr/>
              </p:nvSpPr>
              <p:spPr>
                <a:xfrm>
                  <a:off x="5479013" y="5163619"/>
                  <a:ext cx="298380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4.5</a:t>
                  </a:r>
                </a:p>
              </p:txBody>
            </p:sp>
            <p:sp>
              <p:nvSpPr>
                <p:cNvPr id="439" name="TextBox 438">
                  <a:extLst>
                    <a:ext uri="{FF2B5EF4-FFF2-40B4-BE49-F238E27FC236}">
                      <a16:creationId xmlns:a16="http://schemas.microsoft.com/office/drawing/2014/main" id="{D4135E28-56DA-4D07-9AE1-410F2FA311D2}"/>
                    </a:ext>
                  </a:extLst>
                </p:cNvPr>
                <p:cNvSpPr txBox="1"/>
                <p:nvPr/>
              </p:nvSpPr>
              <p:spPr>
                <a:xfrm>
                  <a:off x="5715426" y="5163619"/>
                  <a:ext cx="212193" cy="2616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GB" sz="1100" spc="-10" dirty="0"/>
                    <a:t>5</a:t>
                  </a:r>
                </a:p>
              </p:txBody>
            </p: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7E8C4408-DD58-4D86-8C98-7D7DB2F0D8F9}"/>
                  </a:ext>
                </a:extLst>
              </p:cNvPr>
              <p:cNvSpPr txBox="1"/>
              <p:nvPr/>
            </p:nvSpPr>
            <p:spPr>
              <a:xfrm>
                <a:off x="3887855" y="5365795"/>
                <a:ext cx="19304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5"/>
                    </a:solidFill>
                  </a:rPr>
                  <a:t>Relative Risk (95% CI)</a:t>
                </a:r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DF094E7A-5F76-4B4A-B967-2F3E99E744FB}"/>
                </a:ext>
              </a:extLst>
            </p:cNvPr>
            <p:cNvGrpSpPr/>
            <p:nvPr/>
          </p:nvGrpSpPr>
          <p:grpSpPr>
            <a:xfrm>
              <a:off x="6790032" y="2456489"/>
              <a:ext cx="1926000" cy="2737710"/>
              <a:chOff x="3887855" y="2479446"/>
              <a:chExt cx="1926000" cy="2737710"/>
            </a:xfrm>
            <a:effectLst/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5EA1AA1B-47C2-4D4E-9E6C-2408CF84F1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7855" y="5146512"/>
                <a:ext cx="192600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89885463-B3F1-45CD-8844-417F8943E8B3}"/>
                  </a:ext>
                </a:extLst>
              </p:cNvPr>
              <p:cNvGrpSpPr/>
              <p:nvPr/>
            </p:nvGrpSpPr>
            <p:grpSpPr>
              <a:xfrm>
                <a:off x="3887855" y="5145156"/>
                <a:ext cx="1926000" cy="72000"/>
                <a:chOff x="3887855" y="5145157"/>
                <a:chExt cx="1933158" cy="51353"/>
              </a:xfrm>
            </p:grpSpPr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7D41A51F-97B7-442C-A737-E3FFDD2B7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74487" y="5145157"/>
                  <a:ext cx="512" cy="50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8C673485-E207-4AF3-8825-2AAFB08A62E3}"/>
                    </a:ext>
                  </a:extLst>
                </p:cNvPr>
                <p:cNvCxnSpPr/>
                <p:nvPr/>
              </p:nvCxnSpPr>
              <p:spPr>
                <a:xfrm>
                  <a:off x="4081171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C2E1EFF4-19E2-4B03-A683-72533B59982E}"/>
                    </a:ext>
                  </a:extLst>
                </p:cNvPr>
                <p:cNvCxnSpPr/>
                <p:nvPr/>
              </p:nvCxnSpPr>
              <p:spPr>
                <a:xfrm>
                  <a:off x="3887855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11F6C745-6353-446F-8E23-6CBF1A329BA6}"/>
                    </a:ext>
                  </a:extLst>
                </p:cNvPr>
                <p:cNvCxnSpPr/>
                <p:nvPr/>
              </p:nvCxnSpPr>
              <p:spPr>
                <a:xfrm>
                  <a:off x="582101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0CD3EF93-B913-4DBD-8B73-9230B6D3440F}"/>
                    </a:ext>
                  </a:extLst>
                </p:cNvPr>
                <p:cNvCxnSpPr/>
                <p:nvPr/>
              </p:nvCxnSpPr>
              <p:spPr>
                <a:xfrm>
                  <a:off x="446780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C51E6CBE-CCA2-4E3E-B2F1-A9F09655D9BB}"/>
                    </a:ext>
                  </a:extLst>
                </p:cNvPr>
                <p:cNvCxnSpPr/>
                <p:nvPr/>
              </p:nvCxnSpPr>
              <p:spPr>
                <a:xfrm>
                  <a:off x="4661119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D3895CB3-1777-4AC3-B01D-D97AEB557F8D}"/>
                    </a:ext>
                  </a:extLst>
                </p:cNvPr>
                <p:cNvCxnSpPr/>
                <p:nvPr/>
              </p:nvCxnSpPr>
              <p:spPr>
                <a:xfrm>
                  <a:off x="4854435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529E1BE7-B4CE-451D-9FBF-189F8919FCA7}"/>
                    </a:ext>
                  </a:extLst>
                </p:cNvPr>
                <p:cNvCxnSpPr/>
                <p:nvPr/>
              </p:nvCxnSpPr>
              <p:spPr>
                <a:xfrm>
                  <a:off x="5047751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BFD72885-0221-44AB-90CE-144173BA20AE}"/>
                    </a:ext>
                  </a:extLst>
                </p:cNvPr>
                <p:cNvCxnSpPr/>
                <p:nvPr/>
              </p:nvCxnSpPr>
              <p:spPr>
                <a:xfrm>
                  <a:off x="5241067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DE0A76FC-932C-4255-BAA1-F5375C13D849}"/>
                    </a:ext>
                  </a:extLst>
                </p:cNvPr>
                <p:cNvCxnSpPr/>
                <p:nvPr/>
              </p:nvCxnSpPr>
              <p:spPr>
                <a:xfrm>
                  <a:off x="5434383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03EF38B9-42A0-4936-97C3-2CF6E887B3E7}"/>
                    </a:ext>
                  </a:extLst>
                </p:cNvPr>
                <p:cNvCxnSpPr/>
                <p:nvPr/>
              </p:nvCxnSpPr>
              <p:spPr>
                <a:xfrm>
                  <a:off x="5627699" y="5145157"/>
                  <a:ext cx="0" cy="513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D83FF84E-B83A-404F-A25F-824840089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87" y="2479446"/>
                <a:ext cx="0" cy="26660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2" name="Diamond 401">
              <a:extLst>
                <a:ext uri="{FF2B5EF4-FFF2-40B4-BE49-F238E27FC236}">
                  <a16:creationId xmlns:a16="http://schemas.microsoft.com/office/drawing/2014/main" id="{D4ED68DF-B0F0-4A31-A138-FEF04F38A724}"/>
                </a:ext>
              </a:extLst>
            </p:cNvPr>
            <p:cNvSpPr/>
            <p:nvPr/>
          </p:nvSpPr>
          <p:spPr>
            <a:xfrm>
              <a:off x="7299761" y="2566347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Diamond 402">
              <a:extLst>
                <a:ext uri="{FF2B5EF4-FFF2-40B4-BE49-F238E27FC236}">
                  <a16:creationId xmlns:a16="http://schemas.microsoft.com/office/drawing/2014/main" id="{ABF2B498-25EC-42EF-84C4-115B2E3D682B}"/>
                </a:ext>
              </a:extLst>
            </p:cNvPr>
            <p:cNvSpPr/>
            <p:nvPr/>
          </p:nvSpPr>
          <p:spPr>
            <a:xfrm>
              <a:off x="7279585" y="2926056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Diamond 403">
              <a:extLst>
                <a:ext uri="{FF2B5EF4-FFF2-40B4-BE49-F238E27FC236}">
                  <a16:creationId xmlns:a16="http://schemas.microsoft.com/office/drawing/2014/main" id="{809AF4EF-D90B-4C9F-A2B8-DF4178E9730D}"/>
                </a:ext>
              </a:extLst>
            </p:cNvPr>
            <p:cNvSpPr/>
            <p:nvPr/>
          </p:nvSpPr>
          <p:spPr>
            <a:xfrm>
              <a:off x="7289671" y="3104230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Diamond 404">
              <a:extLst>
                <a:ext uri="{FF2B5EF4-FFF2-40B4-BE49-F238E27FC236}">
                  <a16:creationId xmlns:a16="http://schemas.microsoft.com/office/drawing/2014/main" id="{B77C3408-39E3-4758-8101-2538FEBCE85B}"/>
                </a:ext>
              </a:extLst>
            </p:cNvPr>
            <p:cNvSpPr/>
            <p:nvPr/>
          </p:nvSpPr>
          <p:spPr>
            <a:xfrm>
              <a:off x="7251011" y="3284084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Diamond 405">
              <a:extLst>
                <a:ext uri="{FF2B5EF4-FFF2-40B4-BE49-F238E27FC236}">
                  <a16:creationId xmlns:a16="http://schemas.microsoft.com/office/drawing/2014/main" id="{DCEADBFB-EA3B-40C9-9D40-046ACEBA2A47}"/>
                </a:ext>
              </a:extLst>
            </p:cNvPr>
            <p:cNvSpPr/>
            <p:nvPr/>
          </p:nvSpPr>
          <p:spPr>
            <a:xfrm>
              <a:off x="7279585" y="3652197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Diamond 406">
              <a:extLst>
                <a:ext uri="{FF2B5EF4-FFF2-40B4-BE49-F238E27FC236}">
                  <a16:creationId xmlns:a16="http://schemas.microsoft.com/office/drawing/2014/main" id="{14343E0A-EC1A-486A-8265-A7471FC002B1}"/>
                </a:ext>
              </a:extLst>
            </p:cNvPr>
            <p:cNvSpPr/>
            <p:nvPr/>
          </p:nvSpPr>
          <p:spPr>
            <a:xfrm>
              <a:off x="7212350" y="3830371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Diamond 407">
              <a:extLst>
                <a:ext uri="{FF2B5EF4-FFF2-40B4-BE49-F238E27FC236}">
                  <a16:creationId xmlns:a16="http://schemas.microsoft.com/office/drawing/2014/main" id="{3F3B4C47-825B-434C-8D56-59194CB688A6}"/>
                </a:ext>
              </a:extLst>
            </p:cNvPr>
            <p:cNvSpPr/>
            <p:nvPr/>
          </p:nvSpPr>
          <p:spPr>
            <a:xfrm>
              <a:off x="7379979" y="4010225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Diamond 408">
              <a:extLst>
                <a:ext uri="{FF2B5EF4-FFF2-40B4-BE49-F238E27FC236}">
                  <a16:creationId xmlns:a16="http://schemas.microsoft.com/office/drawing/2014/main" id="{B8FD6042-E1D1-4C3A-B04C-E0634FEB241D}"/>
                </a:ext>
              </a:extLst>
            </p:cNvPr>
            <p:cNvSpPr/>
            <p:nvPr/>
          </p:nvSpPr>
          <p:spPr>
            <a:xfrm>
              <a:off x="7269646" y="4381399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Diamond 409">
              <a:extLst>
                <a:ext uri="{FF2B5EF4-FFF2-40B4-BE49-F238E27FC236}">
                  <a16:creationId xmlns:a16="http://schemas.microsoft.com/office/drawing/2014/main" id="{6E9CDF8A-A289-433C-9A28-8C9AC0040049}"/>
                </a:ext>
              </a:extLst>
            </p:cNvPr>
            <p:cNvSpPr/>
            <p:nvPr/>
          </p:nvSpPr>
          <p:spPr>
            <a:xfrm>
              <a:off x="7240511" y="4557916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Diamond 410">
              <a:extLst>
                <a:ext uri="{FF2B5EF4-FFF2-40B4-BE49-F238E27FC236}">
                  <a16:creationId xmlns:a16="http://schemas.microsoft.com/office/drawing/2014/main" id="{13574690-B6A0-4E7B-948F-797EF2B669DB}"/>
                </a:ext>
              </a:extLst>
            </p:cNvPr>
            <p:cNvSpPr/>
            <p:nvPr/>
          </p:nvSpPr>
          <p:spPr>
            <a:xfrm>
              <a:off x="7436858" y="4737770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Diamond 411">
              <a:extLst>
                <a:ext uri="{FF2B5EF4-FFF2-40B4-BE49-F238E27FC236}">
                  <a16:creationId xmlns:a16="http://schemas.microsoft.com/office/drawing/2014/main" id="{E949E4A1-CFB9-4D29-9E5A-E0358A093AE0}"/>
                </a:ext>
              </a:extLst>
            </p:cNvPr>
            <p:cNvSpPr/>
            <p:nvPr/>
          </p:nvSpPr>
          <p:spPr>
            <a:xfrm>
              <a:off x="7367285" y="4918473"/>
              <a:ext cx="76508" cy="765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DCE00777-1224-451E-BF5A-C73976B554B8}"/>
              </a:ext>
            </a:extLst>
          </p:cNvPr>
          <p:cNvGrpSpPr/>
          <p:nvPr/>
        </p:nvGrpSpPr>
        <p:grpSpPr>
          <a:xfrm>
            <a:off x="1791888" y="2234690"/>
            <a:ext cx="2415914" cy="2686889"/>
            <a:chOff x="3354674" y="2476167"/>
            <a:chExt cx="2415914" cy="2686889"/>
          </a:xfrm>
        </p:grpSpPr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EF46F2E4-D01D-4A77-B745-FF7F6A20FE17}"/>
                </a:ext>
              </a:extLst>
            </p:cNvPr>
            <p:cNvSpPr txBox="1"/>
            <p:nvPr/>
          </p:nvSpPr>
          <p:spPr>
            <a:xfrm>
              <a:off x="4640149" y="2476167"/>
              <a:ext cx="1130439" cy="2686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b="1" dirty="0">
                  <a:solidFill>
                    <a:schemeClr val="accent5"/>
                  </a:solidFill>
                </a:rPr>
                <a:t>Overall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dirty="0">
                  <a:solidFill>
                    <a:schemeClr val="accent5"/>
                  </a:solidFill>
                </a:rPr>
                <a:t>0 or 1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2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3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dirty="0">
                  <a:solidFill>
                    <a:schemeClr val="accent5"/>
                  </a:solidFill>
                </a:rPr>
                <a:t>&lt;25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25–29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≥30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dirty="0">
                  <a:solidFill>
                    <a:schemeClr val="accent5"/>
                  </a:solidFill>
                </a:rPr>
                <a:t>0 or 1, &lt;30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2 or 3, &lt;30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0 or 1, ≥30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dirty="0">
                  <a:solidFill>
                    <a:schemeClr val="accent5"/>
                  </a:solidFill>
                </a:rPr>
                <a:t>2 or 3, ≥30 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9A9F6A08-4268-4081-9CE8-896272F30553}"/>
                </a:ext>
              </a:extLst>
            </p:cNvPr>
            <p:cNvSpPr txBox="1"/>
            <p:nvPr/>
          </p:nvSpPr>
          <p:spPr>
            <a:xfrm>
              <a:off x="3354674" y="2485400"/>
              <a:ext cx="1354859" cy="2494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endParaRPr lang="en-GB" sz="1400" b="1" dirty="0"/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b="1" dirty="0">
                  <a:solidFill>
                    <a:schemeClr val="accent5"/>
                  </a:solidFill>
                </a:rPr>
                <a:t>Metabolic</a:t>
              </a:r>
              <a:br>
                <a:rPr lang="en-GB" sz="1400" b="1" dirty="0">
                  <a:solidFill>
                    <a:schemeClr val="accent5"/>
                  </a:solidFill>
                </a:rPr>
              </a:br>
              <a:r>
                <a:rPr lang="en-GB" sz="1400" b="1" dirty="0">
                  <a:solidFill>
                    <a:schemeClr val="accent5"/>
                  </a:solidFill>
                </a:rPr>
                <a:t>Syndrome</a:t>
              </a:r>
              <a:br>
                <a:rPr lang="en-GB" sz="1400" b="1" dirty="0">
                  <a:solidFill>
                    <a:schemeClr val="accent5"/>
                  </a:solidFill>
                </a:rPr>
              </a:br>
              <a:r>
                <a:rPr lang="en-GB" sz="1400" b="1" dirty="0">
                  <a:solidFill>
                    <a:schemeClr val="accent5"/>
                  </a:solidFill>
                </a:rPr>
                <a:t>Components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br>
                <a:rPr lang="en-GB" sz="1400" dirty="0">
                  <a:solidFill>
                    <a:schemeClr val="accent5"/>
                  </a:solidFill>
                </a:rPr>
              </a:br>
              <a:r>
                <a:rPr lang="en-GB" sz="1400" b="1" dirty="0">
                  <a:solidFill>
                    <a:schemeClr val="accent5"/>
                  </a:solidFill>
                </a:rPr>
                <a:t>BMI</a:t>
              </a:r>
              <a:br>
                <a:rPr lang="en-GB" sz="1400" dirty="0">
                  <a:solidFill>
                    <a:schemeClr val="accent5"/>
                  </a:solidFill>
                </a:rPr>
              </a:br>
              <a:endParaRPr lang="en-GB" sz="1400" dirty="0">
                <a:solidFill>
                  <a:schemeClr val="accent5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GB" sz="1400" b="1" dirty="0">
                  <a:solidFill>
                    <a:schemeClr val="accent5"/>
                  </a:solidFill>
                </a:rPr>
                <a:t>Metabolic</a:t>
              </a:r>
              <a:br>
                <a:rPr lang="en-GB" sz="1400" b="1" dirty="0">
                  <a:solidFill>
                    <a:schemeClr val="accent5"/>
                  </a:solidFill>
                </a:rPr>
              </a:br>
              <a:r>
                <a:rPr lang="en-GB" sz="1400" b="1" dirty="0">
                  <a:solidFill>
                    <a:schemeClr val="accent5"/>
                  </a:solidFill>
                </a:rPr>
                <a:t>Syndrome</a:t>
              </a:r>
              <a:br>
                <a:rPr lang="en-GB" sz="1400" b="1" dirty="0">
                  <a:solidFill>
                    <a:schemeClr val="accent5"/>
                  </a:solidFill>
                </a:rPr>
              </a:br>
              <a:r>
                <a:rPr lang="en-GB" sz="1400" b="1" dirty="0">
                  <a:solidFill>
                    <a:schemeClr val="accent5"/>
                  </a:solidFill>
                </a:rPr>
                <a:t>and BMI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2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2FCBD5-78D4-4F95-973A-CA58DD86EE1C}"/>
              </a:ext>
            </a:extLst>
          </p:cNvPr>
          <p:cNvGrpSpPr/>
          <p:nvPr/>
        </p:nvGrpSpPr>
        <p:grpSpPr>
          <a:xfrm>
            <a:off x="1694721" y="1367307"/>
            <a:ext cx="3963600" cy="3728051"/>
            <a:chOff x="593408" y="1905492"/>
            <a:chExt cx="8150588" cy="3728051"/>
          </a:xfrm>
        </p:grpSpPr>
        <p:sp>
          <p:nvSpPr>
            <p:cNvPr id="8" name="Rounded Rectangle 71">
              <a:extLst>
                <a:ext uri="{FF2B5EF4-FFF2-40B4-BE49-F238E27FC236}">
                  <a16:creationId xmlns:a16="http://schemas.microsoft.com/office/drawing/2014/main" id="{AC89DFE0-6DC6-4D66-8E71-335887602CF1}"/>
                </a:ext>
              </a:extLst>
            </p:cNvPr>
            <p:cNvSpPr/>
            <p:nvPr/>
          </p:nvSpPr>
          <p:spPr>
            <a:xfrm>
              <a:off x="593408" y="2336781"/>
              <a:ext cx="8150588" cy="3296762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ame Side Corner Rectangle 72">
              <a:extLst>
                <a:ext uri="{FF2B5EF4-FFF2-40B4-BE49-F238E27FC236}">
                  <a16:creationId xmlns:a16="http://schemas.microsoft.com/office/drawing/2014/main" id="{87B40DCD-5E65-45BE-B788-D329209C9E2D}"/>
                </a:ext>
              </a:extLst>
            </p:cNvPr>
            <p:cNvSpPr/>
            <p:nvPr/>
          </p:nvSpPr>
          <p:spPr>
            <a:xfrm>
              <a:off x="593408" y="1905492"/>
              <a:ext cx="8149295" cy="396000"/>
            </a:xfrm>
            <a:prstGeom prst="round2SameRect">
              <a:avLst>
                <a:gd name="adj1" fmla="val 38158"/>
                <a:gd name="adj2" fmla="val 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4164EE-560D-4815-8F13-71D6099C9172}"/>
              </a:ext>
            </a:extLst>
          </p:cNvPr>
          <p:cNvGrpSpPr/>
          <p:nvPr/>
        </p:nvGrpSpPr>
        <p:grpSpPr>
          <a:xfrm>
            <a:off x="5793064" y="1358317"/>
            <a:ext cx="3963600" cy="3737040"/>
            <a:chOff x="4701263" y="1202453"/>
            <a:chExt cx="3600000" cy="3737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7543F2-6AD3-405D-8A6A-B4E02466AF33}"/>
                </a:ext>
              </a:extLst>
            </p:cNvPr>
            <p:cNvGrpSpPr/>
            <p:nvPr/>
          </p:nvGrpSpPr>
          <p:grpSpPr>
            <a:xfrm>
              <a:off x="4701263" y="1211443"/>
              <a:ext cx="3600000" cy="3728050"/>
              <a:chOff x="593408" y="1905492"/>
              <a:chExt cx="8150588" cy="3728050"/>
            </a:xfrm>
          </p:grpSpPr>
          <p:sp>
            <p:nvSpPr>
              <p:cNvPr id="5" name="Rounded Rectangle 71">
                <a:extLst>
                  <a:ext uri="{FF2B5EF4-FFF2-40B4-BE49-F238E27FC236}">
                    <a16:creationId xmlns:a16="http://schemas.microsoft.com/office/drawing/2014/main" id="{BCB8FECC-A035-45C1-9C50-B9403DE8B918}"/>
                  </a:ext>
                </a:extLst>
              </p:cNvPr>
              <p:cNvSpPr/>
              <p:nvPr/>
            </p:nvSpPr>
            <p:spPr>
              <a:xfrm>
                <a:off x="593408" y="2336779"/>
                <a:ext cx="8150588" cy="3296763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ound Same Side Corner Rectangle 72">
                <a:extLst>
                  <a:ext uri="{FF2B5EF4-FFF2-40B4-BE49-F238E27FC236}">
                    <a16:creationId xmlns:a16="http://schemas.microsoft.com/office/drawing/2014/main" id="{DC55BB64-7368-443B-A4D1-D26285F4122E}"/>
                  </a:ext>
                </a:extLst>
              </p:cNvPr>
              <p:cNvSpPr/>
              <p:nvPr/>
            </p:nvSpPr>
            <p:spPr>
              <a:xfrm>
                <a:off x="593408" y="1905492"/>
                <a:ext cx="8149295" cy="396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7FD6244-78F9-4C54-A8AE-6F25B647352F}"/>
                </a:ext>
              </a:extLst>
            </p:cNvPr>
            <p:cNvSpPr txBox="1">
              <a:spLocks/>
            </p:cNvSpPr>
            <p:nvPr/>
          </p:nvSpPr>
          <p:spPr>
            <a:xfrm>
              <a:off x="4710054" y="1202453"/>
              <a:ext cx="3590637" cy="403955"/>
            </a:xfrm>
            <a:prstGeom prst="rect">
              <a:avLst/>
            </a:prstGeom>
          </p:spPr>
          <p:txBody>
            <a:bodyPr/>
            <a:lstStyle>
              <a:lvl1pPr marL="269875" indent="-269875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•"/>
                <a:defRPr sz="2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–"/>
                <a:defRPr sz="24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–"/>
                <a:defRPr sz="1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»"/>
                <a:defRPr sz="1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Key secondary hypotheses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  <a:p>
              <a:pPr marL="355600">
                <a:spcBef>
                  <a:spcPts val="1200"/>
                </a:spcBef>
                <a:buNone/>
              </a:pPr>
              <a:r>
                <a:rPr lang="en-GB" sz="1800" dirty="0">
                  <a:solidFill>
                    <a:schemeClr val="accent5"/>
                  </a:solidFill>
                  <a:latin typeface="+mn-lt"/>
                </a:rPr>
                <a:t>T treatment for 2 years will</a:t>
              </a:r>
            </a:p>
            <a:p>
              <a:pPr marL="265113" indent="-179388"/>
              <a:r>
                <a:rPr lang="en-GB" sz="1800" dirty="0">
                  <a:solidFill>
                    <a:schemeClr val="accent5"/>
                  </a:solidFill>
                  <a:latin typeface="+mn-lt"/>
                </a:rPr>
                <a:t>lead to metabolically favourable changes in body composition</a:t>
              </a:r>
            </a:p>
            <a:p>
              <a:pPr marL="265113" indent="-179388"/>
              <a:r>
                <a:rPr lang="en-GB" sz="1800" dirty="0">
                  <a:solidFill>
                    <a:schemeClr val="accent5"/>
                  </a:solidFill>
                  <a:latin typeface="+mn-lt"/>
                </a:rPr>
                <a:t>improve sexual function</a:t>
              </a:r>
            </a:p>
            <a:p>
              <a:pPr marL="265113" indent="-179388"/>
              <a:r>
                <a:rPr lang="en-GB" sz="1800" dirty="0">
                  <a:solidFill>
                    <a:schemeClr val="accent5"/>
                  </a:solidFill>
                  <a:latin typeface="+mn-lt"/>
                </a:rPr>
                <a:t>enhance adherence to the </a:t>
              </a:r>
              <a:br>
                <a:rPr lang="en-GB" sz="1800" dirty="0">
                  <a:solidFill>
                    <a:schemeClr val="accent5"/>
                  </a:solidFill>
                  <a:latin typeface="+mn-lt"/>
                </a:rPr>
              </a:br>
              <a:r>
                <a:rPr lang="en-GB" sz="1800" dirty="0">
                  <a:solidFill>
                    <a:schemeClr val="accent5"/>
                  </a:solidFill>
                  <a:latin typeface="+mn-lt"/>
                </a:rPr>
                <a:t>lifestyle program</a:t>
              </a:r>
            </a:p>
          </p:txBody>
        </p:sp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F769CA0-0ADC-4528-A591-537E490EDC05}"/>
              </a:ext>
            </a:extLst>
          </p:cNvPr>
          <p:cNvSpPr txBox="1">
            <a:spLocks/>
          </p:cNvSpPr>
          <p:nvPr/>
        </p:nvSpPr>
        <p:spPr>
          <a:xfrm>
            <a:off x="1694722" y="1358317"/>
            <a:ext cx="3953291" cy="27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Primary hypothesis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marL="180975" indent="-179388">
              <a:spcBef>
                <a:spcPts val="1200"/>
              </a:spcBef>
            </a:pPr>
            <a:r>
              <a:rPr lang="en-GB" sz="1800" dirty="0">
                <a:solidFill>
                  <a:schemeClr val="accent5"/>
                </a:solidFill>
                <a:latin typeface="+mn-lt"/>
              </a:rPr>
              <a:t>T treatment for 2 years will prevent progression to, or reverse, T2DM in high-risk men concurrently enrolled in a community-based lifestyle program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98DC0F-7D54-4206-BBDD-C199E8161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8637" y="6030016"/>
            <a:ext cx="9850581" cy="246093"/>
          </a:xfrm>
        </p:spPr>
        <p:txBody>
          <a:bodyPr/>
          <a:lstStyle/>
          <a:p>
            <a:r>
              <a:rPr lang="en-GB" sz="1100" dirty="0">
                <a:solidFill>
                  <a:schemeClr val="accent5"/>
                </a:solidFill>
              </a:rPr>
              <a:t>T, testosterone; T2DM, type 2 diabetes mellitus.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DB40738-EF24-44B1-9A74-726397D321EE}"/>
              </a:ext>
            </a:extLst>
          </p:cNvPr>
          <p:cNvSpPr txBox="1">
            <a:spLocks/>
          </p:cNvSpPr>
          <p:nvPr/>
        </p:nvSpPr>
        <p:spPr>
          <a:xfrm>
            <a:off x="207427" y="73469"/>
            <a:ext cx="10635342" cy="94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5"/>
                </a:solidFill>
              </a:rPr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540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T4DM study:</a:t>
            </a:r>
            <a:r>
              <a:rPr lang="en-GB" dirty="0">
                <a:solidFill>
                  <a:schemeClr val="accent5"/>
                </a:solidFill>
              </a:rPr>
              <a:t> design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19145" y="1444072"/>
            <a:ext cx="11090074" cy="4203585"/>
            <a:chOff x="319144" y="1573168"/>
            <a:chExt cx="11553713" cy="4203585"/>
          </a:xfrm>
        </p:grpSpPr>
        <p:grpSp>
          <p:nvGrpSpPr>
            <p:cNvPr id="64" name="Group 63"/>
            <p:cNvGrpSpPr/>
            <p:nvPr/>
          </p:nvGrpSpPr>
          <p:grpSpPr>
            <a:xfrm>
              <a:off x="3740852" y="1691573"/>
              <a:ext cx="8132005" cy="3966773"/>
              <a:chOff x="3740852" y="1691573"/>
              <a:chExt cx="8132005" cy="3966773"/>
            </a:xfrm>
          </p:grpSpPr>
          <p:cxnSp>
            <p:nvCxnSpPr>
              <p:cNvPr id="2063" name="Straight Connector 2062"/>
              <p:cNvCxnSpPr>
                <a:cxnSpLocks/>
                <a:stCxn id="43" idx="3"/>
              </p:cNvCxnSpPr>
              <p:nvPr/>
            </p:nvCxnSpPr>
            <p:spPr bwMode="gray">
              <a:xfrm>
                <a:off x="3740852" y="3674961"/>
                <a:ext cx="216088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1" name="TextBox 2060"/>
              <p:cNvSpPr txBox="1"/>
              <p:nvPr/>
            </p:nvSpPr>
            <p:spPr bwMode="gray">
              <a:xfrm>
                <a:off x="4498872" y="3586085"/>
                <a:ext cx="1538883" cy="21544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0" i="0" u="none" baseline="0" dirty="0">
                    <a:solidFill>
                      <a:srgbClr val="000000"/>
                    </a:solidFill>
                  </a:rPr>
                  <a:t>Randomization</a:t>
                </a:r>
              </a:p>
            </p:txBody>
          </p:sp>
          <p:sp>
            <p:nvSpPr>
              <p:cNvPr id="2059" name="Oval 2058"/>
              <p:cNvSpPr/>
              <p:nvPr/>
            </p:nvSpPr>
            <p:spPr bwMode="gray">
              <a:xfrm>
                <a:off x="3907202" y="3404297"/>
                <a:ext cx="591670" cy="5916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i="0" u="none" baseline="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1:1</a:t>
                </a:r>
              </a:p>
            </p:txBody>
          </p:sp>
          <p:cxnSp>
            <p:nvCxnSpPr>
              <p:cNvPr id="2066" name="Elbow Connector 2065"/>
              <p:cNvCxnSpPr>
                <a:stCxn id="2059" idx="4"/>
              </p:cNvCxnSpPr>
              <p:nvPr/>
            </p:nvCxnSpPr>
            <p:spPr bwMode="gray">
              <a:xfrm rot="16200000" flipH="1">
                <a:off x="4016954" y="4182049"/>
                <a:ext cx="834351" cy="462185"/>
              </a:xfrm>
              <a:prstGeom prst="bentConnector2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>
                <a:stCxn id="2059" idx="0"/>
              </p:cNvCxnSpPr>
              <p:nvPr/>
            </p:nvCxnSpPr>
            <p:spPr bwMode="gray">
              <a:xfrm rot="5400000" flipH="1" flipV="1">
                <a:off x="4016759" y="2755835"/>
                <a:ext cx="834741" cy="462185"/>
              </a:xfrm>
              <a:prstGeom prst="bentConnector2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4648765" y="1691573"/>
                <a:ext cx="7224092" cy="1706401"/>
                <a:chOff x="4648765" y="1691573"/>
                <a:chExt cx="7224092" cy="1706401"/>
              </a:xfrm>
            </p:grpSpPr>
            <p:sp>
              <p:nvSpPr>
                <p:cNvPr id="110" name="Rectangle 109"/>
                <p:cNvSpPr/>
                <p:nvPr/>
              </p:nvSpPr>
              <p:spPr bwMode="gray">
                <a:xfrm>
                  <a:off x="4648768" y="2035939"/>
                  <a:ext cx="7224089" cy="13620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3000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851410" y="2218653"/>
                  <a:ext cx="6620910" cy="830997"/>
                  <a:chOff x="4962578" y="2261617"/>
                  <a:chExt cx="6620910" cy="830997"/>
                </a:xfrm>
              </p:grpSpPr>
              <p:sp>
                <p:nvSpPr>
                  <p:cNvPr id="2079" name="Cross 2078"/>
                  <p:cNvSpPr/>
                  <p:nvPr/>
                </p:nvSpPr>
                <p:spPr bwMode="gray">
                  <a:xfrm>
                    <a:off x="6458196" y="2410199"/>
                    <a:ext cx="457506" cy="457506"/>
                  </a:xfrm>
                  <a:prstGeom prst="plus">
                    <a:avLst>
                      <a:gd name="adj" fmla="val 36574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 eaLnBrk="1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b="0" i="0" u="none" baseline="0" dirty="0">
                      <a:solidFill>
                        <a:srgbClr val="FFFF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 bwMode="gray">
                  <a:xfrm>
                    <a:off x="7163487" y="2261617"/>
                    <a:ext cx="4420001" cy="830997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rtl="0" eaLnBrk="1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b="1" i="0" u="none" baseline="0" dirty="0">
                        <a:solidFill>
                          <a:srgbClr val="000000"/>
                        </a:solidFill>
                      </a:rPr>
                      <a:t>Testosterone Undecanoate (</a:t>
                    </a:r>
                    <a:r>
                      <a:rPr lang="en-GB" b="1" dirty="0" err="1">
                        <a:solidFill>
                          <a:srgbClr val="000000"/>
                        </a:solidFill>
                      </a:rPr>
                      <a:t>Nebido</a:t>
                    </a:r>
                    <a:r>
                      <a:rPr lang="en-GB" b="1" dirty="0">
                        <a:solidFill>
                          <a:srgbClr val="000000"/>
                        </a:solidFill>
                      </a:rPr>
                      <a:t>/</a:t>
                    </a:r>
                    <a:r>
                      <a:rPr lang="en-GB" b="1" dirty="0" err="1">
                        <a:solidFill>
                          <a:srgbClr val="000000"/>
                        </a:solidFill>
                      </a:rPr>
                      <a:t>Reandron</a:t>
                    </a:r>
                    <a:r>
                      <a:rPr lang="en-GB" b="1" baseline="30000" dirty="0">
                        <a:solidFill>
                          <a:srgbClr val="000000"/>
                        </a:solidFill>
                      </a:rPr>
                      <a:t>®</a:t>
                    </a:r>
                    <a:r>
                      <a:rPr lang="en-GB" b="1" dirty="0">
                        <a:solidFill>
                          <a:srgbClr val="000000"/>
                        </a:solidFill>
                      </a:rPr>
                      <a:t>) </a:t>
                    </a:r>
                    <a:r>
                      <a:rPr lang="en-GB" dirty="0">
                        <a:solidFill>
                          <a:srgbClr val="000000"/>
                        </a:solidFill>
                      </a:rPr>
                      <a:t>injection every </a:t>
                    </a:r>
                    <a:r>
                      <a:rPr lang="en-GB" i="0" u="none" baseline="0" dirty="0">
                        <a:solidFill>
                          <a:srgbClr val="000000"/>
                        </a:solidFill>
                      </a:rPr>
                      <a:t>12 weeks </a:t>
                    </a:r>
                    <a:r>
                      <a:rPr lang="en-GB" i="0" u="none" dirty="0">
                        <a:solidFill>
                          <a:srgbClr val="000000"/>
                        </a:solidFill>
                      </a:rPr>
                      <a:t>for 2 years</a:t>
                    </a:r>
                    <a:endParaRPr lang="en-GB" i="0" u="none" baseline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 bwMode="gray">
                  <a:xfrm>
                    <a:off x="4962578" y="2356070"/>
                    <a:ext cx="1247832" cy="553998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b="1" dirty="0">
                        <a:solidFill>
                          <a:srgbClr val="000000"/>
                        </a:solidFill>
                      </a:rPr>
                      <a:t>Lifestyle</a:t>
                    </a:r>
                  </a:p>
                  <a:p>
                    <a:pPr algn="ctr"/>
                    <a:r>
                      <a:rPr lang="en-GB" b="1" dirty="0">
                        <a:solidFill>
                          <a:srgbClr val="000000"/>
                        </a:solidFill>
                      </a:rPr>
                      <a:t>program</a:t>
                    </a:r>
                  </a:p>
                </p:txBody>
              </p:sp>
            </p:grpSp>
            <p:sp>
              <p:nvSpPr>
                <p:cNvPr id="108" name="Round Same Side Corner Rectangle 107"/>
                <p:cNvSpPr/>
                <p:nvPr/>
              </p:nvSpPr>
              <p:spPr bwMode="gray">
                <a:xfrm>
                  <a:off x="4648765" y="1691573"/>
                  <a:ext cx="7224088" cy="342261"/>
                </a:xfrm>
                <a:prstGeom prst="round2SameRect">
                  <a:avLst>
                    <a:gd name="adj1" fmla="val 29901"/>
                    <a:gd name="adj2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 bwMode="gray">
                <a:xfrm>
                  <a:off x="4753048" y="1729200"/>
                  <a:ext cx="4445956" cy="27699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b="1" i="0" u="none" cap="small" spc="100" baseline="0" dirty="0">
                      <a:solidFill>
                        <a:schemeClr val="bg1"/>
                      </a:solidFill>
                    </a:rPr>
                    <a:t>Treatment Group:</a:t>
                  </a:r>
                  <a:r>
                    <a:rPr lang="en-GB" b="1" i="0" u="none" cap="small" spc="100" dirty="0">
                      <a:solidFill>
                        <a:schemeClr val="bg1"/>
                      </a:solidFill>
                    </a:rPr>
                    <a:t> 504 men</a:t>
                  </a:r>
                  <a:endParaRPr lang="en-GB" b="1" i="0" u="none" cap="small" spc="100" baseline="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4521528" y="3952140"/>
                <a:ext cx="7351329" cy="1706206"/>
                <a:chOff x="4521528" y="3952140"/>
                <a:chExt cx="7351329" cy="1706206"/>
              </a:xfrm>
            </p:grpSpPr>
            <p:sp>
              <p:nvSpPr>
                <p:cNvPr id="113" name="Rectangle 112"/>
                <p:cNvSpPr/>
                <p:nvPr/>
              </p:nvSpPr>
              <p:spPr bwMode="gray">
                <a:xfrm>
                  <a:off x="4648767" y="4303534"/>
                  <a:ext cx="7224090" cy="13548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4928007" y="4628336"/>
                  <a:ext cx="5595717" cy="586106"/>
                  <a:chOff x="5039175" y="4671300"/>
                  <a:chExt cx="5595717" cy="586106"/>
                </a:xfrm>
              </p:grpSpPr>
              <p:sp>
                <p:nvSpPr>
                  <p:cNvPr id="84" name="Cross 83"/>
                  <p:cNvSpPr/>
                  <p:nvPr/>
                </p:nvSpPr>
                <p:spPr bwMode="gray">
                  <a:xfrm>
                    <a:off x="6458194" y="4704898"/>
                    <a:ext cx="457506" cy="457506"/>
                  </a:xfrm>
                  <a:prstGeom prst="plus">
                    <a:avLst>
                      <a:gd name="adj" fmla="val 36574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 eaLnBrk="1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b="0" i="0" u="none" baseline="0" dirty="0">
                      <a:solidFill>
                        <a:srgbClr val="FFFF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 bwMode="gray">
                  <a:xfrm>
                    <a:off x="7188093" y="4671300"/>
                    <a:ext cx="3446799" cy="553998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rtl="0" eaLnBrk="1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b="1" i="0" u="none" baseline="0" dirty="0">
                        <a:solidFill>
                          <a:srgbClr val="000000"/>
                        </a:solidFill>
                      </a:rPr>
                      <a:t>Placebo </a:t>
                    </a:r>
                    <a:r>
                      <a:rPr lang="en-GB" dirty="0">
                        <a:solidFill>
                          <a:srgbClr val="000000"/>
                        </a:solidFill>
                      </a:rPr>
                      <a:t>injection every </a:t>
                    </a:r>
                    <a:r>
                      <a:rPr lang="en-GB" i="0" u="none" baseline="0" dirty="0">
                        <a:solidFill>
                          <a:srgbClr val="000000"/>
                        </a:solidFill>
                      </a:rPr>
                      <a:t>3</a:t>
                    </a:r>
                    <a:r>
                      <a:rPr lang="en-GB" i="0" u="none" dirty="0">
                        <a:solidFill>
                          <a:srgbClr val="000000"/>
                        </a:solidFill>
                      </a:rPr>
                      <a:t> months for 2 years</a:t>
                    </a:r>
                    <a:endParaRPr lang="en-GB" i="0" u="none" baseline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 bwMode="gray">
                  <a:xfrm>
                    <a:off x="5039175" y="4703408"/>
                    <a:ext cx="1338155" cy="553998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b="1" dirty="0">
                        <a:solidFill>
                          <a:srgbClr val="000000"/>
                        </a:solidFill>
                      </a:rPr>
                      <a:t>Lifestyle</a:t>
                    </a:r>
                  </a:p>
                  <a:p>
                    <a:pPr algn="ctr"/>
                    <a:r>
                      <a:rPr lang="en-GB" b="1" dirty="0">
                        <a:solidFill>
                          <a:srgbClr val="000000"/>
                        </a:solidFill>
                      </a:rPr>
                      <a:t>Program**</a:t>
                    </a:r>
                  </a:p>
                </p:txBody>
              </p:sp>
            </p:grpSp>
            <p:sp>
              <p:nvSpPr>
                <p:cNvPr id="112" name="Round Same Side Corner Rectangle 111"/>
                <p:cNvSpPr/>
                <p:nvPr/>
              </p:nvSpPr>
              <p:spPr bwMode="gray">
                <a:xfrm>
                  <a:off x="4648766" y="3952140"/>
                  <a:ext cx="7224089" cy="351394"/>
                </a:xfrm>
                <a:prstGeom prst="round2SameRect">
                  <a:avLst>
                    <a:gd name="adj1" fmla="val 29901"/>
                    <a:gd name="adj2" fmla="val 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 bwMode="gray">
                <a:xfrm>
                  <a:off x="4521528" y="3995966"/>
                  <a:ext cx="3264469" cy="27699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b="1" i="0" u="none" cap="small" spc="100" baseline="0" dirty="0">
                      <a:solidFill>
                        <a:schemeClr val="accent5"/>
                      </a:solidFill>
                    </a:rPr>
                    <a:t>Placebo group:</a:t>
                  </a:r>
                  <a:r>
                    <a:rPr lang="en-GB" b="1" i="0" u="none" cap="small" spc="100" dirty="0">
                      <a:solidFill>
                        <a:schemeClr val="accent5"/>
                      </a:solidFill>
                    </a:rPr>
                    <a:t> 503 men</a:t>
                  </a:r>
                  <a:endParaRPr lang="en-GB" b="1" i="0" u="none" cap="small" spc="100" baseline="0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2055" name="Group 2054"/>
            <p:cNvGrpSpPr/>
            <p:nvPr/>
          </p:nvGrpSpPr>
          <p:grpSpPr>
            <a:xfrm>
              <a:off x="319144" y="1573168"/>
              <a:ext cx="3421708" cy="4203585"/>
              <a:chOff x="247426" y="1649914"/>
              <a:chExt cx="3421708" cy="4203585"/>
            </a:xfrm>
          </p:grpSpPr>
          <p:sp>
            <p:nvSpPr>
              <p:cNvPr id="43" name="Rounded Rectangle 42"/>
              <p:cNvSpPr/>
              <p:nvPr/>
            </p:nvSpPr>
            <p:spPr bwMode="gray">
              <a:xfrm>
                <a:off x="247426" y="1649914"/>
                <a:ext cx="3421708" cy="4203585"/>
              </a:xfrm>
              <a:prstGeom prst="roundRect">
                <a:avLst>
                  <a:gd name="adj" fmla="val 13045"/>
                </a:avLst>
              </a:prstGeom>
              <a:solidFill>
                <a:schemeClr val="bg1"/>
              </a:solidFill>
              <a:ln w="7620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800"/>
                  </a:spcBef>
                  <a:spcAft>
                    <a:spcPts val="600"/>
                  </a:spcAft>
                  <a:buClr>
                    <a:srgbClr val="F9B700"/>
                  </a:buClr>
                </a:pPr>
                <a:r>
                  <a:rPr lang="en-GB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b="1" u="sng" dirty="0">
                    <a:solidFill>
                      <a:srgbClr val="000000"/>
                    </a:solidFill>
                  </a:rPr>
                  <a:t>Population</a:t>
                </a:r>
              </a:p>
              <a:p>
                <a:pPr marL="285750" lvl="0" indent="-285750">
                  <a:spcBef>
                    <a:spcPts val="1800"/>
                  </a:spcBef>
                  <a:spcAft>
                    <a:spcPts val="600"/>
                  </a:spcAft>
                  <a:buClr>
                    <a:srgbClr val="F9B700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</a:rPr>
                  <a:t>Abdominal obesity</a:t>
                </a:r>
              </a:p>
              <a:p>
                <a:pPr marL="285750" lvl="0" indent="-285750">
                  <a:spcBef>
                    <a:spcPts val="1800"/>
                  </a:spcBef>
                  <a:spcAft>
                    <a:spcPts val="600"/>
                  </a:spcAft>
                  <a:buClr>
                    <a:srgbClr val="F9B700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</a:rPr>
                  <a:t>Age 50–74 years</a:t>
                </a:r>
              </a:p>
              <a:p>
                <a:pPr marL="285750" lvl="0" indent="-285750">
                  <a:spcBef>
                    <a:spcPts val="1800"/>
                  </a:spcBef>
                  <a:spcAft>
                    <a:spcPts val="600"/>
                  </a:spcAft>
                  <a:buClr>
                    <a:srgbClr val="F9B700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</a:rPr>
                  <a:t>Serum testosterone </a:t>
                </a:r>
                <a:br>
                  <a:rPr lang="en-GB" dirty="0">
                    <a:solidFill>
                      <a:srgbClr val="000000"/>
                    </a:solidFill>
                  </a:rPr>
                </a:br>
                <a:r>
                  <a:rPr lang="en-GB" dirty="0">
                    <a:solidFill>
                      <a:srgbClr val="000000"/>
                    </a:solidFill>
                  </a:rPr>
                  <a:t>≤14 nmol/L</a:t>
                </a:r>
              </a:p>
              <a:p>
                <a:pPr marL="285750" lvl="0" indent="-285750">
                  <a:spcBef>
                    <a:spcPts val="1800"/>
                  </a:spcBef>
                  <a:spcAft>
                    <a:spcPts val="600"/>
                  </a:spcAft>
                  <a:buClr>
                    <a:srgbClr val="F9B700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</a:rPr>
                  <a:t>At risk of T2D or newly diagnosed with T2D*</a:t>
                </a:r>
              </a:p>
            </p:txBody>
          </p:sp>
          <p:sp>
            <p:nvSpPr>
              <p:cNvPr id="2048" name="Oval 2047"/>
              <p:cNvSpPr/>
              <p:nvPr/>
            </p:nvSpPr>
            <p:spPr bwMode="gray">
              <a:xfrm>
                <a:off x="2656434" y="2459518"/>
                <a:ext cx="426433" cy="4264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i="0" u="none" baseline="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2291F7D-95F8-4FE0-BBDA-64A1B7B36082}"/>
              </a:ext>
            </a:extLst>
          </p:cNvPr>
          <p:cNvSpPr txBox="1"/>
          <p:nvPr/>
        </p:nvSpPr>
        <p:spPr>
          <a:xfrm>
            <a:off x="1522356" y="5880644"/>
            <a:ext cx="100438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*A 2-h plasma glucose ≥7.8 to &lt;11.1 mmol/L (≥140.4 to &lt;199.8 mg/dL) (at risk) or ≥11.1 to ≤15.0 mmol/L (≥198.0 to ≤270.0 mg/dL) (newly diagnosed) in response to a 75 g oral glucose tolerance test. T2D, type 2 diabetes; </a:t>
            </a:r>
            <a:r>
              <a:rPr lang="en-GB" sz="1100" dirty="0" err="1">
                <a:solidFill>
                  <a:schemeClr val="accent5"/>
                </a:solidFill>
              </a:rPr>
              <a:t>TTh</a:t>
            </a:r>
            <a:r>
              <a:rPr lang="en-GB" sz="1100" dirty="0">
                <a:solidFill>
                  <a:schemeClr val="accent5"/>
                </a:solidFill>
              </a:rPr>
              <a:t>, testosterone therapy; **offered by WW (formerly Weight Watchers)</a:t>
            </a:r>
          </a:p>
        </p:txBody>
      </p:sp>
    </p:spTree>
    <p:extLst>
      <p:ext uri="{BB962C8B-B14F-4D97-AF65-F5344CB8AC3E}">
        <p14:creationId xmlns:p14="http://schemas.microsoft.com/office/powerpoint/2010/main" val="10620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7AAB3A-368F-4685-92BB-61A0F4C96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3609" y="5730134"/>
            <a:ext cx="8973879" cy="636072"/>
          </a:xfrm>
        </p:spPr>
        <p:txBody>
          <a:bodyPr/>
          <a:lstStyle/>
          <a:p>
            <a:r>
              <a:rPr lang="en-GB" dirty="0"/>
              <a:t>BP, blood pressure; CV, cardiovascular; HPG, </a:t>
            </a:r>
            <a:r>
              <a:rPr lang="en-GB" dirty="0" err="1"/>
              <a:t>hypothalamo</a:t>
            </a:r>
            <a:r>
              <a:rPr lang="en-GB" dirty="0"/>
              <a:t>-pituitary-gonadal; OGTT, oral glucose tolerance test; SHBG, sex hormone-binding globulin; T, testosterone; T2DM, type 2 diabetes mellitus; TIA, transient ischemic attack.</a:t>
            </a:r>
          </a:p>
          <a:p>
            <a:r>
              <a:rPr lang="en-GB" dirty="0" err="1"/>
              <a:t>Wittert</a:t>
            </a:r>
            <a:r>
              <a:rPr lang="en-GB" dirty="0"/>
              <a:t> G </a:t>
            </a:r>
            <a:r>
              <a:rPr lang="en-GB" i="1" dirty="0"/>
              <a:t>et al. Diabetes </a:t>
            </a:r>
            <a:r>
              <a:rPr lang="en-GB" i="1" dirty="0" err="1"/>
              <a:t>Obes</a:t>
            </a:r>
            <a:r>
              <a:rPr lang="en-GB" i="1" dirty="0"/>
              <a:t> </a:t>
            </a:r>
            <a:r>
              <a:rPr lang="en-GB" i="1" dirty="0" err="1"/>
              <a:t>Metab</a:t>
            </a:r>
            <a:r>
              <a:rPr lang="en-GB" i="1" dirty="0"/>
              <a:t> </a:t>
            </a:r>
            <a:r>
              <a:rPr lang="en-GB" dirty="0"/>
              <a:t>2019;21:772–80.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807956-AC0C-4963-A773-6C08A4A958AD}"/>
              </a:ext>
            </a:extLst>
          </p:cNvPr>
          <p:cNvGrpSpPr/>
          <p:nvPr/>
        </p:nvGrpSpPr>
        <p:grpSpPr>
          <a:xfrm>
            <a:off x="553460" y="1068820"/>
            <a:ext cx="10315431" cy="4442828"/>
            <a:chOff x="-825500" y="2246353"/>
            <a:chExt cx="8676114" cy="3693474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8D9EF089-F6FD-4F98-A657-D510AA58294F}"/>
                </a:ext>
              </a:extLst>
            </p:cNvPr>
            <p:cNvSpPr/>
            <p:nvPr/>
          </p:nvSpPr>
          <p:spPr>
            <a:xfrm>
              <a:off x="669641" y="2246353"/>
              <a:ext cx="7180973" cy="345692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EFDE52B-A39F-406F-ABDB-22AE2131EBD0}"/>
                </a:ext>
              </a:extLst>
            </p:cNvPr>
            <p:cNvSpPr txBox="1">
              <a:spLocks/>
            </p:cNvSpPr>
            <p:nvPr/>
          </p:nvSpPr>
          <p:spPr>
            <a:xfrm>
              <a:off x="-825500" y="2477075"/>
              <a:ext cx="6116674" cy="3462752"/>
            </a:xfrm>
            <a:prstGeom prst="rect">
              <a:avLst/>
            </a:prstGeom>
          </p:spPr>
          <p:txBody>
            <a:bodyPr/>
            <a:lstStyle>
              <a:lvl1pPr marL="269875" indent="-269875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•"/>
                <a:defRPr sz="2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–"/>
                <a:defRPr sz="24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–"/>
                <a:defRPr sz="1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/>
                <a:buChar char="»"/>
                <a:defRPr sz="1800" kern="1200">
                  <a:solidFill>
                    <a:schemeClr val="tx2"/>
                  </a:solidFill>
                  <a:latin typeface="Calibri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600" b="1" u="sng" dirty="0">
                  <a:solidFill>
                    <a:schemeClr val="accent5"/>
                  </a:solidFill>
                  <a:latin typeface="+mn-lt"/>
                </a:rPr>
                <a:t>Exclusion criteria </a:t>
              </a:r>
            </a:p>
            <a:p>
              <a:pPr marL="182563" indent="-182563">
                <a:spcBef>
                  <a:spcPts val="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HPG pathology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T treatment in past 12 months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Any prior anabolic steroid abuse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Medications affecting T or </a:t>
              </a:r>
              <a:r>
                <a:rPr lang="en-GB" sz="1600" dirty="0" err="1">
                  <a:solidFill>
                    <a:schemeClr val="accent5"/>
                  </a:solidFill>
                  <a:latin typeface="+mn-lt"/>
                </a:rPr>
                <a:t>SHBG</a:t>
              </a:r>
              <a:endParaRPr lang="en-GB" sz="1600" dirty="0">
                <a:solidFill>
                  <a:schemeClr val="accent5"/>
                </a:solidFill>
                <a:latin typeface="+mn-lt"/>
              </a:endParaRP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Previously diagnosed T2DM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Medication to lower blood glucose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2-hour glucose &gt;15 mmol/L on </a:t>
              </a:r>
              <a:r>
                <a:rPr lang="en-GB" sz="1600" dirty="0" err="1">
                  <a:solidFill>
                    <a:schemeClr val="accent5"/>
                  </a:solidFill>
                  <a:latin typeface="+mn-lt"/>
                </a:rPr>
                <a:t>OGTT</a:t>
              </a:r>
              <a:endParaRPr lang="en-GB" sz="1600" dirty="0">
                <a:solidFill>
                  <a:schemeClr val="accent5"/>
                </a:solidFill>
                <a:latin typeface="+mn-lt"/>
              </a:endParaRP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Anti-obesity drugs, prior or planned bariatric surgery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Major CV event in previous 6 months or active cardiac disease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BP systolic ≥160, diastolic ≥100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TIA or stroke within the previous 3 years</a:t>
              </a:r>
            </a:p>
            <a:p>
              <a:pPr marL="182563" indent="-182563">
                <a:spcBef>
                  <a:spcPts val="200"/>
                </a:spcBef>
              </a:pPr>
              <a:r>
                <a:rPr lang="en-GB" sz="1600" dirty="0">
                  <a:solidFill>
                    <a:schemeClr val="accent5"/>
                  </a:solidFill>
                  <a:latin typeface="+mn-lt"/>
                </a:rPr>
                <a:t>Significant psychiatric disorder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95F9297-1CB6-4F67-AAFD-E39AB05BFE9F}"/>
              </a:ext>
            </a:extLst>
          </p:cNvPr>
          <p:cNvSpPr txBox="1">
            <a:spLocks/>
          </p:cNvSpPr>
          <p:nvPr/>
        </p:nvSpPr>
        <p:spPr>
          <a:xfrm>
            <a:off x="404449" y="181938"/>
            <a:ext cx="11386414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/>
                </a:solidFill>
              </a:rPr>
              <a:t>T4DM study:</a:t>
            </a:r>
            <a:r>
              <a:rPr lang="en-GB" dirty="0">
                <a:solidFill>
                  <a:schemeClr val="accent5"/>
                </a:solidFill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62172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2E7BA5-DD91-4DF3-9CD8-B597310209D9}"/>
              </a:ext>
            </a:extLst>
          </p:cNvPr>
          <p:cNvGrpSpPr/>
          <p:nvPr/>
        </p:nvGrpSpPr>
        <p:grpSpPr>
          <a:xfrm>
            <a:off x="2099968" y="1073212"/>
            <a:ext cx="3962399" cy="1451316"/>
            <a:chOff x="593404" y="1905492"/>
            <a:chExt cx="16724303" cy="2031483"/>
          </a:xfrm>
        </p:grpSpPr>
        <p:sp>
          <p:nvSpPr>
            <p:cNvPr id="11" name="Rounded Rectangle 71">
              <a:extLst>
                <a:ext uri="{FF2B5EF4-FFF2-40B4-BE49-F238E27FC236}">
                  <a16:creationId xmlns:a16="http://schemas.microsoft.com/office/drawing/2014/main" id="{AF2C4097-8EFF-4FF5-8747-FA2C68E42328}"/>
                </a:ext>
              </a:extLst>
            </p:cNvPr>
            <p:cNvSpPr/>
            <p:nvPr/>
          </p:nvSpPr>
          <p:spPr>
            <a:xfrm>
              <a:off x="593404" y="2401359"/>
              <a:ext cx="16724303" cy="153561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2" name="Round Same Side Corner Rectangle 72">
              <a:extLst>
                <a:ext uri="{FF2B5EF4-FFF2-40B4-BE49-F238E27FC236}">
                  <a16:creationId xmlns:a16="http://schemas.microsoft.com/office/drawing/2014/main" id="{E291EB31-1300-42B6-A371-2E05B4231A2A}"/>
                </a:ext>
              </a:extLst>
            </p:cNvPr>
            <p:cNvSpPr/>
            <p:nvPr/>
          </p:nvSpPr>
          <p:spPr>
            <a:xfrm>
              <a:off x="593408" y="1905492"/>
              <a:ext cx="16724299" cy="453520"/>
            </a:xfrm>
            <a:prstGeom prst="round2SameRect">
              <a:avLst>
                <a:gd name="adj1" fmla="val 44302"/>
                <a:gd name="adj2" fmla="val 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F60EC6B-4104-4A6D-8DE2-D183EF73539A}"/>
              </a:ext>
            </a:extLst>
          </p:cNvPr>
          <p:cNvSpPr txBox="1">
            <a:spLocks/>
          </p:cNvSpPr>
          <p:nvPr/>
        </p:nvSpPr>
        <p:spPr>
          <a:xfrm>
            <a:off x="2099967" y="1042960"/>
            <a:ext cx="3962398" cy="196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700" b="1" dirty="0">
                <a:solidFill>
                  <a:schemeClr val="bg1"/>
                </a:solidFill>
              </a:rPr>
              <a:t>Lifestyle program</a:t>
            </a:r>
          </a:p>
          <a:p>
            <a:pPr marL="180975" indent="-180975">
              <a:spcBef>
                <a:spcPts val="1200"/>
              </a:spcBef>
            </a:pPr>
            <a:r>
              <a:rPr lang="en-GB" sz="1600" dirty="0">
                <a:solidFill>
                  <a:schemeClr val="accent5"/>
                </a:solidFill>
              </a:rPr>
              <a:t>WW (formerly Weight Watchers), 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weekly group meetings, interactive website or both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63B5C7-F213-4982-B162-18EB001D3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855545"/>
            <a:ext cx="9144000" cy="497572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IMI, intramuscular injection; OGTT, oral glucose tolerance test; T2DM, type 2 diabetes mellitus; WC, waist circumference.</a:t>
            </a:r>
          </a:p>
          <a:p>
            <a:r>
              <a:rPr lang="en-GB" dirty="0" err="1">
                <a:solidFill>
                  <a:schemeClr val="accent5"/>
                </a:solidFill>
              </a:rPr>
              <a:t>Wittert</a:t>
            </a:r>
            <a:r>
              <a:rPr lang="en-GB" dirty="0">
                <a:solidFill>
                  <a:schemeClr val="accent5"/>
                </a:solidFill>
              </a:rPr>
              <a:t> G </a:t>
            </a:r>
            <a:r>
              <a:rPr lang="en-GB" i="1" dirty="0">
                <a:solidFill>
                  <a:schemeClr val="accent5"/>
                </a:solidFill>
              </a:rPr>
              <a:t>et al. Diabetes </a:t>
            </a:r>
            <a:r>
              <a:rPr lang="en-GB" i="1" dirty="0" err="1">
                <a:solidFill>
                  <a:schemeClr val="accent5"/>
                </a:solidFill>
              </a:rPr>
              <a:t>Obes</a:t>
            </a:r>
            <a:r>
              <a:rPr lang="en-GB" i="1" dirty="0">
                <a:solidFill>
                  <a:schemeClr val="accent5"/>
                </a:solidFill>
              </a:rPr>
              <a:t> </a:t>
            </a:r>
            <a:r>
              <a:rPr lang="en-GB" i="1" dirty="0" err="1">
                <a:solidFill>
                  <a:schemeClr val="accent5"/>
                </a:solidFill>
              </a:rPr>
              <a:t>Metab</a:t>
            </a:r>
            <a:r>
              <a:rPr lang="en-GB" i="1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2019;21:772–80.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609339-8B64-465C-B2AF-A046AF4360B3}"/>
              </a:ext>
            </a:extLst>
          </p:cNvPr>
          <p:cNvGrpSpPr/>
          <p:nvPr/>
        </p:nvGrpSpPr>
        <p:grpSpPr>
          <a:xfrm>
            <a:off x="6198310" y="1073214"/>
            <a:ext cx="3963601" cy="1469941"/>
            <a:chOff x="593404" y="1905492"/>
            <a:chExt cx="8050006" cy="2057552"/>
          </a:xfrm>
        </p:grpSpPr>
        <p:sp>
          <p:nvSpPr>
            <p:cNvPr id="18" name="Rounded Rectangle 71">
              <a:extLst>
                <a:ext uri="{FF2B5EF4-FFF2-40B4-BE49-F238E27FC236}">
                  <a16:creationId xmlns:a16="http://schemas.microsoft.com/office/drawing/2014/main" id="{D76375F4-19D8-46A0-8DED-642747EC5DCA}"/>
                </a:ext>
              </a:extLst>
            </p:cNvPr>
            <p:cNvSpPr/>
            <p:nvPr/>
          </p:nvSpPr>
          <p:spPr>
            <a:xfrm>
              <a:off x="593404" y="2407418"/>
              <a:ext cx="8050002" cy="155562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ame Side Corner Rectangle 72">
              <a:extLst>
                <a:ext uri="{FF2B5EF4-FFF2-40B4-BE49-F238E27FC236}">
                  <a16:creationId xmlns:a16="http://schemas.microsoft.com/office/drawing/2014/main" id="{4E89DE17-5A1A-4EB9-8C52-55D646ABCED1}"/>
                </a:ext>
              </a:extLst>
            </p:cNvPr>
            <p:cNvSpPr/>
            <p:nvPr/>
          </p:nvSpPr>
          <p:spPr>
            <a:xfrm>
              <a:off x="593408" y="1905492"/>
              <a:ext cx="8050002" cy="453520"/>
            </a:xfrm>
            <a:prstGeom prst="round2SameRect">
              <a:avLst>
                <a:gd name="adj1" fmla="val 32816"/>
                <a:gd name="adj2" fmla="val 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5E1A806-62AD-453B-9132-79184FAC8E27}"/>
              </a:ext>
            </a:extLst>
          </p:cNvPr>
          <p:cNvSpPr txBox="1">
            <a:spLocks/>
          </p:cNvSpPr>
          <p:nvPr/>
        </p:nvSpPr>
        <p:spPr>
          <a:xfrm>
            <a:off x="6198304" y="1042960"/>
            <a:ext cx="3963599" cy="1136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700" b="1" dirty="0">
                <a:solidFill>
                  <a:schemeClr val="bg1"/>
                </a:solidFill>
              </a:rPr>
              <a:t>Study treatment</a:t>
            </a:r>
          </a:p>
          <a:p>
            <a:pPr marL="180975" indent="-180975">
              <a:spcBef>
                <a:spcPts val="1200"/>
              </a:spcBef>
            </a:pPr>
            <a:r>
              <a:rPr lang="en-GB" sz="1600" dirty="0">
                <a:solidFill>
                  <a:schemeClr val="accent5"/>
                </a:solidFill>
              </a:rPr>
              <a:t>T undecanoate (</a:t>
            </a:r>
            <a:r>
              <a:rPr lang="en-GB" sz="1600" dirty="0" err="1">
                <a:solidFill>
                  <a:schemeClr val="accent5"/>
                </a:solidFill>
              </a:rPr>
              <a:t>Reandron</a:t>
            </a:r>
            <a:r>
              <a:rPr lang="en-GB" sz="1600" dirty="0">
                <a:solidFill>
                  <a:schemeClr val="accent5"/>
                </a:solidFill>
              </a:rPr>
              <a:t>, Bayer) 1000 mg IMI: baseline, 6 weeks and 3 monthly coinciding with study visits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5C55CC-4E16-460D-A5D3-526182AD391F}"/>
              </a:ext>
            </a:extLst>
          </p:cNvPr>
          <p:cNvGrpSpPr/>
          <p:nvPr/>
        </p:nvGrpSpPr>
        <p:grpSpPr>
          <a:xfrm>
            <a:off x="2101344" y="2599997"/>
            <a:ext cx="3963602" cy="3080940"/>
            <a:chOff x="593404" y="1905492"/>
            <a:chExt cx="7904249" cy="4312554"/>
          </a:xfrm>
        </p:grpSpPr>
        <p:sp>
          <p:nvSpPr>
            <p:cNvPr id="34" name="Rounded Rectangle 71">
              <a:extLst>
                <a:ext uri="{FF2B5EF4-FFF2-40B4-BE49-F238E27FC236}">
                  <a16:creationId xmlns:a16="http://schemas.microsoft.com/office/drawing/2014/main" id="{782C2EC6-89F6-49E5-ABC0-57319BC4C5F3}"/>
                </a:ext>
              </a:extLst>
            </p:cNvPr>
            <p:cNvSpPr/>
            <p:nvPr/>
          </p:nvSpPr>
          <p:spPr>
            <a:xfrm>
              <a:off x="593404" y="2393918"/>
              <a:ext cx="7904245" cy="3824128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35" name="Round Same Side Corner Rectangle 72">
              <a:extLst>
                <a:ext uri="{FF2B5EF4-FFF2-40B4-BE49-F238E27FC236}">
                  <a16:creationId xmlns:a16="http://schemas.microsoft.com/office/drawing/2014/main" id="{2A844254-4B5C-4425-B3A2-9DAED74EFE56}"/>
                </a:ext>
              </a:extLst>
            </p:cNvPr>
            <p:cNvSpPr/>
            <p:nvPr/>
          </p:nvSpPr>
          <p:spPr>
            <a:xfrm>
              <a:off x="593408" y="1905492"/>
              <a:ext cx="7904245" cy="453520"/>
            </a:xfrm>
            <a:prstGeom prst="round2SameRect">
              <a:avLst>
                <a:gd name="adj1" fmla="val 32817"/>
                <a:gd name="adj2" fmla="val 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29967467-044D-4416-BAC7-A57DDF3744E1}"/>
              </a:ext>
            </a:extLst>
          </p:cNvPr>
          <p:cNvSpPr txBox="1">
            <a:spLocks/>
          </p:cNvSpPr>
          <p:nvPr/>
        </p:nvSpPr>
        <p:spPr>
          <a:xfrm>
            <a:off x="2097163" y="2575060"/>
            <a:ext cx="3986469" cy="196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700" b="1" dirty="0">
                <a:solidFill>
                  <a:schemeClr val="bg1"/>
                </a:solidFill>
              </a:rPr>
              <a:t>Randomization</a:t>
            </a:r>
          </a:p>
          <a:p>
            <a:pPr marL="180975" indent="-180975">
              <a:spcBef>
                <a:spcPts val="1200"/>
              </a:spcBef>
            </a:pPr>
            <a:r>
              <a:rPr lang="en-GB" sz="1600" dirty="0">
                <a:solidFill>
                  <a:schemeClr val="accent5"/>
                </a:solidFill>
              </a:rPr>
              <a:t>Dynamic minimization in a 1:1 ratio</a:t>
            </a:r>
          </a:p>
          <a:p>
            <a:pPr marL="180975" indent="-180975"/>
            <a:r>
              <a:rPr lang="en-GB" sz="1600" dirty="0">
                <a:solidFill>
                  <a:schemeClr val="accent5"/>
                </a:solidFill>
              </a:rPr>
              <a:t>Stratified by </a:t>
            </a:r>
            <a:r>
              <a:rPr lang="en-GB" sz="1600" dirty="0" err="1">
                <a:solidFill>
                  <a:schemeClr val="accent5"/>
                </a:solidFill>
              </a:rPr>
              <a:t>center</a:t>
            </a:r>
            <a:r>
              <a:rPr lang="en-GB" sz="1600" dirty="0">
                <a:solidFill>
                  <a:schemeClr val="accent5"/>
                </a:solidFill>
              </a:rPr>
              <a:t>, age group (50–59, 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60–74 years), WC (95–100, 101–115, &gt;115 cm), 2-h glucose on OGTT (7.8–9.5, 9.6–11.0, 11.1–15.0 mmol/L), smoking (yes, no), 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first-degree family history of T2DM (yes, no)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87DDE7-31E6-4401-9A45-9E4B8E28565E}"/>
              </a:ext>
            </a:extLst>
          </p:cNvPr>
          <p:cNvGrpSpPr/>
          <p:nvPr/>
        </p:nvGrpSpPr>
        <p:grpSpPr>
          <a:xfrm>
            <a:off x="6201975" y="2599995"/>
            <a:ext cx="3963656" cy="3080942"/>
            <a:chOff x="141657" y="1905492"/>
            <a:chExt cx="8636232" cy="4312556"/>
          </a:xfrm>
        </p:grpSpPr>
        <p:sp>
          <p:nvSpPr>
            <p:cNvPr id="39" name="Rounded Rectangle 71">
              <a:extLst>
                <a:ext uri="{FF2B5EF4-FFF2-40B4-BE49-F238E27FC236}">
                  <a16:creationId xmlns:a16="http://schemas.microsoft.com/office/drawing/2014/main" id="{B39F87FF-23E3-4524-8012-9C3F92465725}"/>
                </a:ext>
              </a:extLst>
            </p:cNvPr>
            <p:cNvSpPr/>
            <p:nvPr/>
          </p:nvSpPr>
          <p:spPr>
            <a:xfrm>
              <a:off x="141657" y="2393918"/>
              <a:ext cx="8636164" cy="382413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ame Side Corner Rectangle 72">
              <a:extLst>
                <a:ext uri="{FF2B5EF4-FFF2-40B4-BE49-F238E27FC236}">
                  <a16:creationId xmlns:a16="http://schemas.microsoft.com/office/drawing/2014/main" id="{D7732B9E-15A0-4746-AAAD-5D6CC9F10C3F}"/>
                </a:ext>
              </a:extLst>
            </p:cNvPr>
            <p:cNvSpPr/>
            <p:nvPr/>
          </p:nvSpPr>
          <p:spPr>
            <a:xfrm>
              <a:off x="141718" y="1905492"/>
              <a:ext cx="8636171" cy="453520"/>
            </a:xfrm>
            <a:prstGeom prst="round2SameRect">
              <a:avLst>
                <a:gd name="adj1" fmla="val 34457"/>
                <a:gd name="adj2" fmla="val 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622CE293-4146-4790-AA18-094CCC424DF2}"/>
              </a:ext>
            </a:extLst>
          </p:cNvPr>
          <p:cNvSpPr txBox="1">
            <a:spLocks/>
          </p:cNvSpPr>
          <p:nvPr/>
        </p:nvSpPr>
        <p:spPr>
          <a:xfrm>
            <a:off x="6198303" y="2575058"/>
            <a:ext cx="3963597" cy="196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4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1700" b="1" dirty="0">
                <a:solidFill>
                  <a:schemeClr val="bg1"/>
                </a:solidFill>
              </a:rPr>
              <a:t>Co-primary endpoints – power calculation</a:t>
            </a:r>
          </a:p>
          <a:p>
            <a:pPr marL="180975" indent="-180975">
              <a:spcBef>
                <a:spcPts val="1200"/>
              </a:spcBef>
            </a:pPr>
            <a:r>
              <a:rPr lang="en-GB" sz="1600" dirty="0">
                <a:solidFill>
                  <a:schemeClr val="accent5"/>
                </a:solidFill>
              </a:rPr>
              <a:t>N=1000; ≥80% power to detect a change 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in the proportion with OGTT ≥11.1 mmol/L (270 mg/dL) from 16.1% (control group) </a:t>
            </a:r>
            <a:br>
              <a:rPr lang="en-GB" sz="1600" dirty="0">
                <a:solidFill>
                  <a:schemeClr val="accent5"/>
                </a:solidFill>
              </a:rPr>
            </a:br>
            <a:r>
              <a:rPr lang="en-GB" sz="1600" dirty="0">
                <a:solidFill>
                  <a:schemeClr val="accent5"/>
                </a:solidFill>
              </a:rPr>
              <a:t>to 9.0% (testosterone group), significance level: 3.5%</a:t>
            </a:r>
          </a:p>
          <a:p>
            <a:pPr marL="180975" indent="-180975"/>
            <a:r>
              <a:rPr lang="en-GB" sz="1600" dirty="0">
                <a:solidFill>
                  <a:schemeClr val="accent5"/>
                </a:solidFill>
              </a:rPr>
              <a:t>&gt;88% power to detect a change between groups in the reduction of OGTT 2-h glucose of 0.6 mmol/L (10.8 mg/dL) based on SD 2.42 mmol/L (43.56 mg/</a:t>
            </a:r>
            <a:r>
              <a:rPr lang="en-GB" sz="1600" dirty="0" err="1">
                <a:solidFill>
                  <a:schemeClr val="accent5"/>
                </a:solidFill>
              </a:rPr>
              <a:t>dL</a:t>
            </a:r>
            <a:r>
              <a:rPr lang="en-GB" sz="1600" dirty="0">
                <a:solidFill>
                  <a:schemeClr val="accent5"/>
                </a:solidFill>
              </a:rPr>
              <a:t>), significance level: 2.5%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391CE97-0FEA-4C98-B51F-E3D8FEF28758}"/>
              </a:ext>
            </a:extLst>
          </p:cNvPr>
          <p:cNvSpPr txBox="1">
            <a:spLocks/>
          </p:cNvSpPr>
          <p:nvPr/>
        </p:nvSpPr>
        <p:spPr>
          <a:xfrm>
            <a:off x="369158" y="144401"/>
            <a:ext cx="11386414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/>
                </a:solidFill>
              </a:rPr>
              <a:t>T4DM study:</a:t>
            </a:r>
            <a:r>
              <a:rPr lang="en-GB" dirty="0">
                <a:solidFill>
                  <a:schemeClr val="accent5"/>
                </a:solidFill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375674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C0B5A-0830-407F-9124-FD581D5F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67" y="395660"/>
            <a:ext cx="10635342" cy="75848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Participants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129BC-582A-40ED-85A9-3581F42EB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T, testosterone.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5B7240-3935-4418-9E30-7C87679BA062}"/>
              </a:ext>
            </a:extLst>
          </p:cNvPr>
          <p:cNvGrpSpPr/>
          <p:nvPr/>
        </p:nvGrpSpPr>
        <p:grpSpPr>
          <a:xfrm>
            <a:off x="3945245" y="365473"/>
            <a:ext cx="6168664" cy="5600943"/>
            <a:chOff x="3372258" y="477561"/>
            <a:chExt cx="4688732" cy="5600943"/>
          </a:xfrm>
        </p:grpSpPr>
        <p:sp>
          <p:nvSpPr>
            <p:cNvPr id="49" name="Rounded Rectangle 71">
              <a:extLst>
                <a:ext uri="{FF2B5EF4-FFF2-40B4-BE49-F238E27FC236}">
                  <a16:creationId xmlns:a16="http://schemas.microsoft.com/office/drawing/2014/main" id="{EE63D59D-7097-4F0C-8378-8E2118FC4DBE}"/>
                </a:ext>
              </a:extLst>
            </p:cNvPr>
            <p:cNvSpPr/>
            <p:nvPr/>
          </p:nvSpPr>
          <p:spPr>
            <a:xfrm>
              <a:off x="3372258" y="477561"/>
              <a:ext cx="4688732" cy="5600943"/>
            </a:xfrm>
            <a:prstGeom prst="roundRect">
              <a:avLst>
                <a:gd name="adj" fmla="val 3835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F87573-119D-4F7D-A7DA-B612F2253D7D}"/>
                </a:ext>
              </a:extLst>
            </p:cNvPr>
            <p:cNvSpPr txBox="1"/>
            <p:nvPr/>
          </p:nvSpPr>
          <p:spPr>
            <a:xfrm>
              <a:off x="3537404" y="3949399"/>
              <a:ext cx="2646581" cy="299561"/>
            </a:xfrm>
            <a:prstGeom prst="roundRect">
              <a:avLst>
                <a:gd name="adj" fmla="val 22354"/>
              </a:avLst>
            </a:prstGeom>
            <a:solidFill>
              <a:srgbClr val="6F9AD3"/>
            </a:solidFill>
            <a:ln w="19050">
              <a:solidFill>
                <a:srgbClr val="6F9AD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Eligible for clinic screening (n=1217)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B0CD2D-D5A3-42A7-A8FF-9673BA53F725}"/>
                </a:ext>
              </a:extLst>
            </p:cNvPr>
            <p:cNvSpPr txBox="1"/>
            <p:nvPr/>
          </p:nvSpPr>
          <p:spPr>
            <a:xfrm>
              <a:off x="5505604" y="1095354"/>
              <a:ext cx="2268000" cy="831107"/>
            </a:xfrm>
            <a:prstGeom prst="roundRect">
              <a:avLst>
                <a:gd name="adj" fmla="val 9800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Excluded on pre-screening questionnaire (n=5914)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970 previous diabetes diagnosis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1061 history of cancer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2074 contraindicated medications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580 waist circumference too small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1209 other exclusions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7CBE2D-00CE-4B14-AEA9-19EDF021A18F}"/>
                </a:ext>
              </a:extLst>
            </p:cNvPr>
            <p:cNvSpPr txBox="1"/>
            <p:nvPr/>
          </p:nvSpPr>
          <p:spPr>
            <a:xfrm>
              <a:off x="5505605" y="2319900"/>
              <a:ext cx="1629042" cy="250865"/>
            </a:xfrm>
            <a:prstGeom prst="roundRect">
              <a:avLst>
                <a:gd name="adj" fmla="val 25518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Did not attend lab screening (n=2195)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51B187-D6B4-48F6-BAE6-66AD6410DB47}"/>
                </a:ext>
              </a:extLst>
            </p:cNvPr>
            <p:cNvSpPr txBox="1"/>
            <p:nvPr/>
          </p:nvSpPr>
          <p:spPr>
            <a:xfrm>
              <a:off x="5505605" y="2623147"/>
              <a:ext cx="1426057" cy="248781"/>
            </a:xfrm>
            <a:prstGeom prst="roundRect">
              <a:avLst>
                <a:gd name="adj" fmla="val 23925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Declined lab screening (n=2383)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B0D0CE-77D2-44B5-8FC7-F36C7D89533B}"/>
                </a:ext>
              </a:extLst>
            </p:cNvPr>
            <p:cNvSpPr txBox="1"/>
            <p:nvPr/>
          </p:nvSpPr>
          <p:spPr>
            <a:xfrm>
              <a:off x="5505604" y="3264119"/>
              <a:ext cx="1674453" cy="630019"/>
            </a:xfrm>
            <a:prstGeom prst="roundRect">
              <a:avLst>
                <a:gd name="adj" fmla="val 12927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Excluded at lab screening (n=7313)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6221 normal blood glucose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546 testosterone too high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546 other exclusions on blood tests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D7F0A8-2999-4C02-8B28-929B1B59E75F}"/>
                </a:ext>
              </a:extLst>
            </p:cNvPr>
            <p:cNvSpPr txBox="1"/>
            <p:nvPr/>
          </p:nvSpPr>
          <p:spPr>
            <a:xfrm>
              <a:off x="5535100" y="4294671"/>
              <a:ext cx="1877544" cy="246698"/>
            </a:xfrm>
            <a:prstGeom prst="roundRect">
              <a:avLst>
                <a:gd name="adj" fmla="val 22329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Declined clinic screening/enrolment (n=108</a:t>
              </a:r>
              <a:r>
                <a:rPr lang="en-GB" sz="800" dirty="0"/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48FBC5-83C5-45A2-B570-E9C151F2B908}"/>
                </a:ext>
              </a:extLst>
            </p:cNvPr>
            <p:cNvSpPr txBox="1"/>
            <p:nvPr/>
          </p:nvSpPr>
          <p:spPr>
            <a:xfrm>
              <a:off x="5535100" y="4625422"/>
              <a:ext cx="2470163" cy="981789"/>
            </a:xfrm>
            <a:prstGeom prst="roundRect">
              <a:avLst>
                <a:gd name="adj" fmla="val 6123"/>
              </a:avLst>
            </a:prstGeom>
            <a:solidFill>
              <a:srgbClr val="D5DEEF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GB" sz="800" dirty="0">
                  <a:solidFill>
                    <a:schemeClr val="accent5"/>
                  </a:solidFill>
                </a:rPr>
                <a:t>Excluded at clinic screening (n=102)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22 contraindicated medications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11 previous diabetes diagnosis/metformin use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12 prostate-related exclusions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9 cardiovascular exclusions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9 off-study T treatment commenced/indicated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800" dirty="0">
                  <a:solidFill>
                    <a:schemeClr val="accent5"/>
                  </a:solidFill>
                </a:rPr>
                <a:t>39 other exclusions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2784A-0F02-461C-AB01-19085ADBF669}"/>
                </a:ext>
              </a:extLst>
            </p:cNvPr>
            <p:cNvSpPr txBox="1"/>
            <p:nvPr/>
          </p:nvSpPr>
          <p:spPr>
            <a:xfrm>
              <a:off x="3991237" y="5674710"/>
              <a:ext cx="1738913" cy="294501"/>
            </a:xfrm>
            <a:prstGeom prst="roundRect">
              <a:avLst>
                <a:gd name="adj" fmla="val 20321"/>
              </a:avLst>
            </a:prstGeom>
            <a:solidFill>
              <a:srgbClr val="6F9AD3"/>
            </a:solidFill>
            <a:ln w="19050">
              <a:solidFill>
                <a:srgbClr val="6F9AD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Randomized (n=1007)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DB81482-57D8-4B18-9B62-D2840F270E2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861184" y="1020211"/>
              <a:ext cx="0" cy="945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C6CA69-FA4A-4926-A54E-22CB6C543E20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4861177" y="2280716"/>
              <a:ext cx="0" cy="632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81AF583-77B1-4ABC-9563-E833F96C9BEF}"/>
                </a:ext>
              </a:extLst>
            </p:cNvPr>
            <p:cNvCxnSpPr>
              <a:cxnSpLocks/>
            </p:cNvCxnSpPr>
            <p:nvPr/>
          </p:nvCxnSpPr>
          <p:spPr>
            <a:xfrm>
              <a:off x="4861184" y="3181782"/>
              <a:ext cx="0" cy="765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367BECD-9A95-48B4-9A29-BD4E7306A9F6}"/>
                </a:ext>
              </a:extLst>
            </p:cNvPr>
            <p:cNvCxnSpPr>
              <a:cxnSpLocks/>
            </p:cNvCxnSpPr>
            <p:nvPr/>
          </p:nvCxnSpPr>
          <p:spPr>
            <a:xfrm>
              <a:off x="4861184" y="4234965"/>
              <a:ext cx="0" cy="14365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21BAC1-BF3A-4084-818C-86FDB98208D0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1510907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2ED2A14-7FB5-4C08-962C-814BF37095D1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2445332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93E05C-6E6B-4BC1-85A4-CFDB08456ECB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2747537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141C058-B321-47D5-80EE-0FAFADAD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3579128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6E2141F-FF2C-45F5-A7DE-8E0B4B05C6CB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4418020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A3E0858-3A2D-408F-BE54-87D341C19429}"/>
                </a:ext>
              </a:extLst>
            </p:cNvPr>
            <p:cNvCxnSpPr>
              <a:cxnSpLocks/>
            </p:cNvCxnSpPr>
            <p:nvPr/>
          </p:nvCxnSpPr>
          <p:spPr>
            <a:xfrm>
              <a:off x="4865823" y="5116317"/>
              <a:ext cx="6295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8A9FAC-271F-49F4-8580-A9D99C197D4A}"/>
                </a:ext>
              </a:extLst>
            </p:cNvPr>
            <p:cNvSpPr txBox="1"/>
            <p:nvPr/>
          </p:nvSpPr>
          <p:spPr>
            <a:xfrm>
              <a:off x="3584341" y="2919800"/>
              <a:ext cx="2552707" cy="291971"/>
            </a:xfrm>
            <a:prstGeom prst="roundRect">
              <a:avLst>
                <a:gd name="adj" fmla="val 18289"/>
              </a:avLst>
            </a:prstGeom>
            <a:solidFill>
              <a:srgbClr val="6F9AD3"/>
            </a:solidFill>
            <a:ln w="19050">
              <a:solidFill>
                <a:srgbClr val="6F9AD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Attended lab screening (n=8530)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94E264-4A19-4F88-B0D7-75F7E2FF8328}"/>
                </a:ext>
              </a:extLst>
            </p:cNvPr>
            <p:cNvSpPr txBox="1"/>
            <p:nvPr/>
          </p:nvSpPr>
          <p:spPr>
            <a:xfrm>
              <a:off x="3543551" y="1973565"/>
              <a:ext cx="2635252" cy="307151"/>
            </a:xfrm>
            <a:prstGeom prst="roundRect">
              <a:avLst>
                <a:gd name="adj" fmla="val 26418"/>
              </a:avLst>
            </a:prstGeom>
            <a:solidFill>
              <a:srgbClr val="6F9AD3"/>
            </a:solidFill>
            <a:ln w="19050">
              <a:solidFill>
                <a:srgbClr val="6F9AD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Eligible for lab screening (n=13,108)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76FA35-10AC-42AB-818A-F3CEC83C970C}"/>
                </a:ext>
              </a:extLst>
            </p:cNvPr>
            <p:cNvSpPr txBox="1"/>
            <p:nvPr/>
          </p:nvSpPr>
          <p:spPr>
            <a:xfrm>
              <a:off x="3630148" y="617506"/>
              <a:ext cx="2462071" cy="402705"/>
            </a:xfrm>
            <a:prstGeom prst="roundRect">
              <a:avLst>
                <a:gd name="adj" fmla="val 18482"/>
              </a:avLst>
            </a:prstGeom>
            <a:solidFill>
              <a:srgbClr val="6F9AD3"/>
            </a:solidFill>
            <a:ln w="19050">
              <a:solidFill>
                <a:srgbClr val="6F9AD3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Pre-screening questionnaire completed</a:t>
              </a:r>
              <a:br>
                <a:rPr lang="en-GB" sz="1100" b="1" dirty="0">
                  <a:solidFill>
                    <a:schemeClr val="bg1"/>
                  </a:solidFill>
                </a:rPr>
              </a:br>
              <a:r>
                <a:rPr lang="en-GB" sz="1100" b="1" dirty="0">
                  <a:solidFill>
                    <a:schemeClr val="bg1"/>
                  </a:solidFill>
                </a:rPr>
                <a:t>(n=19,022)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90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0" ma:contentTypeDescription="Create a new document." ma:contentTypeScope="" ma:versionID="7e7cc3e53a1c6c13768d61cee4c666df">
  <xsd:schema xmlns:xsd="http://www.w3.org/2001/XMLSchema" xmlns:xs="http://www.w3.org/2001/XMLSchema" xmlns:p="http://schemas.microsoft.com/office/2006/metadata/properties" xmlns:ns2="2bd39ed4-040d-4575-9ecd-51b09e17f4f6" targetNamespace="http://schemas.microsoft.com/office/2006/metadata/properties" ma:root="true" ma:fieldsID="e59c39555b5737b5f5563e59e9207369" ns2:_="">
    <xsd:import namespace="2bd39ed4-040d-4575-9ecd-51b09e17f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297C8C-E23D-4CC9-A058-D49CC53C8EEF}"/>
</file>

<file path=customXml/itemProps2.xml><?xml version="1.0" encoding="utf-8"?>
<ds:datastoreItem xmlns:ds="http://schemas.openxmlformats.org/officeDocument/2006/customXml" ds:itemID="{04F12E25-1B58-4B01-8DA0-AAB59D56E958}"/>
</file>

<file path=customXml/itemProps3.xml><?xml version="1.0" encoding="utf-8"?>
<ds:datastoreItem xmlns:ds="http://schemas.openxmlformats.org/officeDocument/2006/customXml" ds:itemID="{D0E8F7C5-9998-4E86-B9D6-7749C1410E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2997</Words>
  <Application>Microsoft Office PowerPoint</Application>
  <PresentationFormat>Widescreen</PresentationFormat>
  <Paragraphs>397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Poppins Medium</vt:lpstr>
      <vt:lpstr>Arial</vt:lpstr>
      <vt:lpstr>Wingdings</vt:lpstr>
      <vt:lpstr>Poppins Light</vt:lpstr>
      <vt:lpstr>Calibri</vt:lpstr>
      <vt:lpstr>Office Theme</vt:lpstr>
      <vt:lpstr>Effect of Testosterone Treatment On Type 2 Diabetes Incidence In High Risk Men Enrolled In A Lifestyle Program:  A Two-year Randomized Placebo Controlled Trial (T4DM)</vt:lpstr>
      <vt:lpstr>The T4DM study: in high-risk men, TTh decreased the 2-year             risk of T2DM by 41% beyond lifestyle interventions alone</vt:lpstr>
      <vt:lpstr>T4DM study: overview</vt:lpstr>
      <vt:lpstr>Rationale</vt:lpstr>
      <vt:lpstr>PowerPoint Presentation</vt:lpstr>
      <vt:lpstr>T4DM study: design</vt:lpstr>
      <vt:lpstr>PowerPoint Presentation</vt:lpstr>
      <vt:lpstr>PowerPoint Presentation</vt:lpstr>
      <vt:lpstr>Participants</vt:lpstr>
      <vt:lpstr>Participants (cont.)</vt:lpstr>
      <vt:lpstr>T4DM Participants n=1007</vt:lpstr>
      <vt:lpstr>Results: Changes in HPG axis markers</vt:lpstr>
      <vt:lpstr>Results: Primary outcomes</vt:lpstr>
      <vt:lpstr>Results: Secondary outcomes</vt:lpstr>
      <vt:lpstr>Results: Secondary outcomes (cont.)</vt:lpstr>
      <vt:lpstr>Safety</vt:lpstr>
      <vt:lpstr>Summary and conclusions</vt:lpstr>
      <vt:lpstr>Where do we go from here? A pragmatic approach</vt:lpstr>
      <vt:lpstr>NHS Cheshire CCG: Diabetes Guidance 2021 Addressing Hypogonadism in Men with Diabetes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beaumont</dc:creator>
  <cp:lastModifiedBy>richard jones</cp:lastModifiedBy>
  <cp:revision>48</cp:revision>
  <dcterms:created xsi:type="dcterms:W3CDTF">2020-12-03T13:24:11Z</dcterms:created>
  <dcterms:modified xsi:type="dcterms:W3CDTF">2021-03-15T13:14:23Z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0x010100915C31388130E845B306F08280035E70</vt:lpwstr>
  </property>
</Properties>
</file>