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1068" r:id="rId3"/>
    <p:sldId id="1057" r:id="rId4"/>
    <p:sldId id="1067" r:id="rId5"/>
    <p:sldId id="1060" r:id="rId6"/>
    <p:sldId id="1069" r:id="rId7"/>
    <p:sldId id="1061" r:id="rId8"/>
    <p:sldId id="1072" r:id="rId9"/>
    <p:sldId id="1062" r:id="rId10"/>
    <p:sldId id="1073" r:id="rId11"/>
    <p:sldId id="1063" r:id="rId12"/>
    <p:sldId id="1065" r:id="rId13"/>
    <p:sldId id="1074" r:id="rId14"/>
    <p:sldId id="1075" r:id="rId15"/>
    <p:sldId id="1076" r:id="rId16"/>
    <p:sldId id="1055" r:id="rId17"/>
    <p:sldId id="1071" r:id="rId18"/>
    <p:sldId id="1070" r:id="rId19"/>
    <p:sldId id="1064" r:id="rId20"/>
    <p:sldId id="1043" r:id="rId21"/>
    <p:sldId id="967"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Poppins Light" panose="020B0604020202020204" charset="0"/>
      <p:regular r:id="rId28"/>
      <p:italic r:id="rId29"/>
    </p:embeddedFont>
    <p:embeddedFont>
      <p:font typeface="Poppins Medium" panose="020B0604020202020204"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5C5E"/>
    <a:srgbClr val="00A8E1"/>
    <a:srgbClr val="DDD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2597" autoAdjust="0"/>
  </p:normalViewPr>
  <p:slideViewPr>
    <p:cSldViewPr snapToGrid="0" showGuides="1">
      <p:cViewPr varScale="1">
        <p:scale>
          <a:sx n="105" d="100"/>
          <a:sy n="105" d="100"/>
        </p:scale>
        <p:origin x="720"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Est diff</c:v>
                </c:pt>
              </c:strCache>
            </c:strRef>
          </c:tx>
          <c:spPr>
            <a:solidFill>
              <a:schemeClr val="tx2"/>
            </a:solidFill>
          </c:spPr>
          <c:invertIfNegative val="0"/>
          <c:dPt>
            <c:idx val="0"/>
            <c:invertIfNegative val="0"/>
            <c:bubble3D val="0"/>
            <c:spPr>
              <a:solidFill>
                <a:schemeClr val="accent1"/>
              </a:solidFill>
            </c:spPr>
            <c:extLst>
              <c:ext xmlns:c16="http://schemas.microsoft.com/office/drawing/2014/chart" uri="{C3380CC4-5D6E-409C-BE32-E72D297353CC}">
                <c16:uniqueId val="{00000001-D36A-4EF3-A2DE-1201429A0819}"/>
              </c:ext>
            </c:extLst>
          </c:dPt>
          <c:dPt>
            <c:idx val="6"/>
            <c:invertIfNegative val="0"/>
            <c:bubble3D val="0"/>
            <c:spPr>
              <a:solidFill>
                <a:schemeClr val="accent3"/>
              </a:solidFill>
            </c:spPr>
            <c:extLst>
              <c:ext xmlns:c16="http://schemas.microsoft.com/office/drawing/2014/chart" uri="{C3380CC4-5D6E-409C-BE32-E72D297353CC}">
                <c16:uniqueId val="{00000001-7008-4376-8E11-2474A12E4DAF}"/>
              </c:ext>
            </c:extLst>
          </c:dPt>
          <c:cat>
            <c:strRef>
              <c:f>Sheet1!$A$2:$A$3</c:f>
              <c:strCache>
                <c:ptCount val="2"/>
                <c:pt idx="0">
                  <c:v> </c:v>
                </c:pt>
                <c:pt idx="1">
                  <c:v> </c:v>
                </c:pt>
              </c:strCache>
            </c:strRef>
          </c:cat>
          <c:val>
            <c:numRef>
              <c:f>Sheet1!$B$2:$B$3</c:f>
              <c:numCache>
                <c:formatCode>General</c:formatCode>
                <c:ptCount val="2"/>
              </c:numCache>
            </c:numRef>
          </c:val>
          <c:extLst>
            <c:ext xmlns:c16="http://schemas.microsoft.com/office/drawing/2014/chart" uri="{C3380CC4-5D6E-409C-BE32-E72D297353CC}">
              <c16:uniqueId val="{00000008-7008-4376-8E11-2474A12E4DAF}"/>
            </c:ext>
          </c:extLst>
        </c:ser>
        <c:ser>
          <c:idx val="1"/>
          <c:order val="1"/>
          <c:tx>
            <c:strRef>
              <c:f>Sheet1!$C$1</c:f>
              <c:strCache>
                <c:ptCount val="1"/>
                <c:pt idx="0">
                  <c:v>low</c:v>
                </c:pt>
              </c:strCache>
            </c:strRef>
          </c:tx>
          <c:invertIfNegative val="0"/>
          <c:cat>
            <c:strRef>
              <c:f>Sheet1!$A$2:$A$3</c:f>
              <c:strCache>
                <c:ptCount val="2"/>
                <c:pt idx="0">
                  <c:v> </c:v>
                </c:pt>
                <c:pt idx="1">
                  <c:v> </c:v>
                </c:pt>
              </c:strCache>
            </c:strRef>
          </c:cat>
          <c:val>
            <c:numRef>
              <c:f>Sheet1!$C$2:$C$3</c:f>
              <c:numCache>
                <c:formatCode>General</c:formatCode>
                <c:ptCount val="2"/>
              </c:numCache>
            </c:numRef>
          </c:val>
          <c:extLst>
            <c:ext xmlns:c16="http://schemas.microsoft.com/office/drawing/2014/chart" uri="{C3380CC4-5D6E-409C-BE32-E72D297353CC}">
              <c16:uniqueId val="{00000004-FFD9-4BCA-8990-843CC78E415D}"/>
            </c:ext>
          </c:extLst>
        </c:ser>
        <c:ser>
          <c:idx val="2"/>
          <c:order val="2"/>
          <c:tx>
            <c:strRef>
              <c:f>Sheet1!$D$1</c:f>
              <c:strCache>
                <c:ptCount val="1"/>
                <c:pt idx="0">
                  <c:v>high</c:v>
                </c:pt>
              </c:strCache>
            </c:strRef>
          </c:tx>
          <c:invertIfNegative val="0"/>
          <c:cat>
            <c:strRef>
              <c:f>Sheet1!$A$2:$A$3</c:f>
              <c:strCache>
                <c:ptCount val="2"/>
                <c:pt idx="0">
                  <c:v> </c:v>
                </c:pt>
                <c:pt idx="1">
                  <c:v> </c:v>
                </c:pt>
              </c:strCache>
            </c:strRef>
          </c:cat>
          <c:val>
            <c:numRef>
              <c:f>Sheet1!$D$2:$D$3</c:f>
              <c:numCache>
                <c:formatCode>General</c:formatCode>
                <c:ptCount val="2"/>
              </c:numCache>
            </c:numRef>
          </c:val>
          <c:extLst>
            <c:ext xmlns:c16="http://schemas.microsoft.com/office/drawing/2014/chart" uri="{C3380CC4-5D6E-409C-BE32-E72D297353CC}">
              <c16:uniqueId val="{00000005-FFD9-4BCA-8990-843CC78E415D}"/>
            </c:ext>
          </c:extLst>
        </c:ser>
        <c:dLbls>
          <c:showLegendKey val="0"/>
          <c:showVal val="0"/>
          <c:showCatName val="0"/>
          <c:showSerName val="0"/>
          <c:showPercent val="0"/>
          <c:showBubbleSize val="0"/>
        </c:dLbls>
        <c:gapWidth val="75"/>
        <c:axId val="232901632"/>
        <c:axId val="232911616"/>
      </c:barChart>
      <c:catAx>
        <c:axId val="232901632"/>
        <c:scaling>
          <c:orientation val="minMax"/>
        </c:scaling>
        <c:delete val="0"/>
        <c:axPos val="l"/>
        <c:numFmt formatCode="General" sourceLinked="0"/>
        <c:majorTickMark val="none"/>
        <c:minorTickMark val="none"/>
        <c:tickLblPos val="low"/>
        <c:spPr>
          <a:ln w="19050">
            <a:solidFill>
              <a:schemeClr val="tx1"/>
            </a:solidFill>
          </a:ln>
        </c:spPr>
        <c:txPr>
          <a:bodyPr/>
          <a:lstStyle/>
          <a:p>
            <a:pPr>
              <a:defRPr sz="1400" b="1"/>
            </a:pPr>
            <a:endParaRPr lang="en-US"/>
          </a:p>
        </c:txPr>
        <c:crossAx val="232911616"/>
        <c:crosses val="autoZero"/>
        <c:auto val="1"/>
        <c:lblAlgn val="ctr"/>
        <c:lblOffset val="100"/>
        <c:noMultiLvlLbl val="0"/>
      </c:catAx>
      <c:valAx>
        <c:axId val="232911616"/>
        <c:scaling>
          <c:orientation val="minMax"/>
          <c:max val="80"/>
          <c:min val="0"/>
        </c:scaling>
        <c:delete val="0"/>
        <c:axPos val="b"/>
        <c:numFmt formatCode="General" sourceLinked="1"/>
        <c:majorTickMark val="out"/>
        <c:minorTickMark val="none"/>
        <c:tickLblPos val="nextTo"/>
        <c:spPr>
          <a:ln w="19050">
            <a:solidFill>
              <a:schemeClr val="tx1"/>
            </a:solidFill>
          </a:ln>
        </c:spPr>
        <c:txPr>
          <a:bodyPr/>
          <a:lstStyle/>
          <a:p>
            <a:pPr>
              <a:defRPr sz="1100"/>
            </a:pPr>
            <a:endParaRPr lang="en-US"/>
          </a:p>
        </c:txPr>
        <c:crossAx val="2329016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489FB-C429-4B5D-8498-6EB76CCEE956}" type="datetimeFigureOut">
              <a:rPr lang="en-GB" smtClean="0"/>
              <a:t>03/03/2021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84888-CB99-4036-82FD-431DCF68B846}" type="slidenum">
              <a:rPr lang="en-GB" smtClean="0"/>
              <a:t>‹#›</a:t>
            </a:fld>
            <a:endParaRPr lang="en-GB"/>
          </a:p>
        </p:txBody>
      </p:sp>
    </p:spTree>
    <p:extLst>
      <p:ext uri="{BB962C8B-B14F-4D97-AF65-F5344CB8AC3E}">
        <p14:creationId xmlns:p14="http://schemas.microsoft.com/office/powerpoint/2010/main" val="1119352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804693" cy="4029879"/>
          </a:xfrm>
        </p:spPr>
        <p:txBody>
          <a:bodyPr>
            <a:normAutofit lnSpcReduction="10000"/>
          </a:bodyPr>
          <a:lstStyle/>
          <a:p>
            <a:pPr marL="171450" indent="-171450">
              <a:buFont typeface="Arial" panose="020B0604020202020204" pitchFamily="34" charset="0"/>
              <a:buChar char="•"/>
            </a:pPr>
            <a:r>
              <a:rPr lang="en-GB" dirty="0"/>
              <a:t>In 2002, the US NIA and NCI requested that the IOM (now the National Academy of Medicine) assess the status of current clinical research on TTh for older men.</a:t>
            </a:r>
          </a:p>
          <a:p>
            <a:pPr marL="171450" indent="-171450">
              <a:buFont typeface="Arial" panose="020B0604020202020204" pitchFamily="34" charset="0"/>
              <a:buChar char="•"/>
            </a:pPr>
            <a:r>
              <a:rPr lang="en-GB" dirty="0"/>
              <a:t>In 2003, the IOM committee concluded that the evidence on the effects of TTh in older men with low testosterone was insufficient and recommended that the NIA fund a coordinated set of clinical trials to determine whether TTh has any benefits in this population, and to fund a larger trial to determine the possible risks of TTh, but only if benefits were found.</a:t>
            </a:r>
          </a:p>
          <a:p>
            <a:pPr marL="171450" indent="-171450">
              <a:buFont typeface="Arial" panose="020B0604020202020204" pitchFamily="34" charset="0"/>
              <a:buChar char="•"/>
            </a:pPr>
            <a:r>
              <a:rPr lang="en-GB" dirty="0"/>
              <a:t>The NIA followed this advice and supported the development of the </a:t>
            </a:r>
            <a:r>
              <a:rPr lang="en-GB" dirty="0" err="1"/>
              <a:t>TTrials</a:t>
            </a:r>
            <a:r>
              <a:rPr lang="en-GB" dirty="0"/>
              <a:t> to implement the IOM’s recommendation.</a:t>
            </a:r>
          </a:p>
          <a:p>
            <a:pPr marL="185766" indent="-185766">
              <a:buFont typeface="Arial" panose="020B0604020202020204" pitchFamily="34" charset="0"/>
              <a:buChar char="•"/>
            </a:pPr>
            <a:r>
              <a:rPr lang="en-GB" dirty="0"/>
              <a:t>The Testosterone Trials were 7 coordinated clinical trials conducted at 12 US sites to assess the efficacy of TTh for 1 year in older men with hypogonadism [testosterone levels &lt;9.5 nmol/L (&lt;275 ng/dL)]:</a:t>
            </a:r>
          </a:p>
          <a:p>
            <a:pPr marL="681142" lvl="1" indent="-185766">
              <a:lnSpc>
                <a:spcPct val="90000"/>
              </a:lnSpc>
              <a:buFont typeface="Calibri" panose="020F0502020204030204" pitchFamily="34" charset="0"/>
              <a:buChar char="–"/>
              <a:defRPr/>
            </a:pPr>
            <a:r>
              <a:rPr lang="en-GB" dirty="0"/>
              <a:t>Sexual Function, Physical Function and Vitality studies (first key publications in 2016).</a:t>
            </a:r>
          </a:p>
          <a:p>
            <a:pPr marL="681142" lvl="1" indent="-185766">
              <a:lnSpc>
                <a:spcPct val="90000"/>
              </a:lnSpc>
              <a:buFont typeface="Calibri" panose="020F0502020204030204" pitchFamily="34" charset="0"/>
              <a:buChar char="–"/>
              <a:defRPr/>
            </a:pPr>
            <a:r>
              <a:rPr lang="en-GB" dirty="0"/>
              <a:t>Cognitive Function, Anaemia, Cardiovascular and Bone studies (first key publications </a:t>
            </a:r>
            <a:br>
              <a:rPr lang="en-GB" dirty="0"/>
            </a:br>
            <a:r>
              <a:rPr lang="en-GB" dirty="0"/>
              <a:t>in 2017).</a:t>
            </a:r>
          </a:p>
          <a:p>
            <a:endParaRPr lang="en-GB" dirty="0"/>
          </a:p>
          <a:p>
            <a:r>
              <a:rPr lang="en-GB" dirty="0"/>
              <a:t>IOM, Institute of Medicine; NCI, National Cancer Institute; NIA, National Institute on Aging; </a:t>
            </a:r>
            <a:br>
              <a:rPr lang="en-GB" dirty="0"/>
            </a:br>
            <a:r>
              <a:rPr lang="en-GB" dirty="0"/>
              <a:t>TTh, testosterone therapy</a:t>
            </a:r>
          </a:p>
          <a:p>
            <a:endParaRPr lang="en-GB" sz="1200" dirty="0"/>
          </a:p>
          <a:p>
            <a:r>
              <a:rPr lang="en-GB" sz="1200" b="1" dirty="0"/>
              <a:t>Reference</a:t>
            </a:r>
          </a:p>
          <a:p>
            <a:r>
              <a:rPr lang="en-GB" dirty="0"/>
              <a:t>Snyder PJ </a:t>
            </a:r>
            <a:r>
              <a:rPr lang="en-GB" i="1" dirty="0"/>
              <a:t>et al. </a:t>
            </a:r>
            <a:r>
              <a:rPr lang="sv-SE" i="1" dirty="0"/>
              <a:t>Endocr Rev</a:t>
            </a:r>
            <a:r>
              <a:rPr lang="sv-SE" dirty="0"/>
              <a:t> 2018;39:369–86.</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t>2</a:t>
            </a:fld>
            <a:endParaRPr lang="en-GB"/>
          </a:p>
        </p:txBody>
      </p:sp>
    </p:spTree>
    <p:extLst>
      <p:ext uri="{BB962C8B-B14F-4D97-AF65-F5344CB8AC3E}">
        <p14:creationId xmlns:p14="http://schemas.microsoft.com/office/powerpoint/2010/main" val="3260327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GB" dirty="0"/>
              <a:t>No significant mean changes from baseline to Months 6 and 12 in delayed paragraph </a:t>
            </a:r>
            <a:br>
              <a:rPr lang="en-GB" dirty="0"/>
            </a:br>
            <a:r>
              <a:rPr lang="en-GB" dirty="0"/>
              <a:t>recall score were observed among men with AAMI in the TTh and placebo groups </a:t>
            </a:r>
            <a:br>
              <a:rPr lang="en-GB" dirty="0"/>
            </a:br>
            <a:r>
              <a:rPr lang="en-GB" dirty="0"/>
              <a:t>[adjusted estimated difference −0.07 (95% CI: −0.92 to 0.79); p=0.88].</a:t>
            </a:r>
          </a:p>
          <a:p>
            <a:pPr marL="681142" lvl="1" indent="-185766">
              <a:lnSpc>
                <a:spcPct val="90000"/>
              </a:lnSpc>
              <a:buFont typeface="Calibri" panose="020F0502020204030204" pitchFamily="34" charset="0"/>
              <a:buChar char="–"/>
              <a:defRPr/>
            </a:pPr>
            <a:r>
              <a:rPr lang="en-GB" dirty="0"/>
              <a:t>Mean scores for delayed paragraph recall were 14.0 at baseline, 16.0 at Month 6 and 16.2 at Month 12 in the TTh group and 14.4 at baseline, 16.0 at Month 6 and 16.5 at Month 12 in the placebo group.</a:t>
            </a:r>
          </a:p>
          <a:p>
            <a:pPr marL="185766" indent="-185766">
              <a:buFont typeface="Arial" panose="020B0604020202020204" pitchFamily="34" charset="0"/>
              <a:buChar char="•"/>
            </a:pPr>
            <a:r>
              <a:rPr lang="en-GB" dirty="0"/>
              <a:t>TTh was also not associated with significant differences in visual memory [−0.28 (95%CI: −0.76 to 0.19); p=0.24], executive function [−5.51 (95% CI: −12.91 to 1.88); p=0.14] or </a:t>
            </a:r>
            <a:br>
              <a:rPr lang="en-GB" dirty="0"/>
            </a:br>
            <a:r>
              <a:rPr lang="en-GB" dirty="0"/>
              <a:t>spatial ability [−0.12 (95% CI: −1.89 to 1.65); p=0.89].</a:t>
            </a:r>
          </a:p>
          <a:p>
            <a:endParaRPr lang="en-GB" dirty="0"/>
          </a:p>
          <a:p>
            <a:r>
              <a:rPr lang="en-GB" dirty="0"/>
              <a:t>AAMI, age-associated memory impairment; CI, confidence interval; TTh, testosterone therapy</a:t>
            </a:r>
          </a:p>
          <a:p>
            <a:endParaRPr lang="en-GB" dirty="0"/>
          </a:p>
          <a:p>
            <a:r>
              <a:rPr lang="en-GB" b="1" dirty="0"/>
              <a:t>Reference</a:t>
            </a:r>
          </a:p>
          <a:p>
            <a:r>
              <a:rPr lang="en-GB" dirty="0"/>
              <a:t>Resnick SM </a:t>
            </a:r>
            <a:r>
              <a:rPr lang="en-GB" i="1" dirty="0"/>
              <a:t>et al. </a:t>
            </a:r>
            <a:r>
              <a:rPr lang="sv-SE" i="1" dirty="0"/>
              <a:t>JAMA</a:t>
            </a:r>
            <a:r>
              <a:rPr lang="sv-SE" dirty="0"/>
              <a:t> 2017;317:717–27.</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049676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811044" cy="4029879"/>
          </a:xfrm>
        </p:spPr>
        <p:txBody>
          <a:bodyPr>
            <a:normAutofit/>
          </a:bodyPr>
          <a:lstStyle/>
          <a:p>
            <a:pPr marL="185766" indent="-185766">
              <a:buFont typeface="Arial" panose="020B0604020202020204" pitchFamily="34" charset="0"/>
              <a:buChar char="•"/>
            </a:pPr>
            <a:r>
              <a:rPr lang="en-GB" dirty="0"/>
              <a:t>For the Anaemia Trial, men had baseline haemoglobin levels ≤12.7 g/</a:t>
            </a:r>
            <a:r>
              <a:rPr lang="en-GB" dirty="0" err="1"/>
              <a:t>dL</a:t>
            </a:r>
            <a:r>
              <a:rPr lang="en-GB" dirty="0"/>
              <a:t> and were classified using family history and blood/laboratory testing into cohorts with either </a:t>
            </a:r>
            <a:r>
              <a:rPr lang="en-GB" b="1" dirty="0"/>
              <a:t>unexplained anaemia</a:t>
            </a:r>
            <a:r>
              <a:rPr lang="en-GB" dirty="0"/>
              <a:t> (n=62, 49.2%) or </a:t>
            </a:r>
            <a:r>
              <a:rPr lang="en-GB" b="1" dirty="0"/>
              <a:t>anaemia of known cause</a:t>
            </a:r>
            <a:r>
              <a:rPr lang="en-GB" dirty="0"/>
              <a:t> (n=64, 50.8%):</a:t>
            </a:r>
          </a:p>
          <a:p>
            <a:pPr marL="681142" lvl="1" indent="-185766">
              <a:lnSpc>
                <a:spcPct val="90000"/>
              </a:lnSpc>
              <a:buFont typeface="Calibri" panose="020F0502020204030204" pitchFamily="34" charset="0"/>
              <a:buChar char="–"/>
              <a:defRPr/>
            </a:pPr>
            <a:r>
              <a:rPr lang="en-GB" dirty="0"/>
              <a:t>Myelodysplasia, n=8 (6.3%).</a:t>
            </a:r>
          </a:p>
          <a:p>
            <a:pPr marL="681142" lvl="1" indent="-185766">
              <a:lnSpc>
                <a:spcPct val="90000"/>
              </a:lnSpc>
              <a:buFont typeface="Calibri" panose="020F0502020204030204" pitchFamily="34" charset="0"/>
              <a:buChar char="–"/>
              <a:defRPr/>
            </a:pPr>
            <a:r>
              <a:rPr lang="en-GB" dirty="0"/>
              <a:t>Iron deficiency, n=42 (33.3%).</a:t>
            </a:r>
          </a:p>
          <a:p>
            <a:pPr marL="681142" lvl="1" indent="-185766">
              <a:lnSpc>
                <a:spcPct val="90000"/>
              </a:lnSpc>
              <a:buFont typeface="Calibri" panose="020F0502020204030204" pitchFamily="34" charset="0"/>
              <a:buChar char="–"/>
              <a:defRPr/>
            </a:pPr>
            <a:r>
              <a:rPr lang="en-GB" dirty="0"/>
              <a:t>Vitamin B12 deficiency, n=3 (2.4%).</a:t>
            </a:r>
          </a:p>
          <a:p>
            <a:pPr marL="681142" lvl="1" indent="-185766">
              <a:lnSpc>
                <a:spcPct val="90000"/>
              </a:lnSpc>
              <a:buFont typeface="Calibri" panose="020F0502020204030204" pitchFamily="34" charset="0"/>
              <a:buChar char="–"/>
              <a:defRPr/>
            </a:pPr>
            <a:r>
              <a:rPr lang="en-GB" dirty="0"/>
              <a:t>Anaemia of inflammation/chronic disease, n=10 (7.9%).</a:t>
            </a:r>
          </a:p>
          <a:p>
            <a:pPr marL="681142" lvl="1" indent="-185766">
              <a:lnSpc>
                <a:spcPct val="90000"/>
              </a:lnSpc>
              <a:buFont typeface="Calibri" panose="020F0502020204030204" pitchFamily="34" charset="0"/>
              <a:buChar char="–"/>
              <a:defRPr/>
            </a:pPr>
            <a:r>
              <a:rPr lang="en-GB" dirty="0"/>
              <a:t>Plasma cell </a:t>
            </a:r>
            <a:r>
              <a:rPr lang="en-GB" dirty="0" err="1"/>
              <a:t>dyscrasia</a:t>
            </a:r>
            <a:r>
              <a:rPr lang="en-GB" dirty="0"/>
              <a:t>, n=1 (0.8%).</a:t>
            </a:r>
          </a:p>
          <a:p>
            <a:pPr marL="681142" lvl="1" indent="-185766">
              <a:lnSpc>
                <a:spcPct val="90000"/>
              </a:lnSpc>
              <a:buFont typeface="Calibri" panose="020F0502020204030204" pitchFamily="34" charset="0"/>
              <a:buChar char="–"/>
              <a:defRPr/>
            </a:pPr>
            <a:endParaRPr lang="en-GB" dirty="0"/>
          </a:p>
          <a:p>
            <a:pPr marL="681142" lvl="1" indent="-185766">
              <a:lnSpc>
                <a:spcPct val="90000"/>
              </a:lnSpc>
              <a:buFont typeface="Calibri" panose="020F0502020204030204" pitchFamily="34" charset="0"/>
              <a:buChar char="–"/>
              <a:defRPr/>
            </a:pPr>
            <a:r>
              <a:rPr lang="en-GB" dirty="0"/>
              <a:t>No cases of renal insufficiency, folate deficiency, haemolytic anaemia or </a:t>
            </a:r>
            <a:br>
              <a:rPr lang="en-GB" dirty="0"/>
            </a:br>
            <a:r>
              <a:rPr lang="en-GB" dirty="0"/>
              <a:t>monoclonal </a:t>
            </a:r>
            <a:r>
              <a:rPr lang="en-GB" dirty="0" err="1"/>
              <a:t>gammopathy</a:t>
            </a:r>
            <a:r>
              <a:rPr lang="en-GB" dirty="0"/>
              <a:t>.</a:t>
            </a:r>
          </a:p>
          <a:p>
            <a:endParaRPr lang="en-GB" dirty="0"/>
          </a:p>
          <a:p>
            <a:r>
              <a:rPr lang="en-GB" dirty="0"/>
              <a:t>TTh, testosterone therapy</a:t>
            </a:r>
          </a:p>
          <a:p>
            <a:endParaRPr lang="en-GB" sz="1200" dirty="0"/>
          </a:p>
          <a:p>
            <a:r>
              <a:rPr lang="en-GB" sz="1200" b="1" dirty="0"/>
              <a:t>Reference</a:t>
            </a:r>
          </a:p>
          <a:p>
            <a:r>
              <a:rPr lang="en-GB" dirty="0"/>
              <a:t>Roy CN </a:t>
            </a:r>
            <a:r>
              <a:rPr lang="en-GB" i="1" dirty="0"/>
              <a:t>et al. </a:t>
            </a:r>
            <a:r>
              <a:rPr lang="sv-SE" i="1" dirty="0"/>
              <a:t>JAMA Intern Med</a:t>
            </a:r>
            <a:r>
              <a:rPr lang="sv-SE" dirty="0"/>
              <a:t> 2017;177:480–90.</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997887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26" indent="-180026">
              <a:buFont typeface="Arial" panose="020B0604020202020204" pitchFamily="34" charset="0"/>
              <a:buChar char="•"/>
            </a:pPr>
            <a:r>
              <a:rPr lang="en-GB" dirty="0"/>
              <a:t>In cases of unexplained anaemia, more men receiving </a:t>
            </a:r>
            <a:r>
              <a:rPr lang="en-GB" dirty="0" err="1"/>
              <a:t>TTh</a:t>
            </a:r>
            <a:r>
              <a:rPr lang="en-GB" dirty="0"/>
              <a:t> achieved improvements in haemoglobin concentration ≥1.0 g/dL at Month 12 versus baseline, compared with placebo treatment (adjusted OR 31.5, 95% CI: 3.7–277.8; p=0.02) (primary outcome).</a:t>
            </a:r>
          </a:p>
          <a:p>
            <a:pPr marL="660095" lvl="1" indent="-180026">
              <a:lnSpc>
                <a:spcPct val="90000"/>
              </a:lnSpc>
              <a:buFont typeface="Calibri" panose="020F0502020204030204" pitchFamily="34" charset="0"/>
              <a:buChar char="–"/>
              <a:defRPr/>
            </a:pPr>
            <a:r>
              <a:rPr lang="en-GB" dirty="0"/>
              <a:t>In total, 54% of </a:t>
            </a:r>
            <a:r>
              <a:rPr lang="en-GB" dirty="0" err="1"/>
              <a:t>TTh</a:t>
            </a:r>
            <a:r>
              <a:rPr lang="en-GB" dirty="0"/>
              <a:t>-treated men and 15% of placebo-treated men had increases of ≥1.0 g/</a:t>
            </a:r>
            <a:r>
              <a:rPr lang="en-GB" dirty="0" err="1"/>
              <a:t>dL</a:t>
            </a:r>
            <a:r>
              <a:rPr lang="en-GB" dirty="0"/>
              <a:t> versus baseline.</a:t>
            </a:r>
          </a:p>
          <a:p>
            <a:pPr marL="180026" indent="-180026">
              <a:buFont typeface="Arial" panose="020B0604020202020204" pitchFamily="34" charset="0"/>
              <a:buChar char="•"/>
            </a:pPr>
            <a:r>
              <a:rPr lang="en-GB" dirty="0" err="1"/>
              <a:t>TTh</a:t>
            </a:r>
            <a:r>
              <a:rPr lang="en-GB" dirty="0"/>
              <a:t> also increased haemoglobin concentrations by continuous analysis in men with unexplained anaemia (secondary outcome):</a:t>
            </a:r>
          </a:p>
          <a:p>
            <a:pPr marL="660095" lvl="1" indent="-180026">
              <a:lnSpc>
                <a:spcPct val="90000"/>
              </a:lnSpc>
              <a:buFont typeface="Calibri" panose="020F0502020204030204" pitchFamily="34" charset="0"/>
              <a:buChar char="–"/>
              <a:defRPr/>
            </a:pPr>
            <a:r>
              <a:rPr lang="en-GB" dirty="0"/>
              <a:t>Adjusted mean difference 0.83 g/</a:t>
            </a:r>
            <a:r>
              <a:rPr lang="en-GB" dirty="0" err="1"/>
              <a:t>dL</a:t>
            </a:r>
            <a:r>
              <a:rPr lang="en-GB" dirty="0"/>
              <a:t>, 95% CI: 0.48–1.39; p&lt;0.001.</a:t>
            </a:r>
          </a:p>
          <a:p>
            <a:pPr marL="180026" indent="-180026">
              <a:buFont typeface="Arial" panose="020B0604020202020204" pitchFamily="34" charset="0"/>
              <a:buChar char="•"/>
            </a:pPr>
            <a:r>
              <a:rPr lang="en-GB" dirty="0"/>
              <a:t>At Month 12, 58.3% (n=14/24) of </a:t>
            </a:r>
            <a:r>
              <a:rPr lang="en-GB" dirty="0" err="1"/>
              <a:t>TTh</a:t>
            </a:r>
            <a:r>
              <a:rPr lang="en-GB" dirty="0"/>
              <a:t>-treated men with unexplained anaemia at baseline were no longer anaemic, compared with 22.2% (n=6/27) of placebo-treated men </a:t>
            </a:r>
            <a:br>
              <a:rPr lang="en-GB" dirty="0"/>
            </a:br>
            <a:r>
              <a:rPr lang="en-GB" dirty="0"/>
              <a:t>(OR 17.0, 95% CI: 2.8–104.0; p=0.002).</a:t>
            </a:r>
          </a:p>
          <a:p>
            <a:endParaRPr lang="en-GB" dirty="0"/>
          </a:p>
          <a:p>
            <a:r>
              <a:rPr lang="en-GB" dirty="0"/>
              <a:t>CI, confidence interval; OR, odds ratio; </a:t>
            </a:r>
            <a:r>
              <a:rPr lang="en-GB" dirty="0" err="1"/>
              <a:t>TTh</a:t>
            </a:r>
            <a:r>
              <a:rPr lang="en-GB" dirty="0"/>
              <a:t>, testosterone therapy</a:t>
            </a:r>
          </a:p>
          <a:p>
            <a:endParaRPr lang="en-GB" dirty="0"/>
          </a:p>
          <a:p>
            <a:r>
              <a:rPr lang="en-GB" b="1" dirty="0"/>
              <a:t>Reference</a:t>
            </a:r>
          </a:p>
          <a:p>
            <a:r>
              <a:rPr lang="en-GB" dirty="0"/>
              <a:t>Roy CN </a:t>
            </a:r>
            <a:r>
              <a:rPr lang="en-GB" i="1" dirty="0"/>
              <a:t>et al. </a:t>
            </a:r>
            <a:r>
              <a:rPr lang="sv-SE" i="1" dirty="0"/>
              <a:t>JAMA Intern Med</a:t>
            </a:r>
            <a:r>
              <a:rPr lang="sv-SE" dirty="0"/>
              <a:t> 2017;177:480–90.</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t>13</a:t>
            </a:fld>
            <a:endParaRPr lang="en-GB"/>
          </a:p>
        </p:txBody>
      </p:sp>
    </p:spTree>
    <p:extLst>
      <p:ext uri="{BB962C8B-B14F-4D97-AF65-F5344CB8AC3E}">
        <p14:creationId xmlns:p14="http://schemas.microsoft.com/office/powerpoint/2010/main" val="1049676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26" indent="-180026">
              <a:buFont typeface="Arial" panose="020B0604020202020204" pitchFamily="34" charset="0"/>
              <a:buChar char="•"/>
            </a:pPr>
            <a:r>
              <a:rPr lang="en-GB" dirty="0"/>
              <a:t>In cases of anaemia of known cause, more men receiving </a:t>
            </a:r>
            <a:r>
              <a:rPr lang="en-GB" dirty="0" err="1"/>
              <a:t>TTh</a:t>
            </a:r>
            <a:r>
              <a:rPr lang="en-GB" dirty="0"/>
              <a:t> achieved improvements in haemoglobin concentration ≥1.0 g/</a:t>
            </a:r>
            <a:r>
              <a:rPr lang="en-GB" dirty="0" err="1"/>
              <a:t>dL</a:t>
            </a:r>
            <a:r>
              <a:rPr lang="en-GB" dirty="0"/>
              <a:t> at Month 12 versus baseline, compared with placebo treatment (adjusted OR 8.2, 95% CI: 2.1–31.9; p=0.003).</a:t>
            </a:r>
          </a:p>
          <a:p>
            <a:pPr marL="660095" lvl="1" indent="-180026">
              <a:lnSpc>
                <a:spcPct val="90000"/>
              </a:lnSpc>
              <a:buFont typeface="Calibri" panose="020F0502020204030204" pitchFamily="34" charset="0"/>
              <a:buChar char="–"/>
              <a:defRPr/>
            </a:pPr>
            <a:r>
              <a:rPr lang="en-GB" dirty="0"/>
              <a:t>In total, 52% of </a:t>
            </a:r>
            <a:r>
              <a:rPr lang="en-GB" dirty="0" err="1"/>
              <a:t>TTh</a:t>
            </a:r>
            <a:r>
              <a:rPr lang="en-GB" dirty="0"/>
              <a:t>-treated men and 19% of placebo-treated men had increases of ≥1.0 g/</a:t>
            </a:r>
            <a:r>
              <a:rPr lang="en-GB" dirty="0" err="1"/>
              <a:t>dL</a:t>
            </a:r>
            <a:r>
              <a:rPr lang="en-GB" dirty="0"/>
              <a:t> versus baseline.</a:t>
            </a:r>
          </a:p>
          <a:p>
            <a:pPr marL="180026" indent="-180026">
              <a:buFont typeface="Arial" panose="020B0604020202020204" pitchFamily="34" charset="0"/>
              <a:buChar char="•"/>
            </a:pPr>
            <a:r>
              <a:rPr lang="en-GB" dirty="0" err="1"/>
              <a:t>TTh</a:t>
            </a:r>
            <a:r>
              <a:rPr lang="en-GB" dirty="0"/>
              <a:t> also increased haemoglobin concentrations by continuous analysis in men with anaemia of known cause:</a:t>
            </a:r>
          </a:p>
          <a:p>
            <a:pPr marL="660095" lvl="1" indent="-180026">
              <a:lnSpc>
                <a:spcPct val="90000"/>
              </a:lnSpc>
              <a:buFont typeface="Calibri" panose="020F0502020204030204" pitchFamily="34" charset="0"/>
              <a:buChar char="–"/>
              <a:defRPr/>
            </a:pPr>
            <a:r>
              <a:rPr lang="en-GB" dirty="0"/>
              <a:t>Adjusted mean difference 0.64 g/</a:t>
            </a:r>
            <a:r>
              <a:rPr lang="en-GB" dirty="0" err="1"/>
              <a:t>dL</a:t>
            </a:r>
            <a:r>
              <a:rPr lang="en-GB" dirty="0"/>
              <a:t>, 95% CI: 0.12–1.17; p=0.02.</a:t>
            </a:r>
          </a:p>
          <a:p>
            <a:pPr marL="180026" indent="-180026">
              <a:buFont typeface="Arial" panose="020B0604020202020204" pitchFamily="34" charset="0"/>
              <a:buChar char="•"/>
            </a:pPr>
            <a:r>
              <a:rPr lang="en-GB" dirty="0"/>
              <a:t>At Month 12, 60.0% (n=15/25) of </a:t>
            </a:r>
            <a:r>
              <a:rPr lang="en-GB" dirty="0" err="1"/>
              <a:t>TTh</a:t>
            </a:r>
            <a:r>
              <a:rPr lang="en-GB" dirty="0"/>
              <a:t>-treated men with anaemia of known cause at baseline were no longer anaemic, compared with 14.8% (n=4/27) of placebo-treated men </a:t>
            </a:r>
            <a:br>
              <a:rPr lang="en-GB" dirty="0"/>
            </a:br>
            <a:r>
              <a:rPr lang="en-GB" dirty="0"/>
              <a:t>(OR 9.4, 95% CI: 1.4–60.5; p=0.02).</a:t>
            </a:r>
          </a:p>
          <a:p>
            <a:endParaRPr lang="en-GB" dirty="0"/>
          </a:p>
          <a:p>
            <a:r>
              <a:rPr lang="en-GB" dirty="0"/>
              <a:t>CI, confidence interval; OR, odds ratio; </a:t>
            </a:r>
            <a:r>
              <a:rPr lang="en-GB" dirty="0" err="1"/>
              <a:t>TTh</a:t>
            </a:r>
            <a:r>
              <a:rPr lang="en-GB" dirty="0"/>
              <a:t>, testosterone therapy</a:t>
            </a:r>
          </a:p>
          <a:p>
            <a:endParaRPr lang="en-GB" dirty="0"/>
          </a:p>
          <a:p>
            <a:r>
              <a:rPr lang="en-GB" b="1" dirty="0"/>
              <a:t>Reference</a:t>
            </a:r>
          </a:p>
          <a:p>
            <a:r>
              <a:rPr lang="en-GB" dirty="0"/>
              <a:t>Roy CN </a:t>
            </a:r>
            <a:r>
              <a:rPr lang="en-GB" i="1" dirty="0"/>
              <a:t>et al. </a:t>
            </a:r>
            <a:r>
              <a:rPr lang="sv-SE" i="1" dirty="0"/>
              <a:t>JAMA Intern Med</a:t>
            </a:r>
            <a:r>
              <a:rPr lang="sv-SE" dirty="0"/>
              <a:t> 2017;177:480–90.</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t>14</a:t>
            </a:fld>
            <a:endParaRPr lang="en-GB"/>
          </a:p>
        </p:txBody>
      </p:sp>
    </p:spTree>
    <p:extLst>
      <p:ext uri="{BB962C8B-B14F-4D97-AF65-F5344CB8AC3E}">
        <p14:creationId xmlns:p14="http://schemas.microsoft.com/office/powerpoint/2010/main" val="1049676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26" indent="-180026">
              <a:buFont typeface="Arial" panose="020B0604020202020204" pitchFamily="34" charset="0"/>
              <a:buChar char="•"/>
            </a:pPr>
            <a:r>
              <a:rPr lang="en-GB" dirty="0"/>
              <a:t>More men without anaemia receiving </a:t>
            </a:r>
            <a:r>
              <a:rPr lang="en-GB" dirty="0" err="1"/>
              <a:t>TTh</a:t>
            </a:r>
            <a:r>
              <a:rPr lang="en-GB" dirty="0"/>
              <a:t> achieved improvements in haemoglobin concentration ≥1.0 g/</a:t>
            </a:r>
            <a:r>
              <a:rPr lang="en-GB" dirty="0" err="1"/>
              <a:t>dL</a:t>
            </a:r>
            <a:r>
              <a:rPr lang="en-GB" dirty="0"/>
              <a:t> at Month 12 versus baseline, compared with those receiving placebo (adjusted OR 20.7, 95% CI: 12.9–33.3; p&lt;0.001).</a:t>
            </a:r>
          </a:p>
          <a:p>
            <a:pPr marL="660095" lvl="1" indent="-180026">
              <a:lnSpc>
                <a:spcPct val="90000"/>
              </a:lnSpc>
              <a:buFont typeface="Calibri" panose="020F0502020204030204" pitchFamily="34" charset="0"/>
              <a:buChar char="–"/>
              <a:defRPr/>
            </a:pPr>
            <a:r>
              <a:rPr lang="en-GB" dirty="0"/>
              <a:t>In total, 38% of </a:t>
            </a:r>
            <a:r>
              <a:rPr lang="en-GB" dirty="0" err="1"/>
              <a:t>TTh</a:t>
            </a:r>
            <a:r>
              <a:rPr lang="en-GB" dirty="0"/>
              <a:t>-treated men and 4% of placebo-treated men had increases of ≥1.0 g/</a:t>
            </a:r>
            <a:r>
              <a:rPr lang="en-GB" dirty="0" err="1"/>
              <a:t>dL</a:t>
            </a:r>
            <a:r>
              <a:rPr lang="en-GB" dirty="0"/>
              <a:t> versus baseline.</a:t>
            </a:r>
          </a:p>
          <a:p>
            <a:pPr marL="180026" indent="-180026">
              <a:buFont typeface="Arial" panose="020B0604020202020204" pitchFamily="34" charset="0"/>
              <a:buChar char="•"/>
            </a:pPr>
            <a:r>
              <a:rPr lang="en-GB" dirty="0" err="1"/>
              <a:t>TTh</a:t>
            </a:r>
            <a:r>
              <a:rPr lang="en-GB" dirty="0"/>
              <a:t> also increased haemoglobin concentrations by continuous analysis in men without anaemia:</a:t>
            </a:r>
          </a:p>
          <a:p>
            <a:pPr marL="660095" lvl="1" indent="-180026">
              <a:lnSpc>
                <a:spcPct val="90000"/>
              </a:lnSpc>
              <a:buFont typeface="Calibri" panose="020F0502020204030204" pitchFamily="34" charset="0"/>
              <a:buChar char="–"/>
              <a:defRPr/>
            </a:pPr>
            <a:r>
              <a:rPr lang="en-GB" dirty="0"/>
              <a:t>Adjusted mean difference 0.90 g/</a:t>
            </a:r>
            <a:r>
              <a:rPr lang="en-GB" dirty="0" err="1"/>
              <a:t>dL</a:t>
            </a:r>
            <a:r>
              <a:rPr lang="en-GB" dirty="0"/>
              <a:t>, 95% CI: 0.78–1.03; p&lt;0.001.</a:t>
            </a:r>
          </a:p>
          <a:p>
            <a:pPr marL="180026" indent="-180026">
              <a:buFont typeface="Arial" panose="020B0604020202020204" pitchFamily="34" charset="0"/>
              <a:buChar char="•"/>
            </a:pPr>
            <a:r>
              <a:rPr lang="en-GB" dirty="0"/>
              <a:t>Administration of </a:t>
            </a:r>
            <a:r>
              <a:rPr lang="en-GB" dirty="0" err="1"/>
              <a:t>TTh</a:t>
            </a:r>
            <a:r>
              <a:rPr lang="en-GB" dirty="0"/>
              <a:t> resulted in a haemoglobin concentration of &gt;17.5 g/</a:t>
            </a:r>
            <a:r>
              <a:rPr lang="en-GB" dirty="0" err="1"/>
              <a:t>dL</a:t>
            </a:r>
            <a:r>
              <a:rPr lang="en-GB" dirty="0"/>
              <a:t> in 6 men who were not anaemic at baseline.</a:t>
            </a:r>
          </a:p>
          <a:p>
            <a:endParaRPr lang="en-GB" dirty="0"/>
          </a:p>
          <a:p>
            <a:r>
              <a:rPr lang="en-GB" dirty="0"/>
              <a:t>CI, confidence interval; OR, odds ratio; </a:t>
            </a:r>
            <a:r>
              <a:rPr lang="en-GB" dirty="0" err="1"/>
              <a:t>TTh</a:t>
            </a:r>
            <a:r>
              <a:rPr lang="en-GB" dirty="0"/>
              <a:t>, testosterone therapy</a:t>
            </a:r>
          </a:p>
          <a:p>
            <a:endParaRPr lang="en-GB" dirty="0"/>
          </a:p>
          <a:p>
            <a:r>
              <a:rPr lang="en-GB" b="1" dirty="0"/>
              <a:t>Reference</a:t>
            </a:r>
          </a:p>
          <a:p>
            <a:r>
              <a:rPr lang="en-GB" dirty="0"/>
              <a:t>Roy CN </a:t>
            </a:r>
            <a:r>
              <a:rPr lang="en-GB" i="1" dirty="0"/>
              <a:t>et al. </a:t>
            </a:r>
            <a:r>
              <a:rPr lang="sv-SE" i="1" dirty="0"/>
              <a:t>JAMA Intern Med</a:t>
            </a:r>
            <a:r>
              <a:rPr lang="sv-SE" dirty="0"/>
              <a:t> 2017;177:480–90.</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t>15</a:t>
            </a:fld>
            <a:endParaRPr lang="en-GB"/>
          </a:p>
        </p:txBody>
      </p:sp>
    </p:spTree>
    <p:extLst>
      <p:ext uri="{BB962C8B-B14F-4D97-AF65-F5344CB8AC3E}">
        <p14:creationId xmlns:p14="http://schemas.microsoft.com/office/powerpoint/2010/main" val="1049676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811044" cy="4029879"/>
          </a:xfrm>
        </p:spPr>
        <p:txBody>
          <a:bodyPr>
            <a:normAutofit/>
          </a:bodyPr>
          <a:lstStyle/>
          <a:p>
            <a:pPr marL="185766" indent="-185766">
              <a:buFont typeface="Arial" panose="020B0604020202020204" pitchFamily="34" charset="0"/>
              <a:buChar char="•"/>
            </a:pPr>
            <a:r>
              <a:rPr lang="en-GB" dirty="0"/>
              <a:t>Because the number of men in the </a:t>
            </a:r>
            <a:r>
              <a:rPr lang="en-GB" dirty="0" err="1"/>
              <a:t>TTrials</a:t>
            </a:r>
            <a:r>
              <a:rPr lang="en-GB" dirty="0"/>
              <a:t> was insufficient to determine clinical cardiovascular risk, it was decided that the Cardiovascular Trial would test whether TTh improves a surrogate outcome, non-calcified coronary artery plaque volume, as determined by CTA.</a:t>
            </a:r>
          </a:p>
          <a:p>
            <a:pPr marL="681142" lvl="1" indent="-185766">
              <a:lnSpc>
                <a:spcPct val="90000"/>
              </a:lnSpc>
              <a:buClr>
                <a:schemeClr val="accent1"/>
              </a:buClr>
              <a:buFont typeface="Calibri" panose="020F0502020204030204" pitchFamily="34" charset="0"/>
              <a:buChar char="–"/>
              <a:defRPr/>
            </a:pPr>
            <a:r>
              <a:rPr lang="en-GB" dirty="0"/>
              <a:t>This outcome has apparent clinical relevance and good reproducibility, making it desirable for a longitudinal study.</a:t>
            </a:r>
          </a:p>
          <a:p>
            <a:pPr marL="185766" indent="-185766">
              <a:buFont typeface="Arial" panose="020B0604020202020204" pitchFamily="34" charset="0"/>
              <a:buChar char="•"/>
            </a:pPr>
            <a:r>
              <a:rPr lang="en-GB" dirty="0"/>
              <a:t>Of 170 men enrolled in the Cardiovascular Trial, 138 completed the study. At baseline, 70 of these completers (50.7%) had a coronary artery calcification score &gt;300 </a:t>
            </a:r>
            <a:r>
              <a:rPr lang="en-GB" dirty="0" err="1"/>
              <a:t>Agatston</a:t>
            </a:r>
            <a:r>
              <a:rPr lang="en-GB" dirty="0"/>
              <a:t> units, reflecting the presence of severe atherosclerosis.</a:t>
            </a:r>
          </a:p>
          <a:p>
            <a:pPr marL="185766" indent="-185766">
              <a:buFont typeface="Arial" panose="020B0604020202020204" pitchFamily="34" charset="0"/>
              <a:buChar char="•"/>
            </a:pPr>
            <a:r>
              <a:rPr lang="en-GB" dirty="0"/>
              <a:t>The </a:t>
            </a:r>
            <a:r>
              <a:rPr lang="en-GB" b="1" dirty="0"/>
              <a:t>primary efficacy outcome</a:t>
            </a:r>
            <a:r>
              <a:rPr lang="en-GB" dirty="0"/>
              <a:t> was non-calcified coronary artery plaque volume, as determined by CTA.</a:t>
            </a:r>
          </a:p>
          <a:p>
            <a:pPr marL="185766" lvl="1" indent="-185766">
              <a:lnSpc>
                <a:spcPct val="90000"/>
              </a:lnSpc>
              <a:buFont typeface="Arial" panose="020B0604020202020204" pitchFamily="34" charset="0"/>
              <a:buChar char="•"/>
              <a:defRPr/>
            </a:pPr>
            <a:r>
              <a:rPr lang="en-GB" b="1" dirty="0"/>
              <a:t>Secondary outcomes</a:t>
            </a:r>
            <a:r>
              <a:rPr lang="en-GB" dirty="0"/>
              <a:t> included total coronary artery plaque volume and coronary artery calcium score (range: 0 to &gt;400 </a:t>
            </a:r>
            <a:r>
              <a:rPr lang="en-GB" dirty="0" err="1"/>
              <a:t>Agatston</a:t>
            </a:r>
            <a:r>
              <a:rPr lang="en-GB" dirty="0"/>
              <a:t> units, with higher values indicating more severe atherosclerosis).</a:t>
            </a:r>
          </a:p>
          <a:p>
            <a:endParaRPr lang="en-GB" dirty="0"/>
          </a:p>
          <a:p>
            <a:r>
              <a:rPr lang="en-GB" dirty="0"/>
              <a:t>CTA, computed tomographic angiography; TTh, testosterone therapy</a:t>
            </a:r>
          </a:p>
          <a:p>
            <a:endParaRPr lang="en-GB" sz="1200" dirty="0"/>
          </a:p>
          <a:p>
            <a:r>
              <a:rPr lang="en-GB" sz="1200" b="1" dirty="0"/>
              <a:t>References</a:t>
            </a:r>
          </a:p>
          <a:p>
            <a:r>
              <a:rPr lang="en-GB" dirty="0" err="1"/>
              <a:t>Budoff</a:t>
            </a:r>
            <a:r>
              <a:rPr lang="en-GB" dirty="0"/>
              <a:t> MJ </a:t>
            </a:r>
            <a:r>
              <a:rPr lang="en-GB" i="1" dirty="0"/>
              <a:t>et al. JAMA</a:t>
            </a:r>
            <a:r>
              <a:rPr lang="en-GB" dirty="0"/>
              <a:t> 2017;317:708–16</a:t>
            </a:r>
            <a:r>
              <a:rPr lang="sv-SE" dirty="0"/>
              <a:t>; Snyder PJ </a:t>
            </a:r>
            <a:r>
              <a:rPr lang="sv-SE" i="1" dirty="0"/>
              <a:t>et al. Endocr Rev</a:t>
            </a:r>
            <a:r>
              <a:rPr lang="sv-SE" dirty="0"/>
              <a:t> 2018;39:369–86.</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t>16</a:t>
            </a:fld>
            <a:endParaRPr lang="en-GB"/>
          </a:p>
        </p:txBody>
      </p:sp>
    </p:spTree>
    <p:extLst>
      <p:ext uri="{BB962C8B-B14F-4D97-AF65-F5344CB8AC3E}">
        <p14:creationId xmlns:p14="http://schemas.microsoft.com/office/powerpoint/2010/main" val="1997887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GB" dirty="0"/>
              <a:t>For the primary outcome, TTh compared with placebo was associated with a significantly greater increase in non-calcified plaque volume from baseline to Month 12 [from a median value of 204 to 232 mm</a:t>
            </a:r>
            <a:r>
              <a:rPr lang="en-GB" baseline="30000" dirty="0"/>
              <a:t>3</a:t>
            </a:r>
            <a:r>
              <a:rPr lang="en-GB" dirty="0"/>
              <a:t> </a:t>
            </a:r>
            <a:r>
              <a:rPr lang="en-GB" i="1" dirty="0"/>
              <a:t>vs</a:t>
            </a:r>
            <a:r>
              <a:rPr lang="en-GB" dirty="0"/>
              <a:t> 317 to 325 mm</a:t>
            </a:r>
            <a:r>
              <a:rPr lang="en-GB" baseline="30000" dirty="0"/>
              <a:t>3</a:t>
            </a:r>
            <a:r>
              <a:rPr lang="en-GB" dirty="0"/>
              <a:t>, respectively; estimated difference 41 mm</a:t>
            </a:r>
            <a:r>
              <a:rPr lang="en-GB" baseline="30000" dirty="0"/>
              <a:t>3</a:t>
            </a:r>
            <a:r>
              <a:rPr lang="en-GB" dirty="0"/>
              <a:t>; (95% CI: 14 to 67 mm</a:t>
            </a:r>
            <a:r>
              <a:rPr lang="en-GB" baseline="30000" dirty="0"/>
              <a:t>3</a:t>
            </a:r>
            <a:r>
              <a:rPr lang="en-GB" dirty="0"/>
              <a:t>); p=0.003].</a:t>
            </a:r>
            <a:r>
              <a:rPr lang="en-GB" baseline="30000" dirty="0"/>
              <a:t>1</a:t>
            </a:r>
          </a:p>
          <a:p>
            <a:pPr marL="185766" indent="-185766">
              <a:buFont typeface="Arial" panose="020B0604020202020204" pitchFamily="34" charset="0"/>
              <a:buChar char="•"/>
            </a:pPr>
            <a:r>
              <a:rPr lang="en-GB" dirty="0"/>
              <a:t>For the secondary outcomes, the median total plaque volume increased from baseline to Month 12 from 272 to 318 mm</a:t>
            </a:r>
            <a:r>
              <a:rPr lang="en-GB" baseline="30000" dirty="0"/>
              <a:t>3</a:t>
            </a:r>
            <a:r>
              <a:rPr lang="en-GB" dirty="0"/>
              <a:t> in the TTh group </a:t>
            </a:r>
            <a:r>
              <a:rPr lang="en-GB" i="1" dirty="0"/>
              <a:t>vs</a:t>
            </a:r>
            <a:r>
              <a:rPr lang="en-GB" dirty="0"/>
              <a:t> from 499 to 541 mm</a:t>
            </a:r>
            <a:r>
              <a:rPr lang="en-GB" baseline="30000" dirty="0"/>
              <a:t>3</a:t>
            </a:r>
            <a:r>
              <a:rPr lang="en-GB" dirty="0"/>
              <a:t> in the placebo group [estimated difference 47 mm</a:t>
            </a:r>
            <a:r>
              <a:rPr lang="en-GB" baseline="30000" dirty="0"/>
              <a:t>3</a:t>
            </a:r>
            <a:r>
              <a:rPr lang="en-GB" dirty="0"/>
              <a:t>; (95% CI: 13 to 80 mm</a:t>
            </a:r>
            <a:r>
              <a:rPr lang="en-GB" baseline="30000" dirty="0"/>
              <a:t>3</a:t>
            </a:r>
            <a:r>
              <a:rPr lang="en-GB" dirty="0"/>
              <a:t>); p=0.006], and the median coronary artery calcification score changed from 255 to 244 </a:t>
            </a:r>
            <a:r>
              <a:rPr lang="en-GB" dirty="0" err="1"/>
              <a:t>Agatston</a:t>
            </a:r>
            <a:r>
              <a:rPr lang="en-GB" dirty="0"/>
              <a:t> units in the TTh group </a:t>
            </a:r>
            <a:r>
              <a:rPr lang="en-GB" i="1" dirty="0"/>
              <a:t>vs</a:t>
            </a:r>
            <a:r>
              <a:rPr lang="en-GB" dirty="0"/>
              <a:t> 494 to 503 </a:t>
            </a:r>
            <a:r>
              <a:rPr lang="en-GB" dirty="0" err="1"/>
              <a:t>Agatston</a:t>
            </a:r>
            <a:r>
              <a:rPr lang="en-GB" dirty="0"/>
              <a:t> units in the placebo group [estimated difference −27 </a:t>
            </a:r>
            <a:r>
              <a:rPr lang="en-GB" dirty="0" err="1"/>
              <a:t>Agatston</a:t>
            </a:r>
            <a:r>
              <a:rPr lang="en-GB" dirty="0"/>
              <a:t> units; (95% CI: −80 to 26 </a:t>
            </a:r>
            <a:r>
              <a:rPr lang="en-GB" dirty="0" err="1"/>
              <a:t>Agatston</a:t>
            </a:r>
            <a:r>
              <a:rPr lang="en-GB" dirty="0"/>
              <a:t> units).</a:t>
            </a:r>
            <a:r>
              <a:rPr lang="en-GB" baseline="30000" dirty="0"/>
              <a:t>1</a:t>
            </a:r>
          </a:p>
          <a:p>
            <a:pPr marL="185766" indent="-185766">
              <a:buFont typeface="Arial" panose="020B0604020202020204" pitchFamily="34" charset="0"/>
              <a:buChar char="•"/>
            </a:pPr>
            <a:r>
              <a:rPr lang="en-GB" dirty="0"/>
              <a:t>The increase in non-calcified plaque volume in men treated with TTh compared with men treated with placebo is concerning, because it has been associated with subsequent cardiovascular adverse events in other studies, and any decrease in the coronary artery lumen could be considered deleterious. Whether this effect on the surrogate outcome of plaque volume also increases clinical cardiovascular risk can only be determined by a larger trial of longer duration.</a:t>
            </a:r>
            <a:r>
              <a:rPr lang="en-GB" baseline="30000" dirty="0"/>
              <a:t>2,3</a:t>
            </a:r>
          </a:p>
          <a:p>
            <a:endParaRPr lang="en-GB" dirty="0"/>
          </a:p>
          <a:p>
            <a:r>
              <a:rPr lang="en-GB" dirty="0"/>
              <a:t>CI, confidence interval; TTh, testosterone therapy</a:t>
            </a:r>
          </a:p>
          <a:p>
            <a:endParaRPr lang="en-GB" dirty="0"/>
          </a:p>
          <a:p>
            <a:r>
              <a:rPr lang="en-GB" b="1" dirty="0"/>
              <a:t>References</a:t>
            </a:r>
          </a:p>
          <a:p>
            <a:r>
              <a:rPr lang="en-GB" b="1" dirty="0"/>
              <a:t>1.</a:t>
            </a:r>
            <a:r>
              <a:rPr lang="en-GB" dirty="0"/>
              <a:t> </a:t>
            </a:r>
            <a:r>
              <a:rPr lang="en-GB" dirty="0" err="1"/>
              <a:t>Budoff</a:t>
            </a:r>
            <a:r>
              <a:rPr lang="en-GB" dirty="0"/>
              <a:t> MJ </a:t>
            </a:r>
            <a:r>
              <a:rPr lang="en-GB" i="1" dirty="0"/>
              <a:t>et al. JAMA</a:t>
            </a:r>
            <a:r>
              <a:rPr lang="en-GB" dirty="0"/>
              <a:t> 2017;317:708–16</a:t>
            </a:r>
            <a:r>
              <a:rPr lang="sv-SE" dirty="0"/>
              <a:t>; </a:t>
            </a:r>
            <a:r>
              <a:rPr lang="sv-SE" b="1" dirty="0"/>
              <a:t>2.</a:t>
            </a:r>
            <a:r>
              <a:rPr lang="sv-SE" dirty="0"/>
              <a:t> Snyder PJ et al. Endocr Rev 2018;39:369–86; </a:t>
            </a:r>
            <a:br>
              <a:rPr lang="sv-SE" dirty="0"/>
            </a:br>
            <a:r>
              <a:rPr lang="sv-SE" b="1" dirty="0"/>
              <a:t>3.</a:t>
            </a:r>
            <a:r>
              <a:rPr lang="sv-SE" dirty="0"/>
              <a:t> </a:t>
            </a:r>
            <a:r>
              <a:rPr lang="pt-BR" dirty="0"/>
              <a:t>Matsumoto AM. </a:t>
            </a:r>
            <a:r>
              <a:rPr lang="pt-BR" i="1" dirty="0"/>
              <a:t>Curr Opin Endocr Metab Res</a:t>
            </a:r>
            <a:r>
              <a:rPr lang="pt-BR" dirty="0"/>
              <a:t> 2019;6:34–41</a:t>
            </a:r>
            <a:r>
              <a:rPr lang="sv-SE" dirty="0"/>
              <a:t>.</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049676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811044" cy="4029879"/>
          </a:xfrm>
        </p:spPr>
        <p:txBody>
          <a:bodyPr>
            <a:normAutofit lnSpcReduction="10000"/>
          </a:bodyPr>
          <a:lstStyle/>
          <a:p>
            <a:pPr marL="185766" indent="-185766">
              <a:buFont typeface="Arial" panose="020B0604020202020204" pitchFamily="34" charset="0"/>
              <a:buChar char="•"/>
            </a:pPr>
            <a:r>
              <a:rPr lang="en-GB" dirty="0"/>
              <a:t>For the Bone Trial, men were excluded if they were taking a medication known to affect bone, except for calcium and over-the-counter vitamin D preparations; if they did not have </a:t>
            </a:r>
            <a:br>
              <a:rPr lang="en-GB" dirty="0"/>
            </a:br>
            <a:r>
              <a:rPr lang="en-GB" dirty="0"/>
              <a:t>≥1 evaluable lumbar vertebra; and/or if they had a DEXA T-score at any site of less than −3.0.</a:t>
            </a:r>
          </a:p>
          <a:p>
            <a:pPr marL="185766" indent="-185766">
              <a:buFont typeface="Arial" panose="020B0604020202020204" pitchFamily="34" charset="0"/>
              <a:buChar char="•"/>
            </a:pPr>
            <a:r>
              <a:rPr lang="en-GB" dirty="0"/>
              <a:t>Osteoporosis was not an entry criterion for the study.</a:t>
            </a:r>
          </a:p>
          <a:p>
            <a:pPr marL="185766" indent="-185766">
              <a:buFont typeface="Arial" panose="020B0604020202020204" pitchFamily="34" charset="0"/>
              <a:buChar char="•"/>
            </a:pPr>
            <a:r>
              <a:rPr lang="en-GB" dirty="0"/>
              <a:t>The </a:t>
            </a:r>
            <a:r>
              <a:rPr lang="en-GB" b="1" dirty="0"/>
              <a:t>primary efficacy outcome</a:t>
            </a:r>
            <a:r>
              <a:rPr lang="en-GB" dirty="0"/>
              <a:t> was percent change from baseline in </a:t>
            </a:r>
            <a:r>
              <a:rPr lang="en-GB" dirty="0" err="1"/>
              <a:t>vBMD</a:t>
            </a:r>
            <a:r>
              <a:rPr lang="en-GB" dirty="0"/>
              <a:t> of trabecular bone in the lumbar spine, assessed by QCT.</a:t>
            </a:r>
          </a:p>
          <a:p>
            <a:pPr marL="681142" lvl="1" indent="-185766">
              <a:lnSpc>
                <a:spcPct val="90000"/>
              </a:lnSpc>
              <a:buFont typeface="Calibri" panose="020F0502020204030204" pitchFamily="34" charset="0"/>
              <a:buChar char="–"/>
              <a:defRPr/>
            </a:pPr>
            <a:r>
              <a:rPr lang="en-GB" dirty="0"/>
              <a:t>Volumetric BMD was chosen as the main method of assessment rather than </a:t>
            </a:r>
            <a:r>
              <a:rPr lang="en-GB" dirty="0" err="1"/>
              <a:t>aBMD</a:t>
            </a:r>
            <a:r>
              <a:rPr lang="en-GB" dirty="0"/>
              <a:t> by DEXA because it is not </a:t>
            </a:r>
            <a:r>
              <a:rPr lang="en-GB" dirty="0" err="1"/>
              <a:t>artifactually</a:t>
            </a:r>
            <a:r>
              <a:rPr lang="en-GB" dirty="0"/>
              <a:t> influenced by osteophytes and aortic calcification, and because it can distinguish between trabecular bone, which testosterone primarily affects, and cortical bone.</a:t>
            </a:r>
          </a:p>
          <a:p>
            <a:pPr marL="185766" lvl="1" indent="-185766">
              <a:lnSpc>
                <a:spcPct val="90000"/>
              </a:lnSpc>
              <a:buFont typeface="Arial" panose="020B0604020202020204" pitchFamily="34" charset="0"/>
              <a:buChar char="•"/>
              <a:defRPr/>
            </a:pPr>
            <a:r>
              <a:rPr lang="en-GB" b="1" dirty="0"/>
              <a:t>Secondary outcomes</a:t>
            </a:r>
            <a:r>
              <a:rPr lang="en-GB" dirty="0"/>
              <a:t> were </a:t>
            </a:r>
            <a:r>
              <a:rPr lang="en-GB" dirty="0" err="1"/>
              <a:t>vBMD</a:t>
            </a:r>
            <a:r>
              <a:rPr lang="en-GB" dirty="0"/>
              <a:t> of peripheral bone and whole bone of the lumbar spine and trabecular, peripheral and whole bone of the hip; estimated strength of the same sites by finite element analysis from computed tomographic data; and </a:t>
            </a:r>
            <a:r>
              <a:rPr lang="en-GB" dirty="0" err="1"/>
              <a:t>aBMD</a:t>
            </a:r>
            <a:r>
              <a:rPr lang="en-GB" dirty="0"/>
              <a:t> of the spine and hip by DEXA.</a:t>
            </a:r>
          </a:p>
          <a:p>
            <a:endParaRPr lang="en-GB" dirty="0"/>
          </a:p>
          <a:p>
            <a:r>
              <a:rPr lang="en-GB" dirty="0" err="1"/>
              <a:t>aBMD</a:t>
            </a:r>
            <a:r>
              <a:rPr lang="en-GB" dirty="0"/>
              <a:t>, areal bone mineral density; DEXA, dual-energy x-ray absorptiometry; QCT, quantitative computed tomography; TTh, testosterone therapy; </a:t>
            </a:r>
            <a:r>
              <a:rPr lang="en-GB" dirty="0" err="1"/>
              <a:t>vBMD</a:t>
            </a:r>
            <a:r>
              <a:rPr lang="en-GB" dirty="0"/>
              <a:t>, volumetric bone mineral density</a:t>
            </a:r>
          </a:p>
          <a:p>
            <a:endParaRPr lang="en-GB" sz="1200" dirty="0"/>
          </a:p>
          <a:p>
            <a:r>
              <a:rPr lang="en-GB" sz="1200" b="1" dirty="0"/>
              <a:t>References</a:t>
            </a:r>
          </a:p>
          <a:p>
            <a:r>
              <a:rPr lang="en-GB" dirty="0"/>
              <a:t>Snyder PJ </a:t>
            </a:r>
            <a:r>
              <a:rPr lang="en-GB" i="1" dirty="0"/>
              <a:t>et al. </a:t>
            </a:r>
            <a:r>
              <a:rPr lang="sv-SE" i="1" dirty="0"/>
              <a:t>JAMA Intern Med</a:t>
            </a:r>
            <a:r>
              <a:rPr lang="sv-SE" dirty="0"/>
              <a:t> 2017;177:471–9; Snyder PJ </a:t>
            </a:r>
            <a:r>
              <a:rPr lang="sv-SE" i="1" dirty="0"/>
              <a:t>et al. Endocr Rev</a:t>
            </a:r>
            <a:r>
              <a:rPr lang="sv-SE" dirty="0"/>
              <a:t> 2018;39:369–86.</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t>18</a:t>
            </a:fld>
            <a:endParaRPr lang="en-GB"/>
          </a:p>
        </p:txBody>
      </p:sp>
    </p:spTree>
    <p:extLst>
      <p:ext uri="{BB962C8B-B14F-4D97-AF65-F5344CB8AC3E}">
        <p14:creationId xmlns:p14="http://schemas.microsoft.com/office/powerpoint/2010/main" val="1997887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GB" dirty="0"/>
              <a:t>TTh was associated with significantly greater increases versus placebo in mean spine trabecular </a:t>
            </a:r>
            <a:r>
              <a:rPr lang="en-GB" dirty="0" err="1"/>
              <a:t>vBMD</a:t>
            </a:r>
            <a:r>
              <a:rPr lang="en-GB" dirty="0"/>
              <a:t> [7.5% (95% CI: 4.8% to 10.3%) </a:t>
            </a:r>
            <a:r>
              <a:rPr lang="en-GB" i="1" dirty="0"/>
              <a:t>vs</a:t>
            </a:r>
            <a:r>
              <a:rPr lang="en-GB" dirty="0"/>
              <a:t> 0.8% (95% CI: −1.9% to 3.4%); treatment effect 6.8% (95% CI: 4.8% to 8.7%; p&lt;0.001)], spine peripheral </a:t>
            </a:r>
            <a:r>
              <a:rPr lang="en-GB" dirty="0" err="1"/>
              <a:t>vBMD</a:t>
            </a:r>
            <a:r>
              <a:rPr lang="en-GB" dirty="0"/>
              <a:t>, and hip trabecular and peripheral </a:t>
            </a:r>
            <a:r>
              <a:rPr lang="en-GB" dirty="0" err="1"/>
              <a:t>vBMD</a:t>
            </a:r>
            <a:r>
              <a:rPr lang="en-GB" dirty="0"/>
              <a:t>.</a:t>
            </a:r>
          </a:p>
          <a:p>
            <a:pPr marL="185766" indent="-185766">
              <a:buFont typeface="Arial" panose="020B0604020202020204" pitchFamily="34" charset="0"/>
              <a:buChar char="•"/>
            </a:pPr>
            <a:r>
              <a:rPr lang="en-GB" dirty="0"/>
              <a:t>TTh was also associated with significantly greater increases in mean estimated strength of </a:t>
            </a:r>
            <a:r>
              <a:rPr lang="it-IT" dirty="0"/>
              <a:t>spine trabecular bone [10.8% (95% CI: 7.4% to 14.3%) </a:t>
            </a:r>
            <a:r>
              <a:rPr lang="it-IT" i="1" dirty="0"/>
              <a:t>vs</a:t>
            </a:r>
            <a:r>
              <a:rPr lang="it-IT" dirty="0"/>
              <a:t> 2.4% (95% CI: −1.0% to 5.7%); </a:t>
            </a:r>
            <a:r>
              <a:rPr lang="en-GB" dirty="0"/>
              <a:t>treatment effect 8.5% (95% CI: 6.0% to 10.9%; p&lt;0.001)], spine peripheral bone, and hip trabecular and peripheral bone.</a:t>
            </a:r>
          </a:p>
          <a:p>
            <a:pPr marL="185766" indent="-185766">
              <a:buFont typeface="Arial" panose="020B0604020202020204" pitchFamily="34" charset="0"/>
              <a:buChar char="•"/>
            </a:pPr>
            <a:r>
              <a:rPr lang="en-GB" dirty="0"/>
              <a:t>The estimated strength increases were greater in trabecular than peripheral bone and greater in the spine than the hip.</a:t>
            </a:r>
          </a:p>
          <a:p>
            <a:endParaRPr lang="en-GB" dirty="0"/>
          </a:p>
          <a:p>
            <a:r>
              <a:rPr lang="en-GB" dirty="0"/>
              <a:t>CI, confidence interval; TTh, testosterone therapy; </a:t>
            </a:r>
            <a:r>
              <a:rPr lang="en-GB" dirty="0" err="1"/>
              <a:t>vBMD</a:t>
            </a:r>
            <a:r>
              <a:rPr lang="en-GB" dirty="0"/>
              <a:t>, volumetric bone mineral density</a:t>
            </a:r>
          </a:p>
          <a:p>
            <a:endParaRPr lang="en-GB" dirty="0"/>
          </a:p>
          <a:p>
            <a:r>
              <a:rPr lang="en-GB" b="1" dirty="0"/>
              <a:t>Reference</a:t>
            </a:r>
          </a:p>
          <a:p>
            <a:r>
              <a:rPr lang="en-GB" dirty="0"/>
              <a:t>Snyder PJ </a:t>
            </a:r>
            <a:r>
              <a:rPr lang="en-GB" i="1" dirty="0"/>
              <a:t>et al. </a:t>
            </a:r>
            <a:r>
              <a:rPr lang="sv-SE" i="1" dirty="0"/>
              <a:t>JAMA Intern Med</a:t>
            </a:r>
            <a:r>
              <a:rPr lang="sv-SE" dirty="0"/>
              <a:t> 2017;177:471–9.</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049676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7"/>
            <a:ext cx="5841118" cy="4029879"/>
          </a:xfrm>
        </p:spPr>
        <p:txBody>
          <a:bodyPr>
            <a:normAutofit/>
          </a:bodyPr>
          <a:lstStyle/>
          <a:p>
            <a:pPr marL="185766" indent="-185766">
              <a:buFont typeface="Arial" panose="020B0604020202020204" pitchFamily="34" charset="0"/>
              <a:buChar char="•"/>
            </a:pPr>
            <a:r>
              <a:rPr lang="en-GB" dirty="0"/>
              <a:t>The findings of the </a:t>
            </a:r>
            <a:r>
              <a:rPr lang="en-GB" dirty="0" err="1"/>
              <a:t>TTrials</a:t>
            </a:r>
            <a:r>
              <a:rPr lang="en-GB" dirty="0"/>
              <a:t> confirm that </a:t>
            </a:r>
            <a:r>
              <a:rPr lang="en-GB" dirty="0" err="1"/>
              <a:t>TTh</a:t>
            </a:r>
            <a:r>
              <a:rPr lang="en-GB" dirty="0"/>
              <a:t> increases the risk of </a:t>
            </a:r>
            <a:r>
              <a:rPr lang="en-GB" dirty="0" err="1"/>
              <a:t>erythrocytosis</a:t>
            </a:r>
            <a:r>
              <a:rPr lang="en-GB" dirty="0"/>
              <a:t>, although the relatively low incidence compared with that in previous trials suggests that careful monitoring of haemoglobin concentration and reduction of </a:t>
            </a:r>
            <a:r>
              <a:rPr lang="en-GB" dirty="0" err="1"/>
              <a:t>TTh</a:t>
            </a:r>
            <a:r>
              <a:rPr lang="en-GB" dirty="0"/>
              <a:t> dose (when appropriate) should minimise this risk.</a:t>
            </a:r>
          </a:p>
          <a:p>
            <a:pPr marL="185766" indent="-185766">
              <a:buFont typeface="Arial" panose="020B0604020202020204" pitchFamily="34" charset="0"/>
              <a:buChar char="•"/>
            </a:pPr>
            <a:r>
              <a:rPr lang="en-GB" dirty="0"/>
              <a:t>In the </a:t>
            </a:r>
            <a:r>
              <a:rPr lang="en-GB" dirty="0" err="1"/>
              <a:t>TTrials</a:t>
            </a:r>
            <a:r>
              <a:rPr lang="en-GB" dirty="0"/>
              <a:t>, compared with placebo, </a:t>
            </a:r>
            <a:r>
              <a:rPr lang="en-GB" dirty="0" err="1"/>
              <a:t>TTh</a:t>
            </a:r>
            <a:r>
              <a:rPr lang="en-GB" dirty="0"/>
              <a:t> was not associated with substantially more </a:t>
            </a:r>
            <a:br>
              <a:rPr lang="en-GB" dirty="0"/>
            </a:br>
            <a:r>
              <a:rPr lang="en-GB" dirty="0" err="1"/>
              <a:t>PCa</a:t>
            </a:r>
            <a:r>
              <a:rPr lang="en-GB" dirty="0"/>
              <a:t> diagnoses.</a:t>
            </a:r>
          </a:p>
          <a:p>
            <a:pPr marL="681142" lvl="1" indent="-185766">
              <a:buFont typeface="Calibri" panose="020F0502020204030204" pitchFamily="34" charset="0"/>
              <a:buChar char="–"/>
              <a:defRPr/>
            </a:pPr>
            <a:r>
              <a:rPr lang="en-GB" dirty="0"/>
              <a:t>This result might have been influenced by the relatively small number of prostate biopsies, although a much larger number of men were referred for consideration of biopsy because of an increase in PSA. The low percentage of men who underwent biopsy likely reflects the judgment of the site urologists.</a:t>
            </a:r>
          </a:p>
          <a:p>
            <a:pPr marL="185766" indent="-185766">
              <a:buClr>
                <a:srgbClr val="005294"/>
              </a:buClr>
              <a:buFont typeface="Arial" panose="020B0604020202020204" pitchFamily="34" charset="0"/>
              <a:buChar char="•"/>
            </a:pPr>
            <a:r>
              <a:rPr lang="en-GB" dirty="0" err="1"/>
              <a:t>TTh</a:t>
            </a:r>
            <a:r>
              <a:rPr lang="en-GB" dirty="0"/>
              <a:t> was also not associated with a higher incidence of MACE, versus placebo.</a:t>
            </a:r>
          </a:p>
          <a:p>
            <a:pPr marL="185766" indent="-185766">
              <a:buClr>
                <a:srgbClr val="005294"/>
              </a:buClr>
              <a:buFont typeface="Arial" panose="020B0604020202020204" pitchFamily="34" charset="0"/>
              <a:buChar char="•"/>
            </a:pPr>
            <a:r>
              <a:rPr lang="en-GB" dirty="0"/>
              <a:t>Only a trial enrolling a much larger number of older men with low testosterone who are then treated and followed up for a much longer period would be able to determine whether </a:t>
            </a:r>
            <a:r>
              <a:rPr lang="en-GB" dirty="0" err="1"/>
              <a:t>TTh</a:t>
            </a:r>
            <a:r>
              <a:rPr lang="en-GB" dirty="0"/>
              <a:t> increases the risk of </a:t>
            </a:r>
            <a:r>
              <a:rPr lang="en-GB" dirty="0" err="1"/>
              <a:t>PCa</a:t>
            </a:r>
            <a:r>
              <a:rPr lang="en-GB" dirty="0"/>
              <a:t> and lower urinary tract symptoms, and/or increases cardiovascular risk.</a:t>
            </a:r>
          </a:p>
          <a:p>
            <a:endParaRPr lang="en-GB" dirty="0"/>
          </a:p>
          <a:p>
            <a:r>
              <a:rPr lang="en-GB" dirty="0"/>
              <a:t>MACE, major adverse cardiovascular events; </a:t>
            </a:r>
            <a:r>
              <a:rPr lang="en-GB" dirty="0" err="1"/>
              <a:t>PCa</a:t>
            </a:r>
            <a:r>
              <a:rPr lang="en-GB" dirty="0"/>
              <a:t>, prostate cancer; PSA, prostate-specific antigen; </a:t>
            </a:r>
            <a:r>
              <a:rPr lang="en-GB" dirty="0" err="1"/>
              <a:t>TTh</a:t>
            </a:r>
            <a:r>
              <a:rPr lang="en-GB" dirty="0"/>
              <a:t>, testosterone therapy</a:t>
            </a:r>
          </a:p>
          <a:p>
            <a:endParaRPr lang="en-GB" dirty="0"/>
          </a:p>
          <a:p>
            <a:r>
              <a:rPr lang="en-GB" b="1" dirty="0"/>
              <a:t>Reference</a:t>
            </a:r>
          </a:p>
          <a:p>
            <a:r>
              <a:rPr lang="sv-SE" dirty="0"/>
              <a:t>Snyder PJ </a:t>
            </a:r>
            <a:r>
              <a:rPr lang="sv-SE" i="1" dirty="0"/>
              <a:t>et al. Endocr Rev</a:t>
            </a:r>
            <a:r>
              <a:rPr lang="sv-SE" dirty="0"/>
              <a:t> 2018;39:369–86.</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t>20</a:t>
            </a:fld>
            <a:endParaRPr lang="en-GB" dirty="0"/>
          </a:p>
        </p:txBody>
      </p:sp>
    </p:spTree>
    <p:extLst>
      <p:ext uri="{BB962C8B-B14F-4D97-AF65-F5344CB8AC3E}">
        <p14:creationId xmlns:p14="http://schemas.microsoft.com/office/powerpoint/2010/main" val="3272630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811044" cy="4029879"/>
          </a:xfrm>
        </p:spPr>
        <p:txBody>
          <a:bodyPr>
            <a:normAutofit lnSpcReduction="10000"/>
          </a:bodyPr>
          <a:lstStyle/>
          <a:p>
            <a:pPr marL="185766" indent="-185766">
              <a:buFont typeface="Arial" panose="020B0604020202020204" pitchFamily="34" charset="0"/>
              <a:buChar char="•"/>
            </a:pPr>
            <a:r>
              <a:rPr lang="en-GB" dirty="0"/>
              <a:t>The Testosterone Trials were 7 coordinated clinical trials conducted at 12 US sites to assess the efficacy of TTh in older men with hypogonadism [testosterone levels &lt;9.5 </a:t>
            </a:r>
            <a:r>
              <a:rPr lang="en-GB" dirty="0" err="1"/>
              <a:t>nmol</a:t>
            </a:r>
            <a:r>
              <a:rPr lang="en-GB" dirty="0"/>
              <a:t>/L (&lt;275 ng/</a:t>
            </a:r>
            <a:r>
              <a:rPr lang="en-GB" dirty="0" err="1"/>
              <a:t>dL</a:t>
            </a:r>
            <a:r>
              <a:rPr lang="en-GB" dirty="0"/>
              <a:t>)]:</a:t>
            </a:r>
          </a:p>
          <a:p>
            <a:pPr marL="681142" lvl="1" indent="-185766">
              <a:lnSpc>
                <a:spcPct val="90000"/>
              </a:lnSpc>
              <a:buFont typeface="Calibri" panose="020F0502020204030204" pitchFamily="34" charset="0"/>
              <a:buChar char="–"/>
              <a:defRPr/>
            </a:pPr>
            <a:r>
              <a:rPr lang="en-GB" dirty="0"/>
              <a:t>Sexual Function.</a:t>
            </a:r>
          </a:p>
          <a:p>
            <a:pPr marL="681142" lvl="1" indent="-185766">
              <a:lnSpc>
                <a:spcPct val="90000"/>
              </a:lnSpc>
              <a:buFont typeface="Calibri" panose="020F0502020204030204" pitchFamily="34" charset="0"/>
              <a:buChar char="–"/>
              <a:defRPr/>
            </a:pPr>
            <a:r>
              <a:rPr lang="en-GB" dirty="0"/>
              <a:t>Physical Function.</a:t>
            </a:r>
          </a:p>
          <a:p>
            <a:pPr marL="681142" lvl="1" indent="-185766">
              <a:lnSpc>
                <a:spcPct val="90000"/>
              </a:lnSpc>
              <a:buFont typeface="Calibri" panose="020F0502020204030204" pitchFamily="34" charset="0"/>
              <a:buChar char="–"/>
              <a:defRPr/>
            </a:pPr>
            <a:r>
              <a:rPr lang="en-GB" dirty="0"/>
              <a:t>Vitality.</a:t>
            </a:r>
          </a:p>
          <a:p>
            <a:pPr marL="681142" lvl="1" indent="-185766">
              <a:lnSpc>
                <a:spcPct val="90000"/>
              </a:lnSpc>
              <a:buFont typeface="Calibri" panose="020F0502020204030204" pitchFamily="34" charset="0"/>
              <a:buChar char="–"/>
              <a:defRPr/>
            </a:pPr>
            <a:r>
              <a:rPr lang="en-GB" dirty="0"/>
              <a:t>Cognitive Function.</a:t>
            </a:r>
          </a:p>
          <a:p>
            <a:pPr marL="681142" lvl="1" indent="-185766">
              <a:lnSpc>
                <a:spcPct val="90000"/>
              </a:lnSpc>
              <a:buFont typeface="Calibri" panose="020F0502020204030204" pitchFamily="34" charset="0"/>
              <a:buChar char="–"/>
              <a:defRPr/>
            </a:pPr>
            <a:r>
              <a:rPr lang="en-GB" dirty="0"/>
              <a:t>Anaemia.</a:t>
            </a:r>
          </a:p>
          <a:p>
            <a:pPr marL="681142" lvl="1" indent="-185766">
              <a:lnSpc>
                <a:spcPct val="90000"/>
              </a:lnSpc>
              <a:buFont typeface="Calibri" panose="020F0502020204030204" pitchFamily="34" charset="0"/>
              <a:buChar char="–"/>
              <a:defRPr/>
            </a:pPr>
            <a:r>
              <a:rPr lang="en-GB" dirty="0"/>
              <a:t>Cardiovascular.</a:t>
            </a:r>
          </a:p>
          <a:p>
            <a:pPr marL="681142" lvl="1" indent="-185766">
              <a:lnSpc>
                <a:spcPct val="90000"/>
              </a:lnSpc>
              <a:buFont typeface="Calibri" panose="020F0502020204030204" pitchFamily="34" charset="0"/>
              <a:buChar char="–"/>
              <a:defRPr/>
            </a:pPr>
            <a:r>
              <a:rPr lang="en-GB" dirty="0"/>
              <a:t>Bone.</a:t>
            </a:r>
          </a:p>
          <a:p>
            <a:pPr marL="185766" indent="-185766">
              <a:buFont typeface="Arial" panose="020B0604020202020204" pitchFamily="34" charset="0"/>
              <a:buChar char="•"/>
            </a:pPr>
            <a:r>
              <a:rPr lang="en-GB" dirty="0"/>
              <a:t>Participants were allocated to receive 1% testosterone gel (5 g/day, adjusted to maintain normal testosterone</a:t>
            </a:r>
            <a:r>
              <a:rPr lang="en-GB" baseline="0" dirty="0"/>
              <a:t> levels for a young man)</a:t>
            </a:r>
            <a:r>
              <a:rPr lang="en-GB" dirty="0"/>
              <a:t> or placebo gel for 1 year, and efficacy was assessed every 3 months.</a:t>
            </a:r>
          </a:p>
          <a:p>
            <a:pPr marL="185766" indent="-185766">
              <a:buFont typeface="Arial" panose="020B0604020202020204" pitchFamily="34" charset="0"/>
              <a:buChar char="•"/>
            </a:pPr>
            <a:r>
              <a:rPr lang="en-GB" dirty="0"/>
              <a:t>Participants were</a:t>
            </a:r>
            <a:r>
              <a:rPr lang="en-GB" baseline="0" dirty="0"/>
              <a:t> allocated</a:t>
            </a:r>
            <a:r>
              <a:rPr lang="en-GB" dirty="0"/>
              <a:t> treatment by minimisation, which allows balancing with a larger number of variables than stratified randomisation.</a:t>
            </a:r>
          </a:p>
          <a:p>
            <a:pPr marL="681142" lvl="1" indent="-185766">
              <a:lnSpc>
                <a:spcPct val="90000"/>
              </a:lnSpc>
              <a:buFont typeface="Calibri" panose="020F0502020204030204" pitchFamily="34" charset="0"/>
              <a:buChar char="–"/>
              <a:defRPr/>
            </a:pPr>
            <a:r>
              <a:rPr lang="en-GB" dirty="0"/>
              <a:t>Balancing variables included age &lt; or &gt;75 years, screening testosterone levels </a:t>
            </a:r>
            <a:br>
              <a:rPr lang="en-GB" dirty="0"/>
            </a:br>
            <a:r>
              <a:rPr lang="en-GB" dirty="0"/>
              <a:t>&lt; or &gt;6.9 </a:t>
            </a:r>
            <a:r>
              <a:rPr lang="en-GB" dirty="0" err="1"/>
              <a:t>nmol</a:t>
            </a:r>
            <a:r>
              <a:rPr lang="en-GB" dirty="0"/>
              <a:t>/L (200 ng/</a:t>
            </a:r>
            <a:r>
              <a:rPr lang="en-GB" dirty="0" err="1"/>
              <a:t>dL</a:t>
            </a:r>
            <a:r>
              <a:rPr lang="en-GB" dirty="0"/>
              <a:t>), use/non-use</a:t>
            </a:r>
            <a:r>
              <a:rPr lang="en-GB" baseline="0" dirty="0"/>
              <a:t> of antidepressants and use/non-use </a:t>
            </a:r>
            <a:br>
              <a:rPr lang="en-GB" baseline="0" dirty="0"/>
            </a:br>
            <a:r>
              <a:rPr lang="en-GB" baseline="0" dirty="0"/>
              <a:t>of PDE-5 inhibitors</a:t>
            </a:r>
            <a:r>
              <a:rPr lang="en-GB" dirty="0"/>
              <a:t>.</a:t>
            </a:r>
          </a:p>
          <a:p>
            <a:endParaRPr lang="en-GB" dirty="0"/>
          </a:p>
          <a:p>
            <a:r>
              <a:rPr lang="en-GB" dirty="0"/>
              <a:t>PDE-5, phosphodiesterase type 5; TTh, testosterone therapy</a:t>
            </a:r>
          </a:p>
          <a:p>
            <a:endParaRPr lang="en-GB" sz="1200" dirty="0"/>
          </a:p>
          <a:p>
            <a:r>
              <a:rPr lang="en-GB" sz="1200" b="1" dirty="0"/>
              <a:t>Reference</a:t>
            </a:r>
          </a:p>
          <a:p>
            <a:r>
              <a:rPr lang="en-GB" dirty="0"/>
              <a:t>Snyder PJ </a:t>
            </a:r>
            <a:r>
              <a:rPr lang="en-GB" i="1" dirty="0"/>
              <a:t>et al. </a:t>
            </a:r>
            <a:r>
              <a:rPr lang="sv-SE" i="1" dirty="0"/>
              <a:t>Endocr Rev</a:t>
            </a:r>
            <a:r>
              <a:rPr lang="sv-SE" dirty="0"/>
              <a:t> 2018;39:369–86.</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997887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EFADCE-6200-4FA6-B02B-06991B4E0A55}" type="slidenum">
              <a:rPr lang="en-GB" smtClean="0"/>
              <a:t>21</a:t>
            </a:fld>
            <a:endParaRPr lang="en-GB"/>
          </a:p>
        </p:txBody>
      </p:sp>
    </p:spTree>
    <p:extLst>
      <p:ext uri="{BB962C8B-B14F-4D97-AF65-F5344CB8AC3E}">
        <p14:creationId xmlns:p14="http://schemas.microsoft.com/office/powerpoint/2010/main" val="1205320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6084094" cy="4029879"/>
          </a:xfrm>
        </p:spPr>
        <p:txBody>
          <a:bodyPr>
            <a:normAutofit lnSpcReduction="10000"/>
          </a:bodyPr>
          <a:lstStyle/>
          <a:p>
            <a:pPr marL="185766" lvl="1" indent="-185766">
              <a:buFont typeface="Arial" panose="020B0604020202020204" pitchFamily="34" charset="0"/>
              <a:buChar char="•"/>
              <a:defRPr/>
            </a:pPr>
            <a:r>
              <a:rPr lang="en-GB" dirty="0"/>
              <a:t>The PDQ is a 7-day diary used in multiple trials to evaluate both the frequency and intensity of sexual desire and performance across sexual activities.</a:t>
            </a:r>
            <a:r>
              <a:rPr lang="en-GB" baseline="30000" dirty="0"/>
              <a:t>1</a:t>
            </a:r>
          </a:p>
          <a:p>
            <a:pPr marL="681142" lvl="1" indent="-185766">
              <a:lnSpc>
                <a:spcPct val="90000"/>
              </a:lnSpc>
              <a:buFont typeface="Calibri" panose="020F0502020204030204" pitchFamily="34" charset="0"/>
              <a:buChar char="–"/>
              <a:defRPr/>
            </a:pPr>
            <a:r>
              <a:rPr lang="en-GB" dirty="0"/>
              <a:t>PDQ-Q4 asks participants to list how many of 12 specified activities (sexual daydreams, anticipation of sex, sexual interactions with partner, flirting by you, flirting toward you, orgasm, ejaculation, intercourse, masturbation, night spontaneous erection, </a:t>
            </a:r>
            <a:br>
              <a:rPr lang="en-GB" dirty="0"/>
            </a:br>
            <a:r>
              <a:rPr lang="en-GB" dirty="0"/>
              <a:t>day spontaneous erection, and erection in response to sexual activity) they engaged </a:t>
            </a:r>
            <a:br>
              <a:rPr lang="en-GB" dirty="0"/>
            </a:br>
            <a:r>
              <a:rPr lang="en-GB" dirty="0"/>
              <a:t>in each day of the week, and the daily count is averaged over 7 days for a total score ranging from 0–12 (higher scores indicate more activity).</a:t>
            </a:r>
            <a:r>
              <a:rPr lang="en-GB" baseline="30000" dirty="0"/>
              <a:t>1,2</a:t>
            </a:r>
          </a:p>
          <a:p>
            <a:pPr marL="185766" lvl="1" indent="-185766">
              <a:lnSpc>
                <a:spcPct val="90000"/>
              </a:lnSpc>
              <a:buFont typeface="Arial" panose="020B0604020202020204" pitchFamily="34" charset="0"/>
              <a:buChar char="•"/>
              <a:defRPr/>
            </a:pPr>
            <a:r>
              <a:rPr lang="en-GB" dirty="0"/>
              <a:t>Previous studies show that in </a:t>
            </a:r>
            <a:r>
              <a:rPr lang="en-GB" dirty="0" err="1"/>
              <a:t>hypogonadal</a:t>
            </a:r>
            <a:r>
              <a:rPr lang="en-GB" dirty="0"/>
              <a:t> men, sexual activity assessed by the</a:t>
            </a:r>
            <a:r>
              <a:rPr lang="en-GB" baseline="0" dirty="0"/>
              <a:t> PDQ </a:t>
            </a:r>
            <a:r>
              <a:rPr lang="en-GB" dirty="0"/>
              <a:t>significantly improved after administration of TTh.</a:t>
            </a:r>
            <a:r>
              <a:rPr lang="en-GB" baseline="30000" dirty="0"/>
              <a:t>1</a:t>
            </a:r>
          </a:p>
          <a:p>
            <a:pPr marL="185766" indent="-185766">
              <a:buFont typeface="Arial" panose="020B0604020202020204" pitchFamily="34" charset="0"/>
              <a:buChar char="•"/>
            </a:pPr>
            <a:r>
              <a:rPr lang="en-GB" dirty="0"/>
              <a:t>In the Sexual Function Trial, sexual activity was assessed by PDQ-Q4, administered by interactive voice response daily for 7 days at baseline and 3, 6, 9 and 12 months. An average of the scores for the 7 days at each time point were taken.</a:t>
            </a:r>
            <a:r>
              <a:rPr lang="en-GB" baseline="30000" dirty="0"/>
              <a:t>3</a:t>
            </a:r>
            <a:endParaRPr lang="en-GB" dirty="0"/>
          </a:p>
          <a:p>
            <a:pPr marL="185766" indent="-185766">
              <a:buFont typeface="Arial" panose="020B0604020202020204" pitchFamily="34" charset="0"/>
              <a:buChar char="•"/>
            </a:pPr>
            <a:r>
              <a:rPr lang="en-GB" dirty="0"/>
              <a:t>PDQ-Q4 was also administered to all men in the T Trials; however, the primary outcome was determined only for men who were enrolled in the Sexual Function Trial, and analyses of PDQ-Q4 in the overall T Trial population were exploratory only.</a:t>
            </a:r>
            <a:r>
              <a:rPr lang="en-GB" baseline="30000" dirty="0"/>
              <a:t>2,3</a:t>
            </a:r>
          </a:p>
          <a:p>
            <a:endParaRPr lang="en-GB" dirty="0"/>
          </a:p>
          <a:p>
            <a:r>
              <a:rPr lang="en-GB" dirty="0"/>
              <a:t>PDQ-Q4, question 4 of the Psychosexual Daily Questionnaire (PDQ); TTh, testosterone therapy</a:t>
            </a:r>
          </a:p>
          <a:p>
            <a:endParaRPr lang="en-GB" sz="1200" dirty="0"/>
          </a:p>
          <a:p>
            <a:r>
              <a:rPr lang="en-GB" sz="1200" b="1" dirty="0"/>
              <a:t>References</a:t>
            </a:r>
          </a:p>
          <a:p>
            <a:r>
              <a:rPr lang="en-GB" b="1" dirty="0"/>
              <a:t>1.</a:t>
            </a:r>
            <a:r>
              <a:rPr lang="en-GB" dirty="0"/>
              <a:t> Wang </a:t>
            </a:r>
            <a:r>
              <a:rPr lang="nb-NO" dirty="0"/>
              <a:t>C </a:t>
            </a:r>
            <a:r>
              <a:rPr lang="nb-NO" i="1" dirty="0"/>
              <a:t>et al. J Sex Med</a:t>
            </a:r>
            <a:r>
              <a:rPr lang="nb-NO" dirty="0"/>
              <a:t> 2018;15:997–1009; </a:t>
            </a:r>
            <a:r>
              <a:rPr lang="en-GB" b="1" dirty="0"/>
              <a:t>2.</a:t>
            </a:r>
            <a:r>
              <a:rPr lang="en-GB" dirty="0"/>
              <a:t> Snyder PJ </a:t>
            </a:r>
            <a:r>
              <a:rPr lang="en-GB" i="1" dirty="0"/>
              <a:t>et al. N </a:t>
            </a:r>
            <a:r>
              <a:rPr lang="en-GB" i="1" dirty="0" err="1"/>
              <a:t>Engl</a:t>
            </a:r>
            <a:r>
              <a:rPr lang="en-GB" i="1" dirty="0"/>
              <a:t> J Med</a:t>
            </a:r>
            <a:r>
              <a:rPr lang="en-GB" dirty="0"/>
              <a:t> 2016;374:611–24;</a:t>
            </a:r>
            <a:r>
              <a:rPr lang="nb-NO" dirty="0"/>
              <a:t> </a:t>
            </a:r>
            <a:br>
              <a:rPr lang="nb-NO" dirty="0"/>
            </a:br>
            <a:r>
              <a:rPr lang="en-GB" b="1" dirty="0"/>
              <a:t>3.</a:t>
            </a:r>
            <a:r>
              <a:rPr lang="en-GB" dirty="0"/>
              <a:t> Snyder PJ </a:t>
            </a:r>
            <a:r>
              <a:rPr lang="en-GB" i="1" dirty="0"/>
              <a:t>et al. </a:t>
            </a:r>
            <a:r>
              <a:rPr lang="en-GB" i="1" dirty="0" err="1"/>
              <a:t>Endocr</a:t>
            </a:r>
            <a:r>
              <a:rPr lang="en-GB" i="1" dirty="0"/>
              <a:t> Rev</a:t>
            </a:r>
            <a:r>
              <a:rPr lang="en-GB" dirty="0"/>
              <a:t> 2018;39:369–86.</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997887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880894" cy="4029879"/>
          </a:xfrm>
        </p:spPr>
        <p:txBody>
          <a:bodyPr/>
          <a:lstStyle/>
          <a:p>
            <a:pPr marL="185766" indent="-185766">
              <a:buFont typeface="Arial" panose="020B0604020202020204" pitchFamily="34" charset="0"/>
              <a:buChar char="•"/>
            </a:pPr>
            <a:r>
              <a:rPr lang="en-GB" dirty="0"/>
              <a:t>TTh, compared with placebo, substantially increased sexual activity, averaged over all follow-up visits, for men enrolled in the Sexual Function Trial (n=459) and also for all men in the </a:t>
            </a:r>
            <a:r>
              <a:rPr lang="en-GB" dirty="0" err="1"/>
              <a:t>TTrials</a:t>
            </a:r>
            <a:r>
              <a:rPr lang="en-GB" dirty="0"/>
              <a:t> (n=771). This effect was seen for most types of sexual activity assessed, including sexual daydreams, flirting, sexual intercourse, masturbation and spontaneous erections at night.</a:t>
            </a:r>
            <a:r>
              <a:rPr lang="en-GB" baseline="30000" dirty="0"/>
              <a:t>1,2</a:t>
            </a:r>
            <a:endParaRPr lang="en-GB" dirty="0"/>
          </a:p>
          <a:p>
            <a:pPr marL="681142" lvl="1" indent="-185766">
              <a:lnSpc>
                <a:spcPct val="90000"/>
              </a:lnSpc>
              <a:buFont typeface="Calibri" panose="020F0502020204030204" pitchFamily="34" charset="0"/>
              <a:buChar char="–"/>
              <a:defRPr/>
            </a:pPr>
            <a:r>
              <a:rPr lang="en-GB" dirty="0"/>
              <a:t>The treatment effect (defined as the mean difference in the change from baseline between participants assigned to TTh and those assigned to placebo) was 0.58 </a:t>
            </a:r>
            <a:br>
              <a:rPr lang="en-GB" dirty="0"/>
            </a:br>
            <a:r>
              <a:rPr lang="en-GB" dirty="0"/>
              <a:t>and 0.62 for men in the Sexual Function Trial and all men in the </a:t>
            </a:r>
            <a:r>
              <a:rPr lang="en-GB" dirty="0" err="1"/>
              <a:t>TTrials</a:t>
            </a:r>
            <a:r>
              <a:rPr lang="en-GB" dirty="0"/>
              <a:t>, respectively (both p&lt;0.001).</a:t>
            </a:r>
            <a:r>
              <a:rPr lang="en-GB" baseline="30000" dirty="0"/>
              <a:t>3</a:t>
            </a:r>
          </a:p>
          <a:p>
            <a:pPr marL="681142" lvl="1" indent="-185766">
              <a:lnSpc>
                <a:spcPct val="90000"/>
              </a:lnSpc>
              <a:buFont typeface="Calibri" panose="020F0502020204030204" pitchFamily="34" charset="0"/>
              <a:buChar char="–"/>
              <a:defRPr/>
            </a:pPr>
            <a:r>
              <a:rPr lang="en-GB" dirty="0"/>
              <a:t>The clinical significance of this effect can be judged from the effect size of 0.45, </a:t>
            </a:r>
            <a:br>
              <a:rPr lang="en-GB" dirty="0"/>
            </a:br>
            <a:r>
              <a:rPr lang="en-GB" dirty="0"/>
              <a:t>which is close to a ‘moderate’ effect of 0.5, and that TTh increased sexual activity </a:t>
            </a:r>
            <a:br>
              <a:rPr lang="en-GB" dirty="0"/>
            </a:br>
            <a:r>
              <a:rPr lang="en-GB" dirty="0"/>
              <a:t>of all types about four times a week.</a:t>
            </a:r>
            <a:r>
              <a:rPr lang="en-GB" baseline="30000" dirty="0"/>
              <a:t>1</a:t>
            </a:r>
          </a:p>
          <a:p>
            <a:pPr marL="681142" lvl="1" indent="-185766">
              <a:lnSpc>
                <a:spcPct val="90000"/>
              </a:lnSpc>
              <a:buFont typeface="Calibri" panose="020F0502020204030204" pitchFamily="34" charset="0"/>
              <a:buChar char="–"/>
              <a:defRPr/>
            </a:pPr>
            <a:r>
              <a:rPr lang="en-GB" dirty="0"/>
              <a:t>Elevations in plasma testosterone level during TTh were proportional to increases </a:t>
            </a:r>
            <a:br>
              <a:rPr lang="en-GB" dirty="0"/>
            </a:br>
            <a:r>
              <a:rPr lang="en-GB" dirty="0"/>
              <a:t>in PDQ-Q4 score (p&lt;0.001 by instrumental variable analysis).</a:t>
            </a:r>
            <a:r>
              <a:rPr lang="en-GB" baseline="30000" dirty="0"/>
              <a:t>3</a:t>
            </a:r>
          </a:p>
          <a:p>
            <a:pPr marL="185766" indent="-185766">
              <a:buFont typeface="Arial" panose="020B0604020202020204" pitchFamily="34" charset="0"/>
              <a:buChar char="•"/>
            </a:pPr>
            <a:r>
              <a:rPr lang="en-GB" dirty="0"/>
              <a:t>TTh also substantially increased libido and, to a lesser degree, erectile function.</a:t>
            </a:r>
            <a:r>
              <a:rPr lang="en-GB" baseline="30000" dirty="0"/>
              <a:t>1</a:t>
            </a:r>
          </a:p>
          <a:p>
            <a:pPr marL="185766" indent="-185766">
              <a:buFont typeface="Arial" panose="020B0604020202020204" pitchFamily="34" charset="0"/>
              <a:buChar char="•"/>
            </a:pPr>
            <a:r>
              <a:rPr lang="en-GB" dirty="0"/>
              <a:t>Incremental increases in total and free testosterone and </a:t>
            </a:r>
            <a:r>
              <a:rPr lang="en-GB" dirty="0" err="1"/>
              <a:t>oestradiol</a:t>
            </a:r>
            <a:r>
              <a:rPr lang="en-GB" dirty="0"/>
              <a:t> levels were substantially associated with greater improvements in sexual activity and libido, but not erectile function.</a:t>
            </a:r>
            <a:r>
              <a:rPr lang="en-GB" baseline="30000" dirty="0"/>
              <a:t>1</a:t>
            </a:r>
          </a:p>
          <a:p>
            <a:endParaRPr lang="en-GB" dirty="0"/>
          </a:p>
          <a:p>
            <a:r>
              <a:rPr lang="en-GB" dirty="0"/>
              <a:t>CI, confidence interval; OR, odds ratio; PDQ-Q4, question 4 of the Psychosexual Daily Questionnaire; TTh, testosterone therapy</a:t>
            </a:r>
          </a:p>
          <a:p>
            <a:endParaRPr lang="en-GB" dirty="0"/>
          </a:p>
          <a:p>
            <a:r>
              <a:rPr lang="en-GB" b="1" dirty="0"/>
              <a:t>References</a:t>
            </a:r>
          </a:p>
          <a:p>
            <a:r>
              <a:rPr lang="sv-SE" b="1" dirty="0"/>
              <a:t>1.</a:t>
            </a:r>
            <a:r>
              <a:rPr lang="sv-SE" dirty="0"/>
              <a:t> Snyder PJ </a:t>
            </a:r>
            <a:r>
              <a:rPr lang="sv-SE" i="1" dirty="0"/>
              <a:t>et al. Endocr Rev</a:t>
            </a:r>
            <a:r>
              <a:rPr lang="sv-SE" dirty="0"/>
              <a:t> 2018;39:369–86; </a:t>
            </a:r>
            <a:r>
              <a:rPr lang="sv-SE" b="1" dirty="0"/>
              <a:t>2.</a:t>
            </a:r>
            <a:r>
              <a:rPr lang="sv-SE" dirty="0"/>
              <a:t> </a:t>
            </a:r>
            <a:r>
              <a:rPr lang="pt-BR" dirty="0"/>
              <a:t>Matsumoto AM. </a:t>
            </a:r>
            <a:r>
              <a:rPr lang="pt-BR" i="1" dirty="0"/>
              <a:t>Curr Opin Endocr Metab Res</a:t>
            </a:r>
            <a:r>
              <a:rPr lang="pt-BR" dirty="0"/>
              <a:t> 2019;6:34–41; </a:t>
            </a:r>
            <a:r>
              <a:rPr lang="pt-BR" b="1" dirty="0"/>
              <a:t>3.</a:t>
            </a:r>
            <a:r>
              <a:rPr lang="pt-BR" dirty="0"/>
              <a:t> </a:t>
            </a:r>
            <a:r>
              <a:rPr lang="en-GB" dirty="0"/>
              <a:t>Snyder PJ </a:t>
            </a:r>
            <a:r>
              <a:rPr lang="en-GB" i="1" dirty="0"/>
              <a:t>et al. </a:t>
            </a:r>
            <a:r>
              <a:rPr lang="sv-SE" i="1" dirty="0"/>
              <a:t>N Engl J Med</a:t>
            </a:r>
            <a:r>
              <a:rPr lang="sv-SE" dirty="0"/>
              <a:t> 2016;374:611–24.</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049676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6084094" cy="4029879"/>
          </a:xfrm>
        </p:spPr>
        <p:txBody>
          <a:bodyPr>
            <a:normAutofit/>
          </a:bodyPr>
          <a:lstStyle/>
          <a:p>
            <a:pPr marL="185766" indent="-185766">
              <a:buFont typeface="Arial" panose="020B0604020202020204" pitchFamily="34" charset="0"/>
              <a:buChar char="•"/>
            </a:pPr>
            <a:r>
              <a:rPr lang="en-GB" dirty="0"/>
              <a:t>For the Physical Function Trial, 6MWD was chosen as the </a:t>
            </a:r>
            <a:r>
              <a:rPr lang="en-GB" b="1" dirty="0"/>
              <a:t>primary efficacy outcome</a:t>
            </a:r>
            <a:r>
              <a:rPr lang="en-GB" dirty="0"/>
              <a:t>, rather than </a:t>
            </a:r>
            <a:br>
              <a:rPr lang="en-GB" dirty="0"/>
            </a:br>
            <a:r>
              <a:rPr lang="en-GB" dirty="0"/>
              <a:t>an outcome based on muscle strength, because of the importance of walking in maintaining independence as men age. It was specifically postulated that TTh, compared with placebo, </a:t>
            </a:r>
            <a:br>
              <a:rPr lang="en-GB" dirty="0"/>
            </a:br>
            <a:r>
              <a:rPr lang="en-GB" dirty="0"/>
              <a:t>would increase the fraction of men whose 6MWD increased by &gt;50 m beyond the baseline distance, because enrolled men had reported difficulty walking and/or climbing stairs and because their gait speed was &lt;1.2 m/s.</a:t>
            </a:r>
          </a:p>
          <a:p>
            <a:pPr marL="185766" indent="-185766">
              <a:buFont typeface="Arial" panose="020B0604020202020204" pitchFamily="34" charset="0"/>
              <a:buChar char="•"/>
            </a:pPr>
            <a:r>
              <a:rPr lang="en-GB" dirty="0"/>
              <a:t>Great care was taken to standardise the administration of the 6MWD test by using a set test course, timing the walk with a stopwatch, and training the site personnel initially and retraining them annually.</a:t>
            </a:r>
          </a:p>
          <a:p>
            <a:pPr marL="185766" indent="-185766">
              <a:buFont typeface="Arial" panose="020B0604020202020204" pitchFamily="34" charset="0"/>
              <a:buChar char="•"/>
            </a:pPr>
            <a:r>
              <a:rPr lang="en-GB" dirty="0"/>
              <a:t>A </a:t>
            </a:r>
            <a:r>
              <a:rPr lang="en-GB" b="1" dirty="0"/>
              <a:t>secondary outcome</a:t>
            </a:r>
            <a:r>
              <a:rPr lang="en-GB" dirty="0"/>
              <a:t> was self-reported mobility and function, assessed using the physical function domain scale (PF-10) of the SF-36.</a:t>
            </a:r>
          </a:p>
          <a:p>
            <a:endParaRPr lang="en-GB" dirty="0"/>
          </a:p>
          <a:p>
            <a:r>
              <a:rPr lang="en-GB" dirty="0"/>
              <a:t>6MWD, 6-minute walking distance; SF-36, 36-item Medical Outcomes Short Form Survey; </a:t>
            </a:r>
            <a:br>
              <a:rPr lang="en-GB" dirty="0"/>
            </a:br>
            <a:r>
              <a:rPr lang="en-GB" dirty="0"/>
              <a:t>TTh, testosterone therapy</a:t>
            </a:r>
          </a:p>
          <a:p>
            <a:endParaRPr lang="en-GB" sz="1200" dirty="0"/>
          </a:p>
          <a:p>
            <a:r>
              <a:rPr lang="en-GB" sz="1200" b="1" dirty="0"/>
              <a:t>References</a:t>
            </a:r>
          </a:p>
          <a:p>
            <a:r>
              <a:rPr lang="en-GB" dirty="0"/>
              <a:t>Snyder PJ </a:t>
            </a:r>
            <a:r>
              <a:rPr lang="en-GB" i="1" dirty="0"/>
              <a:t>et al. </a:t>
            </a:r>
            <a:r>
              <a:rPr lang="sv-SE" i="1" dirty="0"/>
              <a:t>N Engl J Med</a:t>
            </a:r>
            <a:r>
              <a:rPr lang="sv-SE" dirty="0"/>
              <a:t> 2016;374:611–24; Snyder PJ </a:t>
            </a:r>
            <a:r>
              <a:rPr lang="sv-SE" i="1" dirty="0"/>
              <a:t>et al. Endocr Rev</a:t>
            </a:r>
            <a:r>
              <a:rPr lang="sv-SE" dirty="0"/>
              <a:t> 2018;39:369–86.</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99788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GB" dirty="0"/>
              <a:t>Among men in the Physical Function Trial, TTh did not substantially increase the proportion of men whose 6MWD increased &gt;50 m beyond that at baseline, or the absolute increase in their distance walked, versus placebo (primary outcome), although the trend was toward greater increases for men assigned to TTh.</a:t>
            </a:r>
          </a:p>
          <a:p>
            <a:pPr marL="185766" indent="-185766">
              <a:buFont typeface="Arial" panose="020B0604020202020204" pitchFamily="34" charset="0"/>
              <a:buChar char="•"/>
            </a:pPr>
            <a:r>
              <a:rPr lang="en-GB" dirty="0"/>
              <a:t>However, TTh did substantially improve these two parameters when data from all men in the </a:t>
            </a:r>
            <a:r>
              <a:rPr lang="en-GB" dirty="0" err="1"/>
              <a:t>TTrials</a:t>
            </a:r>
            <a:r>
              <a:rPr lang="en-GB" dirty="0"/>
              <a:t> were analysed.</a:t>
            </a:r>
          </a:p>
          <a:p>
            <a:pPr marL="681142" lvl="1" indent="-185766">
              <a:lnSpc>
                <a:spcPct val="90000"/>
              </a:lnSpc>
              <a:buFont typeface="Calibri" panose="020F0502020204030204" pitchFamily="34" charset="0"/>
              <a:buChar char="–"/>
              <a:defRPr/>
            </a:pPr>
            <a:r>
              <a:rPr lang="en-GB" dirty="0"/>
              <a:t>The improvement was statistically significant for the men who had not qualified for the Physical Function Trial, demonstrating that this result was not simply a question of increased power.</a:t>
            </a:r>
          </a:p>
          <a:p>
            <a:pPr marL="681142" lvl="1" indent="-185766">
              <a:lnSpc>
                <a:spcPct val="90000"/>
              </a:lnSpc>
              <a:buFont typeface="Calibri" panose="020F0502020204030204" pitchFamily="34" charset="0"/>
              <a:buChar char="–"/>
              <a:defRPr/>
            </a:pPr>
            <a:r>
              <a:rPr lang="en-GB" dirty="0"/>
              <a:t>Importantly, irrespective of study population, men who received TTh were significantly more likely than those who received placebo to perceive that their walking ability had improved since the beginning of the trial (p=0.002), as judged by the PF-10 and a patient global assessment of change question.</a:t>
            </a:r>
          </a:p>
          <a:p>
            <a:pPr marL="185766" indent="-185766">
              <a:buFont typeface="Arial" panose="020B0604020202020204" pitchFamily="34" charset="0"/>
              <a:buChar char="•"/>
            </a:pPr>
            <a:r>
              <a:rPr lang="en-GB" dirty="0"/>
              <a:t>There was a significant between-group difference in:</a:t>
            </a:r>
          </a:p>
          <a:p>
            <a:pPr marL="681142" lvl="1" indent="-185766">
              <a:lnSpc>
                <a:spcPct val="90000"/>
              </a:lnSpc>
              <a:buFont typeface="Calibri" panose="020F0502020204030204" pitchFamily="34" charset="0"/>
              <a:buChar char="–"/>
              <a:defRPr/>
            </a:pPr>
            <a:r>
              <a:rPr lang="en-GB" dirty="0"/>
              <a:t>Percentage of men whose 6MWD increased by ≥50 m (OR 1.77; p=0.003).</a:t>
            </a:r>
          </a:p>
          <a:p>
            <a:pPr marL="681142" lvl="1" indent="-185766">
              <a:lnSpc>
                <a:spcPct val="90000"/>
              </a:lnSpc>
              <a:buFont typeface="Calibri" panose="020F0502020204030204" pitchFamily="34" charset="0"/>
              <a:buChar char="–"/>
              <a:defRPr/>
            </a:pPr>
            <a:r>
              <a:rPr lang="en-GB" dirty="0"/>
              <a:t>Change from baseline in 6MWD (mean difference 6.69 m; p=0.007).</a:t>
            </a:r>
          </a:p>
          <a:p>
            <a:pPr marL="681142" lvl="1" indent="-185766">
              <a:lnSpc>
                <a:spcPct val="90000"/>
              </a:lnSpc>
              <a:buFont typeface="Calibri" panose="020F0502020204030204" pitchFamily="34" charset="0"/>
              <a:buChar char="–"/>
              <a:defRPr/>
            </a:pPr>
            <a:r>
              <a:rPr lang="en-GB" dirty="0"/>
              <a:t>Percentage of men whose PF-10 score increased by ≥8 points (OR 1.50; p=0.02).</a:t>
            </a:r>
          </a:p>
          <a:p>
            <a:pPr marL="681142" lvl="1" indent="-185766">
              <a:lnSpc>
                <a:spcPct val="90000"/>
              </a:lnSpc>
              <a:buFont typeface="Calibri" panose="020F0502020204030204" pitchFamily="34" charset="0"/>
              <a:buChar char="–"/>
              <a:defRPr/>
            </a:pPr>
            <a:r>
              <a:rPr lang="en-GB" dirty="0"/>
              <a:t>Change from baseline in PF-10 score (mean difference 3.06 points; p=0.002).</a:t>
            </a:r>
          </a:p>
          <a:p>
            <a:endParaRPr lang="en-GB" dirty="0"/>
          </a:p>
          <a:p>
            <a:r>
              <a:rPr lang="en-GB" dirty="0"/>
              <a:t>6MWD, 6-minute walking distance; OR, odds ratio; PF-10, physical function domain scale of the SF-36; SF-36, 36-item Medical Outcomes Short Form Survey; TTh, testosterone therapy</a:t>
            </a:r>
          </a:p>
          <a:p>
            <a:endParaRPr lang="en-GB" dirty="0"/>
          </a:p>
          <a:p>
            <a:r>
              <a:rPr lang="en-GB" b="1" dirty="0"/>
              <a:t>References</a:t>
            </a:r>
          </a:p>
          <a:p>
            <a:r>
              <a:rPr lang="en-GB" dirty="0"/>
              <a:t>Snyder PJ </a:t>
            </a:r>
            <a:r>
              <a:rPr lang="en-GB" i="1" dirty="0"/>
              <a:t>et al. </a:t>
            </a:r>
            <a:r>
              <a:rPr lang="sv-SE" i="1" dirty="0"/>
              <a:t>N Engl J Med</a:t>
            </a:r>
            <a:r>
              <a:rPr lang="sv-SE" dirty="0"/>
              <a:t> 2016;374:611–24; Snyder PJ </a:t>
            </a:r>
            <a:r>
              <a:rPr lang="sv-SE" i="1" dirty="0"/>
              <a:t>et al. Endocr Rev</a:t>
            </a:r>
            <a:r>
              <a:rPr lang="sv-SE" dirty="0"/>
              <a:t> 2018;39:369–86.</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049676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6084094" cy="4029879"/>
          </a:xfrm>
        </p:spPr>
        <p:txBody>
          <a:bodyPr>
            <a:normAutofit/>
          </a:bodyPr>
          <a:lstStyle/>
          <a:p>
            <a:pPr marL="185766" indent="-185766">
              <a:buFont typeface="Arial" panose="020B0604020202020204" pitchFamily="34" charset="0"/>
              <a:buChar char="•"/>
            </a:pPr>
            <a:r>
              <a:rPr lang="en-GB" dirty="0"/>
              <a:t>Inclusion in the Vitality Trial required self-reported low vitality/diminished energy and a score </a:t>
            </a:r>
            <a:br>
              <a:rPr lang="en-GB" dirty="0"/>
            </a:br>
            <a:r>
              <a:rPr lang="en-GB" dirty="0"/>
              <a:t>of &lt;40 on the FACIT-Fatigue scale (range: 0 to 52, higher scores indicate less fatigue).</a:t>
            </a:r>
          </a:p>
          <a:p>
            <a:pPr marL="681142" lvl="1" indent="-185766">
              <a:lnSpc>
                <a:spcPct val="90000"/>
              </a:lnSpc>
              <a:buFont typeface="Calibri" panose="020F0502020204030204" pitchFamily="34" charset="0"/>
              <a:buChar char="–"/>
              <a:defRPr/>
            </a:pPr>
            <a:r>
              <a:rPr lang="en-GB" dirty="0"/>
              <a:t>The FACIT-Fatigue questionnaire distinguishes between energy at one end of the spectrum and fatigue at the other, and has been validated for assessing energy </a:t>
            </a:r>
            <a:r>
              <a:rPr lang="en-GB" i="1" dirty="0"/>
              <a:t>vs</a:t>
            </a:r>
            <a:r>
              <a:rPr lang="en-GB" dirty="0"/>
              <a:t> fatigue in many different diseases.</a:t>
            </a:r>
          </a:p>
          <a:p>
            <a:pPr marL="185766" lvl="1" indent="-185766">
              <a:buFont typeface="Arial" panose="020B0604020202020204" pitchFamily="34" charset="0"/>
              <a:buChar char="•"/>
              <a:defRPr/>
            </a:pPr>
            <a:r>
              <a:rPr lang="en-GB" dirty="0"/>
              <a:t>The </a:t>
            </a:r>
            <a:r>
              <a:rPr lang="en-GB" b="1" dirty="0"/>
              <a:t>primary outcome measure</a:t>
            </a:r>
            <a:r>
              <a:rPr lang="en-GB" dirty="0"/>
              <a:t> of the Vitality Trial was the proportion of men whose score on the FACIT–Fatigue scale increased by ≥4 points.</a:t>
            </a:r>
          </a:p>
          <a:p>
            <a:pPr marL="185766" lvl="1" indent="-185766">
              <a:buFont typeface="Arial" panose="020B0604020202020204" pitchFamily="34" charset="0"/>
              <a:buChar char="•"/>
              <a:defRPr/>
            </a:pPr>
            <a:r>
              <a:rPr lang="en-GB" b="1" dirty="0"/>
              <a:t>Secondary outcomes</a:t>
            </a:r>
            <a:r>
              <a:rPr lang="en-GB" dirty="0"/>
              <a:t> were change from baseline in FACIT–Fatigue score; vitality scale score </a:t>
            </a:r>
            <a:br>
              <a:rPr lang="en-GB" dirty="0"/>
            </a:br>
            <a:r>
              <a:rPr lang="en-GB" dirty="0"/>
              <a:t>(range: 0 to 100, higher scores indicate more vitality) of the SF-36; scores on the PANAS scales (range: 5 to 50 for positive and negative effects, higher scores indicate a greater intensity of the effect); and the PHQ-9 depression score (range: 0 to 27, higher scores indicate greater severity </a:t>
            </a:r>
            <a:br>
              <a:rPr lang="en-GB" dirty="0"/>
            </a:br>
            <a:r>
              <a:rPr lang="en-GB" dirty="0"/>
              <a:t>of depressive symptoms).</a:t>
            </a:r>
          </a:p>
          <a:p>
            <a:endParaRPr lang="en-GB" dirty="0"/>
          </a:p>
          <a:p>
            <a:r>
              <a:rPr lang="en-GB" dirty="0"/>
              <a:t>FACIT, Functional Assessment of Chronic Illness Therapy; PANAS, Positive and Negative Affect Schedule; PHQ-9, Patient Health Questionnaire 9; TTh, testosterone therapy</a:t>
            </a:r>
          </a:p>
          <a:p>
            <a:endParaRPr lang="en-GB" sz="1200" dirty="0"/>
          </a:p>
          <a:p>
            <a:r>
              <a:rPr lang="en-GB" sz="1200" b="1" dirty="0"/>
              <a:t>References</a:t>
            </a:r>
          </a:p>
          <a:p>
            <a:r>
              <a:rPr lang="en-GB" dirty="0"/>
              <a:t>Snyder PJ </a:t>
            </a:r>
            <a:r>
              <a:rPr lang="en-GB" i="1" dirty="0"/>
              <a:t>et al. </a:t>
            </a:r>
            <a:r>
              <a:rPr lang="sv-SE" i="1" dirty="0"/>
              <a:t>N Engl J Med</a:t>
            </a:r>
            <a:r>
              <a:rPr lang="sv-SE" dirty="0"/>
              <a:t> 2016;374:611–24; Snyder PJ </a:t>
            </a:r>
            <a:r>
              <a:rPr lang="sv-SE" i="1" dirty="0"/>
              <a:t>et al. Endocr Rev</a:t>
            </a:r>
            <a:r>
              <a:rPr lang="sv-SE" dirty="0"/>
              <a:t> 2018;39:369–86.</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997887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906294" cy="4029879"/>
          </a:xfrm>
        </p:spPr>
        <p:txBody>
          <a:bodyPr>
            <a:normAutofit fontScale="92500" lnSpcReduction="10000"/>
          </a:bodyPr>
          <a:lstStyle/>
          <a:p>
            <a:pPr marL="185766" indent="-185766">
              <a:buFont typeface="Arial" panose="020B0604020202020204" pitchFamily="34" charset="0"/>
              <a:buChar char="•"/>
            </a:pPr>
            <a:r>
              <a:rPr lang="en-GB" dirty="0"/>
              <a:t>Among men enrolled in the Vitality Trial, TTh showed no significant benefit over placebo </a:t>
            </a:r>
            <a:br>
              <a:rPr lang="en-GB" dirty="0"/>
            </a:br>
            <a:r>
              <a:rPr lang="en-GB" dirty="0"/>
              <a:t>with respect to vitality, as determined by an increase of ≥4 points in the FACIT–Fatigue score (primary outcome) (OR 1.23; p=0.30).</a:t>
            </a:r>
          </a:p>
          <a:p>
            <a:pPr marL="185766" indent="-185766">
              <a:buFont typeface="Arial" panose="020B0604020202020204" pitchFamily="34" charset="0"/>
              <a:buChar char="•"/>
            </a:pPr>
            <a:r>
              <a:rPr lang="en-GB" dirty="0"/>
              <a:t>However, there was a small effect on change from baseline in FACIT–Fatigue score that </a:t>
            </a:r>
            <a:br>
              <a:rPr lang="en-GB" dirty="0"/>
            </a:br>
            <a:r>
              <a:rPr lang="en-GB" dirty="0"/>
              <a:t>did not reach significance (mean difference 1.21 points; p=0.06). In addition, a greater increase </a:t>
            </a:r>
            <a:br>
              <a:rPr lang="en-GB" dirty="0"/>
            </a:br>
            <a:r>
              <a:rPr lang="en-GB" dirty="0"/>
              <a:t>in testosterone level was associated with a greater increment in FACIT-Fatigue score (p=0.02 </a:t>
            </a:r>
            <a:br>
              <a:rPr lang="en-GB" dirty="0"/>
            </a:br>
            <a:r>
              <a:rPr lang="en-GB" dirty="0"/>
              <a:t>by instrumental variable analysis), and the effect of TTh on change from baseline in the score </a:t>
            </a:r>
            <a:br>
              <a:rPr lang="en-GB" dirty="0"/>
            </a:br>
            <a:r>
              <a:rPr lang="en-GB" dirty="0"/>
              <a:t>in men in the three core </a:t>
            </a:r>
            <a:r>
              <a:rPr lang="en-GB" dirty="0" err="1"/>
              <a:t>TTrials</a:t>
            </a:r>
            <a:r>
              <a:rPr lang="en-GB" dirty="0"/>
              <a:t> trials (Sexual Function, Physical Function, Vitality) combined </a:t>
            </a:r>
            <a:br>
              <a:rPr lang="en-GB" dirty="0"/>
            </a:br>
            <a:r>
              <a:rPr lang="en-GB" dirty="0"/>
              <a:t>was significant (p=0.006).</a:t>
            </a:r>
          </a:p>
          <a:p>
            <a:pPr marL="185766" indent="-185766">
              <a:buFont typeface="Arial" panose="020B0604020202020204" pitchFamily="34" charset="0"/>
              <a:buChar char="•"/>
            </a:pPr>
            <a:r>
              <a:rPr lang="en-GB" dirty="0"/>
              <a:t>There were significant differences between the TTh and placebo groups in SF-36 vitality score (mean difference 2.41 points; p=0.03), PANAS positive affect score (mean difference 0.47 points; p=0.04), PANAS negative affect score (mean difference −0.49 points; p&lt;0.001), and PHQ-9 depression score (mean difference −0.72 points; p=0.004).</a:t>
            </a:r>
          </a:p>
          <a:p>
            <a:pPr marL="681142" lvl="1" indent="-185766">
              <a:lnSpc>
                <a:spcPct val="90000"/>
              </a:lnSpc>
              <a:buFont typeface="Calibri" panose="020F0502020204030204" pitchFamily="34" charset="0"/>
              <a:buChar char="–"/>
              <a:defRPr/>
            </a:pPr>
            <a:r>
              <a:rPr lang="en-GB" dirty="0"/>
              <a:t>Effect sizes (mean between-group differences in outcome divided by the baseline standard deviations) were all &lt;0.20.</a:t>
            </a:r>
          </a:p>
          <a:p>
            <a:pPr marL="185766" lvl="1" indent="-185766">
              <a:lnSpc>
                <a:spcPct val="90000"/>
              </a:lnSpc>
              <a:buFont typeface="Arial" panose="020B0604020202020204" pitchFamily="34" charset="0"/>
              <a:buChar char="•"/>
              <a:defRPr/>
            </a:pPr>
            <a:r>
              <a:rPr lang="en-GB" dirty="0"/>
              <a:t>Men who received TTh were more likely than men who received placebo to report that their energy was better at the end of the trial (P&lt;0.001).</a:t>
            </a:r>
          </a:p>
          <a:p>
            <a:endParaRPr lang="en-GB" dirty="0"/>
          </a:p>
          <a:p>
            <a:r>
              <a:rPr lang="en-GB" dirty="0"/>
              <a:t>FACIT, Functional Assessment of Chronic Illness Therapy; OR, odds ratio; PANAS, Positive and Negative Affect Schedule; PHQ-9, Patient Health Questionnaire 9; TTh, testosterone therapy</a:t>
            </a:r>
          </a:p>
          <a:p>
            <a:endParaRPr lang="en-GB" dirty="0"/>
          </a:p>
          <a:p>
            <a:r>
              <a:rPr lang="en-GB" b="1" dirty="0"/>
              <a:t>References</a:t>
            </a:r>
          </a:p>
          <a:p>
            <a:r>
              <a:rPr lang="pt-BR" dirty="0"/>
              <a:t>Matsumoto AM. </a:t>
            </a:r>
            <a:r>
              <a:rPr lang="pt-BR" i="1" dirty="0"/>
              <a:t>Curr Opin Endocr Metab Res</a:t>
            </a:r>
            <a:r>
              <a:rPr lang="pt-BR" dirty="0"/>
              <a:t> 2019;6:34–41; </a:t>
            </a:r>
            <a:r>
              <a:rPr lang="en-GB" dirty="0"/>
              <a:t>Snyder PJ </a:t>
            </a:r>
            <a:r>
              <a:rPr lang="en-GB" i="1" dirty="0"/>
              <a:t>et al. </a:t>
            </a:r>
            <a:r>
              <a:rPr lang="sv-SE" i="1" dirty="0"/>
              <a:t>N Engl J Med</a:t>
            </a:r>
            <a:r>
              <a:rPr lang="sv-SE" dirty="0"/>
              <a:t> 2016;374:611–24; Snyder PJ </a:t>
            </a:r>
            <a:r>
              <a:rPr lang="sv-SE" i="1" dirty="0"/>
              <a:t>et al. Endocr Rev</a:t>
            </a:r>
            <a:r>
              <a:rPr lang="sv-SE" dirty="0"/>
              <a:t> 2018;39:369–86.</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1049676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944394" cy="4029879"/>
          </a:xfrm>
        </p:spPr>
        <p:txBody>
          <a:bodyPr>
            <a:normAutofit fontScale="92500"/>
          </a:bodyPr>
          <a:lstStyle/>
          <a:p>
            <a:pPr marL="185766" indent="-185766">
              <a:buFont typeface="Arial" panose="020B0604020202020204" pitchFamily="34" charset="0"/>
              <a:buChar char="•"/>
            </a:pPr>
            <a:r>
              <a:rPr lang="en-GB" dirty="0"/>
              <a:t>Inclusion in the Cognitive Function Trial required men to satisfy AAMI criteria, comprising </a:t>
            </a:r>
            <a:br>
              <a:rPr lang="en-GB" dirty="0"/>
            </a:br>
            <a:r>
              <a:rPr lang="en-GB" dirty="0"/>
              <a:t>both subjective memory complaints and relative impairment on objective tests of </a:t>
            </a:r>
            <a:br>
              <a:rPr lang="en-GB" dirty="0"/>
            </a:br>
            <a:r>
              <a:rPr lang="en-GB" dirty="0"/>
              <a:t>memory performance.</a:t>
            </a:r>
          </a:p>
          <a:p>
            <a:pPr marL="681142" lvl="1" indent="-185766">
              <a:lnSpc>
                <a:spcPct val="90000"/>
              </a:lnSpc>
              <a:buFont typeface="Calibri" panose="020F0502020204030204" pitchFamily="34" charset="0"/>
              <a:buChar char="–"/>
              <a:defRPr/>
            </a:pPr>
            <a:r>
              <a:rPr lang="en-GB" dirty="0"/>
              <a:t>Subjective memory complaints were indicated by a score of 4 or 5 on ≥1 item of </a:t>
            </a:r>
            <a:br>
              <a:rPr lang="en-GB" dirty="0"/>
            </a:br>
            <a:r>
              <a:rPr lang="en-GB" dirty="0"/>
              <a:t>the MAC-Q.</a:t>
            </a:r>
          </a:p>
          <a:p>
            <a:pPr marL="681142" lvl="1" indent="-185766">
              <a:lnSpc>
                <a:spcPct val="90000"/>
              </a:lnSpc>
              <a:buFont typeface="Calibri" panose="020F0502020204030204" pitchFamily="34" charset="0"/>
              <a:buChar char="–"/>
              <a:defRPr/>
            </a:pPr>
            <a:r>
              <a:rPr lang="en-GB" dirty="0"/>
              <a:t>Objective memory impairment was defined by a score &gt;1 SD below the performance </a:t>
            </a:r>
            <a:br>
              <a:rPr lang="en-GB" dirty="0"/>
            </a:br>
            <a:r>
              <a:rPr lang="en-GB" dirty="0"/>
              <a:t>for young men (aged 20–24 years), but not &gt;2 SD below the scores of age-matched men on tests of delayed paragraph recall or visual memory.</a:t>
            </a:r>
          </a:p>
          <a:p>
            <a:pPr marL="681142" lvl="1" indent="-185766">
              <a:lnSpc>
                <a:spcPct val="90000"/>
              </a:lnSpc>
              <a:buFont typeface="Calibri" panose="020F0502020204030204" pitchFamily="34" charset="0"/>
              <a:buChar char="–"/>
              <a:defRPr/>
            </a:pPr>
            <a:r>
              <a:rPr lang="en-GB" dirty="0"/>
              <a:t>Men were considered ‘normal for age’ if they did not meet criteria for AAMI and had scores of ≥80 on the 3MSE measure of global cognitive function.</a:t>
            </a:r>
          </a:p>
          <a:p>
            <a:pPr marL="185766" lvl="1" indent="-185766">
              <a:buFont typeface="Arial" panose="020B0604020202020204" pitchFamily="34" charset="0"/>
              <a:buChar char="•"/>
              <a:defRPr/>
            </a:pPr>
            <a:r>
              <a:rPr lang="en-GB" dirty="0"/>
              <a:t>The </a:t>
            </a:r>
            <a:r>
              <a:rPr lang="en-GB" b="1" dirty="0"/>
              <a:t>primary outcome measure</a:t>
            </a:r>
            <a:r>
              <a:rPr lang="en-GB" dirty="0"/>
              <a:t> was mean change from baseline to Month 6 and Month 12 </a:t>
            </a:r>
            <a:br>
              <a:rPr lang="en-GB" dirty="0"/>
            </a:br>
            <a:r>
              <a:rPr lang="en-GB" dirty="0"/>
              <a:t>for delayed paragraph recall (score range: 0 to 50) among men with AAMI.</a:t>
            </a:r>
          </a:p>
          <a:p>
            <a:pPr marL="185766" lvl="1" indent="-185766">
              <a:buFont typeface="Arial" panose="020B0604020202020204" pitchFamily="34" charset="0"/>
              <a:buChar char="•"/>
              <a:defRPr/>
            </a:pPr>
            <a:r>
              <a:rPr lang="en-GB" b="1" dirty="0"/>
              <a:t>Secondary outcomes</a:t>
            </a:r>
            <a:r>
              <a:rPr lang="en-GB" dirty="0"/>
              <a:t> were mean change in visual memory (Benton Visual Retention Test; </a:t>
            </a:r>
            <a:br>
              <a:rPr lang="en-GB" dirty="0"/>
            </a:br>
            <a:r>
              <a:rPr lang="en-GB" dirty="0"/>
              <a:t>score range: 0 to −26), executive function (Trail-Making Test B minus A; range: −290 to 290), </a:t>
            </a:r>
            <a:br>
              <a:rPr lang="en-GB" dirty="0"/>
            </a:br>
            <a:r>
              <a:rPr lang="en-GB" dirty="0"/>
              <a:t>and spatial ability (Card Rotation Test; score range: −80 to 80) among men with AAMI.</a:t>
            </a:r>
          </a:p>
          <a:p>
            <a:pPr marL="185766" lvl="1" indent="-185766">
              <a:buFont typeface="Arial" panose="020B0604020202020204" pitchFamily="34" charset="0"/>
              <a:buChar char="•"/>
              <a:defRPr/>
            </a:pPr>
            <a:r>
              <a:rPr lang="en-GB" dirty="0"/>
              <a:t>Tests were administered at baseline, Month 6 and Month 12.</a:t>
            </a:r>
          </a:p>
          <a:p>
            <a:endParaRPr lang="en-GB" dirty="0"/>
          </a:p>
          <a:p>
            <a:r>
              <a:rPr lang="en-GB" dirty="0"/>
              <a:t>3MSE, Modified Mini-Mental State Examination; AAMI, age-associated memory impairment; MAC-Q, Memory Assessment Clinics Questionnaire; TTh, testosterone therapy</a:t>
            </a:r>
          </a:p>
          <a:p>
            <a:endParaRPr lang="en-GB" sz="1200" dirty="0"/>
          </a:p>
          <a:p>
            <a:r>
              <a:rPr lang="en-GB" sz="1200" b="1" dirty="0"/>
              <a:t>References</a:t>
            </a:r>
          </a:p>
          <a:p>
            <a:r>
              <a:rPr lang="en-GB" dirty="0"/>
              <a:t>Resnick SM </a:t>
            </a:r>
            <a:r>
              <a:rPr lang="en-GB" i="1" dirty="0"/>
              <a:t>et al. JAMA</a:t>
            </a:r>
            <a:r>
              <a:rPr lang="en-GB" dirty="0"/>
              <a:t> 2017;317:717–27</a:t>
            </a:r>
            <a:r>
              <a:rPr lang="sv-SE" dirty="0"/>
              <a:t>; Snyder PJ </a:t>
            </a:r>
            <a:r>
              <a:rPr lang="sv-SE" i="1" dirty="0"/>
              <a:t>et al. Endocr Rev</a:t>
            </a:r>
            <a:r>
              <a:rPr lang="sv-SE" dirty="0"/>
              <a:t> 2018;39:369–86.</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997887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F4DC-DE03-428B-A6B8-D099DE2AC6B9}"/>
              </a:ext>
            </a:extLst>
          </p:cNvPr>
          <p:cNvSpPr>
            <a:spLocks noGrp="1"/>
          </p:cNvSpPr>
          <p:nvPr>
            <p:ph type="ctrTitle" hasCustomPrompt="1"/>
          </p:nvPr>
        </p:nvSpPr>
        <p:spPr>
          <a:xfrm>
            <a:off x="670956" y="457200"/>
            <a:ext cx="10474037" cy="1960050"/>
          </a:xfrm>
        </p:spPr>
        <p:txBody>
          <a:bodyPr anchor="b"/>
          <a:lstStyle>
            <a:lvl1pPr algn="l">
              <a:defRPr sz="4800"/>
            </a:lvl1pPr>
          </a:lstStyle>
          <a:p>
            <a:r>
              <a:rPr lang="en-US" dirty="0"/>
              <a:t>HERE IS THE MAIN TITLE</a:t>
            </a:r>
            <a:endParaRPr lang="en-GB" dirty="0"/>
          </a:p>
        </p:txBody>
      </p:sp>
      <p:sp>
        <p:nvSpPr>
          <p:cNvPr id="3" name="Subtitle 2">
            <a:extLst>
              <a:ext uri="{FF2B5EF4-FFF2-40B4-BE49-F238E27FC236}">
                <a16:creationId xmlns:a16="http://schemas.microsoft.com/office/drawing/2014/main" id="{C64935D9-ED78-4CDD-BA44-DB51FE9C22E4}"/>
              </a:ext>
            </a:extLst>
          </p:cNvPr>
          <p:cNvSpPr>
            <a:spLocks noGrp="1"/>
          </p:cNvSpPr>
          <p:nvPr>
            <p:ph type="subTitle" idx="1"/>
          </p:nvPr>
        </p:nvSpPr>
        <p:spPr>
          <a:xfrm>
            <a:off x="706581" y="2601119"/>
            <a:ext cx="8473045" cy="248152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37310BBD-AEFC-4104-A139-A21286FF97A9}"/>
              </a:ext>
            </a:extLst>
          </p:cNvPr>
          <p:cNvSpPr>
            <a:spLocks noGrp="1"/>
          </p:cNvSpPr>
          <p:nvPr>
            <p:ph type="dt" sz="half" idx="10"/>
          </p:nvPr>
        </p:nvSpPr>
        <p:spPr/>
        <p:txBody>
          <a:bodyPr/>
          <a:lstStyle/>
          <a:p>
            <a:fld id="{E7B736C5-0A92-4502-AA74-B995BDCF208A}" type="datetimeFigureOut">
              <a:rPr lang="en-GB" smtClean="0"/>
              <a:t>03/03/2021</a:t>
            </a:fld>
            <a:endParaRPr lang="en-GB"/>
          </a:p>
        </p:txBody>
      </p:sp>
      <p:sp>
        <p:nvSpPr>
          <p:cNvPr id="5" name="Footer Placeholder 4">
            <a:extLst>
              <a:ext uri="{FF2B5EF4-FFF2-40B4-BE49-F238E27FC236}">
                <a16:creationId xmlns:a16="http://schemas.microsoft.com/office/drawing/2014/main" id="{BF8AB2A1-A7A6-4581-BB46-7DE3C97F7D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9B314-D687-47AA-957E-11B89CAB37B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898965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34" userDrawn="1">
          <p15:clr>
            <a:srgbClr val="FBAE40"/>
          </p15:clr>
        </p15:guide>
        <p15:guide id="3" pos="7106" userDrawn="1">
          <p15:clr>
            <a:srgbClr val="FBAE40"/>
          </p15:clr>
        </p15:guide>
        <p15:guide id="4" orient="horz" pos="187" userDrawn="1">
          <p15:clr>
            <a:srgbClr val="FBAE40"/>
          </p15:clr>
        </p15:guide>
        <p15:guide id="5" orient="horz" pos="4247" userDrawn="1">
          <p15:clr>
            <a:srgbClr val="FBAE40"/>
          </p15:clr>
        </p15:guide>
        <p15:guide id="6" pos="100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3F3C-72B0-4542-8401-A719D3F3BF41}"/>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59EA80C7-1B9A-4454-80C3-6D83A051FB14}"/>
              </a:ext>
            </a:extLst>
          </p:cNvPr>
          <p:cNvSpPr>
            <a:spLocks noGrp="1"/>
          </p:cNvSpPr>
          <p:nvPr>
            <p:ph type="body" orient="vert" idx="1"/>
          </p:nvPr>
        </p:nvSpPr>
        <p:spPr>
          <a:xfrm>
            <a:off x="1595437" y="1813750"/>
            <a:ext cx="9793287" cy="396359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95A4362-C09C-4C17-B12F-EBEE6E91148B}"/>
              </a:ext>
            </a:extLst>
          </p:cNvPr>
          <p:cNvSpPr>
            <a:spLocks noGrp="1"/>
          </p:cNvSpPr>
          <p:nvPr>
            <p:ph type="dt" sz="half" idx="10"/>
          </p:nvPr>
        </p:nvSpPr>
        <p:spPr/>
        <p:txBody>
          <a:bodyPr/>
          <a:lstStyle/>
          <a:p>
            <a:fld id="{E7B736C5-0A92-4502-AA74-B995BDCF208A}" type="datetimeFigureOut">
              <a:rPr lang="en-GB" smtClean="0"/>
              <a:t>03/03/2021</a:t>
            </a:fld>
            <a:endParaRPr lang="en-GB"/>
          </a:p>
        </p:txBody>
      </p:sp>
      <p:sp>
        <p:nvSpPr>
          <p:cNvPr id="5" name="Footer Placeholder 4">
            <a:extLst>
              <a:ext uri="{FF2B5EF4-FFF2-40B4-BE49-F238E27FC236}">
                <a16:creationId xmlns:a16="http://schemas.microsoft.com/office/drawing/2014/main" id="{48EA6B0E-33BE-4305-B447-D03F4A203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487E8-9DC1-4516-A8D6-5F9948381829}"/>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69698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2248D-9E44-4D54-AB28-48CE9512DF6F}"/>
              </a:ext>
            </a:extLst>
          </p:cNvPr>
          <p:cNvSpPr>
            <a:spLocks noGrp="1"/>
          </p:cNvSpPr>
          <p:nvPr>
            <p:ph type="title" orient="vert" hasCustomPrompt="1"/>
          </p:nvPr>
        </p:nvSpPr>
        <p:spPr>
          <a:xfrm>
            <a:off x="8724900" y="365125"/>
            <a:ext cx="2628900" cy="5430033"/>
          </a:xfrm>
        </p:spPr>
        <p:txBody>
          <a:bodyPr vert="eaVert"/>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3B64EB79-FC22-4D6A-B30B-8BBB87ADE3EC}"/>
              </a:ext>
            </a:extLst>
          </p:cNvPr>
          <p:cNvSpPr>
            <a:spLocks noGrp="1"/>
          </p:cNvSpPr>
          <p:nvPr>
            <p:ph type="body" orient="vert" idx="1"/>
          </p:nvPr>
        </p:nvSpPr>
        <p:spPr>
          <a:xfrm>
            <a:off x="838200" y="365125"/>
            <a:ext cx="7734300" cy="543003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7EF15F-7695-422E-8136-2E3719E38EFF}"/>
              </a:ext>
            </a:extLst>
          </p:cNvPr>
          <p:cNvSpPr>
            <a:spLocks noGrp="1"/>
          </p:cNvSpPr>
          <p:nvPr>
            <p:ph type="dt" sz="half" idx="10"/>
          </p:nvPr>
        </p:nvSpPr>
        <p:spPr/>
        <p:txBody>
          <a:bodyPr/>
          <a:lstStyle/>
          <a:p>
            <a:fld id="{E7B736C5-0A92-4502-AA74-B995BDCF208A}" type="datetimeFigureOut">
              <a:rPr lang="en-GB" smtClean="0"/>
              <a:t>03/03/2021</a:t>
            </a:fld>
            <a:endParaRPr lang="en-GB"/>
          </a:p>
        </p:txBody>
      </p:sp>
      <p:sp>
        <p:nvSpPr>
          <p:cNvPr id="5" name="Footer Placeholder 4">
            <a:extLst>
              <a:ext uri="{FF2B5EF4-FFF2-40B4-BE49-F238E27FC236}">
                <a16:creationId xmlns:a16="http://schemas.microsoft.com/office/drawing/2014/main" id="{5F31E0BD-0534-4C88-A8C0-9D98EC96F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B5EB4F-35B8-436F-953B-1FE1CB1A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12038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1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edit 1-line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60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7E3E-461D-448D-BC3C-443911F7B654}"/>
              </a:ext>
            </a:extLst>
          </p:cNvPr>
          <p:cNvSpPr>
            <a:spLocks noGrp="1"/>
          </p:cNvSpPr>
          <p:nvPr>
            <p:ph type="title" hasCustomPrompt="1"/>
          </p:nvPr>
        </p:nvSpPr>
        <p:spPr>
          <a:xfrm>
            <a:off x="694708" y="483651"/>
            <a:ext cx="10652454" cy="1774104"/>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D39C72-89A7-4E43-B23E-1E4F002FE5B3}"/>
              </a:ext>
            </a:extLst>
          </p:cNvPr>
          <p:cNvSpPr>
            <a:spLocks noGrp="1"/>
          </p:cNvSpPr>
          <p:nvPr>
            <p:ph idx="1"/>
          </p:nvPr>
        </p:nvSpPr>
        <p:spPr>
          <a:xfrm>
            <a:off x="688767" y="2612570"/>
            <a:ext cx="10617529" cy="3141025"/>
          </a:xfrm>
        </p:spPr>
        <p:txBody>
          <a:bodyPr/>
          <a:lstStyle>
            <a:lvl1pPr>
              <a:buClr>
                <a:schemeClr val="tx1"/>
              </a:buClr>
              <a:buFont typeface="Wingdings" panose="05000000000000000000" pitchFamily="2" charset="2"/>
              <a:buChar char="§"/>
              <a:defRPr sz="2400"/>
            </a:lvl1pPr>
            <a:lvl2pPr>
              <a:buClr>
                <a:schemeClr val="tx1"/>
              </a:buClr>
              <a:buFont typeface="Wingdings" panose="05000000000000000000" pitchFamily="2" charset="2"/>
              <a:buChar char="§"/>
              <a:defRPr sz="2000"/>
            </a:lvl2pPr>
            <a:lvl3pPr>
              <a:buClr>
                <a:schemeClr val="tx1"/>
              </a:buClr>
              <a:buFont typeface="Wingdings" panose="05000000000000000000" pitchFamily="2" charset="2"/>
              <a:buChar char="§"/>
              <a:defRPr sz="1800"/>
            </a:lvl3pPr>
            <a:lvl4pPr>
              <a:buClr>
                <a:schemeClr val="tx1"/>
              </a:buClr>
              <a:buFont typeface="Wingdings" panose="05000000000000000000" pitchFamily="2" charset="2"/>
              <a:buChar char="§"/>
              <a:defRPr sz="1600"/>
            </a:lvl4pPr>
            <a:lvl5pPr>
              <a:buClr>
                <a:schemeClr val="tx1"/>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EE4DDDE-EFC3-46D0-8447-311BF249F18D}"/>
              </a:ext>
            </a:extLst>
          </p:cNvPr>
          <p:cNvSpPr>
            <a:spLocks noGrp="1"/>
          </p:cNvSpPr>
          <p:nvPr>
            <p:ph type="dt" sz="half" idx="10"/>
          </p:nvPr>
        </p:nvSpPr>
        <p:spPr/>
        <p:txBody>
          <a:bodyPr/>
          <a:lstStyle>
            <a:lvl1pPr>
              <a:defRPr>
                <a:solidFill>
                  <a:schemeClr val="tx1">
                    <a:lumMod val="20000"/>
                    <a:lumOff val="80000"/>
                  </a:schemeClr>
                </a:solidFill>
              </a:defRPr>
            </a:lvl1pPr>
          </a:lstStyle>
          <a:p>
            <a:fld id="{E7B736C5-0A92-4502-AA74-B995BDCF208A}" type="datetimeFigureOut">
              <a:rPr lang="en-GB" smtClean="0"/>
              <a:pPr/>
              <a:t>03/03/2021</a:t>
            </a:fld>
            <a:endParaRPr lang="en-GB" dirty="0"/>
          </a:p>
        </p:txBody>
      </p:sp>
      <p:sp>
        <p:nvSpPr>
          <p:cNvPr id="5" name="Footer Placeholder 4">
            <a:extLst>
              <a:ext uri="{FF2B5EF4-FFF2-40B4-BE49-F238E27FC236}">
                <a16:creationId xmlns:a16="http://schemas.microsoft.com/office/drawing/2014/main" id="{DE061B96-1EB1-4186-AC99-9CE56E80D81B}"/>
              </a:ext>
            </a:extLst>
          </p:cNvPr>
          <p:cNvSpPr>
            <a:spLocks noGrp="1"/>
          </p:cNvSpPr>
          <p:nvPr>
            <p:ph type="ftr" sz="quarter" idx="11"/>
          </p:nvPr>
        </p:nvSpPr>
        <p:spPr/>
        <p:txBody>
          <a:bodyPr/>
          <a:lstStyle>
            <a:lvl1pPr>
              <a:defRPr>
                <a:solidFill>
                  <a:schemeClr val="tx1">
                    <a:lumMod val="20000"/>
                    <a:lumOff val="80000"/>
                  </a:schemeClr>
                </a:solidFill>
              </a:defRPr>
            </a:lvl1pPr>
          </a:lstStyle>
          <a:p>
            <a:endParaRPr lang="en-GB" dirty="0">
              <a:solidFill>
                <a:schemeClr val="tx1">
                  <a:lumMod val="20000"/>
                  <a:lumOff val="80000"/>
                </a:schemeClr>
              </a:solidFill>
            </a:endParaRPr>
          </a:p>
        </p:txBody>
      </p:sp>
      <p:sp>
        <p:nvSpPr>
          <p:cNvPr id="6" name="Slide Number Placeholder 5">
            <a:extLst>
              <a:ext uri="{FF2B5EF4-FFF2-40B4-BE49-F238E27FC236}">
                <a16:creationId xmlns:a16="http://schemas.microsoft.com/office/drawing/2014/main" id="{5C9DBE08-DC3D-4503-9D13-C5B2020B13D9}"/>
              </a:ext>
            </a:extLst>
          </p:cNvPr>
          <p:cNvSpPr>
            <a:spLocks noGrp="1"/>
          </p:cNvSpPr>
          <p:nvPr>
            <p:ph type="sldNum" sz="quarter" idx="12"/>
          </p:nvPr>
        </p:nvSpPr>
        <p:spPr/>
        <p:txBody>
          <a:bodyPr/>
          <a:lstStyle>
            <a:lvl1pPr>
              <a:defRPr>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275976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D69-5867-4F94-B7CC-C5D5DE9EA867}"/>
              </a:ext>
            </a:extLst>
          </p:cNvPr>
          <p:cNvSpPr>
            <a:spLocks noGrp="1"/>
          </p:cNvSpPr>
          <p:nvPr>
            <p:ph type="title" hasCustomPrompt="1"/>
          </p:nvPr>
        </p:nvSpPr>
        <p:spPr>
          <a:xfrm>
            <a:off x="701213" y="1709738"/>
            <a:ext cx="10640007" cy="2852737"/>
          </a:xfrm>
        </p:spPr>
        <p:txBody>
          <a:bodyPr anchor="b"/>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423864-DFF3-4FD3-B035-8111D2A02C04}"/>
              </a:ext>
            </a:extLst>
          </p:cNvPr>
          <p:cNvSpPr>
            <a:spLocks noGrp="1"/>
          </p:cNvSpPr>
          <p:nvPr>
            <p:ph type="body" idx="1"/>
          </p:nvPr>
        </p:nvSpPr>
        <p:spPr>
          <a:xfrm>
            <a:off x="707152" y="4589463"/>
            <a:ext cx="10640007" cy="1045379"/>
          </a:xfrm>
        </p:spPr>
        <p:txBody>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644B5D1-BA80-473B-99D2-40AC1A142664}"/>
              </a:ext>
            </a:extLst>
          </p:cNvPr>
          <p:cNvSpPr>
            <a:spLocks noGrp="1"/>
          </p:cNvSpPr>
          <p:nvPr>
            <p:ph type="dt" sz="half" idx="10"/>
          </p:nvPr>
        </p:nvSpPr>
        <p:spPr/>
        <p:txBody>
          <a:bodyPr/>
          <a:lstStyle/>
          <a:p>
            <a:fld id="{E7B736C5-0A92-4502-AA74-B995BDCF208A}" type="datetimeFigureOut">
              <a:rPr lang="en-GB" smtClean="0"/>
              <a:t>03/03/2021</a:t>
            </a:fld>
            <a:endParaRPr lang="en-GB"/>
          </a:p>
        </p:txBody>
      </p:sp>
      <p:sp>
        <p:nvSpPr>
          <p:cNvPr id="5" name="Footer Placeholder 4">
            <a:extLst>
              <a:ext uri="{FF2B5EF4-FFF2-40B4-BE49-F238E27FC236}">
                <a16:creationId xmlns:a16="http://schemas.microsoft.com/office/drawing/2014/main" id="{7748CC5B-AFC8-48CF-B0F4-FDB5D36F6A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CAC44-1422-465F-A1E2-44EEC09C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15103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1708-F5FF-48FA-B940-8B639C81ADD5}"/>
              </a:ext>
            </a:extLst>
          </p:cNvPr>
          <p:cNvSpPr>
            <a:spLocks noGrp="1"/>
          </p:cNvSpPr>
          <p:nvPr>
            <p:ph type="title" hasCustomPrompt="1"/>
          </p:nvPr>
        </p:nvSpPr>
        <p:spPr>
          <a:xfrm>
            <a:off x="706579" y="365125"/>
            <a:ext cx="10682146" cy="1325563"/>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662EE47-83AE-48BB-9C5F-9BB0C40C9811}"/>
              </a:ext>
            </a:extLst>
          </p:cNvPr>
          <p:cNvSpPr>
            <a:spLocks noGrp="1"/>
          </p:cNvSpPr>
          <p:nvPr>
            <p:ph sz="half" idx="1"/>
          </p:nvPr>
        </p:nvSpPr>
        <p:spPr>
          <a:xfrm>
            <a:off x="694703" y="1825625"/>
            <a:ext cx="5146958"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13F0DFCC-45EB-4AA4-B615-6006019834E2}"/>
              </a:ext>
            </a:extLst>
          </p:cNvPr>
          <p:cNvSpPr>
            <a:spLocks noGrp="1"/>
          </p:cNvSpPr>
          <p:nvPr>
            <p:ph sz="half" idx="2"/>
          </p:nvPr>
        </p:nvSpPr>
        <p:spPr>
          <a:xfrm>
            <a:off x="6205993" y="1825625"/>
            <a:ext cx="5182732"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32E0965-C859-4EB6-89D3-7FD9C1057807}"/>
              </a:ext>
            </a:extLst>
          </p:cNvPr>
          <p:cNvSpPr>
            <a:spLocks noGrp="1"/>
          </p:cNvSpPr>
          <p:nvPr>
            <p:ph type="dt" sz="half" idx="10"/>
          </p:nvPr>
        </p:nvSpPr>
        <p:spPr/>
        <p:txBody>
          <a:bodyPr/>
          <a:lstStyle/>
          <a:p>
            <a:fld id="{E7B736C5-0A92-4502-AA74-B995BDCF208A}" type="datetimeFigureOut">
              <a:rPr lang="en-GB" smtClean="0"/>
              <a:t>03/03/2021</a:t>
            </a:fld>
            <a:endParaRPr lang="en-GB"/>
          </a:p>
        </p:txBody>
      </p:sp>
      <p:sp>
        <p:nvSpPr>
          <p:cNvPr id="6" name="Footer Placeholder 5">
            <a:extLst>
              <a:ext uri="{FF2B5EF4-FFF2-40B4-BE49-F238E27FC236}">
                <a16:creationId xmlns:a16="http://schemas.microsoft.com/office/drawing/2014/main" id="{30D12ECF-E291-41D6-AD1D-AAA71CA683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BCD248-3503-42B9-A86F-91923AF1607A}"/>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48092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24EF-528E-46A0-BF0D-6CA6E99996D1}"/>
              </a:ext>
            </a:extLst>
          </p:cNvPr>
          <p:cNvSpPr>
            <a:spLocks noGrp="1"/>
          </p:cNvSpPr>
          <p:nvPr>
            <p:ph type="title" hasCustomPrompt="1"/>
          </p:nvPr>
        </p:nvSpPr>
        <p:spPr>
          <a:xfrm>
            <a:off x="703226" y="365125"/>
            <a:ext cx="10515600" cy="1325563"/>
          </a:xfrm>
        </p:spPr>
        <p:txBody>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E204860-339B-4335-A0A5-39EC4A9C927C}"/>
              </a:ext>
            </a:extLst>
          </p:cNvPr>
          <p:cNvSpPr>
            <a:spLocks noGrp="1"/>
          </p:cNvSpPr>
          <p:nvPr>
            <p:ph type="body" idx="1" hasCustomPrompt="1"/>
          </p:nvPr>
        </p:nvSpPr>
        <p:spPr>
          <a:xfrm>
            <a:off x="703220" y="1690688"/>
            <a:ext cx="5115689" cy="791234"/>
          </a:xfrm>
        </p:spPr>
        <p:txBody>
          <a:bodyPr anchor="b">
            <a:norm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46196D-4EAC-45DF-8CCF-F084BEE22347}"/>
              </a:ext>
            </a:extLst>
          </p:cNvPr>
          <p:cNvSpPr>
            <a:spLocks noGrp="1"/>
          </p:cNvSpPr>
          <p:nvPr>
            <p:ph sz="half" idx="2"/>
          </p:nvPr>
        </p:nvSpPr>
        <p:spPr>
          <a:xfrm>
            <a:off x="701629" y="2505075"/>
            <a:ext cx="5115689" cy="32900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1857B0-6DA1-4E2B-A5D7-75DC5DEFD046}"/>
              </a:ext>
            </a:extLst>
          </p:cNvPr>
          <p:cNvSpPr>
            <a:spLocks noGrp="1"/>
          </p:cNvSpPr>
          <p:nvPr>
            <p:ph type="body" sz="quarter" idx="3" hasCustomPrompt="1"/>
          </p:nvPr>
        </p:nvSpPr>
        <p:spPr>
          <a:xfrm>
            <a:off x="6234540" y="1687101"/>
            <a:ext cx="4984286" cy="733041"/>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08117D5-3F7B-4181-90B3-28944E4516DE}"/>
              </a:ext>
            </a:extLst>
          </p:cNvPr>
          <p:cNvSpPr>
            <a:spLocks noGrp="1"/>
          </p:cNvSpPr>
          <p:nvPr>
            <p:ph sz="quarter" idx="4"/>
          </p:nvPr>
        </p:nvSpPr>
        <p:spPr>
          <a:xfrm>
            <a:off x="6240480" y="2516951"/>
            <a:ext cx="4978282" cy="3278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A035A0-9E61-4FBF-83CB-DE2F14351C9F}"/>
              </a:ext>
            </a:extLst>
          </p:cNvPr>
          <p:cNvSpPr>
            <a:spLocks noGrp="1"/>
          </p:cNvSpPr>
          <p:nvPr>
            <p:ph type="dt" sz="half" idx="10"/>
          </p:nvPr>
        </p:nvSpPr>
        <p:spPr/>
        <p:txBody>
          <a:bodyPr/>
          <a:lstStyle/>
          <a:p>
            <a:fld id="{E7B736C5-0A92-4502-AA74-B995BDCF208A}" type="datetimeFigureOut">
              <a:rPr lang="en-GB" smtClean="0"/>
              <a:t>03/03/2021</a:t>
            </a:fld>
            <a:endParaRPr lang="en-GB"/>
          </a:p>
        </p:txBody>
      </p:sp>
      <p:sp>
        <p:nvSpPr>
          <p:cNvPr id="8" name="Footer Placeholder 7">
            <a:extLst>
              <a:ext uri="{FF2B5EF4-FFF2-40B4-BE49-F238E27FC236}">
                <a16:creationId xmlns:a16="http://schemas.microsoft.com/office/drawing/2014/main" id="{A90C0A21-114E-469B-BAF9-B45ECAB82B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90647-2E4D-4A1E-9B9F-292488369537}"/>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38404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0E4A-D5DA-4C4B-B8BE-9DDA91B3529E}"/>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77FD586-4B54-4C10-89D5-E4D9BD6A0AD8}"/>
              </a:ext>
            </a:extLst>
          </p:cNvPr>
          <p:cNvSpPr>
            <a:spLocks noGrp="1"/>
          </p:cNvSpPr>
          <p:nvPr>
            <p:ph type="dt" sz="half" idx="10"/>
          </p:nvPr>
        </p:nvSpPr>
        <p:spPr/>
        <p:txBody>
          <a:bodyPr/>
          <a:lstStyle/>
          <a:p>
            <a:fld id="{E7B736C5-0A92-4502-AA74-B995BDCF208A}" type="datetimeFigureOut">
              <a:rPr lang="en-GB" smtClean="0"/>
              <a:t>03/03/2021</a:t>
            </a:fld>
            <a:endParaRPr lang="en-GB"/>
          </a:p>
        </p:txBody>
      </p:sp>
      <p:sp>
        <p:nvSpPr>
          <p:cNvPr id="4" name="Footer Placeholder 3">
            <a:extLst>
              <a:ext uri="{FF2B5EF4-FFF2-40B4-BE49-F238E27FC236}">
                <a16:creationId xmlns:a16="http://schemas.microsoft.com/office/drawing/2014/main" id="{701D6CCB-E602-48D4-AF04-1CBCA40358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68710B-6D14-4617-AD4E-48509171E1DD}"/>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49935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F89FF-03DB-4633-84D0-08FBDD5A2F9F}"/>
              </a:ext>
            </a:extLst>
          </p:cNvPr>
          <p:cNvSpPr>
            <a:spLocks noGrp="1"/>
          </p:cNvSpPr>
          <p:nvPr>
            <p:ph type="dt" sz="half" idx="10"/>
          </p:nvPr>
        </p:nvSpPr>
        <p:spPr/>
        <p:txBody>
          <a:bodyPr/>
          <a:lstStyle/>
          <a:p>
            <a:fld id="{E7B736C5-0A92-4502-AA74-B995BDCF208A}" type="datetimeFigureOut">
              <a:rPr lang="en-GB" smtClean="0"/>
              <a:t>03/03/2021</a:t>
            </a:fld>
            <a:endParaRPr lang="en-GB"/>
          </a:p>
        </p:txBody>
      </p:sp>
      <p:sp>
        <p:nvSpPr>
          <p:cNvPr id="3" name="Footer Placeholder 2">
            <a:extLst>
              <a:ext uri="{FF2B5EF4-FFF2-40B4-BE49-F238E27FC236}">
                <a16:creationId xmlns:a16="http://schemas.microsoft.com/office/drawing/2014/main" id="{A7FE62DE-D883-4164-86CD-4E3CEA5C66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1CC548-CD17-49A7-913D-0D8C045CEDB5}"/>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703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6D22-5159-49E3-BB7F-52F868160056}"/>
              </a:ext>
            </a:extLst>
          </p:cNvPr>
          <p:cNvSpPr>
            <a:spLocks noGrp="1"/>
          </p:cNvSpPr>
          <p:nvPr>
            <p:ph type="title" hasCustomPrompt="1"/>
          </p:nvPr>
        </p:nvSpPr>
        <p:spPr>
          <a:xfrm>
            <a:off x="709157" y="457200"/>
            <a:ext cx="4114800" cy="1600200"/>
          </a:xfrm>
        </p:spPr>
        <p:txBody>
          <a:bodyPr anchor="b"/>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A7C6D47-356F-44E5-8080-0113B776CD43}"/>
              </a:ext>
            </a:extLst>
          </p:cNvPr>
          <p:cNvSpPr>
            <a:spLocks noGrp="1"/>
          </p:cNvSpPr>
          <p:nvPr>
            <p:ph idx="1"/>
          </p:nvPr>
        </p:nvSpPr>
        <p:spPr>
          <a:xfrm>
            <a:off x="5183188" y="1276597"/>
            <a:ext cx="6172200" cy="4453247"/>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76ACAD40-8C40-4217-8ACC-A274E474F51C}"/>
              </a:ext>
            </a:extLst>
          </p:cNvPr>
          <p:cNvSpPr>
            <a:spLocks noGrp="1"/>
          </p:cNvSpPr>
          <p:nvPr>
            <p:ph type="body" sz="half" idx="2"/>
          </p:nvPr>
        </p:nvSpPr>
        <p:spPr>
          <a:xfrm>
            <a:off x="703223" y="2057400"/>
            <a:ext cx="4114800" cy="3672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A774C5-3E17-4B09-9890-8D828AF267DE}"/>
              </a:ext>
            </a:extLst>
          </p:cNvPr>
          <p:cNvSpPr>
            <a:spLocks noGrp="1"/>
          </p:cNvSpPr>
          <p:nvPr>
            <p:ph type="dt" sz="half" idx="10"/>
          </p:nvPr>
        </p:nvSpPr>
        <p:spPr/>
        <p:txBody>
          <a:bodyPr/>
          <a:lstStyle/>
          <a:p>
            <a:fld id="{E7B736C5-0A92-4502-AA74-B995BDCF208A}" type="datetimeFigureOut">
              <a:rPr lang="en-GB" smtClean="0"/>
              <a:t>03/03/2021</a:t>
            </a:fld>
            <a:endParaRPr lang="en-GB"/>
          </a:p>
        </p:txBody>
      </p:sp>
      <p:sp>
        <p:nvSpPr>
          <p:cNvPr id="6" name="Footer Placeholder 5">
            <a:extLst>
              <a:ext uri="{FF2B5EF4-FFF2-40B4-BE49-F238E27FC236}">
                <a16:creationId xmlns:a16="http://schemas.microsoft.com/office/drawing/2014/main" id="{02138872-F0D3-4D9B-A29D-2E63240AC6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469C9-220D-4F45-B812-5201BDA4334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51903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2670-8927-44BD-A2FE-2BA7E37A3333}"/>
              </a:ext>
            </a:extLst>
          </p:cNvPr>
          <p:cNvSpPr>
            <a:spLocks noGrp="1"/>
          </p:cNvSpPr>
          <p:nvPr>
            <p:ph type="title" hasCustomPrompt="1"/>
          </p:nvPr>
        </p:nvSpPr>
        <p:spPr>
          <a:xfrm>
            <a:off x="697282" y="457200"/>
            <a:ext cx="3932237" cy="1549262"/>
          </a:xfrm>
        </p:spPr>
        <p:txBody>
          <a:bodyPr anchor="b"/>
          <a:lstStyle>
            <a:lvl1pPr>
              <a:defRPr sz="28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DF2F50D4-D809-48FF-8949-7B800C3A4AE3}"/>
              </a:ext>
            </a:extLst>
          </p:cNvPr>
          <p:cNvSpPr>
            <a:spLocks noGrp="1"/>
          </p:cNvSpPr>
          <p:nvPr>
            <p:ph type="pic" idx="1"/>
          </p:nvPr>
        </p:nvSpPr>
        <p:spPr>
          <a:xfrm>
            <a:off x="5183188" y="987426"/>
            <a:ext cx="6172200" cy="4760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8753EC-9A03-46E4-8CB3-5AC09D9695E0}"/>
              </a:ext>
            </a:extLst>
          </p:cNvPr>
          <p:cNvSpPr>
            <a:spLocks noGrp="1"/>
          </p:cNvSpPr>
          <p:nvPr>
            <p:ph type="body" sz="half" idx="2"/>
          </p:nvPr>
        </p:nvSpPr>
        <p:spPr>
          <a:xfrm>
            <a:off x="697282" y="2057400"/>
            <a:ext cx="3932237" cy="36902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E853C9-3EFB-41BB-ABA2-1F7831FA8D11}"/>
              </a:ext>
            </a:extLst>
          </p:cNvPr>
          <p:cNvSpPr>
            <a:spLocks noGrp="1"/>
          </p:cNvSpPr>
          <p:nvPr>
            <p:ph type="dt" sz="half" idx="10"/>
          </p:nvPr>
        </p:nvSpPr>
        <p:spPr/>
        <p:txBody>
          <a:bodyPr/>
          <a:lstStyle/>
          <a:p>
            <a:fld id="{E7B736C5-0A92-4502-AA74-B995BDCF208A}" type="datetimeFigureOut">
              <a:rPr lang="en-GB" smtClean="0"/>
              <a:t>03/03/2021</a:t>
            </a:fld>
            <a:endParaRPr lang="en-GB"/>
          </a:p>
        </p:txBody>
      </p:sp>
      <p:sp>
        <p:nvSpPr>
          <p:cNvPr id="6" name="Footer Placeholder 5">
            <a:extLst>
              <a:ext uri="{FF2B5EF4-FFF2-40B4-BE49-F238E27FC236}">
                <a16:creationId xmlns:a16="http://schemas.microsoft.com/office/drawing/2014/main" id="{0647DE5F-360D-44E3-B2AD-9C0C9E2253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575E9E-46EA-46B7-B5EC-1FAABD06E2AB}"/>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75237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8B279-006E-45AE-9DF4-35CD375C41F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pic>
        <p:nvPicPr>
          <p:cNvPr id="12" name="Picture 11">
            <a:extLst>
              <a:ext uri="{FF2B5EF4-FFF2-40B4-BE49-F238E27FC236}">
                <a16:creationId xmlns:a16="http://schemas.microsoft.com/office/drawing/2014/main" id="{676482FF-5E57-49AE-9949-EC9D18A552B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77413" y="5803980"/>
            <a:ext cx="982312" cy="485699"/>
          </a:xfrm>
          <a:prstGeom prst="rect">
            <a:avLst/>
          </a:prstGeom>
        </p:spPr>
      </p:pic>
      <p:sp>
        <p:nvSpPr>
          <p:cNvPr id="2" name="Title Placeholder 1">
            <a:extLst>
              <a:ext uri="{FF2B5EF4-FFF2-40B4-BE49-F238E27FC236}">
                <a16:creationId xmlns:a16="http://schemas.microsoft.com/office/drawing/2014/main" id="{FDB02495-A369-4DE5-A8E8-FCE65F233CF8}"/>
              </a:ext>
            </a:extLst>
          </p:cNvPr>
          <p:cNvSpPr>
            <a:spLocks noGrp="1"/>
          </p:cNvSpPr>
          <p:nvPr>
            <p:ph type="title"/>
          </p:nvPr>
        </p:nvSpPr>
        <p:spPr>
          <a:xfrm>
            <a:off x="694705" y="365125"/>
            <a:ext cx="10635342"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E4BE7ED-C0A1-4E9D-A00C-6999EAB33095}"/>
              </a:ext>
            </a:extLst>
          </p:cNvPr>
          <p:cNvSpPr>
            <a:spLocks noGrp="1"/>
          </p:cNvSpPr>
          <p:nvPr>
            <p:ph type="body" idx="1"/>
          </p:nvPr>
        </p:nvSpPr>
        <p:spPr>
          <a:xfrm>
            <a:off x="718458" y="1813750"/>
            <a:ext cx="10670268" cy="3990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8E994A6-E6C9-4077-8907-747E4514C333}"/>
              </a:ext>
            </a:extLst>
          </p:cNvPr>
          <p:cNvSpPr>
            <a:spLocks noGrp="1"/>
          </p:cNvSpPr>
          <p:nvPr>
            <p:ph type="dt" sz="half" idx="2"/>
          </p:nvPr>
        </p:nvSpPr>
        <p:spPr>
          <a:xfrm>
            <a:off x="838200" y="6463225"/>
            <a:ext cx="2743200" cy="365125"/>
          </a:xfrm>
          <a:prstGeom prst="rect">
            <a:avLst/>
          </a:prstGeom>
        </p:spPr>
        <p:txBody>
          <a:bodyPr vert="horz" lIns="91440" tIns="45720" rIns="91440" bIns="45720" rtlCol="0" anchor="ctr"/>
          <a:lstStyle>
            <a:lvl1pPr algn="l">
              <a:defRPr sz="1100">
                <a:solidFill>
                  <a:schemeClr val="tx1">
                    <a:lumMod val="20000"/>
                    <a:lumOff val="80000"/>
                  </a:schemeClr>
                </a:solidFill>
              </a:defRPr>
            </a:lvl1pPr>
          </a:lstStyle>
          <a:p>
            <a:fld id="{E7B736C5-0A92-4502-AA74-B995BDCF208A}" type="datetimeFigureOut">
              <a:rPr lang="en-GB" smtClean="0"/>
              <a:pPr/>
              <a:t>03/03/2021</a:t>
            </a:fld>
            <a:endParaRPr lang="en-GB" sz="1100" dirty="0"/>
          </a:p>
        </p:txBody>
      </p:sp>
      <p:sp>
        <p:nvSpPr>
          <p:cNvPr id="5" name="Footer Placeholder 4">
            <a:extLst>
              <a:ext uri="{FF2B5EF4-FFF2-40B4-BE49-F238E27FC236}">
                <a16:creationId xmlns:a16="http://schemas.microsoft.com/office/drawing/2014/main" id="{9A9EEE4E-F268-4348-9641-5AD819CF922F}"/>
              </a:ext>
            </a:extLst>
          </p:cNvPr>
          <p:cNvSpPr>
            <a:spLocks noGrp="1"/>
          </p:cNvSpPr>
          <p:nvPr>
            <p:ph type="ftr" sz="quarter" idx="3"/>
          </p:nvPr>
        </p:nvSpPr>
        <p:spPr>
          <a:xfrm>
            <a:off x="4038600" y="6457289"/>
            <a:ext cx="4114800" cy="365125"/>
          </a:xfrm>
          <a:prstGeom prst="rect">
            <a:avLst/>
          </a:prstGeom>
        </p:spPr>
        <p:txBody>
          <a:bodyPr vert="horz" lIns="91440" tIns="45720" rIns="91440" bIns="45720" rtlCol="0" anchor="ctr"/>
          <a:lstStyle>
            <a:lvl1pPr algn="ctr">
              <a:defRPr sz="1100">
                <a:solidFill>
                  <a:schemeClr val="tx1">
                    <a:lumMod val="20000"/>
                    <a:lumOff val="80000"/>
                  </a:schemeClr>
                </a:solidFill>
              </a:defRPr>
            </a:lvl1pPr>
          </a:lstStyle>
          <a:p>
            <a:endParaRPr lang="en-GB" sz="1100" dirty="0"/>
          </a:p>
        </p:txBody>
      </p:sp>
      <p:sp>
        <p:nvSpPr>
          <p:cNvPr id="6" name="Slide Number Placeholder 5">
            <a:extLst>
              <a:ext uri="{FF2B5EF4-FFF2-40B4-BE49-F238E27FC236}">
                <a16:creationId xmlns:a16="http://schemas.microsoft.com/office/drawing/2014/main" id="{19FF2274-0980-4F9F-8131-07FE6DF6C569}"/>
              </a:ext>
            </a:extLst>
          </p:cNvPr>
          <p:cNvSpPr>
            <a:spLocks noGrp="1"/>
          </p:cNvSpPr>
          <p:nvPr>
            <p:ph type="sldNum" sz="quarter" idx="4"/>
          </p:nvPr>
        </p:nvSpPr>
        <p:spPr>
          <a:xfrm>
            <a:off x="8610600" y="6457288"/>
            <a:ext cx="2743200" cy="365125"/>
          </a:xfrm>
          <a:prstGeom prst="rect">
            <a:avLst/>
          </a:prstGeom>
        </p:spPr>
        <p:txBody>
          <a:bodyPr vert="horz" lIns="91440" tIns="45720" rIns="91440" bIns="45720" rtlCol="0" anchor="ctr"/>
          <a:lstStyle>
            <a:lvl1pPr algn="r">
              <a:defRPr sz="1200">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3823364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3817" userDrawn="1">
          <p15:clr>
            <a:srgbClr val="F26B43"/>
          </p15:clr>
        </p15:guide>
        <p15:guide id="3" orient="horz" pos="187" userDrawn="1">
          <p15:clr>
            <a:srgbClr val="F26B43"/>
          </p15:clr>
        </p15:guide>
        <p15:guide id="4" pos="234" userDrawn="1">
          <p15:clr>
            <a:srgbClr val="F26B43"/>
          </p15:clr>
        </p15:guide>
        <p15:guide id="5" pos="7174" userDrawn="1">
          <p15:clr>
            <a:srgbClr val="F26B43"/>
          </p15:clr>
        </p15:guide>
        <p15:guide id="6" pos="506" userDrawn="1">
          <p15:clr>
            <a:srgbClr val="F26B43"/>
          </p15:clr>
        </p15:guide>
        <p15:guide id="7" pos="100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5.png"/><Relationship Id="rId5" Type="http://schemas.microsoft.com/office/2007/relationships/hdphoto" Target="../media/hdphoto6.wdp"/><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5.png"/><Relationship Id="rId7" Type="http://schemas.microsoft.com/office/2007/relationships/hdphoto" Target="../media/hdphoto6.wdp"/><Relationship Id="rId12"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0.png"/><Relationship Id="rId11" Type="http://schemas.microsoft.com/office/2007/relationships/hdphoto" Target="../media/hdphoto9.wdp"/><Relationship Id="rId5" Type="http://schemas.openxmlformats.org/officeDocument/2006/relationships/image" Target="../media/image19.png"/><Relationship Id="rId10" Type="http://schemas.openxmlformats.org/officeDocument/2006/relationships/image" Target="../media/image26.png"/><Relationship Id="rId4" Type="http://schemas.microsoft.com/office/2007/relationships/hdphoto" Target="../media/hdphoto4.wdp"/><Relationship Id="rId9" Type="http://schemas.microsoft.com/office/2007/relationships/hdphoto" Target="../media/hdphoto8.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5.png"/><Relationship Id="rId7" Type="http://schemas.microsoft.com/office/2007/relationships/hdphoto" Target="../media/hdphoto6.wdp"/><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5.png"/><Relationship Id="rId7" Type="http://schemas.microsoft.com/office/2007/relationships/hdphoto" Target="../media/hdphoto6.wdp"/><Relationship Id="rId12"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0.png"/><Relationship Id="rId11" Type="http://schemas.microsoft.com/office/2007/relationships/hdphoto" Target="../media/hdphoto9.wdp"/><Relationship Id="rId5" Type="http://schemas.openxmlformats.org/officeDocument/2006/relationships/image" Target="../media/image19.png"/><Relationship Id="rId10" Type="http://schemas.openxmlformats.org/officeDocument/2006/relationships/image" Target="../media/image26.png"/><Relationship Id="rId4" Type="http://schemas.microsoft.com/office/2007/relationships/hdphoto" Target="../media/hdphoto4.wdp"/><Relationship Id="rId9" Type="http://schemas.microsoft.com/office/2007/relationships/hdphoto" Target="../media/hdphoto8.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10.png"/><Relationship Id="rId5" Type="http://schemas.openxmlformats.org/officeDocument/2006/relationships/image" Target="../media/image5.png"/><Relationship Id="rId15" Type="http://schemas.openxmlformats.org/officeDocument/2006/relationships/image" Target="../media/image13.png"/><Relationship Id="rId10" Type="http://schemas.microsoft.com/office/2007/relationships/hdphoto" Target="../media/hdphoto1.wdp"/><Relationship Id="rId4" Type="http://schemas.openxmlformats.org/officeDocument/2006/relationships/image" Target="../media/image4.jpeg"/><Relationship Id="rId9" Type="http://schemas.openxmlformats.org/officeDocument/2006/relationships/image" Target="../media/image9.png"/><Relationship Id="rId14"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0.wdp"/><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3.wdp"/><Relationship Id="rId9"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microsoft.com/office/2007/relationships/hdphoto" Target="../media/hdphoto6.wdp"/><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4.wdp"/><Relationship Id="rId9" Type="http://schemas.microsoft.com/office/2007/relationships/hdphoto" Target="../media/hdphoto7.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png"/><Relationship Id="rId7" Type="http://schemas.microsoft.com/office/2007/relationships/hdphoto" Target="../media/hdphoto6.wdp"/><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png"/><Relationship Id="rId7" Type="http://schemas.microsoft.com/office/2007/relationships/hdphoto" Target="../media/hdphoto6.wdp"/><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a:xfrm>
            <a:off x="670956" y="832104"/>
            <a:ext cx="10474037" cy="1960050"/>
          </a:xfrm>
        </p:spPr>
        <p:txBody>
          <a:bodyPr>
            <a:normAutofit/>
          </a:bodyPr>
          <a:lstStyle/>
          <a:p>
            <a:r>
              <a:rPr lang="en-GB" dirty="0"/>
              <a:t>The Testosterone Trials</a:t>
            </a:r>
            <a:br>
              <a:rPr lang="en-GB" dirty="0"/>
            </a:br>
            <a:r>
              <a:rPr lang="en-GB" dirty="0"/>
              <a:t>(</a:t>
            </a:r>
            <a:r>
              <a:rPr lang="en-GB" dirty="0" err="1"/>
              <a:t>TTrials</a:t>
            </a:r>
            <a:r>
              <a:rPr lang="en-GB" dirty="0"/>
              <a:t>)</a:t>
            </a:r>
          </a:p>
        </p:txBody>
      </p:sp>
      <p:sp>
        <p:nvSpPr>
          <p:cNvPr id="4" name="Subtitle 2">
            <a:extLst>
              <a:ext uri="{FF2B5EF4-FFF2-40B4-BE49-F238E27FC236}">
                <a16:creationId xmlns:a16="http://schemas.microsoft.com/office/drawing/2014/main" id="{AA75F787-039B-4C14-8933-B227907D4A98}"/>
              </a:ext>
            </a:extLst>
          </p:cNvPr>
          <p:cNvSpPr>
            <a:spLocks noGrp="1"/>
          </p:cNvSpPr>
          <p:nvPr>
            <p:ph type="subTitle" idx="1"/>
          </p:nvPr>
        </p:nvSpPr>
        <p:spPr>
          <a:xfrm>
            <a:off x="670956" y="2912809"/>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1407039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52401"/>
            <a:ext cx="11399520" cy="834047"/>
          </a:xfrm>
        </p:spPr>
        <p:txBody>
          <a:bodyPr>
            <a:noAutofit/>
          </a:bodyPr>
          <a:lstStyle/>
          <a:p>
            <a:r>
              <a:rPr lang="en-GB" sz="2800" dirty="0">
                <a:solidFill>
                  <a:schemeClr val="accent1"/>
                </a:solidFill>
              </a:rPr>
              <a:t>Cognitive Function Trial:</a:t>
            </a:r>
            <a:r>
              <a:rPr lang="en-GB" sz="2800" dirty="0"/>
              <a:t> effect of TTh on memory &amp; cognition</a:t>
            </a:r>
            <a:r>
              <a:rPr lang="en-GB" sz="2800" spc="-20" dirty="0"/>
              <a:t> in older men with low testosterone and AAMI</a:t>
            </a:r>
          </a:p>
        </p:txBody>
      </p:sp>
      <p:sp>
        <p:nvSpPr>
          <p:cNvPr id="5" name="TextBox 4"/>
          <p:cNvSpPr txBox="1"/>
          <p:nvPr/>
        </p:nvSpPr>
        <p:spPr>
          <a:xfrm>
            <a:off x="1524001" y="5862308"/>
            <a:ext cx="9144001" cy="400110"/>
          </a:xfrm>
          <a:prstGeom prst="rect">
            <a:avLst/>
          </a:prstGeom>
          <a:noFill/>
        </p:spPr>
        <p:txBody>
          <a:bodyPr wrap="square" rtlCol="0" anchor="b">
            <a:spAutoFit/>
          </a:bodyPr>
          <a:lstStyle/>
          <a:p>
            <a:r>
              <a:rPr lang="en-GB" sz="1000" dirty="0">
                <a:solidFill>
                  <a:schemeClr val="tx2"/>
                </a:solidFill>
              </a:rPr>
              <a:t>3MSE, Modified Mini-Mental State Examination; AAMI, age-associated memory impairment; TTh, testosterone therapy</a:t>
            </a:r>
          </a:p>
          <a:p>
            <a:r>
              <a:rPr lang="en-GB" sz="1000" dirty="0">
                <a:solidFill>
                  <a:schemeClr val="tx2"/>
                </a:solidFill>
              </a:rPr>
              <a:t>Resnick SM </a:t>
            </a:r>
            <a:r>
              <a:rPr lang="en-GB" sz="1000" i="1" dirty="0">
                <a:solidFill>
                  <a:schemeClr val="tx2"/>
                </a:solidFill>
              </a:rPr>
              <a:t>et al. JAMA</a:t>
            </a:r>
            <a:r>
              <a:rPr lang="en-GB" sz="1000" dirty="0">
                <a:solidFill>
                  <a:schemeClr val="tx2"/>
                </a:solidFill>
              </a:rPr>
              <a:t> 2017;317:717–27</a:t>
            </a:r>
            <a:r>
              <a:rPr lang="sv-SE" sz="1000" dirty="0">
                <a:solidFill>
                  <a:schemeClr val="tx2"/>
                </a:solidFill>
              </a:rPr>
              <a:t>; Snyder PJ </a:t>
            </a:r>
            <a:r>
              <a:rPr lang="sv-SE" sz="1000" i="1" dirty="0">
                <a:solidFill>
                  <a:schemeClr val="tx2"/>
                </a:solidFill>
              </a:rPr>
              <a:t>et al. Endocr Rev</a:t>
            </a:r>
            <a:r>
              <a:rPr lang="sv-SE" sz="1000" dirty="0">
                <a:solidFill>
                  <a:schemeClr val="tx2"/>
                </a:solidFill>
              </a:rPr>
              <a:t> 2018;39:369–86.</a:t>
            </a:r>
            <a:endParaRPr lang="en-GB" sz="1000" dirty="0">
              <a:solidFill>
                <a:schemeClr val="tx2"/>
              </a:solidFill>
            </a:endParaRPr>
          </a:p>
        </p:txBody>
      </p:sp>
      <p:grpSp>
        <p:nvGrpSpPr>
          <p:cNvPr id="41" name="Group 40"/>
          <p:cNvGrpSpPr/>
          <p:nvPr/>
        </p:nvGrpSpPr>
        <p:grpSpPr>
          <a:xfrm>
            <a:off x="435429" y="1393869"/>
            <a:ext cx="10763794" cy="745236"/>
            <a:chOff x="359224" y="1623660"/>
            <a:chExt cx="8384270" cy="745236"/>
          </a:xfrm>
        </p:grpSpPr>
        <p:sp>
          <p:nvSpPr>
            <p:cNvPr id="42" name="TextBox 41"/>
            <p:cNvSpPr txBox="1"/>
            <p:nvPr/>
          </p:nvSpPr>
          <p:spPr>
            <a:xfrm>
              <a:off x="990079" y="1623660"/>
              <a:ext cx="7753415" cy="745236"/>
            </a:xfrm>
            <a:prstGeom prst="roundRect">
              <a:avLst>
                <a:gd name="adj" fmla="val 11703"/>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22300" algn="l">
                <a:buClr>
                  <a:srgbClr val="6F9AD3"/>
                </a:buClr>
              </a:pPr>
              <a:r>
                <a:rPr lang="en-GB" sz="1900" spc="-20" dirty="0">
                  <a:solidFill>
                    <a:srgbClr val="005294"/>
                  </a:solidFill>
                </a:rPr>
                <a:t>To determine if TTh for older men with low testosterone and AAMI improves verbal memory and other cognitive functions, versus placebo</a:t>
              </a:r>
            </a:p>
          </p:txBody>
        </p:sp>
        <p:grpSp>
          <p:nvGrpSpPr>
            <p:cNvPr id="43" name="Group 42"/>
            <p:cNvGrpSpPr/>
            <p:nvPr/>
          </p:nvGrpSpPr>
          <p:grpSpPr>
            <a:xfrm>
              <a:off x="359224" y="1718693"/>
              <a:ext cx="1066800" cy="555171"/>
              <a:chOff x="348338" y="1458682"/>
              <a:chExt cx="1066800" cy="555171"/>
            </a:xfrm>
          </p:grpSpPr>
          <p:sp>
            <p:nvSpPr>
              <p:cNvPr id="45" name="Pentagon 44"/>
              <p:cNvSpPr/>
              <p:nvPr/>
            </p:nvSpPr>
            <p:spPr>
              <a:xfrm>
                <a:off x="348338" y="1458682"/>
                <a:ext cx="1066800" cy="555171"/>
              </a:xfrm>
              <a:prstGeom prst="homePlat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8" name="TextBox 47"/>
              <p:cNvSpPr txBox="1"/>
              <p:nvPr/>
            </p:nvSpPr>
            <p:spPr>
              <a:xfrm>
                <a:off x="435751" y="1505434"/>
                <a:ext cx="769763" cy="461665"/>
              </a:xfrm>
              <a:prstGeom prst="rect">
                <a:avLst/>
              </a:prstGeom>
              <a:noFill/>
            </p:spPr>
            <p:txBody>
              <a:bodyPr wrap="none" rtlCol="0">
                <a:spAutoFit/>
              </a:bodyPr>
              <a:lstStyle/>
              <a:p>
                <a:r>
                  <a:rPr lang="en-GB" sz="2400" b="1" dirty="0">
                    <a:solidFill>
                      <a:prstClr val="white"/>
                    </a:solidFill>
                  </a:rPr>
                  <a:t>Aim</a:t>
                </a:r>
                <a:endParaRPr lang="en-GB" sz="2400" b="1" baseline="30000" dirty="0">
                  <a:solidFill>
                    <a:prstClr val="white"/>
                  </a:solidFill>
                </a:endParaRPr>
              </a:p>
            </p:txBody>
          </p:sp>
        </p:grpSp>
      </p:grpSp>
      <p:grpSp>
        <p:nvGrpSpPr>
          <p:cNvPr id="11" name="Group 10"/>
          <p:cNvGrpSpPr/>
          <p:nvPr/>
        </p:nvGrpSpPr>
        <p:grpSpPr>
          <a:xfrm>
            <a:off x="841636" y="3523650"/>
            <a:ext cx="9826364" cy="2077205"/>
            <a:chOff x="424005" y="3519476"/>
            <a:chExt cx="8295990" cy="2077205"/>
          </a:xfrm>
        </p:grpSpPr>
        <p:sp>
          <p:nvSpPr>
            <p:cNvPr id="44" name="Content Placeholder 2"/>
            <p:cNvSpPr txBox="1">
              <a:spLocks/>
            </p:cNvSpPr>
            <p:nvPr/>
          </p:nvSpPr>
          <p:spPr>
            <a:xfrm>
              <a:off x="452641" y="3519476"/>
              <a:ext cx="8267354" cy="2077205"/>
            </a:xfrm>
            <a:prstGeom prst="roundRect">
              <a:avLst>
                <a:gd name="adj" fmla="val 15883"/>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Clr>
                  <a:srgbClr val="005294"/>
                </a:buClr>
                <a:buNone/>
              </a:pPr>
              <a:endParaRPr lang="en-GB" sz="1800" dirty="0">
                <a:solidFill>
                  <a:srgbClr val="005294"/>
                </a:solidFill>
              </a:endParaRPr>
            </a:p>
          </p:txBody>
        </p:sp>
        <p:sp>
          <p:nvSpPr>
            <p:cNvPr id="46" name="Round Same Side Corner Rectangle 45"/>
            <p:cNvSpPr/>
            <p:nvPr/>
          </p:nvSpPr>
          <p:spPr>
            <a:xfrm rot="16200000">
              <a:off x="480062" y="3492057"/>
              <a:ext cx="2077205" cy="2132043"/>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7" name="Rectangle 46"/>
            <p:cNvSpPr/>
            <p:nvPr/>
          </p:nvSpPr>
          <p:spPr>
            <a:xfrm>
              <a:off x="424005" y="3742472"/>
              <a:ext cx="2171830" cy="1631216"/>
            </a:xfrm>
            <a:prstGeom prst="rect">
              <a:avLst/>
            </a:prstGeom>
            <a:noFill/>
            <a:ln>
              <a:noFill/>
            </a:ln>
          </p:spPr>
          <p:txBody>
            <a:bodyPr wrap="square" anchor="ctr">
              <a:spAutoFit/>
            </a:bodyPr>
            <a:lstStyle/>
            <a:p>
              <a:pPr algn="ctr"/>
              <a:r>
                <a:rPr lang="en-GB" sz="2000" b="1" dirty="0">
                  <a:solidFill>
                    <a:prstClr val="white"/>
                  </a:solidFill>
                </a:rPr>
                <a:t>Selected </a:t>
              </a:r>
              <a:br>
                <a:rPr lang="en-GB" sz="2000" b="1" dirty="0">
                  <a:solidFill>
                    <a:prstClr val="white"/>
                  </a:solidFill>
                </a:rPr>
              </a:br>
              <a:r>
                <a:rPr lang="en-GB" sz="2000" b="1" dirty="0">
                  <a:solidFill>
                    <a:prstClr val="white"/>
                  </a:solidFill>
                </a:rPr>
                <a:t>baseline characteristics </a:t>
              </a:r>
              <a:br>
                <a:rPr lang="en-GB" sz="2000" b="1" dirty="0">
                  <a:solidFill>
                    <a:prstClr val="white"/>
                  </a:solidFill>
                </a:rPr>
              </a:br>
              <a:r>
                <a:rPr lang="en-GB" sz="2000" b="1" dirty="0">
                  <a:solidFill>
                    <a:prstClr val="white"/>
                  </a:solidFill>
                </a:rPr>
                <a:t>and demographics</a:t>
              </a:r>
              <a:endParaRPr lang="en-GB" sz="1100" b="1" baseline="30000" dirty="0">
                <a:solidFill>
                  <a:prstClr val="white"/>
                </a:solidFill>
              </a:endParaRPr>
            </a:p>
          </p:txBody>
        </p:sp>
        <p:sp>
          <p:nvSpPr>
            <p:cNvPr id="66" name="Rectangle 65"/>
            <p:cNvSpPr/>
            <p:nvPr/>
          </p:nvSpPr>
          <p:spPr>
            <a:xfrm>
              <a:off x="4589236" y="4913867"/>
              <a:ext cx="2115914" cy="584775"/>
            </a:xfrm>
            <a:prstGeom prst="rect">
              <a:avLst/>
            </a:prstGeom>
            <a:noFill/>
            <a:ln>
              <a:noFill/>
            </a:ln>
          </p:spPr>
          <p:txBody>
            <a:bodyPr wrap="square">
              <a:spAutoFit/>
            </a:bodyPr>
            <a:lstStyle/>
            <a:p>
              <a:pPr algn="ctr"/>
              <a:r>
                <a:rPr lang="en-GB" sz="3200" b="1" dirty="0">
                  <a:solidFill>
                    <a:srgbClr val="005294"/>
                  </a:solidFill>
                </a:rPr>
                <a:t>87%</a:t>
              </a:r>
              <a:r>
                <a:rPr lang="en-GB" dirty="0">
                  <a:solidFill>
                    <a:srgbClr val="005294"/>
                  </a:solidFill>
                </a:rPr>
                <a:t> White</a:t>
              </a:r>
            </a:p>
          </p:txBody>
        </p:sp>
        <p:grpSp>
          <p:nvGrpSpPr>
            <p:cNvPr id="58" name="Group 57"/>
            <p:cNvGrpSpPr/>
            <p:nvPr/>
          </p:nvGrpSpPr>
          <p:grpSpPr>
            <a:xfrm>
              <a:off x="2690530" y="3611403"/>
              <a:ext cx="1826551" cy="1887239"/>
              <a:chOff x="2717809" y="3686316"/>
              <a:chExt cx="1826551" cy="1887239"/>
            </a:xfrm>
          </p:grpSpPr>
          <p:sp>
            <p:nvSpPr>
              <p:cNvPr id="61" name="Rectangle 60"/>
              <p:cNvSpPr/>
              <p:nvPr/>
            </p:nvSpPr>
            <p:spPr>
              <a:xfrm>
                <a:off x="2943967" y="4588087"/>
                <a:ext cx="1374236" cy="707886"/>
              </a:xfrm>
              <a:prstGeom prst="rect">
                <a:avLst/>
              </a:prstGeom>
              <a:noFill/>
              <a:ln>
                <a:noFill/>
              </a:ln>
            </p:spPr>
            <p:txBody>
              <a:bodyPr wrap="square">
                <a:spAutoFit/>
              </a:bodyPr>
              <a:lstStyle/>
              <a:p>
                <a:pPr algn="ctr"/>
                <a:r>
                  <a:rPr lang="en-GB" sz="2000" b="1" dirty="0">
                    <a:solidFill>
                      <a:srgbClr val="005294"/>
                    </a:solidFill>
                  </a:rPr>
                  <a:t>Mean age</a:t>
                </a:r>
                <a:endParaRPr lang="en-GB" sz="1200" b="1" dirty="0">
                  <a:solidFill>
                    <a:srgbClr val="005294"/>
                  </a:solidFill>
                </a:endParaRPr>
              </a:p>
            </p:txBody>
          </p:sp>
          <p:sp>
            <p:nvSpPr>
              <p:cNvPr id="62" name="Rectangle 61"/>
              <p:cNvSpPr/>
              <p:nvPr/>
            </p:nvSpPr>
            <p:spPr>
              <a:xfrm>
                <a:off x="2717809" y="4988780"/>
                <a:ext cx="1826551" cy="584775"/>
              </a:xfrm>
              <a:prstGeom prst="rect">
                <a:avLst/>
              </a:prstGeom>
              <a:noFill/>
              <a:ln>
                <a:noFill/>
              </a:ln>
            </p:spPr>
            <p:txBody>
              <a:bodyPr wrap="square">
                <a:spAutoFit/>
              </a:bodyPr>
              <a:lstStyle/>
              <a:p>
                <a:pPr algn="ctr"/>
                <a:r>
                  <a:rPr lang="en-GB" sz="3200" b="1" dirty="0">
                    <a:solidFill>
                      <a:srgbClr val="005294"/>
                    </a:solidFill>
                  </a:rPr>
                  <a:t>72.3</a:t>
                </a:r>
                <a:r>
                  <a:rPr lang="en-GB" dirty="0">
                    <a:solidFill>
                      <a:srgbClr val="005294"/>
                    </a:solidFill>
                  </a:rPr>
                  <a:t> years</a:t>
                </a:r>
              </a:p>
            </p:txBody>
          </p:sp>
          <p:pic>
            <p:nvPicPr>
              <p:cNvPr id="63" name="Picture 4"/>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2920" y="3686316"/>
                <a:ext cx="856330" cy="87060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9" name="Straight Connector 58"/>
            <p:cNvCxnSpPr/>
            <p:nvPr/>
          </p:nvCxnSpPr>
          <p:spPr>
            <a:xfrm>
              <a:off x="6671460" y="3519476"/>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622925" y="3519476"/>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226796" y="3741191"/>
              <a:ext cx="840794" cy="673510"/>
              <a:chOff x="2130425" y="1474788"/>
              <a:chExt cx="4883150" cy="3911600"/>
            </a:xfrm>
            <a:effectLst>
              <a:outerShdw blurRad="76200" dir="18900000" sy="23000" kx="-1200000" algn="bl" rotWithShape="0">
                <a:prstClr val="black">
                  <a:alpha val="20000"/>
                </a:prstClr>
              </a:outerShdw>
            </a:effectLst>
          </p:grpSpPr>
          <p:sp>
            <p:nvSpPr>
              <p:cNvPr id="12" name="Freeform 11"/>
              <p:cNvSpPr/>
              <p:nvPr/>
            </p:nvSpPr>
            <p:spPr>
              <a:xfrm>
                <a:off x="4450466" y="1603094"/>
                <a:ext cx="2407534" cy="3646025"/>
              </a:xfrm>
              <a:custGeom>
                <a:avLst/>
                <a:gdLst>
                  <a:gd name="connsiteX0" fmla="*/ 214131 w 2407534"/>
                  <a:gd name="connsiteY0" fmla="*/ 3640238 h 3646025"/>
                  <a:gd name="connsiteX1" fmla="*/ 300942 w 2407534"/>
                  <a:gd name="connsiteY1" fmla="*/ 3402957 h 3646025"/>
                  <a:gd name="connsiteX2" fmla="*/ 630820 w 2407534"/>
                  <a:gd name="connsiteY2" fmla="*/ 3096228 h 3646025"/>
                  <a:gd name="connsiteX3" fmla="*/ 891250 w 2407534"/>
                  <a:gd name="connsiteY3" fmla="*/ 2893671 h 3646025"/>
                  <a:gd name="connsiteX4" fmla="*/ 989635 w 2407534"/>
                  <a:gd name="connsiteY4" fmla="*/ 2644815 h 3646025"/>
                  <a:gd name="connsiteX5" fmla="*/ 931762 w 2407534"/>
                  <a:gd name="connsiteY5" fmla="*/ 2448045 h 3646025"/>
                  <a:gd name="connsiteX6" fmla="*/ 763929 w 2407534"/>
                  <a:gd name="connsiteY6" fmla="*/ 2326511 h 3646025"/>
                  <a:gd name="connsiteX7" fmla="*/ 416688 w 2407534"/>
                  <a:gd name="connsiteY7" fmla="*/ 2326511 h 3646025"/>
                  <a:gd name="connsiteX8" fmla="*/ 248856 w 2407534"/>
                  <a:gd name="connsiteY8" fmla="*/ 2257063 h 3646025"/>
                  <a:gd name="connsiteX9" fmla="*/ 208344 w 2407534"/>
                  <a:gd name="connsiteY9" fmla="*/ 1979271 h 3646025"/>
                  <a:gd name="connsiteX10" fmla="*/ 150471 w 2407534"/>
                  <a:gd name="connsiteY10" fmla="*/ 1747777 h 3646025"/>
                  <a:gd name="connsiteX11" fmla="*/ 0 w 2407534"/>
                  <a:gd name="connsiteY11" fmla="*/ 1608881 h 3646025"/>
                  <a:gd name="connsiteX12" fmla="*/ 202557 w 2407534"/>
                  <a:gd name="connsiteY12" fmla="*/ 1163255 h 3646025"/>
                  <a:gd name="connsiteX13" fmla="*/ 133109 w 2407534"/>
                  <a:gd name="connsiteY13" fmla="*/ 891250 h 3646025"/>
                  <a:gd name="connsiteX14" fmla="*/ 208344 w 2407534"/>
                  <a:gd name="connsiteY14" fmla="*/ 561372 h 3646025"/>
                  <a:gd name="connsiteX15" fmla="*/ 434050 w 2407534"/>
                  <a:gd name="connsiteY15" fmla="*/ 266217 h 3646025"/>
                  <a:gd name="connsiteX16" fmla="*/ 821802 w 2407534"/>
                  <a:gd name="connsiteY16" fmla="*/ 46298 h 3646025"/>
                  <a:gd name="connsiteX17" fmla="*/ 1215342 w 2407534"/>
                  <a:gd name="connsiteY17" fmla="*/ 0 h 3646025"/>
                  <a:gd name="connsiteX18" fmla="*/ 1603093 w 2407534"/>
                  <a:gd name="connsiteY18" fmla="*/ 17362 h 3646025"/>
                  <a:gd name="connsiteX19" fmla="*/ 1904035 w 2407534"/>
                  <a:gd name="connsiteY19" fmla="*/ 208344 h 3646025"/>
                  <a:gd name="connsiteX20" fmla="*/ 2135529 w 2407534"/>
                  <a:gd name="connsiteY20" fmla="*/ 486136 h 3646025"/>
                  <a:gd name="connsiteX21" fmla="*/ 2297575 w 2407534"/>
                  <a:gd name="connsiteY21" fmla="*/ 746567 h 3646025"/>
                  <a:gd name="connsiteX22" fmla="*/ 2297575 w 2407534"/>
                  <a:gd name="connsiteY22" fmla="*/ 1012784 h 3646025"/>
                  <a:gd name="connsiteX23" fmla="*/ 2274425 w 2407534"/>
                  <a:gd name="connsiteY23" fmla="*/ 1325301 h 3646025"/>
                  <a:gd name="connsiteX24" fmla="*/ 2158678 w 2407534"/>
                  <a:gd name="connsiteY24" fmla="*/ 1574157 h 3646025"/>
                  <a:gd name="connsiteX25" fmla="*/ 1950334 w 2407534"/>
                  <a:gd name="connsiteY25" fmla="*/ 1909822 h 3646025"/>
                  <a:gd name="connsiteX26" fmla="*/ 1857737 w 2407534"/>
                  <a:gd name="connsiteY26" fmla="*/ 2100805 h 3646025"/>
                  <a:gd name="connsiteX27" fmla="*/ 1851949 w 2407534"/>
                  <a:gd name="connsiteY27" fmla="*/ 2297574 h 3646025"/>
                  <a:gd name="connsiteX28" fmla="*/ 1985058 w 2407534"/>
                  <a:gd name="connsiteY28" fmla="*/ 2581154 h 3646025"/>
                  <a:gd name="connsiteX29" fmla="*/ 2147104 w 2407534"/>
                  <a:gd name="connsiteY29" fmla="*/ 2870521 h 3646025"/>
                  <a:gd name="connsiteX30" fmla="*/ 2355448 w 2407534"/>
                  <a:gd name="connsiteY30" fmla="*/ 3269848 h 3646025"/>
                  <a:gd name="connsiteX31" fmla="*/ 2407534 w 2407534"/>
                  <a:gd name="connsiteY31" fmla="*/ 3507129 h 3646025"/>
                  <a:gd name="connsiteX32" fmla="*/ 2407534 w 2407534"/>
                  <a:gd name="connsiteY32" fmla="*/ 3605514 h 3646025"/>
                  <a:gd name="connsiteX33" fmla="*/ 2309149 w 2407534"/>
                  <a:gd name="connsiteY33" fmla="*/ 3646025 h 3646025"/>
                  <a:gd name="connsiteX34" fmla="*/ 214131 w 2407534"/>
                  <a:gd name="connsiteY34" fmla="*/ 3640238 h 364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07534" h="3646025">
                    <a:moveTo>
                      <a:pt x="214131" y="3640238"/>
                    </a:moveTo>
                    <a:lnTo>
                      <a:pt x="300942" y="3402957"/>
                    </a:lnTo>
                    <a:lnTo>
                      <a:pt x="630820" y="3096228"/>
                    </a:lnTo>
                    <a:lnTo>
                      <a:pt x="891250" y="2893671"/>
                    </a:lnTo>
                    <a:lnTo>
                      <a:pt x="989635" y="2644815"/>
                    </a:lnTo>
                    <a:lnTo>
                      <a:pt x="931762" y="2448045"/>
                    </a:lnTo>
                    <a:lnTo>
                      <a:pt x="763929" y="2326511"/>
                    </a:lnTo>
                    <a:lnTo>
                      <a:pt x="416688" y="2326511"/>
                    </a:lnTo>
                    <a:lnTo>
                      <a:pt x="248856" y="2257063"/>
                    </a:lnTo>
                    <a:lnTo>
                      <a:pt x="208344" y="1979271"/>
                    </a:lnTo>
                    <a:lnTo>
                      <a:pt x="150471" y="1747777"/>
                    </a:lnTo>
                    <a:lnTo>
                      <a:pt x="0" y="1608881"/>
                    </a:lnTo>
                    <a:lnTo>
                      <a:pt x="202557" y="1163255"/>
                    </a:lnTo>
                    <a:lnTo>
                      <a:pt x="133109" y="891250"/>
                    </a:lnTo>
                    <a:lnTo>
                      <a:pt x="208344" y="561372"/>
                    </a:lnTo>
                    <a:lnTo>
                      <a:pt x="434050" y="266217"/>
                    </a:lnTo>
                    <a:lnTo>
                      <a:pt x="821802" y="46298"/>
                    </a:lnTo>
                    <a:lnTo>
                      <a:pt x="1215342" y="0"/>
                    </a:lnTo>
                    <a:lnTo>
                      <a:pt x="1603093" y="17362"/>
                    </a:lnTo>
                    <a:lnTo>
                      <a:pt x="1904035" y="208344"/>
                    </a:lnTo>
                    <a:lnTo>
                      <a:pt x="2135529" y="486136"/>
                    </a:lnTo>
                    <a:lnTo>
                      <a:pt x="2297575" y="746567"/>
                    </a:lnTo>
                    <a:lnTo>
                      <a:pt x="2297575" y="1012784"/>
                    </a:lnTo>
                    <a:lnTo>
                      <a:pt x="2274425" y="1325301"/>
                    </a:lnTo>
                    <a:lnTo>
                      <a:pt x="2158678" y="1574157"/>
                    </a:lnTo>
                    <a:lnTo>
                      <a:pt x="1950334" y="1909822"/>
                    </a:lnTo>
                    <a:lnTo>
                      <a:pt x="1857737" y="2100805"/>
                    </a:lnTo>
                    <a:lnTo>
                      <a:pt x="1851949" y="2297574"/>
                    </a:lnTo>
                    <a:lnTo>
                      <a:pt x="1985058" y="2581154"/>
                    </a:lnTo>
                    <a:lnTo>
                      <a:pt x="2147104" y="2870521"/>
                    </a:lnTo>
                    <a:lnTo>
                      <a:pt x="2355448" y="3269848"/>
                    </a:lnTo>
                    <a:lnTo>
                      <a:pt x="2407534" y="3507129"/>
                    </a:lnTo>
                    <a:lnTo>
                      <a:pt x="2407534" y="3605514"/>
                    </a:lnTo>
                    <a:lnTo>
                      <a:pt x="2309149" y="3646025"/>
                    </a:lnTo>
                    <a:lnTo>
                      <a:pt x="214131" y="3640238"/>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 name="Freeform 12"/>
              <p:cNvSpPr/>
              <p:nvPr/>
            </p:nvSpPr>
            <p:spPr>
              <a:xfrm>
                <a:off x="3368233" y="1614668"/>
                <a:ext cx="2077656" cy="3657600"/>
              </a:xfrm>
              <a:custGeom>
                <a:avLst/>
                <a:gdLst>
                  <a:gd name="connsiteX0" fmla="*/ 237281 w 2077656"/>
                  <a:gd name="connsiteY0" fmla="*/ 3657600 h 3657600"/>
                  <a:gd name="connsiteX1" fmla="*/ 231494 w 2077656"/>
                  <a:gd name="connsiteY1" fmla="*/ 3483980 h 3657600"/>
                  <a:gd name="connsiteX2" fmla="*/ 381964 w 2077656"/>
                  <a:gd name="connsiteY2" fmla="*/ 3310360 h 3657600"/>
                  <a:gd name="connsiteX3" fmla="*/ 885463 w 2077656"/>
                  <a:gd name="connsiteY3" fmla="*/ 2928395 h 3657600"/>
                  <a:gd name="connsiteX4" fmla="*/ 960699 w 2077656"/>
                  <a:gd name="connsiteY4" fmla="*/ 2783712 h 3657600"/>
                  <a:gd name="connsiteX5" fmla="*/ 972273 w 2077656"/>
                  <a:gd name="connsiteY5" fmla="*/ 2569580 h 3657600"/>
                  <a:gd name="connsiteX6" fmla="*/ 891251 w 2077656"/>
                  <a:gd name="connsiteY6" fmla="*/ 2401747 h 3657600"/>
                  <a:gd name="connsiteX7" fmla="*/ 740780 w 2077656"/>
                  <a:gd name="connsiteY7" fmla="*/ 2332299 h 3657600"/>
                  <a:gd name="connsiteX8" fmla="*/ 515073 w 2077656"/>
                  <a:gd name="connsiteY8" fmla="*/ 2332299 h 3657600"/>
                  <a:gd name="connsiteX9" fmla="*/ 329878 w 2077656"/>
                  <a:gd name="connsiteY9" fmla="*/ 2303362 h 3657600"/>
                  <a:gd name="connsiteX10" fmla="*/ 254643 w 2077656"/>
                  <a:gd name="connsiteY10" fmla="*/ 2204978 h 3657600"/>
                  <a:gd name="connsiteX11" fmla="*/ 214132 w 2077656"/>
                  <a:gd name="connsiteY11" fmla="*/ 1956122 h 3657600"/>
                  <a:gd name="connsiteX12" fmla="*/ 150471 w 2077656"/>
                  <a:gd name="connsiteY12" fmla="*/ 1724628 h 3657600"/>
                  <a:gd name="connsiteX13" fmla="*/ 0 w 2077656"/>
                  <a:gd name="connsiteY13" fmla="*/ 1620456 h 3657600"/>
                  <a:gd name="connsiteX14" fmla="*/ 46299 w 2077656"/>
                  <a:gd name="connsiteY14" fmla="*/ 1493135 h 3657600"/>
                  <a:gd name="connsiteX15" fmla="*/ 185195 w 2077656"/>
                  <a:gd name="connsiteY15" fmla="*/ 1180618 h 3657600"/>
                  <a:gd name="connsiteX16" fmla="*/ 127321 w 2077656"/>
                  <a:gd name="connsiteY16" fmla="*/ 897038 h 3657600"/>
                  <a:gd name="connsiteX17" fmla="*/ 196770 w 2077656"/>
                  <a:gd name="connsiteY17" fmla="*/ 590309 h 3657600"/>
                  <a:gd name="connsiteX18" fmla="*/ 306729 w 2077656"/>
                  <a:gd name="connsiteY18" fmla="*/ 353028 h 3657600"/>
                  <a:gd name="connsiteX19" fmla="*/ 491924 w 2077656"/>
                  <a:gd name="connsiteY19" fmla="*/ 196770 h 3657600"/>
                  <a:gd name="connsiteX20" fmla="*/ 694481 w 2077656"/>
                  <a:gd name="connsiteY20" fmla="*/ 86810 h 3657600"/>
                  <a:gd name="connsiteX21" fmla="*/ 1018572 w 2077656"/>
                  <a:gd name="connsiteY21" fmla="*/ 17362 h 3657600"/>
                  <a:gd name="connsiteX22" fmla="*/ 1296364 w 2077656"/>
                  <a:gd name="connsiteY22" fmla="*/ 0 h 3657600"/>
                  <a:gd name="connsiteX23" fmla="*/ 1504709 w 2077656"/>
                  <a:gd name="connsiteY23" fmla="*/ 0 h 3657600"/>
                  <a:gd name="connsiteX24" fmla="*/ 1736202 w 2077656"/>
                  <a:gd name="connsiteY24" fmla="*/ 86810 h 3657600"/>
                  <a:gd name="connsiteX25" fmla="*/ 1527858 w 2077656"/>
                  <a:gd name="connsiteY25" fmla="*/ 225707 h 3657600"/>
                  <a:gd name="connsiteX26" fmla="*/ 1354238 w 2077656"/>
                  <a:gd name="connsiteY26" fmla="*/ 491924 h 3657600"/>
                  <a:gd name="connsiteX27" fmla="*/ 1279002 w 2077656"/>
                  <a:gd name="connsiteY27" fmla="*/ 711843 h 3657600"/>
                  <a:gd name="connsiteX28" fmla="*/ 1232704 w 2077656"/>
                  <a:gd name="connsiteY28" fmla="*/ 879676 h 3657600"/>
                  <a:gd name="connsiteX29" fmla="*/ 1226916 w 2077656"/>
                  <a:gd name="connsiteY29" fmla="*/ 1047509 h 3657600"/>
                  <a:gd name="connsiteX30" fmla="*/ 1255853 w 2077656"/>
                  <a:gd name="connsiteY30" fmla="*/ 1203767 h 3657600"/>
                  <a:gd name="connsiteX31" fmla="*/ 1088020 w 2077656"/>
                  <a:gd name="connsiteY31" fmla="*/ 1603094 h 3657600"/>
                  <a:gd name="connsiteX32" fmla="*/ 1088020 w 2077656"/>
                  <a:gd name="connsiteY32" fmla="*/ 1684117 h 3657600"/>
                  <a:gd name="connsiteX33" fmla="*/ 1221129 w 2077656"/>
                  <a:gd name="connsiteY33" fmla="*/ 1759352 h 3657600"/>
                  <a:gd name="connsiteX34" fmla="*/ 1250066 w 2077656"/>
                  <a:gd name="connsiteY34" fmla="*/ 1851950 h 3657600"/>
                  <a:gd name="connsiteX35" fmla="*/ 1290577 w 2077656"/>
                  <a:gd name="connsiteY35" fmla="*/ 2095018 h 3657600"/>
                  <a:gd name="connsiteX36" fmla="*/ 1371600 w 2077656"/>
                  <a:gd name="connsiteY36" fmla="*/ 2291788 h 3657600"/>
                  <a:gd name="connsiteX37" fmla="*/ 1487347 w 2077656"/>
                  <a:gd name="connsiteY37" fmla="*/ 2343874 h 3657600"/>
                  <a:gd name="connsiteX38" fmla="*/ 1695691 w 2077656"/>
                  <a:gd name="connsiteY38" fmla="*/ 2349661 h 3657600"/>
                  <a:gd name="connsiteX39" fmla="*/ 1828800 w 2077656"/>
                  <a:gd name="connsiteY39" fmla="*/ 2367023 h 3657600"/>
                  <a:gd name="connsiteX40" fmla="*/ 2008208 w 2077656"/>
                  <a:gd name="connsiteY40" fmla="*/ 2448046 h 3657600"/>
                  <a:gd name="connsiteX41" fmla="*/ 2077656 w 2077656"/>
                  <a:gd name="connsiteY41" fmla="*/ 2621666 h 3657600"/>
                  <a:gd name="connsiteX42" fmla="*/ 2071868 w 2077656"/>
                  <a:gd name="connsiteY42" fmla="*/ 2725838 h 3657600"/>
                  <a:gd name="connsiteX43" fmla="*/ 1985058 w 2077656"/>
                  <a:gd name="connsiteY43" fmla="*/ 2876309 h 3657600"/>
                  <a:gd name="connsiteX44" fmla="*/ 1851949 w 2077656"/>
                  <a:gd name="connsiteY44" fmla="*/ 3003631 h 3657600"/>
                  <a:gd name="connsiteX45" fmla="*/ 1672542 w 2077656"/>
                  <a:gd name="connsiteY45" fmla="*/ 3125165 h 3657600"/>
                  <a:gd name="connsiteX46" fmla="*/ 1545220 w 2077656"/>
                  <a:gd name="connsiteY46" fmla="*/ 3229337 h 3657600"/>
                  <a:gd name="connsiteX47" fmla="*/ 1435261 w 2077656"/>
                  <a:gd name="connsiteY47" fmla="*/ 3321935 h 3657600"/>
                  <a:gd name="connsiteX48" fmla="*/ 1354238 w 2077656"/>
                  <a:gd name="connsiteY48" fmla="*/ 3420319 h 3657600"/>
                  <a:gd name="connsiteX49" fmla="*/ 1279002 w 2077656"/>
                  <a:gd name="connsiteY49" fmla="*/ 3640238 h 3657600"/>
                  <a:gd name="connsiteX50" fmla="*/ 237281 w 2077656"/>
                  <a:gd name="connsiteY50"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77656" h="3657600">
                    <a:moveTo>
                      <a:pt x="237281" y="3657600"/>
                    </a:moveTo>
                    <a:lnTo>
                      <a:pt x="231494" y="3483980"/>
                    </a:lnTo>
                    <a:lnTo>
                      <a:pt x="381964" y="3310360"/>
                    </a:lnTo>
                    <a:lnTo>
                      <a:pt x="885463" y="2928395"/>
                    </a:lnTo>
                    <a:lnTo>
                      <a:pt x="960699" y="2783712"/>
                    </a:lnTo>
                    <a:lnTo>
                      <a:pt x="972273" y="2569580"/>
                    </a:lnTo>
                    <a:lnTo>
                      <a:pt x="891251" y="2401747"/>
                    </a:lnTo>
                    <a:lnTo>
                      <a:pt x="740780" y="2332299"/>
                    </a:lnTo>
                    <a:lnTo>
                      <a:pt x="515073" y="2332299"/>
                    </a:lnTo>
                    <a:lnTo>
                      <a:pt x="329878" y="2303362"/>
                    </a:lnTo>
                    <a:lnTo>
                      <a:pt x="254643" y="2204978"/>
                    </a:lnTo>
                    <a:lnTo>
                      <a:pt x="214132" y="1956122"/>
                    </a:lnTo>
                    <a:lnTo>
                      <a:pt x="150471" y="1724628"/>
                    </a:lnTo>
                    <a:lnTo>
                      <a:pt x="0" y="1620456"/>
                    </a:lnTo>
                    <a:lnTo>
                      <a:pt x="46299" y="1493135"/>
                    </a:lnTo>
                    <a:lnTo>
                      <a:pt x="185195" y="1180618"/>
                    </a:lnTo>
                    <a:lnTo>
                      <a:pt x="127321" y="897038"/>
                    </a:lnTo>
                    <a:lnTo>
                      <a:pt x="196770" y="590309"/>
                    </a:lnTo>
                    <a:lnTo>
                      <a:pt x="306729" y="353028"/>
                    </a:lnTo>
                    <a:lnTo>
                      <a:pt x="491924" y="196770"/>
                    </a:lnTo>
                    <a:lnTo>
                      <a:pt x="694481" y="86810"/>
                    </a:lnTo>
                    <a:lnTo>
                      <a:pt x="1018572" y="17362"/>
                    </a:lnTo>
                    <a:lnTo>
                      <a:pt x="1296364" y="0"/>
                    </a:lnTo>
                    <a:lnTo>
                      <a:pt x="1504709" y="0"/>
                    </a:lnTo>
                    <a:lnTo>
                      <a:pt x="1736202" y="86810"/>
                    </a:lnTo>
                    <a:lnTo>
                      <a:pt x="1527858" y="225707"/>
                    </a:lnTo>
                    <a:lnTo>
                      <a:pt x="1354238" y="491924"/>
                    </a:lnTo>
                    <a:lnTo>
                      <a:pt x="1279002" y="711843"/>
                    </a:lnTo>
                    <a:lnTo>
                      <a:pt x="1232704" y="879676"/>
                    </a:lnTo>
                    <a:lnTo>
                      <a:pt x="1226916" y="1047509"/>
                    </a:lnTo>
                    <a:lnTo>
                      <a:pt x="1255853" y="1203767"/>
                    </a:lnTo>
                    <a:lnTo>
                      <a:pt x="1088020" y="1603094"/>
                    </a:lnTo>
                    <a:lnTo>
                      <a:pt x="1088020" y="1684117"/>
                    </a:lnTo>
                    <a:lnTo>
                      <a:pt x="1221129" y="1759352"/>
                    </a:lnTo>
                    <a:lnTo>
                      <a:pt x="1250066" y="1851950"/>
                    </a:lnTo>
                    <a:lnTo>
                      <a:pt x="1290577" y="2095018"/>
                    </a:lnTo>
                    <a:lnTo>
                      <a:pt x="1371600" y="2291788"/>
                    </a:lnTo>
                    <a:lnTo>
                      <a:pt x="1487347" y="2343874"/>
                    </a:lnTo>
                    <a:lnTo>
                      <a:pt x="1695691" y="2349661"/>
                    </a:lnTo>
                    <a:lnTo>
                      <a:pt x="1828800" y="2367023"/>
                    </a:lnTo>
                    <a:lnTo>
                      <a:pt x="2008208" y="2448046"/>
                    </a:lnTo>
                    <a:lnTo>
                      <a:pt x="2077656" y="2621666"/>
                    </a:lnTo>
                    <a:lnTo>
                      <a:pt x="2071868" y="2725838"/>
                    </a:lnTo>
                    <a:lnTo>
                      <a:pt x="1985058" y="2876309"/>
                    </a:lnTo>
                    <a:lnTo>
                      <a:pt x="1851949" y="3003631"/>
                    </a:lnTo>
                    <a:lnTo>
                      <a:pt x="1672542" y="3125165"/>
                    </a:lnTo>
                    <a:lnTo>
                      <a:pt x="1545220" y="3229337"/>
                    </a:lnTo>
                    <a:lnTo>
                      <a:pt x="1435261" y="3321935"/>
                    </a:lnTo>
                    <a:lnTo>
                      <a:pt x="1354238" y="3420319"/>
                    </a:lnTo>
                    <a:lnTo>
                      <a:pt x="1279002" y="3640238"/>
                    </a:lnTo>
                    <a:lnTo>
                      <a:pt x="237281" y="3657600"/>
                    </a:lnTo>
                    <a:close/>
                  </a:path>
                </a:pathLst>
              </a:cu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4" name="Freeform 13"/>
              <p:cNvSpPr/>
              <p:nvPr/>
            </p:nvSpPr>
            <p:spPr>
              <a:xfrm>
                <a:off x="2268638" y="1585732"/>
                <a:ext cx="2071868" cy="3692324"/>
              </a:xfrm>
              <a:custGeom>
                <a:avLst/>
                <a:gdLst>
                  <a:gd name="connsiteX0" fmla="*/ 312516 w 2071868"/>
                  <a:gd name="connsiteY0" fmla="*/ 3692324 h 3692324"/>
                  <a:gd name="connsiteX1" fmla="*/ 254643 w 2071868"/>
                  <a:gd name="connsiteY1" fmla="*/ 3593939 h 3692324"/>
                  <a:gd name="connsiteX2" fmla="*/ 358815 w 2071868"/>
                  <a:gd name="connsiteY2" fmla="*/ 3379807 h 3692324"/>
                  <a:gd name="connsiteX3" fmla="*/ 711843 w 2071868"/>
                  <a:gd name="connsiteY3" fmla="*/ 3096227 h 3692324"/>
                  <a:gd name="connsiteX4" fmla="*/ 949124 w 2071868"/>
                  <a:gd name="connsiteY4" fmla="*/ 2882096 h 3692324"/>
                  <a:gd name="connsiteX5" fmla="*/ 1001210 w 2071868"/>
                  <a:gd name="connsiteY5" fmla="*/ 2679539 h 3692324"/>
                  <a:gd name="connsiteX6" fmla="*/ 954911 w 2071868"/>
                  <a:gd name="connsiteY6" fmla="*/ 2459620 h 3692324"/>
                  <a:gd name="connsiteX7" fmla="*/ 781291 w 2071868"/>
                  <a:gd name="connsiteY7" fmla="*/ 2367022 h 3692324"/>
                  <a:gd name="connsiteX8" fmla="*/ 451413 w 2071868"/>
                  <a:gd name="connsiteY8" fmla="*/ 2349660 h 3692324"/>
                  <a:gd name="connsiteX9" fmla="*/ 318304 w 2071868"/>
                  <a:gd name="connsiteY9" fmla="*/ 2280212 h 3692324"/>
                  <a:gd name="connsiteX10" fmla="*/ 266218 w 2071868"/>
                  <a:gd name="connsiteY10" fmla="*/ 2118167 h 3692324"/>
                  <a:gd name="connsiteX11" fmla="*/ 196770 w 2071868"/>
                  <a:gd name="connsiteY11" fmla="*/ 1823012 h 3692324"/>
                  <a:gd name="connsiteX12" fmla="*/ 92597 w 2071868"/>
                  <a:gd name="connsiteY12" fmla="*/ 1707265 h 3692324"/>
                  <a:gd name="connsiteX13" fmla="*/ 0 w 2071868"/>
                  <a:gd name="connsiteY13" fmla="*/ 1620455 h 3692324"/>
                  <a:gd name="connsiteX14" fmla="*/ 127321 w 2071868"/>
                  <a:gd name="connsiteY14" fmla="*/ 1417898 h 3692324"/>
                  <a:gd name="connsiteX15" fmla="*/ 196770 w 2071868"/>
                  <a:gd name="connsiteY15" fmla="*/ 1180617 h 3692324"/>
                  <a:gd name="connsiteX16" fmla="*/ 173620 w 2071868"/>
                  <a:gd name="connsiteY16" fmla="*/ 897038 h 3692324"/>
                  <a:gd name="connsiteX17" fmla="*/ 266218 w 2071868"/>
                  <a:gd name="connsiteY17" fmla="*/ 532435 h 3692324"/>
                  <a:gd name="connsiteX18" fmla="*/ 451413 w 2071868"/>
                  <a:gd name="connsiteY18" fmla="*/ 248855 h 3692324"/>
                  <a:gd name="connsiteX19" fmla="*/ 816015 w 2071868"/>
                  <a:gd name="connsiteY19" fmla="*/ 57873 h 3692324"/>
                  <a:gd name="connsiteX20" fmla="*/ 1145894 w 2071868"/>
                  <a:gd name="connsiteY20" fmla="*/ 11574 h 3692324"/>
                  <a:gd name="connsiteX21" fmla="*/ 1417899 w 2071868"/>
                  <a:gd name="connsiteY21" fmla="*/ 0 h 3692324"/>
                  <a:gd name="connsiteX22" fmla="*/ 1568370 w 2071868"/>
                  <a:gd name="connsiteY22" fmla="*/ 46298 h 3692324"/>
                  <a:gd name="connsiteX23" fmla="*/ 1770927 w 2071868"/>
                  <a:gd name="connsiteY23" fmla="*/ 115746 h 3692324"/>
                  <a:gd name="connsiteX24" fmla="*/ 1527858 w 2071868"/>
                  <a:gd name="connsiteY24" fmla="*/ 324091 h 3692324"/>
                  <a:gd name="connsiteX25" fmla="*/ 1354238 w 2071868"/>
                  <a:gd name="connsiteY25" fmla="*/ 491924 h 3692324"/>
                  <a:gd name="connsiteX26" fmla="*/ 1284790 w 2071868"/>
                  <a:gd name="connsiteY26" fmla="*/ 642395 h 3692324"/>
                  <a:gd name="connsiteX27" fmla="*/ 1250066 w 2071868"/>
                  <a:gd name="connsiteY27" fmla="*/ 821802 h 3692324"/>
                  <a:gd name="connsiteX28" fmla="*/ 1238491 w 2071868"/>
                  <a:gd name="connsiteY28" fmla="*/ 954911 h 3692324"/>
                  <a:gd name="connsiteX29" fmla="*/ 1267428 w 2071868"/>
                  <a:gd name="connsiteY29" fmla="*/ 1163255 h 3692324"/>
                  <a:gd name="connsiteX30" fmla="*/ 1284790 w 2071868"/>
                  <a:gd name="connsiteY30" fmla="*/ 1284790 h 3692324"/>
                  <a:gd name="connsiteX31" fmla="*/ 1169043 w 2071868"/>
                  <a:gd name="connsiteY31" fmla="*/ 1504709 h 3692324"/>
                  <a:gd name="connsiteX32" fmla="*/ 1105382 w 2071868"/>
                  <a:gd name="connsiteY32" fmla="*/ 1591519 h 3692324"/>
                  <a:gd name="connsiteX33" fmla="*/ 1082233 w 2071868"/>
                  <a:gd name="connsiteY33" fmla="*/ 1637817 h 3692324"/>
                  <a:gd name="connsiteX34" fmla="*/ 1157468 w 2071868"/>
                  <a:gd name="connsiteY34" fmla="*/ 1724627 h 3692324"/>
                  <a:gd name="connsiteX35" fmla="*/ 1244278 w 2071868"/>
                  <a:gd name="connsiteY35" fmla="*/ 1776714 h 3692324"/>
                  <a:gd name="connsiteX36" fmla="*/ 1273215 w 2071868"/>
                  <a:gd name="connsiteY36" fmla="*/ 1880886 h 3692324"/>
                  <a:gd name="connsiteX37" fmla="*/ 1307939 w 2071868"/>
                  <a:gd name="connsiteY37" fmla="*/ 2031357 h 3692324"/>
                  <a:gd name="connsiteX38" fmla="*/ 1331089 w 2071868"/>
                  <a:gd name="connsiteY38" fmla="*/ 2170253 h 3692324"/>
                  <a:gd name="connsiteX39" fmla="*/ 1348451 w 2071868"/>
                  <a:gd name="connsiteY39" fmla="*/ 2239701 h 3692324"/>
                  <a:gd name="connsiteX40" fmla="*/ 1452623 w 2071868"/>
                  <a:gd name="connsiteY40" fmla="*/ 2343873 h 3692324"/>
                  <a:gd name="connsiteX41" fmla="*/ 1603094 w 2071868"/>
                  <a:gd name="connsiteY41" fmla="*/ 2367022 h 3692324"/>
                  <a:gd name="connsiteX42" fmla="*/ 1747777 w 2071868"/>
                  <a:gd name="connsiteY42" fmla="*/ 2378597 h 3692324"/>
                  <a:gd name="connsiteX43" fmla="*/ 1904035 w 2071868"/>
                  <a:gd name="connsiteY43" fmla="*/ 2390172 h 3692324"/>
                  <a:gd name="connsiteX44" fmla="*/ 1985058 w 2071868"/>
                  <a:gd name="connsiteY44" fmla="*/ 2436471 h 3692324"/>
                  <a:gd name="connsiteX45" fmla="*/ 2071868 w 2071868"/>
                  <a:gd name="connsiteY45" fmla="*/ 2552217 h 3692324"/>
                  <a:gd name="connsiteX46" fmla="*/ 2071868 w 2071868"/>
                  <a:gd name="connsiteY46" fmla="*/ 2673752 h 3692324"/>
                  <a:gd name="connsiteX47" fmla="*/ 2071868 w 2071868"/>
                  <a:gd name="connsiteY47" fmla="*/ 2801073 h 3692324"/>
                  <a:gd name="connsiteX48" fmla="*/ 2019782 w 2071868"/>
                  <a:gd name="connsiteY48" fmla="*/ 2939969 h 3692324"/>
                  <a:gd name="connsiteX49" fmla="*/ 1869311 w 2071868"/>
                  <a:gd name="connsiteY49" fmla="*/ 3026779 h 3692324"/>
                  <a:gd name="connsiteX50" fmla="*/ 1689904 w 2071868"/>
                  <a:gd name="connsiteY50" fmla="*/ 3171463 h 3692324"/>
                  <a:gd name="connsiteX51" fmla="*/ 1522071 w 2071868"/>
                  <a:gd name="connsiteY51" fmla="*/ 3292997 h 3692324"/>
                  <a:gd name="connsiteX52" fmla="*/ 1417899 w 2071868"/>
                  <a:gd name="connsiteY52" fmla="*/ 3397169 h 3692324"/>
                  <a:gd name="connsiteX53" fmla="*/ 1354238 w 2071868"/>
                  <a:gd name="connsiteY53" fmla="*/ 3524491 h 3692324"/>
                  <a:gd name="connsiteX54" fmla="*/ 1284790 w 2071868"/>
                  <a:gd name="connsiteY54" fmla="*/ 3674962 h 3692324"/>
                  <a:gd name="connsiteX55" fmla="*/ 312516 w 2071868"/>
                  <a:gd name="connsiteY55" fmla="*/ 3692324 h 36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71868" h="3692324">
                    <a:moveTo>
                      <a:pt x="312516" y="3692324"/>
                    </a:moveTo>
                    <a:lnTo>
                      <a:pt x="254643" y="3593939"/>
                    </a:lnTo>
                    <a:lnTo>
                      <a:pt x="358815" y="3379807"/>
                    </a:lnTo>
                    <a:lnTo>
                      <a:pt x="711843" y="3096227"/>
                    </a:lnTo>
                    <a:lnTo>
                      <a:pt x="949124" y="2882096"/>
                    </a:lnTo>
                    <a:lnTo>
                      <a:pt x="1001210" y="2679539"/>
                    </a:lnTo>
                    <a:lnTo>
                      <a:pt x="954911" y="2459620"/>
                    </a:lnTo>
                    <a:lnTo>
                      <a:pt x="781291" y="2367022"/>
                    </a:lnTo>
                    <a:lnTo>
                      <a:pt x="451413" y="2349660"/>
                    </a:lnTo>
                    <a:lnTo>
                      <a:pt x="318304" y="2280212"/>
                    </a:lnTo>
                    <a:lnTo>
                      <a:pt x="266218" y="2118167"/>
                    </a:lnTo>
                    <a:lnTo>
                      <a:pt x="196770" y="1823012"/>
                    </a:lnTo>
                    <a:lnTo>
                      <a:pt x="92597" y="1707265"/>
                    </a:lnTo>
                    <a:lnTo>
                      <a:pt x="0" y="1620455"/>
                    </a:lnTo>
                    <a:lnTo>
                      <a:pt x="127321" y="1417898"/>
                    </a:lnTo>
                    <a:lnTo>
                      <a:pt x="196770" y="1180617"/>
                    </a:lnTo>
                    <a:lnTo>
                      <a:pt x="173620" y="897038"/>
                    </a:lnTo>
                    <a:lnTo>
                      <a:pt x="266218" y="532435"/>
                    </a:lnTo>
                    <a:lnTo>
                      <a:pt x="451413" y="248855"/>
                    </a:lnTo>
                    <a:lnTo>
                      <a:pt x="816015" y="57873"/>
                    </a:lnTo>
                    <a:lnTo>
                      <a:pt x="1145894" y="11574"/>
                    </a:lnTo>
                    <a:lnTo>
                      <a:pt x="1417899" y="0"/>
                    </a:lnTo>
                    <a:lnTo>
                      <a:pt x="1568370" y="46298"/>
                    </a:lnTo>
                    <a:lnTo>
                      <a:pt x="1770927" y="115746"/>
                    </a:lnTo>
                    <a:lnTo>
                      <a:pt x="1527858" y="324091"/>
                    </a:lnTo>
                    <a:lnTo>
                      <a:pt x="1354238" y="491924"/>
                    </a:lnTo>
                    <a:lnTo>
                      <a:pt x="1284790" y="642395"/>
                    </a:lnTo>
                    <a:lnTo>
                      <a:pt x="1250066" y="821802"/>
                    </a:lnTo>
                    <a:lnTo>
                      <a:pt x="1238491" y="954911"/>
                    </a:lnTo>
                    <a:lnTo>
                      <a:pt x="1267428" y="1163255"/>
                    </a:lnTo>
                    <a:lnTo>
                      <a:pt x="1284790" y="1284790"/>
                    </a:lnTo>
                    <a:lnTo>
                      <a:pt x="1169043" y="1504709"/>
                    </a:lnTo>
                    <a:lnTo>
                      <a:pt x="1105382" y="1591519"/>
                    </a:lnTo>
                    <a:lnTo>
                      <a:pt x="1082233" y="1637817"/>
                    </a:lnTo>
                    <a:lnTo>
                      <a:pt x="1157468" y="1724627"/>
                    </a:lnTo>
                    <a:lnTo>
                      <a:pt x="1244278" y="1776714"/>
                    </a:lnTo>
                    <a:lnTo>
                      <a:pt x="1273215" y="1880886"/>
                    </a:lnTo>
                    <a:lnTo>
                      <a:pt x="1307939" y="2031357"/>
                    </a:lnTo>
                    <a:lnTo>
                      <a:pt x="1331089" y="2170253"/>
                    </a:lnTo>
                    <a:lnTo>
                      <a:pt x="1348451" y="2239701"/>
                    </a:lnTo>
                    <a:lnTo>
                      <a:pt x="1452623" y="2343873"/>
                    </a:lnTo>
                    <a:lnTo>
                      <a:pt x="1603094" y="2367022"/>
                    </a:lnTo>
                    <a:lnTo>
                      <a:pt x="1747777" y="2378597"/>
                    </a:lnTo>
                    <a:lnTo>
                      <a:pt x="1904035" y="2390172"/>
                    </a:lnTo>
                    <a:lnTo>
                      <a:pt x="1985058" y="2436471"/>
                    </a:lnTo>
                    <a:lnTo>
                      <a:pt x="2071868" y="2552217"/>
                    </a:lnTo>
                    <a:lnTo>
                      <a:pt x="2071868" y="2673752"/>
                    </a:lnTo>
                    <a:lnTo>
                      <a:pt x="2071868" y="2801073"/>
                    </a:lnTo>
                    <a:lnTo>
                      <a:pt x="2019782" y="2939969"/>
                    </a:lnTo>
                    <a:lnTo>
                      <a:pt x="1869311" y="3026779"/>
                    </a:lnTo>
                    <a:lnTo>
                      <a:pt x="1689904" y="3171463"/>
                    </a:lnTo>
                    <a:lnTo>
                      <a:pt x="1522071" y="3292997"/>
                    </a:lnTo>
                    <a:lnTo>
                      <a:pt x="1417899" y="3397169"/>
                    </a:lnTo>
                    <a:lnTo>
                      <a:pt x="1354238" y="3524491"/>
                    </a:lnTo>
                    <a:lnTo>
                      <a:pt x="1284790" y="3674962"/>
                    </a:lnTo>
                    <a:lnTo>
                      <a:pt x="312516" y="3692324"/>
                    </a:lnTo>
                    <a:close/>
                  </a:path>
                </a:pathLst>
              </a:cu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1028" name="Picture 4"/>
              <p:cNvPicPr>
                <a:picLocks noChangeAspect="1" noChangeArrowheads="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0425" y="1474788"/>
                <a:ext cx="488315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0" name="Rectangle 79"/>
            <p:cNvSpPr/>
            <p:nvPr/>
          </p:nvSpPr>
          <p:spPr>
            <a:xfrm>
              <a:off x="6782452" y="4556660"/>
              <a:ext cx="1826551" cy="356508"/>
            </a:xfrm>
            <a:prstGeom prst="rect">
              <a:avLst/>
            </a:prstGeom>
            <a:noFill/>
            <a:ln>
              <a:noFill/>
            </a:ln>
          </p:spPr>
          <p:txBody>
            <a:bodyPr wrap="square" anchor="t">
              <a:spAutoFit/>
            </a:bodyPr>
            <a:lstStyle/>
            <a:p>
              <a:pPr algn="ctr">
                <a:lnSpc>
                  <a:spcPts val="2000"/>
                </a:lnSpc>
              </a:pPr>
              <a:r>
                <a:rPr lang="en-GB" sz="2000" b="1" dirty="0">
                  <a:solidFill>
                    <a:srgbClr val="005294"/>
                  </a:solidFill>
                </a:rPr>
                <a:t>3MSE</a:t>
              </a:r>
              <a:endParaRPr lang="en-GB" sz="1200" b="1" dirty="0">
                <a:solidFill>
                  <a:srgbClr val="005294"/>
                </a:solidFill>
              </a:endParaRPr>
            </a:p>
          </p:txBody>
        </p:sp>
        <p:sp>
          <p:nvSpPr>
            <p:cNvPr id="82" name="Rectangle 81"/>
            <p:cNvSpPr/>
            <p:nvPr/>
          </p:nvSpPr>
          <p:spPr>
            <a:xfrm>
              <a:off x="6782452" y="4913867"/>
              <a:ext cx="1826551" cy="584775"/>
            </a:xfrm>
            <a:prstGeom prst="rect">
              <a:avLst/>
            </a:prstGeom>
            <a:noFill/>
            <a:ln>
              <a:noFill/>
            </a:ln>
          </p:spPr>
          <p:txBody>
            <a:bodyPr wrap="square">
              <a:spAutoFit/>
            </a:bodyPr>
            <a:lstStyle/>
            <a:p>
              <a:pPr algn="ctr"/>
              <a:r>
                <a:rPr lang="en-GB" sz="3200" b="1" dirty="0">
                  <a:solidFill>
                    <a:srgbClr val="005294"/>
                  </a:solidFill>
                </a:rPr>
                <a:t>92.7</a:t>
              </a:r>
              <a:endParaRPr lang="en-GB" baseline="30000" dirty="0">
                <a:solidFill>
                  <a:srgbClr val="005294"/>
                </a:solidFill>
              </a:endParaRPr>
            </a:p>
          </p:txBody>
        </p:sp>
        <p:sp>
          <p:nvSpPr>
            <p:cNvPr id="83" name="Rectangle 82"/>
            <p:cNvSpPr/>
            <p:nvPr/>
          </p:nvSpPr>
          <p:spPr>
            <a:xfrm>
              <a:off x="4960075" y="4513757"/>
              <a:ext cx="1374236" cy="400110"/>
            </a:xfrm>
            <a:prstGeom prst="rect">
              <a:avLst/>
            </a:prstGeom>
            <a:noFill/>
            <a:ln>
              <a:noFill/>
            </a:ln>
          </p:spPr>
          <p:txBody>
            <a:bodyPr wrap="square">
              <a:spAutoFit/>
            </a:bodyPr>
            <a:lstStyle/>
            <a:p>
              <a:pPr algn="ctr"/>
              <a:r>
                <a:rPr lang="en-GB" sz="2000" b="1" dirty="0">
                  <a:solidFill>
                    <a:srgbClr val="005294"/>
                  </a:solidFill>
                </a:rPr>
                <a:t>Race</a:t>
              </a:r>
              <a:endParaRPr lang="en-GB" sz="1200" b="1" dirty="0">
                <a:solidFill>
                  <a:srgbClr val="005294"/>
                </a:solidFill>
              </a:endParaRPr>
            </a:p>
          </p:txBody>
        </p:sp>
      </p:grpSp>
      <p:grpSp>
        <p:nvGrpSpPr>
          <p:cNvPr id="64" name="Group 63"/>
          <p:cNvGrpSpPr/>
          <p:nvPr/>
        </p:nvGrpSpPr>
        <p:grpSpPr>
          <a:xfrm>
            <a:off x="1524001" y="2292420"/>
            <a:ext cx="9753599" cy="1056459"/>
            <a:chOff x="1828800" y="2432782"/>
            <a:chExt cx="7304809" cy="1056459"/>
          </a:xfrm>
        </p:grpSpPr>
        <p:grpSp>
          <p:nvGrpSpPr>
            <p:cNvPr id="67" name="Group 66"/>
            <p:cNvGrpSpPr/>
            <p:nvPr/>
          </p:nvGrpSpPr>
          <p:grpSpPr>
            <a:xfrm>
              <a:off x="1828800" y="2432782"/>
              <a:ext cx="7304809" cy="1056459"/>
              <a:chOff x="1828800" y="2311072"/>
              <a:chExt cx="7304809" cy="1056459"/>
            </a:xfrm>
          </p:grpSpPr>
          <p:sp>
            <p:nvSpPr>
              <p:cNvPr id="70" name="TextBox 69"/>
              <p:cNvSpPr txBox="1"/>
              <p:nvPr/>
            </p:nvSpPr>
            <p:spPr>
              <a:xfrm>
                <a:off x="1828800" y="2388802"/>
                <a:ext cx="7304809" cy="978729"/>
              </a:xfrm>
              <a:prstGeom prst="rect">
                <a:avLst/>
              </a:prstGeom>
              <a:noFill/>
            </p:spPr>
            <p:txBody>
              <a:bodyPr wrap="square" rtlCol="0">
                <a:spAutoFit/>
              </a:bodyPr>
              <a:lstStyle/>
              <a:p>
                <a:pPr marL="269875" indent="-269875" defTabSz="457200">
                  <a:spcBef>
                    <a:spcPct val="20000"/>
                  </a:spcBef>
                  <a:buClr>
                    <a:srgbClr val="005294"/>
                  </a:buClr>
                  <a:buFont typeface="Arial"/>
                  <a:buChar char="•"/>
                </a:pPr>
                <a:r>
                  <a:rPr lang="en-GB" spc="-20" dirty="0">
                    <a:solidFill>
                      <a:srgbClr val="005294"/>
                    </a:solidFill>
                  </a:rPr>
                  <a:t>n=</a:t>
                </a:r>
              </a:p>
              <a:p>
                <a:pPr marL="269875" indent="-269875" defTabSz="457200">
                  <a:spcBef>
                    <a:spcPct val="20000"/>
                  </a:spcBef>
                  <a:buClr>
                    <a:srgbClr val="005294"/>
                  </a:buClr>
                  <a:buFont typeface="Arial"/>
                  <a:buChar char="•"/>
                </a:pPr>
                <a:r>
                  <a:rPr lang="en-GB" b="1" spc="-30" dirty="0">
                    <a:solidFill>
                      <a:srgbClr val="005294"/>
                    </a:solidFill>
                  </a:rPr>
                  <a:t>AAMI</a:t>
                </a:r>
                <a:r>
                  <a:rPr lang="en-GB" spc="-30" dirty="0">
                    <a:solidFill>
                      <a:srgbClr val="005294"/>
                    </a:solidFill>
                  </a:rPr>
                  <a:t> defined as both subjective memory complaints and relative impairment on objective tests of memory performance</a:t>
                </a:r>
              </a:p>
            </p:txBody>
          </p:sp>
          <p:sp>
            <p:nvSpPr>
              <p:cNvPr id="71" name="TextBox 70"/>
              <p:cNvSpPr txBox="1"/>
              <p:nvPr/>
            </p:nvSpPr>
            <p:spPr>
              <a:xfrm>
                <a:off x="2288941" y="2311072"/>
                <a:ext cx="677239" cy="523220"/>
              </a:xfrm>
              <a:prstGeom prst="rect">
                <a:avLst/>
              </a:prstGeom>
              <a:noFill/>
            </p:spPr>
            <p:txBody>
              <a:bodyPr wrap="none" rtlCol="0">
                <a:spAutoFit/>
              </a:bodyPr>
              <a:lstStyle/>
              <a:p>
                <a:r>
                  <a:rPr lang="en-GB" sz="2800" b="1" spc="-20" dirty="0">
                    <a:solidFill>
                      <a:srgbClr val="005294"/>
                    </a:solidFill>
                  </a:rPr>
                  <a:t>493</a:t>
                </a:r>
              </a:p>
            </p:txBody>
          </p:sp>
        </p:grpSp>
        <p:sp>
          <p:nvSpPr>
            <p:cNvPr id="69" name="TextBox 68"/>
            <p:cNvSpPr txBox="1"/>
            <p:nvPr/>
          </p:nvSpPr>
          <p:spPr>
            <a:xfrm>
              <a:off x="2830373" y="2502222"/>
              <a:ext cx="4921390" cy="369332"/>
            </a:xfrm>
            <a:prstGeom prst="rect">
              <a:avLst/>
            </a:prstGeom>
            <a:noFill/>
          </p:spPr>
          <p:txBody>
            <a:bodyPr wrap="none" rtlCol="0">
              <a:spAutoFit/>
            </a:bodyPr>
            <a:lstStyle/>
            <a:p>
              <a:pPr defTabSz="457200">
                <a:spcBef>
                  <a:spcPct val="20000"/>
                </a:spcBef>
                <a:buClr>
                  <a:srgbClr val="005294"/>
                </a:buClr>
              </a:pPr>
              <a:r>
                <a:rPr lang="en-GB" spc="-20" dirty="0">
                  <a:solidFill>
                    <a:srgbClr val="005294"/>
                  </a:solidFill>
                </a:rPr>
                <a:t>enrolled in the Cognitive Function Trial and analysed</a:t>
              </a:r>
            </a:p>
          </p:txBody>
        </p:sp>
      </p:grpSp>
      <p:pic>
        <p:nvPicPr>
          <p:cNvPr id="99" name="Picture 2"/>
          <p:cNvPicPr>
            <a:picLocks noChangeAspect="1" noChangeArrowheads="1"/>
          </p:cNvPicPr>
          <p:nvPr/>
        </p:nvPicPr>
        <p:blipFill rotWithShape="1">
          <a:blip r:embed="rId6"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833094" y="2486573"/>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6" name="Group 35"/>
          <p:cNvGrpSpPr/>
          <p:nvPr/>
        </p:nvGrpSpPr>
        <p:grpSpPr>
          <a:xfrm>
            <a:off x="9093955" y="3758170"/>
            <a:ext cx="677126" cy="670828"/>
            <a:chOff x="3206750" y="3308350"/>
            <a:chExt cx="2730500" cy="2705100"/>
          </a:xfrm>
          <a:effectLst>
            <a:outerShdw blurRad="50800" dist="38100" dir="2700000" algn="tl" rotWithShape="0">
              <a:prstClr val="black">
                <a:alpha val="40000"/>
              </a:prstClr>
            </a:outerShdw>
          </a:effectLst>
        </p:grpSpPr>
        <p:sp>
          <p:nvSpPr>
            <p:cNvPr id="101" name="Freeform 100"/>
            <p:cNvSpPr/>
            <p:nvPr/>
          </p:nvSpPr>
          <p:spPr>
            <a:xfrm>
              <a:off x="3441700" y="3454400"/>
              <a:ext cx="2286000" cy="2470150"/>
            </a:xfrm>
            <a:custGeom>
              <a:avLst/>
              <a:gdLst>
                <a:gd name="connsiteX0" fmla="*/ 1111250 w 2286000"/>
                <a:gd name="connsiteY0" fmla="*/ 2470150 h 2470150"/>
                <a:gd name="connsiteX1" fmla="*/ 1981200 w 2286000"/>
                <a:gd name="connsiteY1" fmla="*/ 2470150 h 2470150"/>
                <a:gd name="connsiteX2" fmla="*/ 1841500 w 2286000"/>
                <a:gd name="connsiteY2" fmla="*/ 1790700 h 2470150"/>
                <a:gd name="connsiteX3" fmla="*/ 2127250 w 2286000"/>
                <a:gd name="connsiteY3" fmla="*/ 1504950 h 2470150"/>
                <a:gd name="connsiteX4" fmla="*/ 2286000 w 2286000"/>
                <a:gd name="connsiteY4" fmla="*/ 1022350 h 2470150"/>
                <a:gd name="connsiteX5" fmla="*/ 2228850 w 2286000"/>
                <a:gd name="connsiteY5" fmla="*/ 660400 h 2470150"/>
                <a:gd name="connsiteX6" fmla="*/ 1987550 w 2286000"/>
                <a:gd name="connsiteY6" fmla="*/ 311150 h 2470150"/>
                <a:gd name="connsiteX7" fmla="*/ 1631950 w 2286000"/>
                <a:gd name="connsiteY7" fmla="*/ 57150 h 2470150"/>
                <a:gd name="connsiteX8" fmla="*/ 1219200 w 2286000"/>
                <a:gd name="connsiteY8" fmla="*/ 0 h 2470150"/>
                <a:gd name="connsiteX9" fmla="*/ 908050 w 2286000"/>
                <a:gd name="connsiteY9" fmla="*/ 63500 h 2470150"/>
                <a:gd name="connsiteX10" fmla="*/ 577850 w 2286000"/>
                <a:gd name="connsiteY10" fmla="*/ 241300 h 2470150"/>
                <a:gd name="connsiteX11" fmla="*/ 381000 w 2286000"/>
                <a:gd name="connsiteY11" fmla="*/ 444500 h 2470150"/>
                <a:gd name="connsiteX12" fmla="*/ 241300 w 2286000"/>
                <a:gd name="connsiteY12" fmla="*/ 812800 h 2470150"/>
                <a:gd name="connsiteX13" fmla="*/ 241300 w 2286000"/>
                <a:gd name="connsiteY13" fmla="*/ 1047750 h 2470150"/>
                <a:gd name="connsiteX14" fmla="*/ 146050 w 2286000"/>
                <a:gd name="connsiteY14" fmla="*/ 1238250 h 2470150"/>
                <a:gd name="connsiteX15" fmla="*/ 0 w 2286000"/>
                <a:gd name="connsiteY15" fmla="*/ 1365250 h 2470150"/>
                <a:gd name="connsiteX16" fmla="*/ 6350 w 2286000"/>
                <a:gd name="connsiteY16" fmla="*/ 1466850 h 2470150"/>
                <a:gd name="connsiteX17" fmla="*/ 146050 w 2286000"/>
                <a:gd name="connsiteY17" fmla="*/ 1574800 h 2470150"/>
                <a:gd name="connsiteX18" fmla="*/ 298450 w 2286000"/>
                <a:gd name="connsiteY18" fmla="*/ 2032000 h 2470150"/>
                <a:gd name="connsiteX19" fmla="*/ 323850 w 2286000"/>
                <a:gd name="connsiteY19" fmla="*/ 2159000 h 2470150"/>
                <a:gd name="connsiteX20" fmla="*/ 996950 w 2286000"/>
                <a:gd name="connsiteY20" fmla="*/ 2178050 h 2470150"/>
                <a:gd name="connsiteX21" fmla="*/ 1060450 w 2286000"/>
                <a:gd name="connsiteY21" fmla="*/ 2463800 h 2470150"/>
                <a:gd name="connsiteX22" fmla="*/ 1047750 w 2286000"/>
                <a:gd name="connsiteY22" fmla="*/ 2425700 h 247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6000" h="2470150">
                  <a:moveTo>
                    <a:pt x="1111250" y="2470150"/>
                  </a:moveTo>
                  <a:lnTo>
                    <a:pt x="1981200" y="2470150"/>
                  </a:lnTo>
                  <a:lnTo>
                    <a:pt x="1841500" y="1790700"/>
                  </a:lnTo>
                  <a:lnTo>
                    <a:pt x="2127250" y="1504950"/>
                  </a:lnTo>
                  <a:lnTo>
                    <a:pt x="2286000" y="1022350"/>
                  </a:lnTo>
                  <a:lnTo>
                    <a:pt x="2228850" y="660400"/>
                  </a:lnTo>
                  <a:lnTo>
                    <a:pt x="1987550" y="311150"/>
                  </a:lnTo>
                  <a:lnTo>
                    <a:pt x="1631950" y="57150"/>
                  </a:lnTo>
                  <a:lnTo>
                    <a:pt x="1219200" y="0"/>
                  </a:lnTo>
                  <a:lnTo>
                    <a:pt x="908050" y="63500"/>
                  </a:lnTo>
                  <a:lnTo>
                    <a:pt x="577850" y="241300"/>
                  </a:lnTo>
                  <a:lnTo>
                    <a:pt x="381000" y="444500"/>
                  </a:lnTo>
                  <a:lnTo>
                    <a:pt x="241300" y="812800"/>
                  </a:lnTo>
                  <a:lnTo>
                    <a:pt x="241300" y="1047750"/>
                  </a:lnTo>
                  <a:lnTo>
                    <a:pt x="146050" y="1238250"/>
                  </a:lnTo>
                  <a:lnTo>
                    <a:pt x="0" y="1365250"/>
                  </a:lnTo>
                  <a:lnTo>
                    <a:pt x="6350" y="1466850"/>
                  </a:lnTo>
                  <a:lnTo>
                    <a:pt x="146050" y="1574800"/>
                  </a:lnTo>
                  <a:lnTo>
                    <a:pt x="298450" y="2032000"/>
                  </a:lnTo>
                  <a:lnTo>
                    <a:pt x="323850" y="2159000"/>
                  </a:lnTo>
                  <a:lnTo>
                    <a:pt x="996950" y="2178050"/>
                  </a:lnTo>
                  <a:lnTo>
                    <a:pt x="1060450" y="2463800"/>
                  </a:lnTo>
                  <a:lnTo>
                    <a:pt x="1047750" y="242570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Freeform 31"/>
            <p:cNvSpPr/>
            <p:nvPr/>
          </p:nvSpPr>
          <p:spPr>
            <a:xfrm>
              <a:off x="3962400" y="3727450"/>
              <a:ext cx="1447800" cy="1276350"/>
            </a:xfrm>
            <a:custGeom>
              <a:avLst/>
              <a:gdLst>
                <a:gd name="connsiteX0" fmla="*/ 1244600 w 1447800"/>
                <a:gd name="connsiteY0" fmla="*/ 1276350 h 1276350"/>
                <a:gd name="connsiteX1" fmla="*/ 984250 w 1447800"/>
                <a:gd name="connsiteY1" fmla="*/ 1174750 h 1276350"/>
                <a:gd name="connsiteX2" fmla="*/ 901700 w 1447800"/>
                <a:gd name="connsiteY2" fmla="*/ 1035050 h 1276350"/>
                <a:gd name="connsiteX3" fmla="*/ 679450 w 1447800"/>
                <a:gd name="connsiteY3" fmla="*/ 1041400 h 1276350"/>
                <a:gd name="connsiteX4" fmla="*/ 527050 w 1447800"/>
                <a:gd name="connsiteY4" fmla="*/ 952500 h 1276350"/>
                <a:gd name="connsiteX5" fmla="*/ 450850 w 1447800"/>
                <a:gd name="connsiteY5" fmla="*/ 793750 h 1276350"/>
                <a:gd name="connsiteX6" fmla="*/ 228600 w 1447800"/>
                <a:gd name="connsiteY6" fmla="*/ 793750 h 1276350"/>
                <a:gd name="connsiteX7" fmla="*/ 44450 w 1447800"/>
                <a:gd name="connsiteY7" fmla="*/ 717550 h 1276350"/>
                <a:gd name="connsiteX8" fmla="*/ 0 w 1447800"/>
                <a:gd name="connsiteY8" fmla="*/ 527050 h 1276350"/>
                <a:gd name="connsiteX9" fmla="*/ 158750 w 1447800"/>
                <a:gd name="connsiteY9" fmla="*/ 222250 h 1276350"/>
                <a:gd name="connsiteX10" fmla="*/ 539750 w 1447800"/>
                <a:gd name="connsiteY10" fmla="*/ 12700 h 1276350"/>
                <a:gd name="connsiteX11" fmla="*/ 927100 w 1447800"/>
                <a:gd name="connsiteY11" fmla="*/ 0 h 1276350"/>
                <a:gd name="connsiteX12" fmla="*/ 1212850 w 1447800"/>
                <a:gd name="connsiteY12" fmla="*/ 152400 h 1276350"/>
                <a:gd name="connsiteX13" fmla="*/ 1409700 w 1447800"/>
                <a:gd name="connsiteY13" fmla="*/ 406400 h 1276350"/>
                <a:gd name="connsiteX14" fmla="*/ 1447800 w 1447800"/>
                <a:gd name="connsiteY14" fmla="*/ 673100 h 1276350"/>
                <a:gd name="connsiteX15" fmla="*/ 1447800 w 1447800"/>
                <a:gd name="connsiteY15" fmla="*/ 895350 h 1276350"/>
                <a:gd name="connsiteX16" fmla="*/ 1390650 w 1447800"/>
                <a:gd name="connsiteY16" fmla="*/ 1085850 h 1276350"/>
                <a:gd name="connsiteX17" fmla="*/ 1244600 w 1447800"/>
                <a:gd name="connsiteY17" fmla="*/ 1276350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7800" h="1276350">
                  <a:moveTo>
                    <a:pt x="1244600" y="1276350"/>
                  </a:moveTo>
                  <a:lnTo>
                    <a:pt x="984250" y="1174750"/>
                  </a:lnTo>
                  <a:lnTo>
                    <a:pt x="901700" y="1035050"/>
                  </a:lnTo>
                  <a:lnTo>
                    <a:pt x="679450" y="1041400"/>
                  </a:lnTo>
                  <a:lnTo>
                    <a:pt x="527050" y="952500"/>
                  </a:lnTo>
                  <a:lnTo>
                    <a:pt x="450850" y="793750"/>
                  </a:lnTo>
                  <a:lnTo>
                    <a:pt x="228600" y="793750"/>
                  </a:lnTo>
                  <a:lnTo>
                    <a:pt x="44450" y="717550"/>
                  </a:lnTo>
                  <a:lnTo>
                    <a:pt x="0" y="527050"/>
                  </a:lnTo>
                  <a:lnTo>
                    <a:pt x="158750" y="222250"/>
                  </a:lnTo>
                  <a:lnTo>
                    <a:pt x="539750" y="12700"/>
                  </a:lnTo>
                  <a:lnTo>
                    <a:pt x="927100" y="0"/>
                  </a:lnTo>
                  <a:lnTo>
                    <a:pt x="1212850" y="152400"/>
                  </a:lnTo>
                  <a:lnTo>
                    <a:pt x="1409700" y="406400"/>
                  </a:lnTo>
                  <a:lnTo>
                    <a:pt x="1447800" y="673100"/>
                  </a:lnTo>
                  <a:lnTo>
                    <a:pt x="1447800" y="895350"/>
                  </a:lnTo>
                  <a:lnTo>
                    <a:pt x="1390650" y="1085850"/>
                  </a:lnTo>
                  <a:lnTo>
                    <a:pt x="1244600" y="127635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123" name="Picture 3"/>
            <p:cNvPicPr>
              <a:picLocks noChangeAspect="1" noChangeArrowheads="1"/>
            </p:cNvPicPr>
            <p:nvPr/>
          </p:nvPicPr>
          <p:blipFill>
            <a:blip r:embed="rId8">
              <a:clrChange>
                <a:clrFrom>
                  <a:srgbClr val="FAFAFA"/>
                </a:clrFrom>
                <a:clrTo>
                  <a:srgbClr val="FAFAFA">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750" y="3308350"/>
              <a:ext cx="27305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58579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66" y="152401"/>
            <a:ext cx="11138263" cy="834047"/>
          </a:xfrm>
        </p:spPr>
        <p:txBody>
          <a:bodyPr>
            <a:noAutofit/>
          </a:bodyPr>
          <a:lstStyle/>
          <a:p>
            <a:r>
              <a:rPr lang="en-GB" sz="2600" spc="-20" dirty="0">
                <a:solidFill>
                  <a:schemeClr val="accent1"/>
                </a:solidFill>
              </a:rPr>
              <a:t>Cognitive Function Trial:</a:t>
            </a:r>
            <a:r>
              <a:rPr lang="en-GB" sz="2600" spc="-20" dirty="0"/>
              <a:t> TTh did not improve memory or other cognitive functions in older men with low testosterone</a:t>
            </a:r>
          </a:p>
        </p:txBody>
      </p:sp>
      <p:sp>
        <p:nvSpPr>
          <p:cNvPr id="5" name="TextBox 4"/>
          <p:cNvSpPr txBox="1"/>
          <p:nvPr/>
        </p:nvSpPr>
        <p:spPr>
          <a:xfrm>
            <a:off x="1523999" y="5912531"/>
            <a:ext cx="9144001" cy="400110"/>
          </a:xfrm>
          <a:prstGeom prst="rect">
            <a:avLst/>
          </a:prstGeom>
          <a:noFill/>
        </p:spPr>
        <p:txBody>
          <a:bodyPr wrap="square" rtlCol="0" anchor="b">
            <a:spAutoFit/>
          </a:bodyPr>
          <a:lstStyle/>
          <a:p>
            <a:r>
              <a:rPr lang="en-GB" sz="1000" dirty="0">
                <a:solidFill>
                  <a:schemeClr val="tx2"/>
                </a:solidFill>
              </a:rPr>
              <a:t>TTh, testosterone therapy</a:t>
            </a:r>
          </a:p>
          <a:p>
            <a:r>
              <a:rPr lang="en-GB" sz="1000" dirty="0">
                <a:solidFill>
                  <a:schemeClr val="tx2"/>
                </a:solidFill>
              </a:rPr>
              <a:t>Resnick SM </a:t>
            </a:r>
            <a:r>
              <a:rPr lang="en-GB" sz="1000" i="1" dirty="0">
                <a:solidFill>
                  <a:schemeClr val="tx2"/>
                </a:solidFill>
              </a:rPr>
              <a:t>et al. </a:t>
            </a:r>
            <a:r>
              <a:rPr lang="sv-SE" sz="1000" i="1" dirty="0">
                <a:solidFill>
                  <a:schemeClr val="tx2"/>
                </a:solidFill>
              </a:rPr>
              <a:t>JAMA</a:t>
            </a:r>
            <a:r>
              <a:rPr lang="sv-SE" sz="1000" dirty="0">
                <a:solidFill>
                  <a:schemeClr val="tx2"/>
                </a:solidFill>
              </a:rPr>
              <a:t> 2017;317:717–27</a:t>
            </a:r>
            <a:r>
              <a:rPr lang="sv-SE" sz="1000" dirty="0">
                <a:solidFill>
                  <a:srgbClr val="005294"/>
                </a:solidFill>
              </a:rPr>
              <a:t>.</a:t>
            </a:r>
            <a:endParaRPr lang="en-GB" sz="1000" dirty="0">
              <a:solidFill>
                <a:srgbClr val="005294"/>
              </a:solidFill>
            </a:endParaRPr>
          </a:p>
        </p:txBody>
      </p:sp>
      <p:grpSp>
        <p:nvGrpSpPr>
          <p:cNvPr id="8" name="Group 7"/>
          <p:cNvGrpSpPr/>
          <p:nvPr/>
        </p:nvGrpSpPr>
        <p:grpSpPr>
          <a:xfrm>
            <a:off x="783771" y="841110"/>
            <a:ext cx="10354492" cy="4842538"/>
            <a:chOff x="576697" y="936905"/>
            <a:chExt cx="8148054" cy="4842538"/>
          </a:xfrm>
        </p:grpSpPr>
        <p:grpSp>
          <p:nvGrpSpPr>
            <p:cNvPr id="300" name="Group 299">
              <a:extLst>
                <a:ext uri="{FF2B5EF4-FFF2-40B4-BE49-F238E27FC236}">
                  <a16:creationId xmlns:a16="http://schemas.microsoft.com/office/drawing/2014/main" id="{F84DEDAB-4C6A-4BF5-8CEC-B311EC178B29}"/>
                </a:ext>
              </a:extLst>
            </p:cNvPr>
            <p:cNvGrpSpPr/>
            <p:nvPr/>
          </p:nvGrpSpPr>
          <p:grpSpPr>
            <a:xfrm>
              <a:off x="576697" y="936905"/>
              <a:ext cx="7990606" cy="4842538"/>
              <a:chOff x="4981632" y="690041"/>
              <a:chExt cx="3671886" cy="6798346"/>
            </a:xfrm>
          </p:grpSpPr>
          <p:sp>
            <p:nvSpPr>
              <p:cNvPr id="302" name="Rounded Rectangle 57">
                <a:extLst>
                  <a:ext uri="{FF2B5EF4-FFF2-40B4-BE49-F238E27FC236}">
                    <a16:creationId xmlns:a16="http://schemas.microsoft.com/office/drawing/2014/main" id="{2091D157-E45C-4AC0-BC8F-E448845DACD5}"/>
                  </a:ext>
                </a:extLst>
              </p:cNvPr>
              <p:cNvSpPr/>
              <p:nvPr/>
            </p:nvSpPr>
            <p:spPr>
              <a:xfrm>
                <a:off x="4981632" y="992497"/>
                <a:ext cx="3671886" cy="6495890"/>
              </a:xfrm>
              <a:prstGeom prst="roundRect">
                <a:avLst>
                  <a:gd name="adj" fmla="val 5052"/>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03" name="Round Same Side Corner Rectangle 58">
                <a:extLst>
                  <a:ext uri="{FF2B5EF4-FFF2-40B4-BE49-F238E27FC236}">
                    <a16:creationId xmlns:a16="http://schemas.microsoft.com/office/drawing/2014/main" id="{343F4AE4-B93C-44F5-AF5F-0CB0B716A47F}"/>
                  </a:ext>
                </a:extLst>
              </p:cNvPr>
              <p:cNvSpPr/>
              <p:nvPr/>
            </p:nvSpPr>
            <p:spPr>
              <a:xfrm>
                <a:off x="4981632" y="992499"/>
                <a:ext cx="3671886" cy="434642"/>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04" name="TextBox 303">
                <a:extLst>
                  <a:ext uri="{FF2B5EF4-FFF2-40B4-BE49-F238E27FC236}">
                    <a16:creationId xmlns:a16="http://schemas.microsoft.com/office/drawing/2014/main" id="{F98E1E78-C1A8-473C-B59A-71D9CBED2EB5}"/>
                  </a:ext>
                </a:extLst>
              </p:cNvPr>
              <p:cNvSpPr txBox="1"/>
              <p:nvPr/>
            </p:nvSpPr>
            <p:spPr>
              <a:xfrm>
                <a:off x="4981632" y="690041"/>
                <a:ext cx="3671886" cy="734539"/>
              </a:xfrm>
              <a:prstGeom prst="rect">
                <a:avLst/>
              </a:prstGeom>
              <a:noFill/>
            </p:spPr>
            <p:txBody>
              <a:bodyPr wrap="square" rtlCol="0" anchor="b">
                <a:spAutoFit/>
              </a:bodyPr>
              <a:lstStyle/>
              <a:p>
                <a:pPr algn="ctr"/>
                <a:r>
                  <a:rPr lang="en-GB" sz="1400" b="1" spc="-40" dirty="0">
                    <a:solidFill>
                      <a:prstClr val="white"/>
                    </a:solidFill>
                  </a:rPr>
                  <a:t>Association between TTh and memory, executive function and spatial ability in older men with low testosterone</a:t>
                </a:r>
              </a:p>
            </p:txBody>
          </p:sp>
        </p:grpSp>
        <p:grpSp>
          <p:nvGrpSpPr>
            <p:cNvPr id="7" name="Group 6">
              <a:extLst>
                <a:ext uri="{FF2B5EF4-FFF2-40B4-BE49-F238E27FC236}">
                  <a16:creationId xmlns:a16="http://schemas.microsoft.com/office/drawing/2014/main" id="{DC90171E-A4D4-4A0C-988F-AD190CB34473}"/>
                </a:ext>
              </a:extLst>
            </p:cNvPr>
            <p:cNvGrpSpPr/>
            <p:nvPr/>
          </p:nvGrpSpPr>
          <p:grpSpPr>
            <a:xfrm>
              <a:off x="4743860" y="3734752"/>
              <a:ext cx="3551810" cy="1994750"/>
              <a:chOff x="4743860" y="3734752"/>
              <a:chExt cx="3551810" cy="1994750"/>
            </a:xfrm>
          </p:grpSpPr>
          <p:grpSp>
            <p:nvGrpSpPr>
              <p:cNvPr id="186" name="Group 185">
                <a:extLst>
                  <a:ext uri="{FF2B5EF4-FFF2-40B4-BE49-F238E27FC236}">
                    <a16:creationId xmlns:a16="http://schemas.microsoft.com/office/drawing/2014/main" id="{590BE0E5-A8C9-4A09-BD46-F4F2BAE8B421}"/>
                  </a:ext>
                </a:extLst>
              </p:cNvPr>
              <p:cNvGrpSpPr/>
              <p:nvPr/>
            </p:nvGrpSpPr>
            <p:grpSpPr>
              <a:xfrm>
                <a:off x="6964860" y="3976688"/>
                <a:ext cx="1253966" cy="971550"/>
                <a:chOff x="6964860" y="3976688"/>
                <a:chExt cx="1253966" cy="971550"/>
              </a:xfrm>
            </p:grpSpPr>
            <p:grpSp>
              <p:nvGrpSpPr>
                <p:cNvPr id="247" name="Group 246">
                  <a:extLst>
                    <a:ext uri="{FF2B5EF4-FFF2-40B4-BE49-F238E27FC236}">
                      <a16:creationId xmlns:a16="http://schemas.microsoft.com/office/drawing/2014/main" id="{E8D418F4-4BC9-4503-82F4-D63A45F1C26E}"/>
                    </a:ext>
                  </a:extLst>
                </p:cNvPr>
                <p:cNvGrpSpPr/>
                <p:nvPr/>
              </p:nvGrpSpPr>
              <p:grpSpPr>
                <a:xfrm>
                  <a:off x="8138268" y="3976688"/>
                  <a:ext cx="80558" cy="746125"/>
                  <a:chOff x="3743571" y="3308401"/>
                  <a:chExt cx="80558" cy="722480"/>
                </a:xfrm>
              </p:grpSpPr>
              <p:cxnSp>
                <p:nvCxnSpPr>
                  <p:cNvPr id="252" name="Straight Connector 251">
                    <a:extLst>
                      <a:ext uri="{FF2B5EF4-FFF2-40B4-BE49-F238E27FC236}">
                        <a16:creationId xmlns:a16="http://schemas.microsoft.com/office/drawing/2014/main" id="{EA047E79-EE52-4FF8-AC35-D3DA7BC1F65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AD05FEDE-E20D-4E36-9400-C4295B94C1D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a:extLst>
                      <a:ext uri="{FF2B5EF4-FFF2-40B4-BE49-F238E27FC236}">
                        <a16:creationId xmlns:a16="http://schemas.microsoft.com/office/drawing/2014/main" id="{18AF82AF-27AF-4F0A-BFAD-6DBE37DECCA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48" name="Group 247">
                  <a:extLst>
                    <a:ext uri="{FF2B5EF4-FFF2-40B4-BE49-F238E27FC236}">
                      <a16:creationId xmlns:a16="http://schemas.microsoft.com/office/drawing/2014/main" id="{65038D11-FBE0-4913-9CE0-BBE2633EE8DD}"/>
                    </a:ext>
                  </a:extLst>
                </p:cNvPr>
                <p:cNvGrpSpPr/>
                <p:nvPr/>
              </p:nvGrpSpPr>
              <p:grpSpPr>
                <a:xfrm>
                  <a:off x="6964860" y="4219384"/>
                  <a:ext cx="80558" cy="728854"/>
                  <a:chOff x="3743571" y="3308401"/>
                  <a:chExt cx="80558" cy="722480"/>
                </a:xfrm>
              </p:grpSpPr>
              <p:cxnSp>
                <p:nvCxnSpPr>
                  <p:cNvPr id="249" name="Straight Connector 248">
                    <a:extLst>
                      <a:ext uri="{FF2B5EF4-FFF2-40B4-BE49-F238E27FC236}">
                        <a16:creationId xmlns:a16="http://schemas.microsoft.com/office/drawing/2014/main" id="{3B7A4387-90E3-4FFE-BB24-4659C4AED9F8}"/>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a:extLst>
                      <a:ext uri="{FF2B5EF4-FFF2-40B4-BE49-F238E27FC236}">
                        <a16:creationId xmlns:a16="http://schemas.microsoft.com/office/drawing/2014/main" id="{365F938C-E2A7-4AF0-BEA1-B80309E9C08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FA979126-35BE-4810-8468-031F6914B3A7}"/>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sp>
            <p:nvSpPr>
              <p:cNvPr id="187" name="Freeform: Shape 186">
                <a:extLst>
                  <a:ext uri="{FF2B5EF4-FFF2-40B4-BE49-F238E27FC236}">
                    <a16:creationId xmlns:a16="http://schemas.microsoft.com/office/drawing/2014/main" id="{CCC29668-A583-43B0-8CA5-43A1B07D4A99}"/>
                  </a:ext>
                </a:extLst>
              </p:cNvPr>
              <p:cNvSpPr/>
              <p:nvPr/>
            </p:nvSpPr>
            <p:spPr>
              <a:xfrm>
                <a:off x="5842001" y="4346919"/>
                <a:ext cx="2335212" cy="446451"/>
              </a:xfrm>
              <a:custGeom>
                <a:avLst/>
                <a:gdLst>
                  <a:gd name="connsiteX0" fmla="*/ 0 w 2344737"/>
                  <a:gd name="connsiteY0" fmla="*/ 669925 h 669925"/>
                  <a:gd name="connsiteX1" fmla="*/ 588962 w 2344737"/>
                  <a:gd name="connsiteY1" fmla="*/ 301625 h 669925"/>
                  <a:gd name="connsiteX2" fmla="*/ 1169987 w 2344737"/>
                  <a:gd name="connsiteY2" fmla="*/ 65088 h 669925"/>
                  <a:gd name="connsiteX3" fmla="*/ 1755775 w 2344737"/>
                  <a:gd name="connsiteY3" fmla="*/ 52388 h 669925"/>
                  <a:gd name="connsiteX4" fmla="*/ 2344737 w 2344737"/>
                  <a:gd name="connsiteY4" fmla="*/ 0 h 669925"/>
                  <a:gd name="connsiteX5" fmla="*/ 2344737 w 2344737"/>
                  <a:gd name="connsiteY5" fmla="*/ 0 h 669925"/>
                  <a:gd name="connsiteX0" fmla="*/ 0 w 2344737"/>
                  <a:gd name="connsiteY0" fmla="*/ 669925 h 669925"/>
                  <a:gd name="connsiteX1" fmla="*/ 1169987 w 2344737"/>
                  <a:gd name="connsiteY1" fmla="*/ 65088 h 669925"/>
                  <a:gd name="connsiteX2" fmla="*/ 1755775 w 2344737"/>
                  <a:gd name="connsiteY2" fmla="*/ 52388 h 669925"/>
                  <a:gd name="connsiteX3" fmla="*/ 2344737 w 2344737"/>
                  <a:gd name="connsiteY3" fmla="*/ 0 h 669925"/>
                  <a:gd name="connsiteX4" fmla="*/ 2344737 w 2344737"/>
                  <a:gd name="connsiteY4" fmla="*/ 0 h 669925"/>
                  <a:gd name="connsiteX0" fmla="*/ 0 w 2344737"/>
                  <a:gd name="connsiteY0" fmla="*/ 669925 h 669925"/>
                  <a:gd name="connsiteX1" fmla="*/ 1169987 w 2344737"/>
                  <a:gd name="connsiteY1" fmla="*/ 65088 h 669925"/>
                  <a:gd name="connsiteX2" fmla="*/ 2344737 w 2344737"/>
                  <a:gd name="connsiteY2" fmla="*/ 0 h 669925"/>
                  <a:gd name="connsiteX3" fmla="*/ 2344737 w 2344737"/>
                  <a:gd name="connsiteY3" fmla="*/ 0 h 669925"/>
                  <a:gd name="connsiteX0" fmla="*/ 0 w 2336800"/>
                  <a:gd name="connsiteY0" fmla="*/ 358413 h 358413"/>
                  <a:gd name="connsiteX1" fmla="*/ 1162050 w 2336800"/>
                  <a:gd name="connsiteY1" fmla="*/ 65088 h 358413"/>
                  <a:gd name="connsiteX2" fmla="*/ 2336800 w 2336800"/>
                  <a:gd name="connsiteY2" fmla="*/ 0 h 358413"/>
                  <a:gd name="connsiteX3" fmla="*/ 2336800 w 2336800"/>
                  <a:gd name="connsiteY3" fmla="*/ 0 h 358413"/>
                  <a:gd name="connsiteX0" fmla="*/ 0 w 2336800"/>
                  <a:gd name="connsiteY0" fmla="*/ 422482 h 422482"/>
                  <a:gd name="connsiteX1" fmla="*/ 1162050 w 2336800"/>
                  <a:gd name="connsiteY1" fmla="*/ 129157 h 422482"/>
                  <a:gd name="connsiteX2" fmla="*/ 2336800 w 2336800"/>
                  <a:gd name="connsiteY2" fmla="*/ 64069 h 422482"/>
                  <a:gd name="connsiteX3" fmla="*/ 2132012 w 2336800"/>
                  <a:gd name="connsiteY3" fmla="*/ 0 h 422482"/>
                  <a:gd name="connsiteX0" fmla="*/ 0 w 2336800"/>
                  <a:gd name="connsiteY0" fmla="*/ 577133 h 577133"/>
                  <a:gd name="connsiteX1" fmla="*/ 1162050 w 2336800"/>
                  <a:gd name="connsiteY1" fmla="*/ 283808 h 577133"/>
                  <a:gd name="connsiteX2" fmla="*/ 2336800 w 2336800"/>
                  <a:gd name="connsiteY2" fmla="*/ 218720 h 577133"/>
                  <a:gd name="connsiteX3" fmla="*/ 2335212 w 2336800"/>
                  <a:gd name="connsiteY3" fmla="*/ 0 h 577133"/>
                  <a:gd name="connsiteX0" fmla="*/ 0 w 2335212"/>
                  <a:gd name="connsiteY0" fmla="*/ 577133 h 577133"/>
                  <a:gd name="connsiteX1" fmla="*/ 1162050 w 2335212"/>
                  <a:gd name="connsiteY1" fmla="*/ 283808 h 577133"/>
                  <a:gd name="connsiteX2" fmla="*/ 2335212 w 2335212"/>
                  <a:gd name="connsiteY2" fmla="*/ 0 h 577133"/>
                  <a:gd name="connsiteX0" fmla="*/ 0 w 2335212"/>
                  <a:gd name="connsiteY0" fmla="*/ 621319 h 621319"/>
                  <a:gd name="connsiteX1" fmla="*/ 1162050 w 2335212"/>
                  <a:gd name="connsiteY1" fmla="*/ 327994 h 621319"/>
                  <a:gd name="connsiteX2" fmla="*/ 2335212 w 2335212"/>
                  <a:gd name="connsiteY2" fmla="*/ 0 h 621319"/>
                </a:gdLst>
                <a:ahLst/>
                <a:cxnLst>
                  <a:cxn ang="0">
                    <a:pos x="connsiteX0" y="connsiteY0"/>
                  </a:cxn>
                  <a:cxn ang="0">
                    <a:pos x="connsiteX1" y="connsiteY1"/>
                  </a:cxn>
                  <a:cxn ang="0">
                    <a:pos x="connsiteX2" y="connsiteY2"/>
                  </a:cxn>
                </a:cxnLst>
                <a:rect l="l" t="t" r="r" b="b"/>
                <a:pathLst>
                  <a:path w="2335212" h="621319">
                    <a:moveTo>
                      <a:pt x="0" y="621319"/>
                    </a:moveTo>
                    <a:lnTo>
                      <a:pt x="1162050" y="327994"/>
                    </a:lnTo>
                    <a:lnTo>
                      <a:pt x="2335212" y="0"/>
                    </a:lnTo>
                  </a:path>
                </a:pathLst>
              </a:cu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grpSp>
            <p:nvGrpSpPr>
              <p:cNvPr id="188" name="Group 187">
                <a:extLst>
                  <a:ext uri="{FF2B5EF4-FFF2-40B4-BE49-F238E27FC236}">
                    <a16:creationId xmlns:a16="http://schemas.microsoft.com/office/drawing/2014/main" id="{63AD0949-C4DC-4E34-925A-7ED535EE4383}"/>
                  </a:ext>
                </a:extLst>
              </p:cNvPr>
              <p:cNvGrpSpPr/>
              <p:nvPr/>
            </p:nvGrpSpPr>
            <p:grpSpPr>
              <a:xfrm>
                <a:off x="4743860" y="5340550"/>
                <a:ext cx="3551810" cy="388952"/>
                <a:chOff x="929399" y="4931795"/>
                <a:chExt cx="3551810" cy="541298"/>
              </a:xfrm>
            </p:grpSpPr>
            <p:sp>
              <p:nvSpPr>
                <p:cNvPr id="243" name="TextBox 242">
                  <a:extLst>
                    <a:ext uri="{FF2B5EF4-FFF2-40B4-BE49-F238E27FC236}">
                      <a16:creationId xmlns:a16="http://schemas.microsoft.com/office/drawing/2014/main" id="{AA88DFBE-46EF-48F5-8325-03C5C98BDD6E}"/>
                    </a:ext>
                  </a:extLst>
                </p:cNvPr>
                <p:cNvSpPr txBox="1"/>
                <p:nvPr/>
              </p:nvSpPr>
              <p:spPr>
                <a:xfrm>
                  <a:off x="4235382" y="5124542"/>
                  <a:ext cx="245827" cy="346945"/>
                </a:xfrm>
                <a:prstGeom prst="rect">
                  <a:avLst/>
                </a:prstGeom>
                <a:noFill/>
              </p:spPr>
              <p:txBody>
                <a:bodyPr wrap="none" lIns="36000" tIns="0" rIns="36000" bIns="0" rtlCol="0">
                  <a:spAutoFit/>
                </a:bodyPr>
                <a:lstStyle/>
                <a:p>
                  <a:pPr algn="ctr">
                    <a:lnSpc>
                      <a:spcPct val="90000"/>
                    </a:lnSpc>
                  </a:pPr>
                  <a:r>
                    <a:rPr lang="en-GB" sz="900" dirty="0">
                      <a:solidFill>
                        <a:srgbClr val="000000"/>
                      </a:solidFill>
                    </a:rPr>
                    <a:t>217</a:t>
                  </a:r>
                </a:p>
                <a:p>
                  <a:pPr algn="ctr">
                    <a:lnSpc>
                      <a:spcPct val="90000"/>
                    </a:lnSpc>
                  </a:pPr>
                  <a:r>
                    <a:rPr lang="en-GB" sz="900" dirty="0">
                      <a:solidFill>
                        <a:srgbClr val="000000"/>
                      </a:solidFill>
                    </a:rPr>
                    <a:t>210</a:t>
                  </a:r>
                </a:p>
              </p:txBody>
            </p:sp>
            <p:sp>
              <p:nvSpPr>
                <p:cNvPr id="244" name="TextBox 243">
                  <a:extLst>
                    <a:ext uri="{FF2B5EF4-FFF2-40B4-BE49-F238E27FC236}">
                      <a16:creationId xmlns:a16="http://schemas.microsoft.com/office/drawing/2014/main" id="{0DF5DAF5-C15B-4069-A214-B84E4F624D74}"/>
                    </a:ext>
                  </a:extLst>
                </p:cNvPr>
                <p:cNvSpPr txBox="1"/>
                <p:nvPr/>
              </p:nvSpPr>
              <p:spPr>
                <a:xfrm>
                  <a:off x="3050319" y="5124542"/>
                  <a:ext cx="281094" cy="348551"/>
                </a:xfrm>
                <a:prstGeom prst="rect">
                  <a:avLst/>
                </a:prstGeom>
                <a:noFill/>
              </p:spPr>
              <p:txBody>
                <a:bodyPr wrap="none" lIns="36000" tIns="0" rIns="36000" bIns="0" rtlCol="0">
                  <a:spAutoFit/>
                </a:bodyPr>
                <a:lstStyle/>
                <a:p>
                  <a:pPr algn="ctr">
                    <a:lnSpc>
                      <a:spcPct val="90000"/>
                    </a:lnSpc>
                  </a:pPr>
                  <a:r>
                    <a:rPr lang="en-GB" sz="900" dirty="0">
                      <a:solidFill>
                        <a:srgbClr val="000000"/>
                      </a:solidFill>
                    </a:rPr>
                    <a:t>223</a:t>
                  </a:r>
                </a:p>
                <a:p>
                  <a:pPr algn="ctr">
                    <a:lnSpc>
                      <a:spcPct val="90000"/>
                    </a:lnSpc>
                  </a:pPr>
                  <a:r>
                    <a:rPr lang="en-GB" sz="900" dirty="0">
                      <a:solidFill>
                        <a:srgbClr val="000000"/>
                      </a:solidFill>
                    </a:rPr>
                    <a:t>208</a:t>
                  </a:r>
                </a:p>
              </p:txBody>
            </p:sp>
            <p:sp>
              <p:nvSpPr>
                <p:cNvPr id="245" name="TextBox 244">
                  <a:extLst>
                    <a:ext uri="{FF2B5EF4-FFF2-40B4-BE49-F238E27FC236}">
                      <a16:creationId xmlns:a16="http://schemas.microsoft.com/office/drawing/2014/main" id="{8AE04DA4-FA8B-41F1-B029-2AD2F8375F0D}"/>
                    </a:ext>
                  </a:extLst>
                </p:cNvPr>
                <p:cNvSpPr txBox="1"/>
                <p:nvPr/>
              </p:nvSpPr>
              <p:spPr>
                <a:xfrm>
                  <a:off x="1883688" y="5124542"/>
                  <a:ext cx="279491" cy="348551"/>
                </a:xfrm>
                <a:prstGeom prst="rect">
                  <a:avLst/>
                </a:prstGeom>
                <a:noFill/>
              </p:spPr>
              <p:txBody>
                <a:bodyPr wrap="none" lIns="36000" tIns="0" rIns="36000" bIns="0" rtlCol="0">
                  <a:spAutoFit/>
                </a:bodyPr>
                <a:lstStyle/>
                <a:p>
                  <a:pPr algn="ctr">
                    <a:lnSpc>
                      <a:spcPct val="90000"/>
                    </a:lnSpc>
                  </a:pPr>
                  <a:r>
                    <a:rPr lang="en-GB" sz="900" dirty="0">
                      <a:solidFill>
                        <a:srgbClr val="000000"/>
                      </a:solidFill>
                    </a:rPr>
                    <a:t>245</a:t>
                  </a:r>
                </a:p>
                <a:p>
                  <a:pPr algn="ctr">
                    <a:lnSpc>
                      <a:spcPct val="90000"/>
                    </a:lnSpc>
                  </a:pPr>
                  <a:r>
                    <a:rPr lang="en-GB" sz="900" dirty="0">
                      <a:solidFill>
                        <a:srgbClr val="000000"/>
                      </a:solidFill>
                    </a:rPr>
                    <a:t>243</a:t>
                  </a:r>
                </a:p>
              </p:txBody>
            </p:sp>
            <p:sp>
              <p:nvSpPr>
                <p:cNvPr id="246" name="TextBox 245">
                  <a:extLst>
                    <a:ext uri="{FF2B5EF4-FFF2-40B4-BE49-F238E27FC236}">
                      <a16:creationId xmlns:a16="http://schemas.microsoft.com/office/drawing/2014/main" id="{D881E6B7-3C84-43E3-8C9F-2E51C9B22083}"/>
                    </a:ext>
                  </a:extLst>
                </p:cNvPr>
                <p:cNvSpPr txBox="1"/>
                <p:nvPr/>
              </p:nvSpPr>
              <p:spPr>
                <a:xfrm>
                  <a:off x="929399" y="4931795"/>
                  <a:ext cx="1121067" cy="522025"/>
                </a:xfrm>
                <a:prstGeom prst="rect">
                  <a:avLst/>
                </a:prstGeom>
                <a:noFill/>
              </p:spPr>
              <p:txBody>
                <a:bodyPr wrap="none" lIns="36000" tIns="0" rIns="36000" bIns="0" rtlCol="0">
                  <a:spAutoFit/>
                </a:bodyPr>
                <a:lstStyle/>
                <a:p>
                  <a:pPr>
                    <a:lnSpc>
                      <a:spcPct val="90000"/>
                    </a:lnSpc>
                  </a:pPr>
                  <a:r>
                    <a:rPr lang="en-GB" sz="900" b="1" dirty="0">
                      <a:solidFill>
                        <a:srgbClr val="000000"/>
                      </a:solidFill>
                    </a:rPr>
                    <a:t>No. of participants</a:t>
                  </a:r>
                </a:p>
                <a:p>
                  <a:pPr>
                    <a:lnSpc>
                      <a:spcPct val="90000"/>
                    </a:lnSpc>
                  </a:pPr>
                  <a:r>
                    <a:rPr lang="en-GB" sz="900" dirty="0">
                      <a:solidFill>
                        <a:srgbClr val="000000"/>
                      </a:solidFill>
                    </a:rPr>
                    <a:t>  TTh</a:t>
                  </a:r>
                </a:p>
                <a:p>
                  <a:pPr>
                    <a:lnSpc>
                      <a:spcPct val="90000"/>
                    </a:lnSpc>
                  </a:pPr>
                  <a:r>
                    <a:rPr lang="en-GB" sz="900" dirty="0">
                      <a:solidFill>
                        <a:srgbClr val="000000"/>
                      </a:solidFill>
                    </a:rPr>
                    <a:t>  Placebo</a:t>
                  </a:r>
                </a:p>
              </p:txBody>
            </p:sp>
          </p:grpSp>
          <p:grpSp>
            <p:nvGrpSpPr>
              <p:cNvPr id="189" name="Group 188">
                <a:extLst>
                  <a:ext uri="{FF2B5EF4-FFF2-40B4-BE49-F238E27FC236}">
                    <a16:creationId xmlns:a16="http://schemas.microsoft.com/office/drawing/2014/main" id="{BA74C04B-0379-4983-B2E6-112ABC49CC17}"/>
                  </a:ext>
                </a:extLst>
              </p:cNvPr>
              <p:cNvGrpSpPr/>
              <p:nvPr/>
            </p:nvGrpSpPr>
            <p:grpSpPr>
              <a:xfrm>
                <a:off x="5758262" y="5164497"/>
                <a:ext cx="2518292" cy="275119"/>
                <a:chOff x="1943801" y="5079386"/>
                <a:chExt cx="2518292" cy="382878"/>
              </a:xfrm>
            </p:grpSpPr>
            <p:sp>
              <p:nvSpPr>
                <p:cNvPr id="233" name="TextBox 232">
                  <a:extLst>
                    <a:ext uri="{FF2B5EF4-FFF2-40B4-BE49-F238E27FC236}">
                      <a16:creationId xmlns:a16="http://schemas.microsoft.com/office/drawing/2014/main" id="{66CF7BFF-0814-40DE-9014-F421BCA73B38}"/>
                    </a:ext>
                  </a:extLst>
                </p:cNvPr>
                <p:cNvSpPr txBox="1"/>
                <p:nvPr/>
              </p:nvSpPr>
              <p:spPr>
                <a:xfrm>
                  <a:off x="4267562" y="5079386"/>
                  <a:ext cx="194531" cy="235580"/>
                </a:xfrm>
                <a:prstGeom prst="rect">
                  <a:avLst/>
                </a:prstGeom>
                <a:noFill/>
              </p:spPr>
              <p:txBody>
                <a:bodyPr wrap="none" lIns="36000" tIns="0" rIns="36000" bIns="0" rtlCol="0">
                  <a:spAutoFit/>
                </a:bodyPr>
                <a:lstStyle/>
                <a:p>
                  <a:pPr algn="ctr"/>
                  <a:r>
                    <a:rPr lang="en-GB" sz="1100" dirty="0">
                      <a:solidFill>
                        <a:srgbClr val="000000"/>
                      </a:solidFill>
                    </a:rPr>
                    <a:t>12</a:t>
                  </a:r>
                </a:p>
              </p:txBody>
            </p:sp>
            <p:sp>
              <p:nvSpPr>
                <p:cNvPr id="235" name="TextBox 234">
                  <a:extLst>
                    <a:ext uri="{FF2B5EF4-FFF2-40B4-BE49-F238E27FC236}">
                      <a16:creationId xmlns:a16="http://schemas.microsoft.com/office/drawing/2014/main" id="{83F86FF4-24A2-4C36-B98B-8E2F58A542C7}"/>
                    </a:ext>
                  </a:extLst>
                </p:cNvPr>
                <p:cNvSpPr txBox="1"/>
                <p:nvPr/>
              </p:nvSpPr>
              <p:spPr>
                <a:xfrm>
                  <a:off x="3694146" y="5079386"/>
                  <a:ext cx="160869" cy="235580"/>
                </a:xfrm>
                <a:prstGeom prst="rect">
                  <a:avLst/>
                </a:prstGeom>
                <a:noFill/>
              </p:spPr>
              <p:txBody>
                <a:bodyPr wrap="none" lIns="36000" tIns="0" rIns="36000" bIns="0" rtlCol="0">
                  <a:spAutoFit/>
                </a:bodyPr>
                <a:lstStyle/>
                <a:p>
                  <a:pPr algn="ctr"/>
                  <a:r>
                    <a:rPr lang="en-GB" sz="1100" dirty="0">
                      <a:solidFill>
                        <a:srgbClr val="000000"/>
                      </a:solidFill>
                    </a:rPr>
                    <a:t>9</a:t>
                  </a:r>
                </a:p>
              </p:txBody>
            </p:sp>
            <p:sp>
              <p:nvSpPr>
                <p:cNvPr id="236" name="TextBox 235">
                  <a:extLst>
                    <a:ext uri="{FF2B5EF4-FFF2-40B4-BE49-F238E27FC236}">
                      <a16:creationId xmlns:a16="http://schemas.microsoft.com/office/drawing/2014/main" id="{24B7A128-FB99-4ABC-99CD-43E17F1F2CF8}"/>
                    </a:ext>
                  </a:extLst>
                </p:cNvPr>
                <p:cNvSpPr txBox="1"/>
                <p:nvPr/>
              </p:nvSpPr>
              <p:spPr>
                <a:xfrm>
                  <a:off x="3110431" y="5079386"/>
                  <a:ext cx="160869" cy="235580"/>
                </a:xfrm>
                <a:prstGeom prst="rect">
                  <a:avLst/>
                </a:prstGeom>
                <a:noFill/>
              </p:spPr>
              <p:txBody>
                <a:bodyPr wrap="none" lIns="36000" tIns="0" rIns="36000" bIns="0" rtlCol="0">
                  <a:spAutoFit/>
                </a:bodyPr>
                <a:lstStyle/>
                <a:p>
                  <a:pPr algn="ctr"/>
                  <a:r>
                    <a:rPr lang="en-GB" sz="1100" dirty="0">
                      <a:solidFill>
                        <a:srgbClr val="000000"/>
                      </a:solidFill>
                    </a:rPr>
                    <a:t>6</a:t>
                  </a:r>
                </a:p>
              </p:txBody>
            </p:sp>
            <p:sp>
              <p:nvSpPr>
                <p:cNvPr id="237" name="TextBox 236">
                  <a:extLst>
                    <a:ext uri="{FF2B5EF4-FFF2-40B4-BE49-F238E27FC236}">
                      <a16:creationId xmlns:a16="http://schemas.microsoft.com/office/drawing/2014/main" id="{C7C42627-67BE-438A-8426-2AEBC042FBF5}"/>
                    </a:ext>
                  </a:extLst>
                </p:cNvPr>
                <p:cNvSpPr txBox="1"/>
                <p:nvPr/>
              </p:nvSpPr>
              <p:spPr>
                <a:xfrm>
                  <a:off x="2529921" y="5079386"/>
                  <a:ext cx="154457" cy="235580"/>
                </a:xfrm>
                <a:prstGeom prst="rect">
                  <a:avLst/>
                </a:prstGeom>
                <a:noFill/>
              </p:spPr>
              <p:txBody>
                <a:bodyPr wrap="none" lIns="36000" tIns="0" rIns="36000" bIns="0" rtlCol="0">
                  <a:spAutoFit/>
                </a:bodyPr>
                <a:lstStyle/>
                <a:p>
                  <a:pPr algn="ctr"/>
                  <a:r>
                    <a:rPr lang="en-GB" sz="1100" dirty="0">
                      <a:solidFill>
                        <a:srgbClr val="000000"/>
                      </a:solidFill>
                    </a:rPr>
                    <a:t>3</a:t>
                  </a:r>
                </a:p>
              </p:txBody>
            </p:sp>
            <p:sp>
              <p:nvSpPr>
                <p:cNvPr id="241" name="TextBox 240">
                  <a:extLst>
                    <a:ext uri="{FF2B5EF4-FFF2-40B4-BE49-F238E27FC236}">
                      <a16:creationId xmlns:a16="http://schemas.microsoft.com/office/drawing/2014/main" id="{C8A91EE7-5BE0-47CA-BF1B-4ED7B3722DA1}"/>
                    </a:ext>
                  </a:extLst>
                </p:cNvPr>
                <p:cNvSpPr txBox="1"/>
                <p:nvPr/>
              </p:nvSpPr>
              <p:spPr>
                <a:xfrm>
                  <a:off x="1943801" y="5079386"/>
                  <a:ext cx="159265" cy="235580"/>
                </a:xfrm>
                <a:prstGeom prst="rect">
                  <a:avLst/>
                </a:prstGeom>
                <a:noFill/>
              </p:spPr>
              <p:txBody>
                <a:bodyPr wrap="none" lIns="36000" tIns="0" rIns="36000" bIns="0" rtlCol="0">
                  <a:spAutoFit/>
                </a:bodyPr>
                <a:lstStyle/>
                <a:p>
                  <a:pPr algn="ctr"/>
                  <a:r>
                    <a:rPr lang="en-GB" sz="1100" dirty="0">
                      <a:solidFill>
                        <a:srgbClr val="000000"/>
                      </a:solidFill>
                    </a:rPr>
                    <a:t>0</a:t>
                  </a:r>
                </a:p>
              </p:txBody>
            </p:sp>
            <p:sp>
              <p:nvSpPr>
                <p:cNvPr id="242" name="TextBox 241">
                  <a:extLst>
                    <a:ext uri="{FF2B5EF4-FFF2-40B4-BE49-F238E27FC236}">
                      <a16:creationId xmlns:a16="http://schemas.microsoft.com/office/drawing/2014/main" id="{0BB10400-60C7-4A89-80FF-98D46130D2E7}"/>
                    </a:ext>
                  </a:extLst>
                </p:cNvPr>
                <p:cNvSpPr txBox="1"/>
                <p:nvPr/>
              </p:nvSpPr>
              <p:spPr>
                <a:xfrm>
                  <a:off x="2021689" y="5226684"/>
                  <a:ext cx="2336607" cy="235580"/>
                </a:xfrm>
                <a:prstGeom prst="rect">
                  <a:avLst/>
                </a:prstGeom>
                <a:noFill/>
              </p:spPr>
              <p:txBody>
                <a:bodyPr wrap="square" lIns="36000" tIns="0" rIns="36000" bIns="0" rtlCol="0">
                  <a:spAutoFit/>
                </a:bodyPr>
                <a:lstStyle/>
                <a:p>
                  <a:pPr algn="ctr"/>
                  <a:r>
                    <a:rPr lang="en-GB" sz="1100" b="1" dirty="0">
                      <a:solidFill>
                        <a:srgbClr val="000000"/>
                      </a:solidFill>
                    </a:rPr>
                    <a:t>Month</a:t>
                  </a:r>
                </a:p>
              </p:txBody>
            </p:sp>
          </p:grpSp>
          <p:sp>
            <p:nvSpPr>
              <p:cNvPr id="190" name="TextBox 189">
                <a:extLst>
                  <a:ext uri="{FF2B5EF4-FFF2-40B4-BE49-F238E27FC236}">
                    <a16:creationId xmlns:a16="http://schemas.microsoft.com/office/drawing/2014/main" id="{8D6F701D-464B-46DC-AC8F-B51D3C8225D7}"/>
                  </a:ext>
                </a:extLst>
              </p:cNvPr>
              <p:cNvSpPr txBox="1"/>
              <p:nvPr/>
            </p:nvSpPr>
            <p:spPr>
              <a:xfrm rot="16200000">
                <a:off x="4463738" y="4251693"/>
                <a:ext cx="1478973" cy="458459"/>
              </a:xfrm>
              <a:prstGeom prst="rect">
                <a:avLst/>
              </a:prstGeom>
              <a:noFill/>
            </p:spPr>
            <p:txBody>
              <a:bodyPr wrap="square" lIns="0" tIns="0" rIns="0" bIns="0" rtlCol="0">
                <a:spAutoFit/>
              </a:bodyPr>
              <a:lstStyle/>
              <a:p>
                <a:pPr algn="ctr">
                  <a:lnSpc>
                    <a:spcPct val="90000"/>
                  </a:lnSpc>
                </a:pPr>
                <a:r>
                  <a:rPr lang="en-GB" sz="1100" b="1" dirty="0">
                    <a:solidFill>
                      <a:srgbClr val="000000"/>
                    </a:solidFill>
                  </a:rPr>
                  <a:t>Change in Card Rotation</a:t>
                </a:r>
                <a:br>
                  <a:rPr lang="en-GB" sz="1100" b="1" dirty="0">
                    <a:solidFill>
                      <a:srgbClr val="000000"/>
                    </a:solidFill>
                  </a:rPr>
                </a:br>
                <a:r>
                  <a:rPr lang="en-GB" sz="1100" b="1" dirty="0">
                    <a:solidFill>
                      <a:srgbClr val="000000"/>
                    </a:solidFill>
                  </a:rPr>
                  <a:t>Test score</a:t>
                </a:r>
              </a:p>
            </p:txBody>
          </p:sp>
          <p:sp>
            <p:nvSpPr>
              <p:cNvPr id="191" name="TextBox 190">
                <a:extLst>
                  <a:ext uri="{FF2B5EF4-FFF2-40B4-BE49-F238E27FC236}">
                    <a16:creationId xmlns:a16="http://schemas.microsoft.com/office/drawing/2014/main" id="{4335D736-22E8-4C7B-BA83-9EF48BD46D80}"/>
                  </a:ext>
                </a:extLst>
              </p:cNvPr>
              <p:cNvSpPr txBox="1"/>
              <p:nvPr/>
            </p:nvSpPr>
            <p:spPr>
              <a:xfrm>
                <a:off x="5702959" y="3734752"/>
                <a:ext cx="2480260" cy="147413"/>
              </a:xfrm>
              <a:prstGeom prst="rect">
                <a:avLst/>
              </a:prstGeom>
              <a:noFill/>
            </p:spPr>
            <p:txBody>
              <a:bodyPr wrap="square" lIns="36000" tIns="0" rIns="36000" bIns="0" rtlCol="0">
                <a:spAutoFit/>
              </a:bodyPr>
              <a:lstStyle/>
              <a:p>
                <a:pPr algn="ctr">
                  <a:lnSpc>
                    <a:spcPct val="85000"/>
                  </a:lnSpc>
                </a:pPr>
                <a:r>
                  <a:rPr lang="en-GB" sz="1100" b="1" dirty="0">
                    <a:solidFill>
                      <a:srgbClr val="000000"/>
                    </a:solidFill>
                  </a:rPr>
                  <a:t>Spatial ability</a:t>
                </a:r>
                <a:endParaRPr lang="en-GB" sz="1100" dirty="0">
                  <a:solidFill>
                    <a:srgbClr val="000000"/>
                  </a:solidFill>
                </a:endParaRPr>
              </a:p>
            </p:txBody>
          </p:sp>
          <p:grpSp>
            <p:nvGrpSpPr>
              <p:cNvPr id="192" name="Group 191">
                <a:extLst>
                  <a:ext uri="{FF2B5EF4-FFF2-40B4-BE49-F238E27FC236}">
                    <a16:creationId xmlns:a16="http://schemas.microsoft.com/office/drawing/2014/main" id="{BDBC5C18-0BF5-4CB9-8A81-BE347FB2D7BC}"/>
                  </a:ext>
                </a:extLst>
              </p:cNvPr>
              <p:cNvGrpSpPr/>
              <p:nvPr/>
            </p:nvGrpSpPr>
            <p:grpSpPr>
              <a:xfrm>
                <a:off x="5341468" y="3779898"/>
                <a:ext cx="278348" cy="1321697"/>
                <a:chOff x="5341468" y="3227878"/>
                <a:chExt cx="278348" cy="1839384"/>
              </a:xfrm>
            </p:grpSpPr>
            <p:sp>
              <p:nvSpPr>
                <p:cNvPr id="225" name="TextBox 224">
                  <a:extLst>
                    <a:ext uri="{FF2B5EF4-FFF2-40B4-BE49-F238E27FC236}">
                      <a16:creationId xmlns:a16="http://schemas.microsoft.com/office/drawing/2014/main" id="{6030D511-97C0-4937-B76B-4C882AEEB6F9}"/>
                    </a:ext>
                  </a:extLst>
                </p:cNvPr>
                <p:cNvSpPr txBox="1"/>
                <p:nvPr/>
              </p:nvSpPr>
              <p:spPr>
                <a:xfrm>
                  <a:off x="5341468" y="4510922"/>
                  <a:ext cx="278348" cy="235580"/>
                </a:xfrm>
                <a:prstGeom prst="rect">
                  <a:avLst/>
                </a:prstGeom>
                <a:noFill/>
              </p:spPr>
              <p:txBody>
                <a:bodyPr wrap="square" lIns="0" tIns="0" rIns="36000" bIns="0" rtlCol="0" anchor="ctr">
                  <a:spAutoFit/>
                </a:bodyPr>
                <a:lstStyle/>
                <a:p>
                  <a:pPr algn="r"/>
                  <a:r>
                    <a:rPr lang="en-GB" sz="1100" dirty="0">
                      <a:solidFill>
                        <a:srgbClr val="000000"/>
                      </a:solidFill>
                    </a:rPr>
                    <a:t>0</a:t>
                  </a:r>
                </a:p>
              </p:txBody>
            </p:sp>
            <p:sp>
              <p:nvSpPr>
                <p:cNvPr id="226" name="TextBox 225">
                  <a:extLst>
                    <a:ext uri="{FF2B5EF4-FFF2-40B4-BE49-F238E27FC236}">
                      <a16:creationId xmlns:a16="http://schemas.microsoft.com/office/drawing/2014/main" id="{D9584C1D-9F4F-43C7-B24E-C8ED4DFCFF5E}"/>
                    </a:ext>
                  </a:extLst>
                </p:cNvPr>
                <p:cNvSpPr txBox="1"/>
                <p:nvPr/>
              </p:nvSpPr>
              <p:spPr>
                <a:xfrm>
                  <a:off x="5341468" y="3548639"/>
                  <a:ext cx="278348" cy="235580"/>
                </a:xfrm>
                <a:prstGeom prst="rect">
                  <a:avLst/>
                </a:prstGeom>
                <a:noFill/>
              </p:spPr>
              <p:txBody>
                <a:bodyPr wrap="square" lIns="0" tIns="0" rIns="36000" bIns="0" rtlCol="0" anchor="ctr">
                  <a:spAutoFit/>
                </a:bodyPr>
                <a:lstStyle/>
                <a:p>
                  <a:pPr algn="r"/>
                  <a:r>
                    <a:rPr lang="en-GB" sz="1100" dirty="0">
                      <a:solidFill>
                        <a:srgbClr val="000000"/>
                      </a:solidFill>
                    </a:rPr>
                    <a:t>3</a:t>
                  </a:r>
                </a:p>
              </p:txBody>
            </p:sp>
            <p:sp>
              <p:nvSpPr>
                <p:cNvPr id="227" name="TextBox 226">
                  <a:extLst>
                    <a:ext uri="{FF2B5EF4-FFF2-40B4-BE49-F238E27FC236}">
                      <a16:creationId xmlns:a16="http://schemas.microsoft.com/office/drawing/2014/main" id="{E5110988-0AB8-49C3-B92C-A3262FBC2BF7}"/>
                    </a:ext>
                  </a:extLst>
                </p:cNvPr>
                <p:cNvSpPr txBox="1"/>
                <p:nvPr/>
              </p:nvSpPr>
              <p:spPr>
                <a:xfrm>
                  <a:off x="5380947" y="3227878"/>
                  <a:ext cx="238869" cy="235580"/>
                </a:xfrm>
                <a:prstGeom prst="rect">
                  <a:avLst/>
                </a:prstGeom>
                <a:noFill/>
              </p:spPr>
              <p:txBody>
                <a:bodyPr wrap="square" lIns="0" tIns="0" rIns="36000" bIns="0" rtlCol="0" anchor="ctr">
                  <a:spAutoFit/>
                </a:bodyPr>
                <a:lstStyle/>
                <a:p>
                  <a:pPr algn="r"/>
                  <a:r>
                    <a:rPr lang="en-GB" sz="1100" dirty="0">
                      <a:solidFill>
                        <a:srgbClr val="000000"/>
                      </a:solidFill>
                    </a:rPr>
                    <a:t>4</a:t>
                  </a:r>
                </a:p>
              </p:txBody>
            </p:sp>
            <p:sp>
              <p:nvSpPr>
                <p:cNvPr id="228" name="TextBox 227">
                  <a:extLst>
                    <a:ext uri="{FF2B5EF4-FFF2-40B4-BE49-F238E27FC236}">
                      <a16:creationId xmlns:a16="http://schemas.microsoft.com/office/drawing/2014/main" id="{ED918BAD-6689-4933-B23E-E8964A800FC3}"/>
                    </a:ext>
                  </a:extLst>
                </p:cNvPr>
                <p:cNvSpPr txBox="1"/>
                <p:nvPr/>
              </p:nvSpPr>
              <p:spPr>
                <a:xfrm>
                  <a:off x="5341468" y="3869401"/>
                  <a:ext cx="278348" cy="235580"/>
                </a:xfrm>
                <a:prstGeom prst="rect">
                  <a:avLst/>
                </a:prstGeom>
                <a:noFill/>
              </p:spPr>
              <p:txBody>
                <a:bodyPr wrap="square" lIns="0" tIns="0" rIns="36000" bIns="0" rtlCol="0" anchor="ctr">
                  <a:spAutoFit/>
                </a:bodyPr>
                <a:lstStyle/>
                <a:p>
                  <a:pPr algn="r"/>
                  <a:r>
                    <a:rPr lang="en-GB" sz="1100" dirty="0">
                      <a:solidFill>
                        <a:srgbClr val="000000"/>
                      </a:solidFill>
                    </a:rPr>
                    <a:t>2</a:t>
                  </a:r>
                </a:p>
              </p:txBody>
            </p:sp>
            <p:sp>
              <p:nvSpPr>
                <p:cNvPr id="229" name="TextBox 228">
                  <a:extLst>
                    <a:ext uri="{FF2B5EF4-FFF2-40B4-BE49-F238E27FC236}">
                      <a16:creationId xmlns:a16="http://schemas.microsoft.com/office/drawing/2014/main" id="{F83472A4-CF7F-43B6-A786-7AC1C900D8AD}"/>
                    </a:ext>
                  </a:extLst>
                </p:cNvPr>
                <p:cNvSpPr txBox="1"/>
                <p:nvPr/>
              </p:nvSpPr>
              <p:spPr>
                <a:xfrm>
                  <a:off x="5341468" y="4190162"/>
                  <a:ext cx="278348" cy="235580"/>
                </a:xfrm>
                <a:prstGeom prst="rect">
                  <a:avLst/>
                </a:prstGeom>
                <a:noFill/>
              </p:spPr>
              <p:txBody>
                <a:bodyPr wrap="square" lIns="0" tIns="0" rIns="36000" bIns="0" rtlCol="0" anchor="ctr">
                  <a:spAutoFit/>
                </a:bodyPr>
                <a:lstStyle/>
                <a:p>
                  <a:pPr algn="r"/>
                  <a:r>
                    <a:rPr lang="en-GB" sz="1100" dirty="0">
                      <a:solidFill>
                        <a:srgbClr val="000000"/>
                      </a:solidFill>
                    </a:rPr>
                    <a:t>1</a:t>
                  </a:r>
                </a:p>
              </p:txBody>
            </p:sp>
            <p:sp>
              <p:nvSpPr>
                <p:cNvPr id="231" name="TextBox 230">
                  <a:extLst>
                    <a:ext uri="{FF2B5EF4-FFF2-40B4-BE49-F238E27FC236}">
                      <a16:creationId xmlns:a16="http://schemas.microsoft.com/office/drawing/2014/main" id="{002BC3E0-12A8-4D44-90CC-2B7E15F30BBD}"/>
                    </a:ext>
                  </a:extLst>
                </p:cNvPr>
                <p:cNvSpPr txBox="1"/>
                <p:nvPr/>
              </p:nvSpPr>
              <p:spPr>
                <a:xfrm>
                  <a:off x="5341468" y="4831682"/>
                  <a:ext cx="278348" cy="235580"/>
                </a:xfrm>
                <a:prstGeom prst="rect">
                  <a:avLst/>
                </a:prstGeom>
                <a:noFill/>
              </p:spPr>
              <p:txBody>
                <a:bodyPr wrap="square" lIns="0" tIns="0" rIns="36000" bIns="0" rtlCol="0" anchor="ctr">
                  <a:spAutoFit/>
                </a:bodyPr>
                <a:lstStyle/>
                <a:p>
                  <a:pPr algn="r"/>
                  <a:r>
                    <a:rPr lang="en-GB" sz="1100" dirty="0">
                      <a:solidFill>
                        <a:srgbClr val="272727"/>
                      </a:solidFill>
                    </a:rPr>
                    <a:t>-1</a:t>
                  </a:r>
                </a:p>
              </p:txBody>
            </p:sp>
          </p:grpSp>
          <p:sp>
            <p:nvSpPr>
              <p:cNvPr id="193" name="Freeform: Shape 182">
                <a:extLst>
                  <a:ext uri="{FF2B5EF4-FFF2-40B4-BE49-F238E27FC236}">
                    <a16:creationId xmlns:a16="http://schemas.microsoft.com/office/drawing/2014/main" id="{E7079783-AF3D-411B-A819-CCEA152095EF}"/>
                  </a:ext>
                </a:extLst>
              </p:cNvPr>
              <p:cNvSpPr/>
              <p:nvPr/>
            </p:nvSpPr>
            <p:spPr>
              <a:xfrm>
                <a:off x="5696241" y="3866239"/>
                <a:ext cx="2480261" cy="1232844"/>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grpSp>
            <p:nvGrpSpPr>
              <p:cNvPr id="194" name="Group 193">
                <a:extLst>
                  <a:ext uri="{FF2B5EF4-FFF2-40B4-BE49-F238E27FC236}">
                    <a16:creationId xmlns:a16="http://schemas.microsoft.com/office/drawing/2014/main" id="{6E8EB7D6-AABF-4CFC-A5EE-5167B2C974DB}"/>
                  </a:ext>
                </a:extLst>
              </p:cNvPr>
              <p:cNvGrpSpPr/>
              <p:nvPr/>
            </p:nvGrpSpPr>
            <p:grpSpPr>
              <a:xfrm>
                <a:off x="5836150" y="5098990"/>
                <a:ext cx="2341471" cy="61200"/>
                <a:chOff x="5836150" y="5081334"/>
                <a:chExt cx="2341471" cy="61200"/>
              </a:xfrm>
            </p:grpSpPr>
            <p:cxnSp>
              <p:nvCxnSpPr>
                <p:cNvPr id="220" name="Straight Connector 219">
                  <a:extLst>
                    <a:ext uri="{FF2B5EF4-FFF2-40B4-BE49-F238E27FC236}">
                      <a16:creationId xmlns:a16="http://schemas.microsoft.com/office/drawing/2014/main" id="{0938F274-B356-4F37-A7B3-C7537E777AAB}"/>
                    </a:ext>
                  </a:extLst>
                </p:cNvPr>
                <p:cNvCxnSpPr/>
                <p:nvPr/>
              </p:nvCxnSpPr>
              <p:spPr>
                <a:xfrm rot="5400000">
                  <a:off x="7558006"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FAFD9534-F840-444D-826A-93EE02BC5D4D}"/>
                    </a:ext>
                  </a:extLst>
                </p:cNvPr>
                <p:cNvCxnSpPr/>
                <p:nvPr/>
              </p:nvCxnSpPr>
              <p:spPr>
                <a:xfrm rot="5400000">
                  <a:off x="6973854"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E69D4682-D327-4138-BF6F-7B0BB78B2ADE}"/>
                    </a:ext>
                  </a:extLst>
                </p:cNvPr>
                <p:cNvCxnSpPr/>
                <p:nvPr/>
              </p:nvCxnSpPr>
              <p:spPr>
                <a:xfrm rot="5400000">
                  <a:off x="6389702"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A6353862-24C0-4AB2-B59F-D31BCDBDEC12}"/>
                    </a:ext>
                  </a:extLst>
                </p:cNvPr>
                <p:cNvCxnSpPr/>
                <p:nvPr/>
              </p:nvCxnSpPr>
              <p:spPr>
                <a:xfrm rot="5400000">
                  <a:off x="5805550"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3E07E362-4FDF-44F9-B24D-E8F8BCA6631F}"/>
                    </a:ext>
                  </a:extLst>
                </p:cNvPr>
                <p:cNvCxnSpPr/>
                <p:nvPr/>
              </p:nvCxnSpPr>
              <p:spPr>
                <a:xfrm rot="5400000">
                  <a:off x="8147021"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5" name="Group 194">
                <a:extLst>
                  <a:ext uri="{FF2B5EF4-FFF2-40B4-BE49-F238E27FC236}">
                    <a16:creationId xmlns:a16="http://schemas.microsoft.com/office/drawing/2014/main" id="{F846B6F9-B411-41BD-88B2-E8149D6A81E9}"/>
                  </a:ext>
                </a:extLst>
              </p:cNvPr>
              <p:cNvGrpSpPr/>
              <p:nvPr/>
            </p:nvGrpSpPr>
            <p:grpSpPr>
              <a:xfrm>
                <a:off x="5632791" y="3865109"/>
                <a:ext cx="61200" cy="1151260"/>
                <a:chOff x="5632791" y="3346466"/>
                <a:chExt cx="61200" cy="1602189"/>
              </a:xfrm>
            </p:grpSpPr>
            <p:cxnSp>
              <p:nvCxnSpPr>
                <p:cNvPr id="214" name="Straight Connector 213">
                  <a:extLst>
                    <a:ext uri="{FF2B5EF4-FFF2-40B4-BE49-F238E27FC236}">
                      <a16:creationId xmlns:a16="http://schemas.microsoft.com/office/drawing/2014/main" id="{8F4CEC1A-0174-402B-A5BE-3B4F5567AFBF}"/>
                    </a:ext>
                  </a:extLst>
                </p:cNvPr>
                <p:cNvCxnSpPr/>
                <p:nvPr/>
              </p:nvCxnSpPr>
              <p:spPr>
                <a:xfrm>
                  <a:off x="5632791" y="366950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2E79AF61-CC59-4D5B-A3CD-41F6F5AD6AB6}"/>
                    </a:ext>
                  </a:extLst>
                </p:cNvPr>
                <p:cNvCxnSpPr/>
                <p:nvPr/>
              </p:nvCxnSpPr>
              <p:spPr>
                <a:xfrm>
                  <a:off x="5632791" y="430908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70300DD8-F542-49A8-A147-84636417A23F}"/>
                    </a:ext>
                  </a:extLst>
                </p:cNvPr>
                <p:cNvCxnSpPr/>
                <p:nvPr/>
              </p:nvCxnSpPr>
              <p:spPr>
                <a:xfrm>
                  <a:off x="5632791" y="4948655"/>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1E47999E-F92B-40F1-918C-AA19021D5019}"/>
                    </a:ext>
                  </a:extLst>
                </p:cNvPr>
                <p:cNvCxnSpPr/>
                <p:nvPr/>
              </p:nvCxnSpPr>
              <p:spPr>
                <a:xfrm>
                  <a:off x="5632791" y="334646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DFDFBA11-18C8-432E-BDA0-A64EACF88C04}"/>
                    </a:ext>
                  </a:extLst>
                </p:cNvPr>
                <p:cNvCxnSpPr/>
                <p:nvPr/>
              </p:nvCxnSpPr>
              <p:spPr>
                <a:xfrm>
                  <a:off x="5632791" y="3989295"/>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B47938FB-C401-4164-BEED-579B066EE8BF}"/>
                    </a:ext>
                  </a:extLst>
                </p:cNvPr>
                <p:cNvCxnSpPr/>
                <p:nvPr/>
              </p:nvCxnSpPr>
              <p:spPr>
                <a:xfrm>
                  <a:off x="5632791" y="462886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6" name="Freeform: Shape 195">
                <a:extLst>
                  <a:ext uri="{FF2B5EF4-FFF2-40B4-BE49-F238E27FC236}">
                    <a16:creationId xmlns:a16="http://schemas.microsoft.com/office/drawing/2014/main" id="{67A11EF1-C38E-473A-AE93-2D740FD5039D}"/>
                  </a:ext>
                </a:extLst>
              </p:cNvPr>
              <p:cNvSpPr/>
              <p:nvPr/>
            </p:nvSpPr>
            <p:spPr>
              <a:xfrm>
                <a:off x="5851837" y="4384551"/>
                <a:ext cx="2325688" cy="408319"/>
              </a:xfrm>
              <a:custGeom>
                <a:avLst/>
                <a:gdLst>
                  <a:gd name="connsiteX0" fmla="*/ 0 w 2339975"/>
                  <a:gd name="connsiteY0" fmla="*/ 1087437 h 1087437"/>
                  <a:gd name="connsiteX1" fmla="*/ 584200 w 2339975"/>
                  <a:gd name="connsiteY1" fmla="*/ 511175 h 1087437"/>
                  <a:gd name="connsiteX2" fmla="*/ 1166812 w 2339975"/>
                  <a:gd name="connsiteY2" fmla="*/ 325437 h 1087437"/>
                  <a:gd name="connsiteX3" fmla="*/ 1751012 w 2339975"/>
                  <a:gd name="connsiteY3" fmla="*/ 268287 h 1087437"/>
                  <a:gd name="connsiteX4" fmla="*/ 2339975 w 2339975"/>
                  <a:gd name="connsiteY4" fmla="*/ 0 h 1087437"/>
                  <a:gd name="connsiteX0" fmla="*/ 0 w 2339975"/>
                  <a:gd name="connsiteY0" fmla="*/ 1087437 h 1087437"/>
                  <a:gd name="connsiteX1" fmla="*/ 1166812 w 2339975"/>
                  <a:gd name="connsiteY1" fmla="*/ 325437 h 1087437"/>
                  <a:gd name="connsiteX2" fmla="*/ 1751012 w 2339975"/>
                  <a:gd name="connsiteY2" fmla="*/ 268287 h 1087437"/>
                  <a:gd name="connsiteX3" fmla="*/ 2339975 w 2339975"/>
                  <a:gd name="connsiteY3" fmla="*/ 0 h 1087437"/>
                  <a:gd name="connsiteX0" fmla="*/ 0 w 2339975"/>
                  <a:gd name="connsiteY0" fmla="*/ 1087437 h 1087437"/>
                  <a:gd name="connsiteX1" fmla="*/ 1166812 w 2339975"/>
                  <a:gd name="connsiteY1" fmla="*/ 325437 h 1087437"/>
                  <a:gd name="connsiteX2" fmla="*/ 2339975 w 2339975"/>
                  <a:gd name="connsiteY2" fmla="*/ 0 h 1087437"/>
                  <a:gd name="connsiteX0" fmla="*/ 0 w 2339975"/>
                  <a:gd name="connsiteY0" fmla="*/ 1087437 h 1087437"/>
                  <a:gd name="connsiteX1" fmla="*/ 1171574 w 2339975"/>
                  <a:gd name="connsiteY1" fmla="*/ 223809 h 1087437"/>
                  <a:gd name="connsiteX2" fmla="*/ 2339975 w 2339975"/>
                  <a:gd name="connsiteY2" fmla="*/ 0 h 1087437"/>
                  <a:gd name="connsiteX0" fmla="*/ 0 w 2339975"/>
                  <a:gd name="connsiteY0" fmla="*/ 888600 h 888600"/>
                  <a:gd name="connsiteX1" fmla="*/ 1171574 w 2339975"/>
                  <a:gd name="connsiteY1" fmla="*/ 24972 h 888600"/>
                  <a:gd name="connsiteX2" fmla="*/ 2339975 w 2339975"/>
                  <a:gd name="connsiteY2" fmla="*/ 0 h 888600"/>
                  <a:gd name="connsiteX0" fmla="*/ 0 w 2325688"/>
                  <a:gd name="connsiteY0" fmla="*/ 568251 h 568251"/>
                  <a:gd name="connsiteX1" fmla="*/ 1157287 w 2325688"/>
                  <a:gd name="connsiteY1" fmla="*/ 24972 h 568251"/>
                  <a:gd name="connsiteX2" fmla="*/ 2325688 w 2325688"/>
                  <a:gd name="connsiteY2" fmla="*/ 0 h 568251"/>
                </a:gdLst>
                <a:ahLst/>
                <a:cxnLst>
                  <a:cxn ang="0">
                    <a:pos x="connsiteX0" y="connsiteY0"/>
                  </a:cxn>
                  <a:cxn ang="0">
                    <a:pos x="connsiteX1" y="connsiteY1"/>
                  </a:cxn>
                  <a:cxn ang="0">
                    <a:pos x="connsiteX2" y="connsiteY2"/>
                  </a:cxn>
                </a:cxnLst>
                <a:rect l="l" t="t" r="r" b="b"/>
                <a:pathLst>
                  <a:path w="2325688" h="568251">
                    <a:moveTo>
                      <a:pt x="0" y="568251"/>
                    </a:moveTo>
                    <a:lnTo>
                      <a:pt x="1157287" y="24972"/>
                    </a:lnTo>
                    <a:lnTo>
                      <a:pt x="2325688" y="0"/>
                    </a:lnTo>
                  </a:path>
                </a:pathLst>
              </a:custGeom>
              <a:noFill/>
              <a:ln w="1905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solidFill>
                    <a:prstClr val="white"/>
                  </a:solidFill>
                </a:endParaRPr>
              </a:p>
            </p:txBody>
          </p:sp>
          <p:grpSp>
            <p:nvGrpSpPr>
              <p:cNvPr id="197" name="Group 196">
                <a:extLst>
                  <a:ext uri="{FF2B5EF4-FFF2-40B4-BE49-F238E27FC236}">
                    <a16:creationId xmlns:a16="http://schemas.microsoft.com/office/drawing/2014/main" id="{52A2EF93-2D0D-4C4A-B425-55E093B542B6}"/>
                  </a:ext>
                </a:extLst>
              </p:cNvPr>
              <p:cNvGrpSpPr/>
              <p:nvPr/>
            </p:nvGrpSpPr>
            <p:grpSpPr>
              <a:xfrm>
                <a:off x="6964860" y="4011231"/>
                <a:ext cx="1253966" cy="735393"/>
                <a:chOff x="6964860" y="4011231"/>
                <a:chExt cx="1253966" cy="735393"/>
              </a:xfrm>
            </p:grpSpPr>
            <p:grpSp>
              <p:nvGrpSpPr>
                <p:cNvPr id="205" name="Group 204">
                  <a:extLst>
                    <a:ext uri="{FF2B5EF4-FFF2-40B4-BE49-F238E27FC236}">
                      <a16:creationId xmlns:a16="http://schemas.microsoft.com/office/drawing/2014/main" id="{A0642EC6-5E8D-4804-8264-5EFC6C9F9EA5}"/>
                    </a:ext>
                  </a:extLst>
                </p:cNvPr>
                <p:cNvGrpSpPr/>
                <p:nvPr/>
              </p:nvGrpSpPr>
              <p:grpSpPr>
                <a:xfrm>
                  <a:off x="8138268" y="4011231"/>
                  <a:ext cx="80558" cy="724282"/>
                  <a:chOff x="3743571" y="3308401"/>
                  <a:chExt cx="80558" cy="722480"/>
                </a:xfrm>
              </p:grpSpPr>
              <p:cxnSp>
                <p:nvCxnSpPr>
                  <p:cNvPr id="211" name="Straight Connector 210">
                    <a:extLst>
                      <a:ext uri="{FF2B5EF4-FFF2-40B4-BE49-F238E27FC236}">
                        <a16:creationId xmlns:a16="http://schemas.microsoft.com/office/drawing/2014/main" id="{F90BCC19-B442-42D0-820A-F18BB82EEE5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a16="http://schemas.microsoft.com/office/drawing/2014/main" id="{94715DA4-EFEA-4E00-81AB-7D3A2045340D}"/>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848173D5-A15B-482B-B66B-8166A46C6BF0}"/>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6" name="Group 205">
                  <a:extLst>
                    <a:ext uri="{FF2B5EF4-FFF2-40B4-BE49-F238E27FC236}">
                      <a16:creationId xmlns:a16="http://schemas.microsoft.com/office/drawing/2014/main" id="{55871458-545F-4FAB-892A-A806AF3245E8}"/>
                    </a:ext>
                  </a:extLst>
                </p:cNvPr>
                <p:cNvGrpSpPr/>
                <p:nvPr/>
              </p:nvGrpSpPr>
              <p:grpSpPr>
                <a:xfrm>
                  <a:off x="6964860" y="4041343"/>
                  <a:ext cx="80558" cy="705281"/>
                  <a:chOff x="3743571" y="3308401"/>
                  <a:chExt cx="80558" cy="722480"/>
                </a:xfrm>
              </p:grpSpPr>
              <p:cxnSp>
                <p:nvCxnSpPr>
                  <p:cNvPr id="207" name="Straight Connector 206">
                    <a:extLst>
                      <a:ext uri="{FF2B5EF4-FFF2-40B4-BE49-F238E27FC236}">
                        <a16:creationId xmlns:a16="http://schemas.microsoft.com/office/drawing/2014/main" id="{5CD93D2E-7EDC-4E13-BA97-170133434A3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82B3397F-0AB5-4E35-98EF-64075EE9AC5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a:extLst>
                      <a:ext uri="{FF2B5EF4-FFF2-40B4-BE49-F238E27FC236}">
                        <a16:creationId xmlns:a16="http://schemas.microsoft.com/office/drawing/2014/main" id="{5A1E2158-80BC-402B-9C9B-E6FA3867AFA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198" name="Group 197">
                <a:extLst>
                  <a:ext uri="{FF2B5EF4-FFF2-40B4-BE49-F238E27FC236}">
                    <a16:creationId xmlns:a16="http://schemas.microsoft.com/office/drawing/2014/main" id="{85E5D74B-19FB-4AD2-9975-13D14562B6BF}"/>
                  </a:ext>
                </a:extLst>
              </p:cNvPr>
              <p:cNvGrpSpPr/>
              <p:nvPr/>
            </p:nvGrpSpPr>
            <p:grpSpPr>
              <a:xfrm>
                <a:off x="6969161" y="4315371"/>
                <a:ext cx="1245365" cy="303966"/>
                <a:chOff x="6969161" y="4315371"/>
                <a:chExt cx="1245365" cy="303966"/>
              </a:xfrm>
            </p:grpSpPr>
            <p:sp>
              <p:nvSpPr>
                <p:cNvPr id="203" name="Oval 202">
                  <a:extLst>
                    <a:ext uri="{FF2B5EF4-FFF2-40B4-BE49-F238E27FC236}">
                      <a16:creationId xmlns:a16="http://schemas.microsoft.com/office/drawing/2014/main" id="{7F7763FC-A70E-45E6-ADF0-F81948086123}"/>
                    </a:ext>
                  </a:extLst>
                </p:cNvPr>
                <p:cNvSpPr/>
                <p:nvPr/>
              </p:nvSpPr>
              <p:spPr>
                <a:xfrm>
                  <a:off x="6969161" y="4547337"/>
                  <a:ext cx="71957"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sp>
              <p:nvSpPr>
                <p:cNvPr id="204" name="Oval 203">
                  <a:extLst>
                    <a:ext uri="{FF2B5EF4-FFF2-40B4-BE49-F238E27FC236}">
                      <a16:creationId xmlns:a16="http://schemas.microsoft.com/office/drawing/2014/main" id="{33F10215-1E14-49A0-B2BF-8A4CD00C52D8}"/>
                    </a:ext>
                  </a:extLst>
                </p:cNvPr>
                <p:cNvSpPr/>
                <p:nvPr/>
              </p:nvSpPr>
              <p:spPr>
                <a:xfrm>
                  <a:off x="8142569" y="4315371"/>
                  <a:ext cx="71957"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grpSp>
          <p:grpSp>
            <p:nvGrpSpPr>
              <p:cNvPr id="199" name="Group 198">
                <a:extLst>
                  <a:ext uri="{FF2B5EF4-FFF2-40B4-BE49-F238E27FC236}">
                    <a16:creationId xmlns:a16="http://schemas.microsoft.com/office/drawing/2014/main" id="{5E199CAE-A535-4C0F-8A87-303B69ADB58D}"/>
                  </a:ext>
                </a:extLst>
              </p:cNvPr>
              <p:cNvGrpSpPr/>
              <p:nvPr/>
            </p:nvGrpSpPr>
            <p:grpSpPr>
              <a:xfrm>
                <a:off x="5800016" y="4338185"/>
                <a:ext cx="2414510" cy="486233"/>
                <a:chOff x="5800016" y="4338185"/>
                <a:chExt cx="2414510" cy="486233"/>
              </a:xfrm>
            </p:grpSpPr>
            <p:sp>
              <p:nvSpPr>
                <p:cNvPr id="200" name="Oval 199">
                  <a:extLst>
                    <a:ext uri="{FF2B5EF4-FFF2-40B4-BE49-F238E27FC236}">
                      <a16:creationId xmlns:a16="http://schemas.microsoft.com/office/drawing/2014/main" id="{4D7008A9-F8CC-4252-AC07-1313462C4134}"/>
                    </a:ext>
                  </a:extLst>
                </p:cNvPr>
                <p:cNvSpPr/>
                <p:nvPr/>
              </p:nvSpPr>
              <p:spPr>
                <a:xfrm>
                  <a:off x="6969161" y="4357762"/>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solidFill>
                      <a:prstClr val="white"/>
                    </a:solidFill>
                  </a:endParaRPr>
                </a:p>
              </p:txBody>
            </p:sp>
            <p:sp>
              <p:nvSpPr>
                <p:cNvPr id="201" name="Oval 200">
                  <a:extLst>
                    <a:ext uri="{FF2B5EF4-FFF2-40B4-BE49-F238E27FC236}">
                      <a16:creationId xmlns:a16="http://schemas.microsoft.com/office/drawing/2014/main" id="{74A4AB81-FA9E-4D62-95D9-1E391E4E633F}"/>
                    </a:ext>
                  </a:extLst>
                </p:cNvPr>
                <p:cNvSpPr/>
                <p:nvPr/>
              </p:nvSpPr>
              <p:spPr>
                <a:xfrm>
                  <a:off x="8142569" y="4338185"/>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sp>
              <p:nvSpPr>
                <p:cNvPr id="202" name="Oval 201">
                  <a:extLst>
                    <a:ext uri="{FF2B5EF4-FFF2-40B4-BE49-F238E27FC236}">
                      <a16:creationId xmlns:a16="http://schemas.microsoft.com/office/drawing/2014/main" id="{1EC1E50A-764C-48EA-9624-CFD0C8D68C98}"/>
                    </a:ext>
                  </a:extLst>
                </p:cNvPr>
                <p:cNvSpPr/>
                <p:nvPr/>
              </p:nvSpPr>
              <p:spPr>
                <a:xfrm>
                  <a:off x="5800016" y="4752418"/>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grpSp>
        </p:grpSp>
        <p:grpSp>
          <p:nvGrpSpPr>
            <p:cNvPr id="255" name="Group 254">
              <a:extLst>
                <a:ext uri="{FF2B5EF4-FFF2-40B4-BE49-F238E27FC236}">
                  <a16:creationId xmlns:a16="http://schemas.microsoft.com/office/drawing/2014/main" id="{9B9D9B19-8D20-45BA-929D-D7F433C483E1}"/>
                </a:ext>
              </a:extLst>
            </p:cNvPr>
            <p:cNvGrpSpPr/>
            <p:nvPr/>
          </p:nvGrpSpPr>
          <p:grpSpPr>
            <a:xfrm>
              <a:off x="694840" y="3691469"/>
              <a:ext cx="3551810" cy="2031695"/>
              <a:chOff x="694840" y="3691469"/>
              <a:chExt cx="3551810" cy="2031695"/>
            </a:xfrm>
          </p:grpSpPr>
          <p:sp>
            <p:nvSpPr>
              <p:cNvPr id="256" name="Freeform: Shape 255">
                <a:extLst>
                  <a:ext uri="{FF2B5EF4-FFF2-40B4-BE49-F238E27FC236}">
                    <a16:creationId xmlns:a16="http://schemas.microsoft.com/office/drawing/2014/main" id="{C5E73ABA-75FC-4C4A-B69D-101056D978D8}"/>
                  </a:ext>
                </a:extLst>
              </p:cNvPr>
              <p:cNvSpPr/>
              <p:nvPr/>
            </p:nvSpPr>
            <p:spPr>
              <a:xfrm>
                <a:off x="1784043" y="4243171"/>
                <a:ext cx="2334591" cy="154384"/>
              </a:xfrm>
              <a:custGeom>
                <a:avLst/>
                <a:gdLst>
                  <a:gd name="connsiteX0" fmla="*/ 0 w 2340942"/>
                  <a:gd name="connsiteY0" fmla="*/ 727988 h 727988"/>
                  <a:gd name="connsiteX1" fmla="*/ 584745 w 2340942"/>
                  <a:gd name="connsiteY1" fmla="*/ 321806 h 727988"/>
                  <a:gd name="connsiteX2" fmla="*/ 1161641 w 2340942"/>
                  <a:gd name="connsiteY2" fmla="*/ 21584 h 727988"/>
                  <a:gd name="connsiteX3" fmla="*/ 1752273 w 2340942"/>
                  <a:gd name="connsiteY3" fmla="*/ 0 h 727988"/>
                  <a:gd name="connsiteX4" fmla="*/ 2340942 w 2340942"/>
                  <a:gd name="connsiteY4" fmla="*/ 96149 h 727988"/>
                  <a:gd name="connsiteX0" fmla="*/ 0 w 2340942"/>
                  <a:gd name="connsiteY0" fmla="*/ 706404 h 706404"/>
                  <a:gd name="connsiteX1" fmla="*/ 584745 w 2340942"/>
                  <a:gd name="connsiteY1" fmla="*/ 300222 h 706404"/>
                  <a:gd name="connsiteX2" fmla="*/ 1161641 w 2340942"/>
                  <a:gd name="connsiteY2" fmla="*/ 0 h 706404"/>
                  <a:gd name="connsiteX3" fmla="*/ 2340942 w 2340942"/>
                  <a:gd name="connsiteY3" fmla="*/ 74565 h 706404"/>
                  <a:gd name="connsiteX0" fmla="*/ 0 w 2340942"/>
                  <a:gd name="connsiteY0" fmla="*/ 706404 h 706404"/>
                  <a:gd name="connsiteX1" fmla="*/ 1161641 w 2340942"/>
                  <a:gd name="connsiteY1" fmla="*/ 0 h 706404"/>
                  <a:gd name="connsiteX2" fmla="*/ 2340942 w 2340942"/>
                  <a:gd name="connsiteY2" fmla="*/ 74565 h 706404"/>
                  <a:gd name="connsiteX0" fmla="*/ 0 w 2333004"/>
                  <a:gd name="connsiteY0" fmla="*/ 921258 h 921258"/>
                  <a:gd name="connsiteX1" fmla="*/ 1161641 w 2333004"/>
                  <a:gd name="connsiteY1" fmla="*/ 214854 h 921258"/>
                  <a:gd name="connsiteX2" fmla="*/ 2333004 w 2333004"/>
                  <a:gd name="connsiteY2" fmla="*/ 0 h 921258"/>
                  <a:gd name="connsiteX0" fmla="*/ 0 w 2334591"/>
                  <a:gd name="connsiteY0" fmla="*/ 159050 h 214854"/>
                  <a:gd name="connsiteX1" fmla="*/ 1163228 w 2334591"/>
                  <a:gd name="connsiteY1" fmla="*/ 214854 h 214854"/>
                  <a:gd name="connsiteX2" fmla="*/ 2334591 w 2334591"/>
                  <a:gd name="connsiteY2" fmla="*/ 0 h 214854"/>
                </a:gdLst>
                <a:ahLst/>
                <a:cxnLst>
                  <a:cxn ang="0">
                    <a:pos x="connsiteX0" y="connsiteY0"/>
                  </a:cxn>
                  <a:cxn ang="0">
                    <a:pos x="connsiteX1" y="connsiteY1"/>
                  </a:cxn>
                  <a:cxn ang="0">
                    <a:pos x="connsiteX2" y="connsiteY2"/>
                  </a:cxn>
                </a:cxnLst>
                <a:rect l="l" t="t" r="r" b="b"/>
                <a:pathLst>
                  <a:path w="2334591" h="214854">
                    <a:moveTo>
                      <a:pt x="0" y="159050"/>
                    </a:moveTo>
                    <a:lnTo>
                      <a:pt x="1163228" y="214854"/>
                    </a:lnTo>
                    <a:lnTo>
                      <a:pt x="2334591" y="0"/>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grpSp>
            <p:nvGrpSpPr>
              <p:cNvPr id="257" name="Group 256">
                <a:extLst>
                  <a:ext uri="{FF2B5EF4-FFF2-40B4-BE49-F238E27FC236}">
                    <a16:creationId xmlns:a16="http://schemas.microsoft.com/office/drawing/2014/main" id="{E46A58D1-443A-47C5-8DED-9A1ACE271919}"/>
                  </a:ext>
                </a:extLst>
              </p:cNvPr>
              <p:cNvGrpSpPr/>
              <p:nvPr/>
            </p:nvGrpSpPr>
            <p:grpSpPr>
              <a:xfrm>
                <a:off x="4088654" y="3987800"/>
                <a:ext cx="80558" cy="496888"/>
                <a:chOff x="3743571" y="3308401"/>
                <a:chExt cx="80558" cy="722480"/>
              </a:xfrm>
            </p:grpSpPr>
            <p:cxnSp>
              <p:nvCxnSpPr>
                <p:cNvPr id="486" name="Straight Connector 485">
                  <a:extLst>
                    <a:ext uri="{FF2B5EF4-FFF2-40B4-BE49-F238E27FC236}">
                      <a16:creationId xmlns:a16="http://schemas.microsoft.com/office/drawing/2014/main" id="{8679EFA9-3701-4A93-AF3D-FC27F58BD2F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7" name="Straight Connector 486">
                  <a:extLst>
                    <a:ext uri="{FF2B5EF4-FFF2-40B4-BE49-F238E27FC236}">
                      <a16:creationId xmlns:a16="http://schemas.microsoft.com/office/drawing/2014/main" id="{D271FB15-45E0-443F-9A1E-EF601F9C207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8" name="Straight Connector 487">
                  <a:extLst>
                    <a:ext uri="{FF2B5EF4-FFF2-40B4-BE49-F238E27FC236}">
                      <a16:creationId xmlns:a16="http://schemas.microsoft.com/office/drawing/2014/main" id="{9012AA4C-0D0F-47F6-BA5A-630A415C1BE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58" name="Group 257">
                <a:extLst>
                  <a:ext uri="{FF2B5EF4-FFF2-40B4-BE49-F238E27FC236}">
                    <a16:creationId xmlns:a16="http://schemas.microsoft.com/office/drawing/2014/main" id="{1E027BCC-C06E-496F-BF93-2A75AE48F76C}"/>
                  </a:ext>
                </a:extLst>
              </p:cNvPr>
              <p:cNvGrpSpPr/>
              <p:nvPr/>
            </p:nvGrpSpPr>
            <p:grpSpPr>
              <a:xfrm>
                <a:off x="2912526" y="4153780"/>
                <a:ext cx="80558" cy="465845"/>
                <a:chOff x="3743571" y="3308401"/>
                <a:chExt cx="80558" cy="722480"/>
              </a:xfrm>
            </p:grpSpPr>
            <p:cxnSp>
              <p:nvCxnSpPr>
                <p:cNvPr id="483" name="Straight Connector 482">
                  <a:extLst>
                    <a:ext uri="{FF2B5EF4-FFF2-40B4-BE49-F238E27FC236}">
                      <a16:creationId xmlns:a16="http://schemas.microsoft.com/office/drawing/2014/main" id="{B8801D96-0199-4FF0-B687-8A2080C910E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4" name="Straight Connector 483">
                  <a:extLst>
                    <a:ext uri="{FF2B5EF4-FFF2-40B4-BE49-F238E27FC236}">
                      <a16:creationId xmlns:a16="http://schemas.microsoft.com/office/drawing/2014/main" id="{4D1947F9-92A5-47AC-B6E5-163A4DBBDA0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5" name="Straight Connector 484">
                  <a:extLst>
                    <a:ext uri="{FF2B5EF4-FFF2-40B4-BE49-F238E27FC236}">
                      <a16:creationId xmlns:a16="http://schemas.microsoft.com/office/drawing/2014/main" id="{DE2C0168-10F8-4BD1-8E3C-7EB25580CFE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59" name="Group 258">
                <a:extLst>
                  <a:ext uri="{FF2B5EF4-FFF2-40B4-BE49-F238E27FC236}">
                    <a16:creationId xmlns:a16="http://schemas.microsoft.com/office/drawing/2014/main" id="{AA5DEBB8-4341-4D9A-92E1-777FDA82CF0B}"/>
                  </a:ext>
                </a:extLst>
              </p:cNvPr>
              <p:cNvGrpSpPr/>
              <p:nvPr/>
            </p:nvGrpSpPr>
            <p:grpSpPr>
              <a:xfrm>
                <a:off x="694840" y="5334212"/>
                <a:ext cx="3551810" cy="388952"/>
                <a:chOff x="707719" y="5272537"/>
                <a:chExt cx="3551810" cy="541298"/>
              </a:xfrm>
            </p:grpSpPr>
            <p:sp>
              <p:nvSpPr>
                <p:cNvPr id="479" name="TextBox 478">
                  <a:extLst>
                    <a:ext uri="{FF2B5EF4-FFF2-40B4-BE49-F238E27FC236}">
                      <a16:creationId xmlns:a16="http://schemas.microsoft.com/office/drawing/2014/main" id="{4D6B8790-13A9-482E-AE5C-88F0AD132EF9}"/>
                    </a:ext>
                  </a:extLst>
                </p:cNvPr>
                <p:cNvSpPr txBox="1"/>
                <p:nvPr/>
              </p:nvSpPr>
              <p:spPr>
                <a:xfrm>
                  <a:off x="4013702" y="5465284"/>
                  <a:ext cx="245827" cy="346945"/>
                </a:xfrm>
                <a:prstGeom prst="rect">
                  <a:avLst/>
                </a:prstGeom>
                <a:noFill/>
              </p:spPr>
              <p:txBody>
                <a:bodyPr wrap="none" lIns="36000" tIns="0" rIns="36000" bIns="0" rtlCol="0">
                  <a:spAutoFit/>
                </a:bodyPr>
                <a:lstStyle/>
                <a:p>
                  <a:pPr algn="ctr">
                    <a:lnSpc>
                      <a:spcPct val="90000"/>
                    </a:lnSpc>
                  </a:pPr>
                  <a:r>
                    <a:rPr lang="en-GB" sz="900" dirty="0">
                      <a:solidFill>
                        <a:srgbClr val="000000"/>
                      </a:solidFill>
                    </a:rPr>
                    <a:t>219</a:t>
                  </a:r>
                </a:p>
                <a:p>
                  <a:pPr algn="ctr">
                    <a:lnSpc>
                      <a:spcPct val="90000"/>
                    </a:lnSpc>
                  </a:pPr>
                  <a:r>
                    <a:rPr lang="en-GB" sz="900" dirty="0">
                      <a:solidFill>
                        <a:srgbClr val="000000"/>
                      </a:solidFill>
                    </a:rPr>
                    <a:t>211</a:t>
                  </a:r>
                </a:p>
              </p:txBody>
            </p:sp>
            <p:sp>
              <p:nvSpPr>
                <p:cNvPr id="480" name="TextBox 479">
                  <a:extLst>
                    <a:ext uri="{FF2B5EF4-FFF2-40B4-BE49-F238E27FC236}">
                      <a16:creationId xmlns:a16="http://schemas.microsoft.com/office/drawing/2014/main" id="{BD6059EC-67EE-4D8C-A7DF-AED98EDDDECC}"/>
                    </a:ext>
                  </a:extLst>
                </p:cNvPr>
                <p:cNvSpPr txBox="1"/>
                <p:nvPr/>
              </p:nvSpPr>
              <p:spPr>
                <a:xfrm>
                  <a:off x="2833448" y="5465284"/>
                  <a:ext cx="271476" cy="348551"/>
                </a:xfrm>
                <a:prstGeom prst="rect">
                  <a:avLst/>
                </a:prstGeom>
                <a:noFill/>
              </p:spPr>
              <p:txBody>
                <a:bodyPr wrap="none" lIns="36000" tIns="0" rIns="36000" bIns="0" rtlCol="0">
                  <a:spAutoFit/>
                </a:bodyPr>
                <a:lstStyle/>
                <a:p>
                  <a:pPr algn="ctr">
                    <a:lnSpc>
                      <a:spcPct val="90000"/>
                    </a:lnSpc>
                  </a:pPr>
                  <a:r>
                    <a:rPr lang="en-GB" sz="900" dirty="0">
                      <a:solidFill>
                        <a:srgbClr val="000000"/>
                      </a:solidFill>
                    </a:rPr>
                    <a:t>223</a:t>
                  </a:r>
                </a:p>
                <a:p>
                  <a:pPr algn="ctr">
                    <a:lnSpc>
                      <a:spcPct val="90000"/>
                    </a:lnSpc>
                  </a:pPr>
                  <a:r>
                    <a:rPr lang="en-GB" sz="900" dirty="0">
                      <a:solidFill>
                        <a:srgbClr val="000000"/>
                      </a:solidFill>
                    </a:rPr>
                    <a:t>212</a:t>
                  </a:r>
                </a:p>
              </p:txBody>
            </p:sp>
            <p:sp>
              <p:nvSpPr>
                <p:cNvPr id="481" name="TextBox 480">
                  <a:extLst>
                    <a:ext uri="{FF2B5EF4-FFF2-40B4-BE49-F238E27FC236}">
                      <a16:creationId xmlns:a16="http://schemas.microsoft.com/office/drawing/2014/main" id="{97CA6156-9D66-4362-AAEA-AA002A3B13E5}"/>
                    </a:ext>
                  </a:extLst>
                </p:cNvPr>
                <p:cNvSpPr txBox="1"/>
                <p:nvPr/>
              </p:nvSpPr>
              <p:spPr>
                <a:xfrm>
                  <a:off x="1662008" y="5465284"/>
                  <a:ext cx="279491" cy="348551"/>
                </a:xfrm>
                <a:prstGeom prst="rect">
                  <a:avLst/>
                </a:prstGeom>
                <a:noFill/>
              </p:spPr>
              <p:txBody>
                <a:bodyPr wrap="none" lIns="36000" tIns="0" rIns="36000" bIns="0" rtlCol="0">
                  <a:spAutoFit/>
                </a:bodyPr>
                <a:lstStyle/>
                <a:p>
                  <a:pPr algn="ctr">
                    <a:lnSpc>
                      <a:spcPct val="90000"/>
                    </a:lnSpc>
                  </a:pPr>
                  <a:r>
                    <a:rPr lang="en-GB" sz="900" dirty="0">
                      <a:solidFill>
                        <a:srgbClr val="000000"/>
                      </a:solidFill>
                    </a:rPr>
                    <a:t>245</a:t>
                  </a:r>
                </a:p>
                <a:p>
                  <a:pPr algn="ctr">
                    <a:lnSpc>
                      <a:spcPct val="90000"/>
                    </a:lnSpc>
                  </a:pPr>
                  <a:r>
                    <a:rPr lang="en-GB" sz="900" dirty="0">
                      <a:solidFill>
                        <a:srgbClr val="000000"/>
                      </a:solidFill>
                    </a:rPr>
                    <a:t>245</a:t>
                  </a:r>
                </a:p>
              </p:txBody>
            </p:sp>
            <p:sp>
              <p:nvSpPr>
                <p:cNvPr id="482" name="TextBox 481">
                  <a:extLst>
                    <a:ext uri="{FF2B5EF4-FFF2-40B4-BE49-F238E27FC236}">
                      <a16:creationId xmlns:a16="http://schemas.microsoft.com/office/drawing/2014/main" id="{ABE74745-FDC4-4A3C-9820-9968B9993016}"/>
                    </a:ext>
                  </a:extLst>
                </p:cNvPr>
                <p:cNvSpPr txBox="1"/>
                <p:nvPr/>
              </p:nvSpPr>
              <p:spPr>
                <a:xfrm>
                  <a:off x="707719" y="5272537"/>
                  <a:ext cx="1121067" cy="522025"/>
                </a:xfrm>
                <a:prstGeom prst="rect">
                  <a:avLst/>
                </a:prstGeom>
                <a:noFill/>
              </p:spPr>
              <p:txBody>
                <a:bodyPr wrap="none" lIns="36000" tIns="0" rIns="36000" bIns="0" rtlCol="0">
                  <a:spAutoFit/>
                </a:bodyPr>
                <a:lstStyle/>
                <a:p>
                  <a:pPr>
                    <a:lnSpc>
                      <a:spcPct val="90000"/>
                    </a:lnSpc>
                  </a:pPr>
                  <a:r>
                    <a:rPr lang="en-GB" sz="900" b="1" dirty="0">
                      <a:solidFill>
                        <a:srgbClr val="000000"/>
                      </a:solidFill>
                    </a:rPr>
                    <a:t>No. of participants</a:t>
                  </a:r>
                </a:p>
                <a:p>
                  <a:pPr>
                    <a:lnSpc>
                      <a:spcPct val="90000"/>
                    </a:lnSpc>
                  </a:pPr>
                  <a:r>
                    <a:rPr lang="en-GB" sz="900" dirty="0">
                      <a:solidFill>
                        <a:srgbClr val="000000"/>
                      </a:solidFill>
                    </a:rPr>
                    <a:t>  TTh</a:t>
                  </a:r>
                </a:p>
                <a:p>
                  <a:pPr>
                    <a:lnSpc>
                      <a:spcPct val="90000"/>
                    </a:lnSpc>
                  </a:pPr>
                  <a:r>
                    <a:rPr lang="en-GB" sz="900" dirty="0">
                      <a:solidFill>
                        <a:srgbClr val="000000"/>
                      </a:solidFill>
                    </a:rPr>
                    <a:t>  Placebo</a:t>
                  </a:r>
                </a:p>
              </p:txBody>
            </p:sp>
          </p:grpSp>
          <p:grpSp>
            <p:nvGrpSpPr>
              <p:cNvPr id="260" name="Group 259">
                <a:extLst>
                  <a:ext uri="{FF2B5EF4-FFF2-40B4-BE49-F238E27FC236}">
                    <a16:creationId xmlns:a16="http://schemas.microsoft.com/office/drawing/2014/main" id="{AF13AA15-63B6-430A-930C-BD0686A922E4}"/>
                  </a:ext>
                </a:extLst>
              </p:cNvPr>
              <p:cNvGrpSpPr/>
              <p:nvPr/>
            </p:nvGrpSpPr>
            <p:grpSpPr>
              <a:xfrm>
                <a:off x="2916827" y="4202836"/>
                <a:ext cx="1246097" cy="229316"/>
                <a:chOff x="2916827" y="3706334"/>
                <a:chExt cx="1246097" cy="319136"/>
              </a:xfrm>
            </p:grpSpPr>
            <p:sp>
              <p:nvSpPr>
                <p:cNvPr id="477" name="Oval 476">
                  <a:extLst>
                    <a:ext uri="{FF2B5EF4-FFF2-40B4-BE49-F238E27FC236}">
                      <a16:creationId xmlns:a16="http://schemas.microsoft.com/office/drawing/2014/main" id="{5D6AE353-63A6-4E1B-9A33-37DEC4F2E85B}"/>
                    </a:ext>
                  </a:extLst>
                </p:cNvPr>
                <p:cNvSpPr/>
                <p:nvPr/>
              </p:nvSpPr>
              <p:spPr>
                <a:xfrm>
                  <a:off x="2916827" y="3925268"/>
                  <a:ext cx="71957" cy="10020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sp>
              <p:nvSpPr>
                <p:cNvPr id="478" name="Oval 477">
                  <a:extLst>
                    <a:ext uri="{FF2B5EF4-FFF2-40B4-BE49-F238E27FC236}">
                      <a16:creationId xmlns:a16="http://schemas.microsoft.com/office/drawing/2014/main" id="{EAD68AB3-B64B-42D8-A1C1-A17FA60D8D6D}"/>
                    </a:ext>
                  </a:extLst>
                </p:cNvPr>
                <p:cNvSpPr/>
                <p:nvPr/>
              </p:nvSpPr>
              <p:spPr>
                <a:xfrm>
                  <a:off x="4090967" y="3706334"/>
                  <a:ext cx="71957" cy="10020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grpSp>
          <p:grpSp>
            <p:nvGrpSpPr>
              <p:cNvPr id="261" name="Group 260">
                <a:extLst>
                  <a:ext uri="{FF2B5EF4-FFF2-40B4-BE49-F238E27FC236}">
                    <a16:creationId xmlns:a16="http://schemas.microsoft.com/office/drawing/2014/main" id="{F853095B-7DDE-4686-9CDB-0B708679DDA8}"/>
                  </a:ext>
                </a:extLst>
              </p:cNvPr>
              <p:cNvGrpSpPr/>
              <p:nvPr/>
            </p:nvGrpSpPr>
            <p:grpSpPr>
              <a:xfrm>
                <a:off x="1583771" y="3865753"/>
                <a:ext cx="2545581" cy="1294437"/>
                <a:chOff x="1583771" y="3865753"/>
                <a:chExt cx="2545581" cy="1294437"/>
              </a:xfrm>
            </p:grpSpPr>
            <p:sp>
              <p:nvSpPr>
                <p:cNvPr id="461" name="Freeform: Shape 6">
                  <a:extLst>
                    <a:ext uri="{FF2B5EF4-FFF2-40B4-BE49-F238E27FC236}">
                      <a16:creationId xmlns:a16="http://schemas.microsoft.com/office/drawing/2014/main" id="{FD8C2BB6-C38B-494D-BEC9-E09E23F9DE98}"/>
                    </a:ext>
                  </a:extLst>
                </p:cNvPr>
                <p:cNvSpPr/>
                <p:nvPr/>
              </p:nvSpPr>
              <p:spPr>
                <a:xfrm>
                  <a:off x="1647221" y="3865753"/>
                  <a:ext cx="2481867" cy="1232190"/>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grpSp>
              <p:nvGrpSpPr>
                <p:cNvPr id="462" name="Group 461">
                  <a:extLst>
                    <a:ext uri="{FF2B5EF4-FFF2-40B4-BE49-F238E27FC236}">
                      <a16:creationId xmlns:a16="http://schemas.microsoft.com/office/drawing/2014/main" id="{3056AD7C-3290-4387-BA9C-AAC87372A7FE}"/>
                    </a:ext>
                  </a:extLst>
                </p:cNvPr>
                <p:cNvGrpSpPr/>
                <p:nvPr/>
              </p:nvGrpSpPr>
              <p:grpSpPr>
                <a:xfrm>
                  <a:off x="1583771" y="3865818"/>
                  <a:ext cx="61200" cy="1150551"/>
                  <a:chOff x="1596650" y="3281571"/>
                  <a:chExt cx="61200" cy="1601203"/>
                </a:xfrm>
              </p:grpSpPr>
              <p:cxnSp>
                <p:nvCxnSpPr>
                  <p:cNvPr id="469" name="Straight Connector 468">
                    <a:extLst>
                      <a:ext uri="{FF2B5EF4-FFF2-40B4-BE49-F238E27FC236}">
                        <a16:creationId xmlns:a16="http://schemas.microsoft.com/office/drawing/2014/main" id="{B9EB92B4-1523-4C43-BCC6-855684DFDF39}"/>
                      </a:ext>
                    </a:extLst>
                  </p:cNvPr>
                  <p:cNvCxnSpPr/>
                  <p:nvPr/>
                </p:nvCxnSpPr>
                <p:spPr>
                  <a:xfrm>
                    <a:off x="1596650" y="373905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0" name="Straight Connector 469">
                    <a:extLst>
                      <a:ext uri="{FF2B5EF4-FFF2-40B4-BE49-F238E27FC236}">
                        <a16:creationId xmlns:a16="http://schemas.microsoft.com/office/drawing/2014/main" id="{414E358F-C76A-480F-BFCE-CE4D1F86CCE9}"/>
                      </a:ext>
                    </a:extLst>
                  </p:cNvPr>
                  <p:cNvCxnSpPr/>
                  <p:nvPr/>
                </p:nvCxnSpPr>
                <p:spPr>
                  <a:xfrm>
                    <a:off x="1596650" y="419654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1" name="Straight Connector 470">
                    <a:extLst>
                      <a:ext uri="{FF2B5EF4-FFF2-40B4-BE49-F238E27FC236}">
                        <a16:creationId xmlns:a16="http://schemas.microsoft.com/office/drawing/2014/main" id="{38324F9C-1528-4073-88AA-CEC1F1789C70}"/>
                      </a:ext>
                    </a:extLst>
                  </p:cNvPr>
                  <p:cNvCxnSpPr/>
                  <p:nvPr/>
                </p:nvCxnSpPr>
                <p:spPr>
                  <a:xfrm>
                    <a:off x="1596650" y="465402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2" name="Straight Connector 471">
                    <a:extLst>
                      <a:ext uri="{FF2B5EF4-FFF2-40B4-BE49-F238E27FC236}">
                        <a16:creationId xmlns:a16="http://schemas.microsoft.com/office/drawing/2014/main" id="{7E2DCA04-6D63-47E6-A7F5-C2E7822D25EB}"/>
                      </a:ext>
                    </a:extLst>
                  </p:cNvPr>
                  <p:cNvCxnSpPr/>
                  <p:nvPr/>
                </p:nvCxnSpPr>
                <p:spPr>
                  <a:xfrm>
                    <a:off x="1596650"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3" name="Straight Connector 472">
                    <a:extLst>
                      <a:ext uri="{FF2B5EF4-FFF2-40B4-BE49-F238E27FC236}">
                        <a16:creationId xmlns:a16="http://schemas.microsoft.com/office/drawing/2014/main" id="{91128650-8622-41A8-9405-9778BC23E3C4}"/>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4" name="Straight Connector 473">
                    <a:extLst>
                      <a:ext uri="{FF2B5EF4-FFF2-40B4-BE49-F238E27FC236}">
                        <a16:creationId xmlns:a16="http://schemas.microsoft.com/office/drawing/2014/main" id="{047404D1-B3CD-428F-AFBC-C9ADD416A785}"/>
                      </a:ext>
                    </a:extLst>
                  </p:cNvPr>
                  <p:cNvCxnSpPr/>
                  <p:nvPr/>
                </p:nvCxnSpPr>
                <p:spPr>
                  <a:xfrm>
                    <a:off x="1596650" y="351031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a:extLst>
                      <a:ext uri="{FF2B5EF4-FFF2-40B4-BE49-F238E27FC236}">
                        <a16:creationId xmlns:a16="http://schemas.microsoft.com/office/drawing/2014/main" id="{F05F2470-0F91-4ABE-9859-FDEAF380F305}"/>
                      </a:ext>
                    </a:extLst>
                  </p:cNvPr>
                  <p:cNvCxnSpPr/>
                  <p:nvPr/>
                </p:nvCxnSpPr>
                <p:spPr>
                  <a:xfrm>
                    <a:off x="1596650" y="396780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6" name="Straight Connector 475">
                    <a:extLst>
                      <a:ext uri="{FF2B5EF4-FFF2-40B4-BE49-F238E27FC236}">
                        <a16:creationId xmlns:a16="http://schemas.microsoft.com/office/drawing/2014/main" id="{A65919CD-54C0-42FC-AF71-C768E9EDFE70}"/>
                      </a:ext>
                    </a:extLst>
                  </p:cNvPr>
                  <p:cNvCxnSpPr/>
                  <p:nvPr/>
                </p:nvCxnSpPr>
                <p:spPr>
                  <a:xfrm>
                    <a:off x="1596650" y="442528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63" name="Group 462">
                  <a:extLst>
                    <a:ext uri="{FF2B5EF4-FFF2-40B4-BE49-F238E27FC236}">
                      <a16:creationId xmlns:a16="http://schemas.microsoft.com/office/drawing/2014/main" id="{360CEEA9-25F4-4B48-A507-C2C4054456B7}"/>
                    </a:ext>
                  </a:extLst>
                </p:cNvPr>
                <p:cNvGrpSpPr/>
                <p:nvPr/>
              </p:nvGrpSpPr>
              <p:grpSpPr>
                <a:xfrm>
                  <a:off x="1787130" y="5098990"/>
                  <a:ext cx="2342222" cy="61200"/>
                  <a:chOff x="1800009" y="4997756"/>
                  <a:chExt cx="2342222" cy="61200"/>
                </a:xfrm>
              </p:grpSpPr>
              <p:cxnSp>
                <p:nvCxnSpPr>
                  <p:cNvPr id="464" name="Straight Connector 463">
                    <a:extLst>
                      <a:ext uri="{FF2B5EF4-FFF2-40B4-BE49-F238E27FC236}">
                        <a16:creationId xmlns:a16="http://schemas.microsoft.com/office/drawing/2014/main" id="{73B42B25-799B-46E8-95CB-3CB33C130F49}"/>
                      </a:ext>
                    </a:extLst>
                  </p:cNvPr>
                  <p:cNvCxnSpPr/>
                  <p:nvPr/>
                </p:nvCxnSpPr>
                <p:spPr>
                  <a:xfrm rot="5400000">
                    <a:off x="3521865"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5" name="Straight Connector 464">
                    <a:extLst>
                      <a:ext uri="{FF2B5EF4-FFF2-40B4-BE49-F238E27FC236}">
                        <a16:creationId xmlns:a16="http://schemas.microsoft.com/office/drawing/2014/main" id="{968846F5-99D4-4FE8-8486-8DB83B0BC484}"/>
                      </a:ext>
                    </a:extLst>
                  </p:cNvPr>
                  <p:cNvCxnSpPr/>
                  <p:nvPr/>
                </p:nvCxnSpPr>
                <p:spPr>
                  <a:xfrm rot="5400000">
                    <a:off x="2937713"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6" name="Straight Connector 465">
                    <a:extLst>
                      <a:ext uri="{FF2B5EF4-FFF2-40B4-BE49-F238E27FC236}">
                        <a16:creationId xmlns:a16="http://schemas.microsoft.com/office/drawing/2014/main" id="{0C8A8CF4-7AF5-4770-AD92-048C92D9CA99}"/>
                      </a:ext>
                    </a:extLst>
                  </p:cNvPr>
                  <p:cNvCxnSpPr/>
                  <p:nvPr/>
                </p:nvCxnSpPr>
                <p:spPr>
                  <a:xfrm rot="5400000">
                    <a:off x="2353561"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a:extLst>
                      <a:ext uri="{FF2B5EF4-FFF2-40B4-BE49-F238E27FC236}">
                        <a16:creationId xmlns:a16="http://schemas.microsoft.com/office/drawing/2014/main" id="{D9D04BE3-41D2-4A54-A8B6-84B4BCEA43C9}"/>
                      </a:ext>
                    </a:extLst>
                  </p:cNvPr>
                  <p:cNvCxnSpPr/>
                  <p:nvPr/>
                </p:nvCxnSpPr>
                <p:spPr>
                  <a:xfrm rot="5400000">
                    <a:off x="1769409"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8" name="Straight Connector 467">
                    <a:extLst>
                      <a:ext uri="{FF2B5EF4-FFF2-40B4-BE49-F238E27FC236}">
                        <a16:creationId xmlns:a16="http://schemas.microsoft.com/office/drawing/2014/main" id="{A65FF2A9-CDCB-4496-A7BB-0695A96657CC}"/>
                      </a:ext>
                    </a:extLst>
                  </p:cNvPr>
                  <p:cNvCxnSpPr/>
                  <p:nvPr/>
                </p:nvCxnSpPr>
                <p:spPr>
                  <a:xfrm rot="5400000">
                    <a:off x="4111631"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262" name="Group 261">
                <a:extLst>
                  <a:ext uri="{FF2B5EF4-FFF2-40B4-BE49-F238E27FC236}">
                    <a16:creationId xmlns:a16="http://schemas.microsoft.com/office/drawing/2014/main" id="{01E440F9-6FF5-4E3E-A3FF-6D008CF1A200}"/>
                  </a:ext>
                </a:extLst>
              </p:cNvPr>
              <p:cNvGrpSpPr/>
              <p:nvPr/>
            </p:nvGrpSpPr>
            <p:grpSpPr>
              <a:xfrm>
                <a:off x="1709242" y="5164491"/>
                <a:ext cx="2516115" cy="169277"/>
                <a:chOff x="1709242" y="5164491"/>
                <a:chExt cx="2516115" cy="169277"/>
              </a:xfrm>
            </p:grpSpPr>
            <p:sp>
              <p:nvSpPr>
                <p:cNvPr id="298" name="TextBox 297">
                  <a:extLst>
                    <a:ext uri="{FF2B5EF4-FFF2-40B4-BE49-F238E27FC236}">
                      <a16:creationId xmlns:a16="http://schemas.microsoft.com/office/drawing/2014/main" id="{A1044A75-D026-4E70-9720-108A079EFACD}"/>
                    </a:ext>
                  </a:extLst>
                </p:cNvPr>
                <p:cNvSpPr txBox="1"/>
                <p:nvPr/>
              </p:nvSpPr>
              <p:spPr>
                <a:xfrm>
                  <a:off x="4030826" y="5164491"/>
                  <a:ext cx="194531" cy="169277"/>
                </a:xfrm>
                <a:prstGeom prst="rect">
                  <a:avLst/>
                </a:prstGeom>
                <a:noFill/>
              </p:spPr>
              <p:txBody>
                <a:bodyPr wrap="none" lIns="36000" tIns="0" rIns="36000" bIns="0" rtlCol="0">
                  <a:spAutoFit/>
                </a:bodyPr>
                <a:lstStyle/>
                <a:p>
                  <a:pPr algn="ctr"/>
                  <a:r>
                    <a:rPr lang="en-GB" sz="1100" dirty="0">
                      <a:solidFill>
                        <a:srgbClr val="000000"/>
                      </a:solidFill>
                    </a:rPr>
                    <a:t>12</a:t>
                  </a:r>
                </a:p>
              </p:txBody>
            </p:sp>
            <p:sp>
              <p:nvSpPr>
                <p:cNvPr id="299" name="TextBox 298">
                  <a:extLst>
                    <a:ext uri="{FF2B5EF4-FFF2-40B4-BE49-F238E27FC236}">
                      <a16:creationId xmlns:a16="http://schemas.microsoft.com/office/drawing/2014/main" id="{7ED29E6F-D95C-4783-B230-DF28F46DC6FF}"/>
                    </a:ext>
                  </a:extLst>
                </p:cNvPr>
                <p:cNvSpPr txBox="1"/>
                <p:nvPr/>
              </p:nvSpPr>
              <p:spPr>
                <a:xfrm>
                  <a:off x="3459587" y="5164491"/>
                  <a:ext cx="160869" cy="169277"/>
                </a:xfrm>
                <a:prstGeom prst="rect">
                  <a:avLst/>
                </a:prstGeom>
                <a:noFill/>
              </p:spPr>
              <p:txBody>
                <a:bodyPr wrap="none" lIns="36000" tIns="0" rIns="36000" bIns="0" rtlCol="0">
                  <a:spAutoFit/>
                </a:bodyPr>
                <a:lstStyle/>
                <a:p>
                  <a:pPr algn="ctr"/>
                  <a:r>
                    <a:rPr lang="en-GB" sz="1100" dirty="0">
                      <a:solidFill>
                        <a:srgbClr val="000000"/>
                      </a:solidFill>
                    </a:rPr>
                    <a:t>9</a:t>
                  </a:r>
                </a:p>
              </p:txBody>
            </p:sp>
            <p:sp>
              <p:nvSpPr>
                <p:cNvPr id="301" name="TextBox 300">
                  <a:extLst>
                    <a:ext uri="{FF2B5EF4-FFF2-40B4-BE49-F238E27FC236}">
                      <a16:creationId xmlns:a16="http://schemas.microsoft.com/office/drawing/2014/main" id="{41147F58-7C14-4D8B-A016-C45EE0791D08}"/>
                    </a:ext>
                  </a:extLst>
                </p:cNvPr>
                <p:cNvSpPr txBox="1"/>
                <p:nvPr/>
              </p:nvSpPr>
              <p:spPr>
                <a:xfrm>
                  <a:off x="2875872" y="5164491"/>
                  <a:ext cx="160869" cy="169277"/>
                </a:xfrm>
                <a:prstGeom prst="rect">
                  <a:avLst/>
                </a:prstGeom>
                <a:noFill/>
              </p:spPr>
              <p:txBody>
                <a:bodyPr wrap="none" lIns="36000" tIns="0" rIns="36000" bIns="0" rtlCol="0">
                  <a:spAutoFit/>
                </a:bodyPr>
                <a:lstStyle/>
                <a:p>
                  <a:pPr algn="ctr"/>
                  <a:r>
                    <a:rPr lang="en-GB" sz="1100" dirty="0">
                      <a:solidFill>
                        <a:srgbClr val="000000"/>
                      </a:solidFill>
                    </a:rPr>
                    <a:t>6</a:t>
                  </a:r>
                </a:p>
              </p:txBody>
            </p:sp>
            <p:sp>
              <p:nvSpPr>
                <p:cNvPr id="459" name="TextBox 458">
                  <a:extLst>
                    <a:ext uri="{FF2B5EF4-FFF2-40B4-BE49-F238E27FC236}">
                      <a16:creationId xmlns:a16="http://schemas.microsoft.com/office/drawing/2014/main" id="{745553FF-B2D1-45A8-A8C8-A876955C9CAC}"/>
                    </a:ext>
                  </a:extLst>
                </p:cNvPr>
                <p:cNvSpPr txBox="1"/>
                <p:nvPr/>
              </p:nvSpPr>
              <p:spPr>
                <a:xfrm>
                  <a:off x="2295362" y="5164491"/>
                  <a:ext cx="154457" cy="169277"/>
                </a:xfrm>
                <a:prstGeom prst="rect">
                  <a:avLst/>
                </a:prstGeom>
                <a:noFill/>
              </p:spPr>
              <p:txBody>
                <a:bodyPr wrap="none" lIns="36000" tIns="0" rIns="36000" bIns="0" rtlCol="0">
                  <a:spAutoFit/>
                </a:bodyPr>
                <a:lstStyle/>
                <a:p>
                  <a:pPr algn="ctr"/>
                  <a:r>
                    <a:rPr lang="en-GB" sz="1100" dirty="0">
                      <a:solidFill>
                        <a:srgbClr val="000000"/>
                      </a:solidFill>
                    </a:rPr>
                    <a:t>3</a:t>
                  </a:r>
                </a:p>
              </p:txBody>
            </p:sp>
            <p:sp>
              <p:nvSpPr>
                <p:cNvPr id="460" name="TextBox 459">
                  <a:extLst>
                    <a:ext uri="{FF2B5EF4-FFF2-40B4-BE49-F238E27FC236}">
                      <a16:creationId xmlns:a16="http://schemas.microsoft.com/office/drawing/2014/main" id="{784BB314-320C-46CD-B211-84D5A63448B8}"/>
                    </a:ext>
                  </a:extLst>
                </p:cNvPr>
                <p:cNvSpPr txBox="1"/>
                <p:nvPr/>
              </p:nvSpPr>
              <p:spPr>
                <a:xfrm>
                  <a:off x="1709242" y="5164491"/>
                  <a:ext cx="159265" cy="169277"/>
                </a:xfrm>
                <a:prstGeom prst="rect">
                  <a:avLst/>
                </a:prstGeom>
                <a:noFill/>
              </p:spPr>
              <p:txBody>
                <a:bodyPr wrap="none" lIns="36000" tIns="0" rIns="36000" bIns="0" rtlCol="0">
                  <a:spAutoFit/>
                </a:bodyPr>
                <a:lstStyle/>
                <a:p>
                  <a:pPr algn="ctr"/>
                  <a:r>
                    <a:rPr lang="en-GB" sz="1100" dirty="0">
                      <a:solidFill>
                        <a:srgbClr val="000000"/>
                      </a:solidFill>
                    </a:rPr>
                    <a:t>0</a:t>
                  </a:r>
                </a:p>
              </p:txBody>
            </p:sp>
          </p:grpSp>
          <p:sp>
            <p:nvSpPr>
              <p:cNvPr id="263" name="TextBox 262">
                <a:extLst>
                  <a:ext uri="{FF2B5EF4-FFF2-40B4-BE49-F238E27FC236}">
                    <a16:creationId xmlns:a16="http://schemas.microsoft.com/office/drawing/2014/main" id="{1C6DD612-5139-4467-A795-B70368CFC10A}"/>
                  </a:ext>
                </a:extLst>
              </p:cNvPr>
              <p:cNvSpPr txBox="1"/>
              <p:nvPr/>
            </p:nvSpPr>
            <p:spPr>
              <a:xfrm>
                <a:off x="1787130" y="5271099"/>
                <a:ext cx="2336607" cy="169277"/>
              </a:xfrm>
              <a:prstGeom prst="rect">
                <a:avLst/>
              </a:prstGeom>
              <a:noFill/>
            </p:spPr>
            <p:txBody>
              <a:bodyPr wrap="square" lIns="36000" tIns="0" rIns="36000" bIns="0" rtlCol="0">
                <a:spAutoFit/>
              </a:bodyPr>
              <a:lstStyle/>
              <a:p>
                <a:pPr algn="ctr"/>
                <a:r>
                  <a:rPr lang="en-GB" sz="1100" b="1" dirty="0">
                    <a:solidFill>
                      <a:srgbClr val="000000"/>
                    </a:solidFill>
                  </a:rPr>
                  <a:t>Month</a:t>
                </a:r>
              </a:p>
            </p:txBody>
          </p:sp>
          <p:grpSp>
            <p:nvGrpSpPr>
              <p:cNvPr id="264" name="Group 263">
                <a:extLst>
                  <a:ext uri="{FF2B5EF4-FFF2-40B4-BE49-F238E27FC236}">
                    <a16:creationId xmlns:a16="http://schemas.microsoft.com/office/drawing/2014/main" id="{BCCF89BE-3171-4B4D-BED0-8453AD097138}"/>
                  </a:ext>
                </a:extLst>
              </p:cNvPr>
              <p:cNvGrpSpPr/>
              <p:nvPr/>
            </p:nvGrpSpPr>
            <p:grpSpPr>
              <a:xfrm>
                <a:off x="1202387" y="3779898"/>
                <a:ext cx="378830" cy="1321697"/>
                <a:chOff x="1215266" y="3161997"/>
                <a:chExt cx="378830" cy="1839384"/>
              </a:xfrm>
            </p:grpSpPr>
            <p:sp>
              <p:nvSpPr>
                <p:cNvPr id="289" name="TextBox 288">
                  <a:extLst>
                    <a:ext uri="{FF2B5EF4-FFF2-40B4-BE49-F238E27FC236}">
                      <a16:creationId xmlns:a16="http://schemas.microsoft.com/office/drawing/2014/main" id="{0FCD2C1D-E141-4230-9AC9-C89E08A732F7}"/>
                    </a:ext>
                  </a:extLst>
                </p:cNvPr>
                <p:cNvSpPr txBox="1"/>
                <p:nvPr/>
              </p:nvSpPr>
              <p:spPr>
                <a:xfrm>
                  <a:off x="1215266" y="4761687"/>
                  <a:ext cx="378830" cy="235580"/>
                </a:xfrm>
                <a:prstGeom prst="rect">
                  <a:avLst/>
                </a:prstGeom>
                <a:noFill/>
              </p:spPr>
              <p:txBody>
                <a:bodyPr wrap="square" lIns="0" tIns="0" rIns="108000" bIns="0" rtlCol="0" anchor="ctr">
                  <a:spAutoFit/>
                </a:bodyPr>
                <a:lstStyle/>
                <a:p>
                  <a:pPr algn="r"/>
                  <a:endParaRPr lang="en-GB" sz="1100" dirty="0">
                    <a:solidFill>
                      <a:srgbClr val="272727"/>
                    </a:solidFill>
                  </a:endParaRPr>
                </a:p>
              </p:txBody>
            </p:sp>
            <p:sp>
              <p:nvSpPr>
                <p:cNvPr id="290" name="TextBox 289">
                  <a:extLst>
                    <a:ext uri="{FF2B5EF4-FFF2-40B4-BE49-F238E27FC236}">
                      <a16:creationId xmlns:a16="http://schemas.microsoft.com/office/drawing/2014/main" id="{D6258410-E563-4BF8-A452-2CD5AF182555}"/>
                    </a:ext>
                  </a:extLst>
                </p:cNvPr>
                <p:cNvSpPr txBox="1"/>
                <p:nvPr/>
              </p:nvSpPr>
              <p:spPr>
                <a:xfrm>
                  <a:off x="1315747" y="4307572"/>
                  <a:ext cx="278348" cy="235580"/>
                </a:xfrm>
                <a:prstGeom prst="rect">
                  <a:avLst/>
                </a:prstGeom>
                <a:noFill/>
              </p:spPr>
              <p:txBody>
                <a:bodyPr wrap="square" lIns="0" tIns="0" rIns="36000" bIns="0" rtlCol="0" anchor="ctr">
                  <a:spAutoFit/>
                </a:bodyPr>
                <a:lstStyle/>
                <a:p>
                  <a:pPr algn="r"/>
                  <a:r>
                    <a:rPr lang="en-GB" sz="1100" dirty="0">
                      <a:solidFill>
                        <a:srgbClr val="000000"/>
                      </a:solidFill>
                    </a:rPr>
                    <a:t>-10</a:t>
                  </a:r>
                </a:p>
              </p:txBody>
            </p:sp>
            <p:sp>
              <p:nvSpPr>
                <p:cNvPr id="291" name="TextBox 290">
                  <a:extLst>
                    <a:ext uri="{FF2B5EF4-FFF2-40B4-BE49-F238E27FC236}">
                      <a16:creationId xmlns:a16="http://schemas.microsoft.com/office/drawing/2014/main" id="{8C57CE21-2D14-4B36-970F-F659B669867D}"/>
                    </a:ext>
                  </a:extLst>
                </p:cNvPr>
                <p:cNvSpPr txBox="1"/>
                <p:nvPr/>
              </p:nvSpPr>
              <p:spPr>
                <a:xfrm>
                  <a:off x="1315747" y="4078457"/>
                  <a:ext cx="278348" cy="235580"/>
                </a:xfrm>
                <a:prstGeom prst="rect">
                  <a:avLst/>
                </a:prstGeom>
                <a:noFill/>
              </p:spPr>
              <p:txBody>
                <a:bodyPr wrap="square" lIns="0" tIns="0" rIns="36000" bIns="0" rtlCol="0" anchor="ctr">
                  <a:spAutoFit/>
                </a:bodyPr>
                <a:lstStyle/>
                <a:p>
                  <a:pPr algn="r"/>
                  <a:r>
                    <a:rPr lang="en-GB" sz="1100" dirty="0">
                      <a:solidFill>
                        <a:srgbClr val="000000"/>
                      </a:solidFill>
                    </a:rPr>
                    <a:t>-5</a:t>
                  </a:r>
                </a:p>
              </p:txBody>
            </p:sp>
            <p:sp>
              <p:nvSpPr>
                <p:cNvPr id="292" name="TextBox 291">
                  <a:extLst>
                    <a:ext uri="{FF2B5EF4-FFF2-40B4-BE49-F238E27FC236}">
                      <a16:creationId xmlns:a16="http://schemas.microsoft.com/office/drawing/2014/main" id="{E6DC87AA-80AA-422F-BE76-28A13A829E86}"/>
                    </a:ext>
                  </a:extLst>
                </p:cNvPr>
                <p:cNvSpPr txBox="1"/>
                <p:nvPr/>
              </p:nvSpPr>
              <p:spPr>
                <a:xfrm>
                  <a:off x="1315747" y="3391113"/>
                  <a:ext cx="278348" cy="235580"/>
                </a:xfrm>
                <a:prstGeom prst="rect">
                  <a:avLst/>
                </a:prstGeom>
                <a:noFill/>
              </p:spPr>
              <p:txBody>
                <a:bodyPr wrap="square" lIns="0" tIns="0" rIns="36000" bIns="0" rtlCol="0" anchor="ctr">
                  <a:spAutoFit/>
                </a:bodyPr>
                <a:lstStyle/>
                <a:p>
                  <a:pPr algn="r"/>
                  <a:r>
                    <a:rPr lang="en-GB" sz="1100" dirty="0">
                      <a:solidFill>
                        <a:srgbClr val="000000"/>
                      </a:solidFill>
                    </a:rPr>
                    <a:t>10</a:t>
                  </a:r>
                </a:p>
              </p:txBody>
            </p:sp>
            <p:sp>
              <p:nvSpPr>
                <p:cNvPr id="293" name="TextBox 292">
                  <a:extLst>
                    <a:ext uri="{FF2B5EF4-FFF2-40B4-BE49-F238E27FC236}">
                      <a16:creationId xmlns:a16="http://schemas.microsoft.com/office/drawing/2014/main" id="{017A9A79-A260-4892-B4D2-2842A8B71E48}"/>
                    </a:ext>
                  </a:extLst>
                </p:cNvPr>
                <p:cNvSpPr txBox="1"/>
                <p:nvPr/>
              </p:nvSpPr>
              <p:spPr>
                <a:xfrm>
                  <a:off x="1355226" y="3161997"/>
                  <a:ext cx="238869" cy="235580"/>
                </a:xfrm>
                <a:prstGeom prst="rect">
                  <a:avLst/>
                </a:prstGeom>
                <a:noFill/>
              </p:spPr>
              <p:txBody>
                <a:bodyPr wrap="square" lIns="0" tIns="0" rIns="36000" bIns="0" rtlCol="0" anchor="ctr">
                  <a:spAutoFit/>
                </a:bodyPr>
                <a:lstStyle/>
                <a:p>
                  <a:pPr algn="r"/>
                  <a:r>
                    <a:rPr lang="en-GB" sz="1100" dirty="0">
                      <a:solidFill>
                        <a:srgbClr val="000000"/>
                      </a:solidFill>
                    </a:rPr>
                    <a:t>15</a:t>
                  </a:r>
                </a:p>
              </p:txBody>
            </p:sp>
            <p:sp>
              <p:nvSpPr>
                <p:cNvPr id="294" name="TextBox 293">
                  <a:extLst>
                    <a:ext uri="{FF2B5EF4-FFF2-40B4-BE49-F238E27FC236}">
                      <a16:creationId xmlns:a16="http://schemas.microsoft.com/office/drawing/2014/main" id="{F2365AE1-7324-4AB9-9E02-75EE8EC38EE9}"/>
                    </a:ext>
                  </a:extLst>
                </p:cNvPr>
                <p:cNvSpPr txBox="1"/>
                <p:nvPr/>
              </p:nvSpPr>
              <p:spPr>
                <a:xfrm>
                  <a:off x="1315747" y="3620227"/>
                  <a:ext cx="278348" cy="235580"/>
                </a:xfrm>
                <a:prstGeom prst="rect">
                  <a:avLst/>
                </a:prstGeom>
                <a:noFill/>
              </p:spPr>
              <p:txBody>
                <a:bodyPr wrap="square" lIns="0" tIns="0" rIns="36000" bIns="0" rtlCol="0" anchor="ctr">
                  <a:spAutoFit/>
                </a:bodyPr>
                <a:lstStyle/>
                <a:p>
                  <a:pPr algn="r"/>
                  <a:r>
                    <a:rPr lang="en-GB" sz="1100" dirty="0">
                      <a:solidFill>
                        <a:srgbClr val="000000"/>
                      </a:solidFill>
                    </a:rPr>
                    <a:t>5</a:t>
                  </a:r>
                </a:p>
              </p:txBody>
            </p:sp>
            <p:sp>
              <p:nvSpPr>
                <p:cNvPr id="295" name="TextBox 294">
                  <a:extLst>
                    <a:ext uri="{FF2B5EF4-FFF2-40B4-BE49-F238E27FC236}">
                      <a16:creationId xmlns:a16="http://schemas.microsoft.com/office/drawing/2014/main" id="{5D5F83FD-8541-47A0-B106-8B75FA1043C4}"/>
                    </a:ext>
                  </a:extLst>
                </p:cNvPr>
                <p:cNvSpPr txBox="1"/>
                <p:nvPr/>
              </p:nvSpPr>
              <p:spPr>
                <a:xfrm>
                  <a:off x="1315747" y="3849342"/>
                  <a:ext cx="278348" cy="235580"/>
                </a:xfrm>
                <a:prstGeom prst="rect">
                  <a:avLst/>
                </a:prstGeom>
                <a:noFill/>
              </p:spPr>
              <p:txBody>
                <a:bodyPr wrap="square" lIns="0" tIns="0" rIns="36000" bIns="0" rtlCol="0" anchor="ctr">
                  <a:spAutoFit/>
                </a:bodyPr>
                <a:lstStyle/>
                <a:p>
                  <a:pPr algn="r"/>
                  <a:r>
                    <a:rPr lang="en-GB" sz="1100" dirty="0">
                      <a:solidFill>
                        <a:srgbClr val="000000"/>
                      </a:solidFill>
                    </a:rPr>
                    <a:t>0</a:t>
                  </a:r>
                </a:p>
              </p:txBody>
            </p:sp>
            <p:sp>
              <p:nvSpPr>
                <p:cNvPr id="296" name="TextBox 295">
                  <a:extLst>
                    <a:ext uri="{FF2B5EF4-FFF2-40B4-BE49-F238E27FC236}">
                      <a16:creationId xmlns:a16="http://schemas.microsoft.com/office/drawing/2014/main" id="{7D888A6D-BE3A-4C83-B524-CF5994216797}"/>
                    </a:ext>
                  </a:extLst>
                </p:cNvPr>
                <p:cNvSpPr txBox="1"/>
                <p:nvPr/>
              </p:nvSpPr>
              <p:spPr>
                <a:xfrm>
                  <a:off x="1315747" y="4536688"/>
                  <a:ext cx="278348" cy="235580"/>
                </a:xfrm>
                <a:prstGeom prst="rect">
                  <a:avLst/>
                </a:prstGeom>
                <a:noFill/>
              </p:spPr>
              <p:txBody>
                <a:bodyPr wrap="square" lIns="0" tIns="0" rIns="36000" bIns="0" rtlCol="0" anchor="ctr">
                  <a:spAutoFit/>
                </a:bodyPr>
                <a:lstStyle/>
                <a:p>
                  <a:pPr algn="r"/>
                  <a:r>
                    <a:rPr lang="en-GB" sz="1100" dirty="0">
                      <a:solidFill>
                        <a:srgbClr val="272727"/>
                      </a:solidFill>
                    </a:rPr>
                    <a:t>-15</a:t>
                  </a:r>
                </a:p>
              </p:txBody>
            </p:sp>
            <p:sp>
              <p:nvSpPr>
                <p:cNvPr id="297" name="TextBox 296">
                  <a:extLst>
                    <a:ext uri="{FF2B5EF4-FFF2-40B4-BE49-F238E27FC236}">
                      <a16:creationId xmlns:a16="http://schemas.microsoft.com/office/drawing/2014/main" id="{6623A0EF-8623-4F12-A7C7-A422DBFD74E6}"/>
                    </a:ext>
                  </a:extLst>
                </p:cNvPr>
                <p:cNvSpPr txBox="1"/>
                <p:nvPr/>
              </p:nvSpPr>
              <p:spPr>
                <a:xfrm>
                  <a:off x="1315747" y="4765801"/>
                  <a:ext cx="278348" cy="235580"/>
                </a:xfrm>
                <a:prstGeom prst="rect">
                  <a:avLst/>
                </a:prstGeom>
                <a:noFill/>
              </p:spPr>
              <p:txBody>
                <a:bodyPr wrap="square" lIns="0" tIns="0" rIns="36000" bIns="0" rtlCol="0" anchor="ctr">
                  <a:spAutoFit/>
                </a:bodyPr>
                <a:lstStyle/>
                <a:p>
                  <a:pPr algn="r"/>
                  <a:r>
                    <a:rPr lang="en-GB" sz="1100" dirty="0">
                      <a:solidFill>
                        <a:srgbClr val="272727"/>
                      </a:solidFill>
                    </a:rPr>
                    <a:t>-20</a:t>
                  </a:r>
                </a:p>
              </p:txBody>
            </p:sp>
          </p:grpSp>
          <p:sp>
            <p:nvSpPr>
              <p:cNvPr id="265" name="TextBox 264">
                <a:extLst>
                  <a:ext uri="{FF2B5EF4-FFF2-40B4-BE49-F238E27FC236}">
                    <a16:creationId xmlns:a16="http://schemas.microsoft.com/office/drawing/2014/main" id="{D1917358-7900-4A9D-A745-751E40F5F56F}"/>
                  </a:ext>
                </a:extLst>
              </p:cNvPr>
              <p:cNvSpPr txBox="1"/>
              <p:nvPr/>
            </p:nvSpPr>
            <p:spPr>
              <a:xfrm rot="16200000">
                <a:off x="336147" y="4215521"/>
                <a:ext cx="1506564" cy="458459"/>
              </a:xfrm>
              <a:prstGeom prst="rect">
                <a:avLst/>
              </a:prstGeom>
              <a:noFill/>
            </p:spPr>
            <p:txBody>
              <a:bodyPr wrap="square" lIns="0" tIns="0" rIns="0" bIns="0" rtlCol="0">
                <a:spAutoFit/>
              </a:bodyPr>
              <a:lstStyle/>
              <a:p>
                <a:pPr algn="ctr">
                  <a:lnSpc>
                    <a:spcPct val="90000"/>
                  </a:lnSpc>
                </a:pPr>
                <a:r>
                  <a:rPr lang="en-GB" sz="1100" b="1" dirty="0">
                    <a:solidFill>
                      <a:srgbClr val="000000"/>
                    </a:solidFill>
                  </a:rPr>
                  <a:t>Change in Trail-Making</a:t>
                </a:r>
                <a:br>
                  <a:rPr lang="en-GB" sz="1100" b="1" dirty="0">
                    <a:solidFill>
                      <a:srgbClr val="000000"/>
                    </a:solidFill>
                  </a:rPr>
                </a:br>
                <a:r>
                  <a:rPr lang="en-GB" sz="1100" b="1" dirty="0">
                    <a:solidFill>
                      <a:srgbClr val="000000"/>
                    </a:solidFill>
                  </a:rPr>
                  <a:t>Test B minus A (s)</a:t>
                </a:r>
              </a:p>
            </p:txBody>
          </p:sp>
          <p:sp>
            <p:nvSpPr>
              <p:cNvPr id="266" name="TextBox 265">
                <a:extLst>
                  <a:ext uri="{FF2B5EF4-FFF2-40B4-BE49-F238E27FC236}">
                    <a16:creationId xmlns:a16="http://schemas.microsoft.com/office/drawing/2014/main" id="{00B37429-3857-4B86-B525-2547CDAA5DE5}"/>
                  </a:ext>
                </a:extLst>
              </p:cNvPr>
              <p:cNvSpPr txBox="1"/>
              <p:nvPr/>
            </p:nvSpPr>
            <p:spPr>
              <a:xfrm>
                <a:off x="1653939" y="3734752"/>
                <a:ext cx="2473561" cy="147413"/>
              </a:xfrm>
              <a:prstGeom prst="rect">
                <a:avLst/>
              </a:prstGeom>
              <a:noFill/>
            </p:spPr>
            <p:txBody>
              <a:bodyPr wrap="square" lIns="36000" tIns="0" rIns="36000" bIns="0" rtlCol="0">
                <a:spAutoFit/>
              </a:bodyPr>
              <a:lstStyle/>
              <a:p>
                <a:pPr algn="ctr">
                  <a:lnSpc>
                    <a:spcPct val="85000"/>
                  </a:lnSpc>
                </a:pPr>
                <a:r>
                  <a:rPr lang="en-GB" sz="1100" b="1" dirty="0">
                    <a:solidFill>
                      <a:srgbClr val="000000"/>
                    </a:solidFill>
                  </a:rPr>
                  <a:t>Executive function</a:t>
                </a:r>
              </a:p>
            </p:txBody>
          </p:sp>
          <p:sp>
            <p:nvSpPr>
              <p:cNvPr id="267" name="Freeform: Shape 266">
                <a:extLst>
                  <a:ext uri="{FF2B5EF4-FFF2-40B4-BE49-F238E27FC236}">
                    <a16:creationId xmlns:a16="http://schemas.microsoft.com/office/drawing/2014/main" id="{6947FAC7-195B-47B4-B7F3-EC02A043C0BA}"/>
                  </a:ext>
                </a:extLst>
              </p:cNvPr>
              <p:cNvSpPr/>
              <p:nvPr/>
            </p:nvSpPr>
            <p:spPr>
              <a:xfrm>
                <a:off x="1781707" y="4361864"/>
                <a:ext cx="2343654" cy="348616"/>
              </a:xfrm>
              <a:custGeom>
                <a:avLst/>
                <a:gdLst>
                  <a:gd name="connsiteX0" fmla="*/ 0 w 2342905"/>
                  <a:gd name="connsiteY0" fmla="*/ 1087076 h 1087076"/>
                  <a:gd name="connsiteX1" fmla="*/ 580821 w 2342905"/>
                  <a:gd name="connsiteY1" fmla="*/ 490558 h 1087076"/>
                  <a:gd name="connsiteX2" fmla="*/ 1169490 w 2342905"/>
                  <a:gd name="connsiteY2" fmla="*/ 345353 h 1087076"/>
                  <a:gd name="connsiteX3" fmla="*/ 1754235 w 2342905"/>
                  <a:gd name="connsiteY3" fmla="*/ 215846 h 1087076"/>
                  <a:gd name="connsiteX4" fmla="*/ 2342905 w 2342905"/>
                  <a:gd name="connsiteY4" fmla="*/ 0 h 1087076"/>
                  <a:gd name="connsiteX0" fmla="*/ 0 w 2344867"/>
                  <a:gd name="connsiteY0" fmla="*/ 1075303 h 1075303"/>
                  <a:gd name="connsiteX1" fmla="*/ 582783 w 2344867"/>
                  <a:gd name="connsiteY1" fmla="*/ 490558 h 1075303"/>
                  <a:gd name="connsiteX2" fmla="*/ 1171452 w 2344867"/>
                  <a:gd name="connsiteY2" fmla="*/ 345353 h 1075303"/>
                  <a:gd name="connsiteX3" fmla="*/ 1756197 w 2344867"/>
                  <a:gd name="connsiteY3" fmla="*/ 215846 h 1075303"/>
                  <a:gd name="connsiteX4" fmla="*/ 2344867 w 2344867"/>
                  <a:gd name="connsiteY4" fmla="*/ 0 h 1075303"/>
                  <a:gd name="connsiteX0" fmla="*/ 0 w 2346829"/>
                  <a:gd name="connsiteY0" fmla="*/ 1075303 h 1075303"/>
                  <a:gd name="connsiteX1" fmla="*/ 584745 w 2346829"/>
                  <a:gd name="connsiteY1" fmla="*/ 490558 h 1075303"/>
                  <a:gd name="connsiteX2" fmla="*/ 1173414 w 2346829"/>
                  <a:gd name="connsiteY2" fmla="*/ 345353 h 1075303"/>
                  <a:gd name="connsiteX3" fmla="*/ 1758159 w 2346829"/>
                  <a:gd name="connsiteY3" fmla="*/ 215846 h 1075303"/>
                  <a:gd name="connsiteX4" fmla="*/ 2346829 w 2346829"/>
                  <a:gd name="connsiteY4" fmla="*/ 0 h 1075303"/>
                  <a:gd name="connsiteX0" fmla="*/ 0 w 2346829"/>
                  <a:gd name="connsiteY0" fmla="*/ 1075303 h 1075303"/>
                  <a:gd name="connsiteX1" fmla="*/ 1173414 w 2346829"/>
                  <a:gd name="connsiteY1" fmla="*/ 345353 h 1075303"/>
                  <a:gd name="connsiteX2" fmla="*/ 1758159 w 2346829"/>
                  <a:gd name="connsiteY2" fmla="*/ 215846 h 1075303"/>
                  <a:gd name="connsiteX3" fmla="*/ 2346829 w 2346829"/>
                  <a:gd name="connsiteY3" fmla="*/ 0 h 1075303"/>
                  <a:gd name="connsiteX0" fmla="*/ 0 w 2346829"/>
                  <a:gd name="connsiteY0" fmla="*/ 1075303 h 1075303"/>
                  <a:gd name="connsiteX1" fmla="*/ 1173414 w 2346829"/>
                  <a:gd name="connsiteY1" fmla="*/ 345353 h 1075303"/>
                  <a:gd name="connsiteX2" fmla="*/ 2346829 w 2346829"/>
                  <a:gd name="connsiteY2" fmla="*/ 0 h 1075303"/>
                  <a:gd name="connsiteX0" fmla="*/ 0 w 2346829"/>
                  <a:gd name="connsiteY0" fmla="*/ 0 h 476328"/>
                  <a:gd name="connsiteX1" fmla="*/ 1173414 w 2346829"/>
                  <a:gd name="connsiteY1" fmla="*/ 476327 h 476328"/>
                  <a:gd name="connsiteX2" fmla="*/ 2346829 w 2346829"/>
                  <a:gd name="connsiteY2" fmla="*/ 130974 h 476328"/>
                  <a:gd name="connsiteX0" fmla="*/ 0 w 2346829"/>
                  <a:gd name="connsiteY0" fmla="*/ 0 h 485164"/>
                  <a:gd name="connsiteX1" fmla="*/ 1176589 w 2346829"/>
                  <a:gd name="connsiteY1" fmla="*/ 485164 h 485164"/>
                  <a:gd name="connsiteX2" fmla="*/ 2346829 w 2346829"/>
                  <a:gd name="connsiteY2" fmla="*/ 130974 h 485164"/>
                  <a:gd name="connsiteX0" fmla="*/ 0 w 2343654"/>
                  <a:gd name="connsiteY0" fmla="*/ 0 h 485164"/>
                  <a:gd name="connsiteX1" fmla="*/ 1176589 w 2343654"/>
                  <a:gd name="connsiteY1" fmla="*/ 485164 h 485164"/>
                  <a:gd name="connsiteX2" fmla="*/ 2343654 w 2343654"/>
                  <a:gd name="connsiteY2" fmla="*/ 382835 h 485164"/>
                </a:gdLst>
                <a:ahLst/>
                <a:cxnLst>
                  <a:cxn ang="0">
                    <a:pos x="connsiteX0" y="connsiteY0"/>
                  </a:cxn>
                  <a:cxn ang="0">
                    <a:pos x="connsiteX1" y="connsiteY1"/>
                  </a:cxn>
                  <a:cxn ang="0">
                    <a:pos x="connsiteX2" y="connsiteY2"/>
                  </a:cxn>
                </a:cxnLst>
                <a:rect l="l" t="t" r="r" b="b"/>
                <a:pathLst>
                  <a:path w="2343654" h="485164">
                    <a:moveTo>
                      <a:pt x="0" y="0"/>
                    </a:moveTo>
                    <a:lnTo>
                      <a:pt x="1176589" y="485164"/>
                    </a:lnTo>
                    <a:lnTo>
                      <a:pt x="2343654" y="382835"/>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grpSp>
            <p:nvGrpSpPr>
              <p:cNvPr id="268" name="Group 267">
                <a:extLst>
                  <a:ext uri="{FF2B5EF4-FFF2-40B4-BE49-F238E27FC236}">
                    <a16:creationId xmlns:a16="http://schemas.microsoft.com/office/drawing/2014/main" id="{D7DC2313-61D8-4D6A-8A75-BD00DF235BA3}"/>
                  </a:ext>
                </a:extLst>
              </p:cNvPr>
              <p:cNvGrpSpPr/>
              <p:nvPr/>
            </p:nvGrpSpPr>
            <p:grpSpPr>
              <a:xfrm>
                <a:off x="2912526" y="4405314"/>
                <a:ext cx="1256686" cy="539748"/>
                <a:chOff x="2912526" y="4405314"/>
                <a:chExt cx="1256686" cy="539748"/>
              </a:xfrm>
            </p:grpSpPr>
            <p:grpSp>
              <p:nvGrpSpPr>
                <p:cNvPr id="272" name="Group 271">
                  <a:extLst>
                    <a:ext uri="{FF2B5EF4-FFF2-40B4-BE49-F238E27FC236}">
                      <a16:creationId xmlns:a16="http://schemas.microsoft.com/office/drawing/2014/main" id="{EED66AA0-212A-482E-A15A-0E84DF682C6A}"/>
                    </a:ext>
                  </a:extLst>
                </p:cNvPr>
                <p:cNvGrpSpPr/>
                <p:nvPr/>
              </p:nvGrpSpPr>
              <p:grpSpPr>
                <a:xfrm>
                  <a:off x="4088654" y="4405314"/>
                  <a:ext cx="80558" cy="461538"/>
                  <a:chOff x="3743571" y="3308401"/>
                  <a:chExt cx="80558" cy="722480"/>
                </a:xfrm>
              </p:grpSpPr>
              <p:cxnSp>
                <p:nvCxnSpPr>
                  <p:cNvPr id="277" name="Straight Connector 276">
                    <a:extLst>
                      <a:ext uri="{FF2B5EF4-FFF2-40B4-BE49-F238E27FC236}">
                        <a16:creationId xmlns:a16="http://schemas.microsoft.com/office/drawing/2014/main" id="{690D964C-16F2-418F-9D63-2C7CBEA1E29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040A1E7E-D6ED-48FE-AD30-62450AE2B97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a:extLst>
                      <a:ext uri="{FF2B5EF4-FFF2-40B4-BE49-F238E27FC236}">
                        <a16:creationId xmlns:a16="http://schemas.microsoft.com/office/drawing/2014/main" id="{7C35C377-CB42-4FBF-877D-DEBD1EE6561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3" name="Group 272">
                  <a:extLst>
                    <a:ext uri="{FF2B5EF4-FFF2-40B4-BE49-F238E27FC236}">
                      <a16:creationId xmlns:a16="http://schemas.microsoft.com/office/drawing/2014/main" id="{258FA093-CC1E-4B06-B110-F0B04A38A3DA}"/>
                    </a:ext>
                  </a:extLst>
                </p:cNvPr>
                <p:cNvGrpSpPr/>
                <p:nvPr/>
              </p:nvGrpSpPr>
              <p:grpSpPr>
                <a:xfrm>
                  <a:off x="2912526" y="4466525"/>
                  <a:ext cx="80558" cy="478537"/>
                  <a:chOff x="3743571" y="3308401"/>
                  <a:chExt cx="80558" cy="722480"/>
                </a:xfrm>
              </p:grpSpPr>
              <p:cxnSp>
                <p:nvCxnSpPr>
                  <p:cNvPr id="274" name="Straight Connector 273">
                    <a:extLst>
                      <a:ext uri="{FF2B5EF4-FFF2-40B4-BE49-F238E27FC236}">
                        <a16:creationId xmlns:a16="http://schemas.microsoft.com/office/drawing/2014/main" id="{48515E1D-7BCC-43BB-8755-F19F59526853}"/>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E8E55668-1CE6-4525-B531-94843C1764C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a:extLst>
                      <a:ext uri="{FF2B5EF4-FFF2-40B4-BE49-F238E27FC236}">
                        <a16:creationId xmlns:a16="http://schemas.microsoft.com/office/drawing/2014/main" id="{0F6F9EA5-A919-4FB5-B3E8-6C443DF4F9D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sp>
            <p:nvSpPr>
              <p:cNvPr id="269" name="Oval 268">
                <a:extLst>
                  <a:ext uri="{FF2B5EF4-FFF2-40B4-BE49-F238E27FC236}">
                    <a16:creationId xmlns:a16="http://schemas.microsoft.com/office/drawing/2014/main" id="{60FA072E-FBE6-4F4B-B64C-A46EDF5CAA5F}"/>
                  </a:ext>
                </a:extLst>
              </p:cNvPr>
              <p:cNvSpPr/>
              <p:nvPr/>
            </p:nvSpPr>
            <p:spPr>
              <a:xfrm>
                <a:off x="2916827" y="4670606"/>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sp>
            <p:nvSpPr>
              <p:cNvPr id="270" name="Oval 269">
                <a:extLst>
                  <a:ext uri="{FF2B5EF4-FFF2-40B4-BE49-F238E27FC236}">
                    <a16:creationId xmlns:a16="http://schemas.microsoft.com/office/drawing/2014/main" id="{970E2C8D-CDED-4AA9-940C-229FBEF55D92}"/>
                  </a:ext>
                </a:extLst>
              </p:cNvPr>
              <p:cNvSpPr/>
              <p:nvPr/>
            </p:nvSpPr>
            <p:spPr>
              <a:xfrm>
                <a:off x="4092955" y="4600651"/>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sp>
            <p:nvSpPr>
              <p:cNvPr id="271" name="Oval 270">
                <a:extLst>
                  <a:ext uri="{FF2B5EF4-FFF2-40B4-BE49-F238E27FC236}">
                    <a16:creationId xmlns:a16="http://schemas.microsoft.com/office/drawing/2014/main" id="{504555E1-56EC-44B4-ABD9-44699835110A}"/>
                  </a:ext>
                </a:extLst>
              </p:cNvPr>
              <p:cNvSpPr/>
              <p:nvPr/>
            </p:nvSpPr>
            <p:spPr>
              <a:xfrm>
                <a:off x="1750989" y="4322785"/>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grpSp>
        <p:grpSp>
          <p:nvGrpSpPr>
            <p:cNvPr id="489" name="Group 488">
              <a:extLst>
                <a:ext uri="{FF2B5EF4-FFF2-40B4-BE49-F238E27FC236}">
                  <a16:creationId xmlns:a16="http://schemas.microsoft.com/office/drawing/2014/main" id="{64E7FEFF-5A65-4EDC-A1B8-C08BD678CAE8}"/>
                </a:ext>
              </a:extLst>
            </p:cNvPr>
            <p:cNvGrpSpPr/>
            <p:nvPr/>
          </p:nvGrpSpPr>
          <p:grpSpPr>
            <a:xfrm>
              <a:off x="694840" y="1537547"/>
              <a:ext cx="3551811" cy="2031695"/>
              <a:chOff x="694840" y="1537547"/>
              <a:chExt cx="3551811" cy="2031695"/>
            </a:xfrm>
          </p:grpSpPr>
          <p:sp>
            <p:nvSpPr>
              <p:cNvPr id="490" name="Freeform: Shape 489">
                <a:extLst>
                  <a:ext uri="{FF2B5EF4-FFF2-40B4-BE49-F238E27FC236}">
                    <a16:creationId xmlns:a16="http://schemas.microsoft.com/office/drawing/2014/main" id="{436F633C-F905-4720-9A4B-405E4491E5E6}"/>
                  </a:ext>
                </a:extLst>
              </p:cNvPr>
              <p:cNvSpPr/>
              <p:nvPr/>
            </p:nvSpPr>
            <p:spPr>
              <a:xfrm>
                <a:off x="1784043" y="2092424"/>
                <a:ext cx="2344118" cy="774685"/>
              </a:xfrm>
              <a:custGeom>
                <a:avLst/>
                <a:gdLst>
                  <a:gd name="connsiteX0" fmla="*/ 0 w 2340942"/>
                  <a:gd name="connsiteY0" fmla="*/ 727988 h 727988"/>
                  <a:gd name="connsiteX1" fmla="*/ 584745 w 2340942"/>
                  <a:gd name="connsiteY1" fmla="*/ 321806 h 727988"/>
                  <a:gd name="connsiteX2" fmla="*/ 1161641 w 2340942"/>
                  <a:gd name="connsiteY2" fmla="*/ 21584 h 727988"/>
                  <a:gd name="connsiteX3" fmla="*/ 1752273 w 2340942"/>
                  <a:gd name="connsiteY3" fmla="*/ 0 h 727988"/>
                  <a:gd name="connsiteX4" fmla="*/ 2340942 w 2340942"/>
                  <a:gd name="connsiteY4" fmla="*/ 96149 h 727988"/>
                  <a:gd name="connsiteX0" fmla="*/ 0 w 2340942"/>
                  <a:gd name="connsiteY0" fmla="*/ 706404 h 706404"/>
                  <a:gd name="connsiteX1" fmla="*/ 584745 w 2340942"/>
                  <a:gd name="connsiteY1" fmla="*/ 300222 h 706404"/>
                  <a:gd name="connsiteX2" fmla="*/ 1161641 w 2340942"/>
                  <a:gd name="connsiteY2" fmla="*/ 0 h 706404"/>
                  <a:gd name="connsiteX3" fmla="*/ 2340942 w 2340942"/>
                  <a:gd name="connsiteY3" fmla="*/ 74565 h 706404"/>
                  <a:gd name="connsiteX0" fmla="*/ 0 w 2340942"/>
                  <a:gd name="connsiteY0" fmla="*/ 706404 h 706404"/>
                  <a:gd name="connsiteX1" fmla="*/ 1161641 w 2340942"/>
                  <a:gd name="connsiteY1" fmla="*/ 0 h 706404"/>
                  <a:gd name="connsiteX2" fmla="*/ 2340942 w 2340942"/>
                  <a:gd name="connsiteY2" fmla="*/ 74565 h 706404"/>
                  <a:gd name="connsiteX0" fmla="*/ 0 w 2340942"/>
                  <a:gd name="connsiteY0" fmla="*/ 852218 h 852218"/>
                  <a:gd name="connsiteX1" fmla="*/ 1167991 w 2340942"/>
                  <a:gd name="connsiteY1" fmla="*/ 0 h 852218"/>
                  <a:gd name="connsiteX2" fmla="*/ 2340942 w 2340942"/>
                  <a:gd name="connsiteY2" fmla="*/ 220379 h 852218"/>
                  <a:gd name="connsiteX0" fmla="*/ 0 w 2342530"/>
                  <a:gd name="connsiteY0" fmla="*/ 1056025 h 1056025"/>
                  <a:gd name="connsiteX1" fmla="*/ 1167991 w 2342530"/>
                  <a:gd name="connsiteY1" fmla="*/ 203807 h 1056025"/>
                  <a:gd name="connsiteX2" fmla="*/ 2342530 w 2342530"/>
                  <a:gd name="connsiteY2" fmla="*/ 0 h 1056025"/>
                  <a:gd name="connsiteX0" fmla="*/ 0 w 2344118"/>
                  <a:gd name="connsiteY0" fmla="*/ 1078118 h 1078118"/>
                  <a:gd name="connsiteX1" fmla="*/ 1169579 w 2344118"/>
                  <a:gd name="connsiteY1" fmla="*/ 203807 h 1078118"/>
                  <a:gd name="connsiteX2" fmla="*/ 2344118 w 2344118"/>
                  <a:gd name="connsiteY2" fmla="*/ 0 h 1078118"/>
                </a:gdLst>
                <a:ahLst/>
                <a:cxnLst>
                  <a:cxn ang="0">
                    <a:pos x="connsiteX0" y="connsiteY0"/>
                  </a:cxn>
                  <a:cxn ang="0">
                    <a:pos x="connsiteX1" y="connsiteY1"/>
                  </a:cxn>
                  <a:cxn ang="0">
                    <a:pos x="connsiteX2" y="connsiteY2"/>
                  </a:cxn>
                </a:cxnLst>
                <a:rect l="l" t="t" r="r" b="b"/>
                <a:pathLst>
                  <a:path w="2344118" h="1078118">
                    <a:moveTo>
                      <a:pt x="0" y="1078118"/>
                    </a:moveTo>
                    <a:lnTo>
                      <a:pt x="1169579" y="203807"/>
                    </a:lnTo>
                    <a:lnTo>
                      <a:pt x="2344118" y="0"/>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grpSp>
            <p:nvGrpSpPr>
              <p:cNvPr id="491" name="Group 490">
                <a:extLst>
                  <a:ext uri="{FF2B5EF4-FFF2-40B4-BE49-F238E27FC236}">
                    <a16:creationId xmlns:a16="http://schemas.microsoft.com/office/drawing/2014/main" id="{600C6809-46CB-4D13-A883-15A0D8392B05}"/>
                  </a:ext>
                </a:extLst>
              </p:cNvPr>
              <p:cNvGrpSpPr/>
              <p:nvPr/>
            </p:nvGrpSpPr>
            <p:grpSpPr>
              <a:xfrm>
                <a:off x="2912526" y="1774826"/>
                <a:ext cx="1256686" cy="765174"/>
                <a:chOff x="2912526" y="1774826"/>
                <a:chExt cx="1256686" cy="765174"/>
              </a:xfrm>
            </p:grpSpPr>
            <p:grpSp>
              <p:nvGrpSpPr>
                <p:cNvPr id="541" name="Group 540">
                  <a:extLst>
                    <a:ext uri="{FF2B5EF4-FFF2-40B4-BE49-F238E27FC236}">
                      <a16:creationId xmlns:a16="http://schemas.microsoft.com/office/drawing/2014/main" id="{58CF3F44-3971-4882-BA22-34CE54874187}"/>
                    </a:ext>
                  </a:extLst>
                </p:cNvPr>
                <p:cNvGrpSpPr/>
                <p:nvPr/>
              </p:nvGrpSpPr>
              <p:grpSpPr>
                <a:xfrm>
                  <a:off x="4088654" y="1774826"/>
                  <a:ext cx="80558" cy="626954"/>
                  <a:chOff x="3743571" y="3308401"/>
                  <a:chExt cx="80558" cy="722480"/>
                </a:xfrm>
              </p:grpSpPr>
              <p:cxnSp>
                <p:nvCxnSpPr>
                  <p:cNvPr id="546" name="Straight Connector 545">
                    <a:extLst>
                      <a:ext uri="{FF2B5EF4-FFF2-40B4-BE49-F238E27FC236}">
                        <a16:creationId xmlns:a16="http://schemas.microsoft.com/office/drawing/2014/main" id="{48231C5F-654D-4CED-A562-439289D2886C}"/>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a:extLst>
                      <a:ext uri="{FF2B5EF4-FFF2-40B4-BE49-F238E27FC236}">
                        <a16:creationId xmlns:a16="http://schemas.microsoft.com/office/drawing/2014/main" id="{8C80330C-0FD5-4934-9342-E49F666ACF3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8" name="Straight Connector 547">
                    <a:extLst>
                      <a:ext uri="{FF2B5EF4-FFF2-40B4-BE49-F238E27FC236}">
                        <a16:creationId xmlns:a16="http://schemas.microsoft.com/office/drawing/2014/main" id="{99702FE4-82DD-4648-8519-274650F1339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42" name="Group 541">
                  <a:extLst>
                    <a:ext uri="{FF2B5EF4-FFF2-40B4-BE49-F238E27FC236}">
                      <a16:creationId xmlns:a16="http://schemas.microsoft.com/office/drawing/2014/main" id="{92A0F740-1053-4D92-9DC8-A07C900A516B}"/>
                    </a:ext>
                  </a:extLst>
                </p:cNvPr>
                <p:cNvGrpSpPr/>
                <p:nvPr/>
              </p:nvGrpSpPr>
              <p:grpSpPr>
                <a:xfrm>
                  <a:off x="2912526" y="1922464"/>
                  <a:ext cx="80558" cy="617536"/>
                  <a:chOff x="3743571" y="3308401"/>
                  <a:chExt cx="80558" cy="722480"/>
                </a:xfrm>
              </p:grpSpPr>
              <p:cxnSp>
                <p:nvCxnSpPr>
                  <p:cNvPr id="543" name="Straight Connector 542">
                    <a:extLst>
                      <a:ext uri="{FF2B5EF4-FFF2-40B4-BE49-F238E27FC236}">
                        <a16:creationId xmlns:a16="http://schemas.microsoft.com/office/drawing/2014/main" id="{1B844A61-1583-403A-A9A8-2E9CEF9D909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4" name="Straight Connector 543">
                    <a:extLst>
                      <a:ext uri="{FF2B5EF4-FFF2-40B4-BE49-F238E27FC236}">
                        <a16:creationId xmlns:a16="http://schemas.microsoft.com/office/drawing/2014/main" id="{A5601D50-5C15-4070-8DE1-C1C01C57721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a:extLst>
                      <a:ext uri="{FF2B5EF4-FFF2-40B4-BE49-F238E27FC236}">
                        <a16:creationId xmlns:a16="http://schemas.microsoft.com/office/drawing/2014/main" id="{4737DC99-EA1A-4B03-B662-85FC41AE66E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492" name="Group 491">
                <a:extLst>
                  <a:ext uri="{FF2B5EF4-FFF2-40B4-BE49-F238E27FC236}">
                    <a16:creationId xmlns:a16="http://schemas.microsoft.com/office/drawing/2014/main" id="{3DC92194-3315-4972-9121-97704215B7F4}"/>
                  </a:ext>
                </a:extLst>
              </p:cNvPr>
              <p:cNvGrpSpPr/>
              <p:nvPr/>
            </p:nvGrpSpPr>
            <p:grpSpPr>
              <a:xfrm>
                <a:off x="2912526" y="1722962"/>
                <a:ext cx="1256686" cy="713851"/>
                <a:chOff x="2912526" y="1722962"/>
                <a:chExt cx="1256686" cy="713851"/>
              </a:xfrm>
            </p:grpSpPr>
            <p:grpSp>
              <p:nvGrpSpPr>
                <p:cNvPr id="533" name="Group 532">
                  <a:extLst>
                    <a:ext uri="{FF2B5EF4-FFF2-40B4-BE49-F238E27FC236}">
                      <a16:creationId xmlns:a16="http://schemas.microsoft.com/office/drawing/2014/main" id="{0ECCC15B-93C9-4B3C-B63F-44386AFCFB2D}"/>
                    </a:ext>
                  </a:extLst>
                </p:cNvPr>
                <p:cNvGrpSpPr/>
                <p:nvPr/>
              </p:nvGrpSpPr>
              <p:grpSpPr>
                <a:xfrm>
                  <a:off x="4088654" y="1722962"/>
                  <a:ext cx="80558" cy="618601"/>
                  <a:chOff x="3743571" y="3308401"/>
                  <a:chExt cx="80558" cy="722480"/>
                </a:xfrm>
              </p:grpSpPr>
              <p:cxnSp>
                <p:nvCxnSpPr>
                  <p:cNvPr id="538" name="Straight Connector 537">
                    <a:extLst>
                      <a:ext uri="{FF2B5EF4-FFF2-40B4-BE49-F238E27FC236}">
                        <a16:creationId xmlns:a16="http://schemas.microsoft.com/office/drawing/2014/main" id="{5581B937-8350-4FCF-A925-287E5388222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9" name="Straight Connector 538">
                    <a:extLst>
                      <a:ext uri="{FF2B5EF4-FFF2-40B4-BE49-F238E27FC236}">
                        <a16:creationId xmlns:a16="http://schemas.microsoft.com/office/drawing/2014/main" id="{5012729B-57B7-4B97-8AE9-7B31955F547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0" name="Straight Connector 539">
                    <a:extLst>
                      <a:ext uri="{FF2B5EF4-FFF2-40B4-BE49-F238E27FC236}">
                        <a16:creationId xmlns:a16="http://schemas.microsoft.com/office/drawing/2014/main" id="{A760BF24-1DF8-4AD9-ACC4-B3D797E10007}"/>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4" name="Group 533">
                  <a:extLst>
                    <a:ext uri="{FF2B5EF4-FFF2-40B4-BE49-F238E27FC236}">
                      <a16:creationId xmlns:a16="http://schemas.microsoft.com/office/drawing/2014/main" id="{F84E95C9-32C8-44AF-9117-C0A0C82E50C6}"/>
                    </a:ext>
                  </a:extLst>
                </p:cNvPr>
                <p:cNvGrpSpPr/>
                <p:nvPr/>
              </p:nvGrpSpPr>
              <p:grpSpPr>
                <a:xfrm>
                  <a:off x="2912526" y="1842697"/>
                  <a:ext cx="80558" cy="594116"/>
                  <a:chOff x="3743571" y="3308401"/>
                  <a:chExt cx="80558" cy="722480"/>
                </a:xfrm>
              </p:grpSpPr>
              <p:cxnSp>
                <p:nvCxnSpPr>
                  <p:cNvPr id="535" name="Straight Connector 534">
                    <a:extLst>
                      <a:ext uri="{FF2B5EF4-FFF2-40B4-BE49-F238E27FC236}">
                        <a16:creationId xmlns:a16="http://schemas.microsoft.com/office/drawing/2014/main" id="{613E4D70-2933-4BE3-AD99-7D45361CF8B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6" name="Straight Connector 535">
                    <a:extLst>
                      <a:ext uri="{FF2B5EF4-FFF2-40B4-BE49-F238E27FC236}">
                        <a16:creationId xmlns:a16="http://schemas.microsoft.com/office/drawing/2014/main" id="{EEA4F88B-17C2-4041-9E3D-B722F099EAC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7" name="Straight Connector 536">
                    <a:extLst>
                      <a:ext uri="{FF2B5EF4-FFF2-40B4-BE49-F238E27FC236}">
                        <a16:creationId xmlns:a16="http://schemas.microsoft.com/office/drawing/2014/main" id="{E6664613-FF26-415D-AF7E-92A69E82669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493" name="Group 492">
                <a:extLst>
                  <a:ext uri="{FF2B5EF4-FFF2-40B4-BE49-F238E27FC236}">
                    <a16:creationId xmlns:a16="http://schemas.microsoft.com/office/drawing/2014/main" id="{090850DD-D857-4C12-AB7D-DED733FEC483}"/>
                  </a:ext>
                </a:extLst>
              </p:cNvPr>
              <p:cNvGrpSpPr/>
              <p:nvPr/>
            </p:nvGrpSpPr>
            <p:grpSpPr>
              <a:xfrm>
                <a:off x="694840" y="3180290"/>
                <a:ext cx="3551811" cy="388952"/>
                <a:chOff x="707719" y="5272537"/>
                <a:chExt cx="3551811" cy="541298"/>
              </a:xfrm>
            </p:grpSpPr>
            <p:sp>
              <p:nvSpPr>
                <p:cNvPr id="529" name="TextBox 528">
                  <a:extLst>
                    <a:ext uri="{FF2B5EF4-FFF2-40B4-BE49-F238E27FC236}">
                      <a16:creationId xmlns:a16="http://schemas.microsoft.com/office/drawing/2014/main" id="{AFD6BD15-93BB-43F7-A21E-271CC96D6312}"/>
                    </a:ext>
                  </a:extLst>
                </p:cNvPr>
                <p:cNvSpPr txBox="1"/>
                <p:nvPr/>
              </p:nvSpPr>
              <p:spPr>
                <a:xfrm>
                  <a:off x="4013703" y="5465284"/>
                  <a:ext cx="245827" cy="346945"/>
                </a:xfrm>
                <a:prstGeom prst="rect">
                  <a:avLst/>
                </a:prstGeom>
                <a:noFill/>
              </p:spPr>
              <p:txBody>
                <a:bodyPr wrap="none" lIns="36000" tIns="0" rIns="36000" bIns="0" rtlCol="0">
                  <a:spAutoFit/>
                </a:bodyPr>
                <a:lstStyle/>
                <a:p>
                  <a:pPr algn="ctr">
                    <a:lnSpc>
                      <a:spcPct val="90000"/>
                    </a:lnSpc>
                  </a:pPr>
                  <a:r>
                    <a:rPr lang="en-GB" sz="900" dirty="0">
                      <a:solidFill>
                        <a:srgbClr val="000000"/>
                      </a:solidFill>
                    </a:rPr>
                    <a:t>221</a:t>
                  </a:r>
                </a:p>
                <a:p>
                  <a:pPr algn="ctr">
                    <a:lnSpc>
                      <a:spcPct val="90000"/>
                    </a:lnSpc>
                  </a:pPr>
                  <a:r>
                    <a:rPr lang="en-GB" sz="900" dirty="0">
                      <a:solidFill>
                        <a:srgbClr val="000000"/>
                      </a:solidFill>
                    </a:rPr>
                    <a:t>213</a:t>
                  </a:r>
                </a:p>
              </p:txBody>
            </p:sp>
            <p:sp>
              <p:nvSpPr>
                <p:cNvPr id="530" name="TextBox 529">
                  <a:extLst>
                    <a:ext uri="{FF2B5EF4-FFF2-40B4-BE49-F238E27FC236}">
                      <a16:creationId xmlns:a16="http://schemas.microsoft.com/office/drawing/2014/main" id="{C1395CF0-64F4-484C-B671-7B67C5AFCC23}"/>
                    </a:ext>
                  </a:extLst>
                </p:cNvPr>
                <p:cNvSpPr txBox="1"/>
                <p:nvPr/>
              </p:nvSpPr>
              <p:spPr>
                <a:xfrm>
                  <a:off x="2831846" y="5465284"/>
                  <a:ext cx="274681" cy="348551"/>
                </a:xfrm>
                <a:prstGeom prst="rect">
                  <a:avLst/>
                </a:prstGeom>
                <a:noFill/>
              </p:spPr>
              <p:txBody>
                <a:bodyPr wrap="none" lIns="36000" tIns="0" rIns="36000" bIns="0" rtlCol="0">
                  <a:spAutoFit/>
                </a:bodyPr>
                <a:lstStyle/>
                <a:p>
                  <a:pPr algn="ctr">
                    <a:lnSpc>
                      <a:spcPct val="90000"/>
                    </a:lnSpc>
                  </a:pPr>
                  <a:r>
                    <a:rPr lang="en-GB" sz="900" dirty="0">
                      <a:solidFill>
                        <a:srgbClr val="000000"/>
                      </a:solidFill>
                    </a:rPr>
                    <a:t>225</a:t>
                  </a:r>
                </a:p>
                <a:p>
                  <a:pPr algn="ctr">
                    <a:lnSpc>
                      <a:spcPct val="90000"/>
                    </a:lnSpc>
                  </a:pPr>
                  <a:r>
                    <a:rPr lang="en-GB" sz="900" dirty="0">
                      <a:solidFill>
                        <a:srgbClr val="000000"/>
                      </a:solidFill>
                    </a:rPr>
                    <a:t>214</a:t>
                  </a:r>
                </a:p>
              </p:txBody>
            </p:sp>
            <p:sp>
              <p:nvSpPr>
                <p:cNvPr id="531" name="TextBox 530">
                  <a:extLst>
                    <a:ext uri="{FF2B5EF4-FFF2-40B4-BE49-F238E27FC236}">
                      <a16:creationId xmlns:a16="http://schemas.microsoft.com/office/drawing/2014/main" id="{1EF74BDE-B680-4CD5-B0C7-0549A834360D}"/>
                    </a:ext>
                  </a:extLst>
                </p:cNvPr>
                <p:cNvSpPr txBox="1"/>
                <p:nvPr/>
              </p:nvSpPr>
              <p:spPr>
                <a:xfrm>
                  <a:off x="1661208" y="5465284"/>
                  <a:ext cx="281094" cy="348551"/>
                </a:xfrm>
                <a:prstGeom prst="rect">
                  <a:avLst/>
                </a:prstGeom>
                <a:noFill/>
              </p:spPr>
              <p:txBody>
                <a:bodyPr wrap="none" lIns="36000" tIns="0" rIns="36000" bIns="0" rtlCol="0">
                  <a:spAutoFit/>
                </a:bodyPr>
                <a:lstStyle/>
                <a:p>
                  <a:pPr algn="ctr">
                    <a:lnSpc>
                      <a:spcPct val="90000"/>
                    </a:lnSpc>
                  </a:pPr>
                  <a:r>
                    <a:rPr lang="en-GB" sz="900" dirty="0">
                      <a:solidFill>
                        <a:srgbClr val="000000"/>
                      </a:solidFill>
                    </a:rPr>
                    <a:t>247</a:t>
                  </a:r>
                </a:p>
                <a:p>
                  <a:pPr algn="ctr">
                    <a:lnSpc>
                      <a:spcPct val="90000"/>
                    </a:lnSpc>
                  </a:pPr>
                  <a:r>
                    <a:rPr lang="en-GB" sz="900" dirty="0">
                      <a:solidFill>
                        <a:srgbClr val="000000"/>
                      </a:solidFill>
                    </a:rPr>
                    <a:t>246</a:t>
                  </a:r>
                </a:p>
              </p:txBody>
            </p:sp>
            <p:sp>
              <p:nvSpPr>
                <p:cNvPr id="532" name="TextBox 531">
                  <a:extLst>
                    <a:ext uri="{FF2B5EF4-FFF2-40B4-BE49-F238E27FC236}">
                      <a16:creationId xmlns:a16="http://schemas.microsoft.com/office/drawing/2014/main" id="{8AF27D75-8EF5-4061-B3E6-8A19808B1BDD}"/>
                    </a:ext>
                  </a:extLst>
                </p:cNvPr>
                <p:cNvSpPr txBox="1"/>
                <p:nvPr/>
              </p:nvSpPr>
              <p:spPr>
                <a:xfrm>
                  <a:off x="707719" y="5272537"/>
                  <a:ext cx="1121067" cy="522025"/>
                </a:xfrm>
                <a:prstGeom prst="rect">
                  <a:avLst/>
                </a:prstGeom>
                <a:noFill/>
              </p:spPr>
              <p:txBody>
                <a:bodyPr wrap="none" lIns="36000" tIns="0" rIns="36000" bIns="0" rtlCol="0">
                  <a:spAutoFit/>
                </a:bodyPr>
                <a:lstStyle/>
                <a:p>
                  <a:pPr>
                    <a:lnSpc>
                      <a:spcPct val="90000"/>
                    </a:lnSpc>
                  </a:pPr>
                  <a:r>
                    <a:rPr lang="en-GB" sz="900" b="1" dirty="0">
                      <a:solidFill>
                        <a:srgbClr val="000000"/>
                      </a:solidFill>
                    </a:rPr>
                    <a:t>No. of participants</a:t>
                  </a:r>
                </a:p>
                <a:p>
                  <a:pPr>
                    <a:lnSpc>
                      <a:spcPct val="90000"/>
                    </a:lnSpc>
                  </a:pPr>
                  <a:r>
                    <a:rPr lang="en-GB" sz="900" dirty="0">
                      <a:solidFill>
                        <a:srgbClr val="000000"/>
                      </a:solidFill>
                    </a:rPr>
                    <a:t>  TTh</a:t>
                  </a:r>
                </a:p>
                <a:p>
                  <a:pPr>
                    <a:lnSpc>
                      <a:spcPct val="90000"/>
                    </a:lnSpc>
                  </a:pPr>
                  <a:r>
                    <a:rPr lang="en-GB" sz="900" dirty="0">
                      <a:solidFill>
                        <a:srgbClr val="000000"/>
                      </a:solidFill>
                    </a:rPr>
                    <a:t>  Placebo</a:t>
                  </a:r>
                </a:p>
              </p:txBody>
            </p:sp>
          </p:grpSp>
          <p:grpSp>
            <p:nvGrpSpPr>
              <p:cNvPr id="494" name="Group 493">
                <a:extLst>
                  <a:ext uri="{FF2B5EF4-FFF2-40B4-BE49-F238E27FC236}">
                    <a16:creationId xmlns:a16="http://schemas.microsoft.com/office/drawing/2014/main" id="{19069058-9BAC-456F-B3EE-4423EE4BFD6F}"/>
                  </a:ext>
                </a:extLst>
              </p:cNvPr>
              <p:cNvGrpSpPr/>
              <p:nvPr/>
            </p:nvGrpSpPr>
            <p:grpSpPr>
              <a:xfrm>
                <a:off x="2916827" y="2048281"/>
                <a:ext cx="1246097" cy="222105"/>
                <a:chOff x="2916827" y="3705459"/>
                <a:chExt cx="1246097" cy="309101"/>
              </a:xfrm>
            </p:grpSpPr>
            <p:sp>
              <p:nvSpPr>
                <p:cNvPr id="527" name="Oval 526">
                  <a:extLst>
                    <a:ext uri="{FF2B5EF4-FFF2-40B4-BE49-F238E27FC236}">
                      <a16:creationId xmlns:a16="http://schemas.microsoft.com/office/drawing/2014/main" id="{7DD03ADD-99D6-4AF8-9734-C496B7C084B4}"/>
                    </a:ext>
                  </a:extLst>
                </p:cNvPr>
                <p:cNvSpPr/>
                <p:nvPr/>
              </p:nvSpPr>
              <p:spPr>
                <a:xfrm>
                  <a:off x="2916827" y="3914358"/>
                  <a:ext cx="71957" cy="10020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sp>
              <p:nvSpPr>
                <p:cNvPr id="528" name="Oval 527">
                  <a:extLst>
                    <a:ext uri="{FF2B5EF4-FFF2-40B4-BE49-F238E27FC236}">
                      <a16:creationId xmlns:a16="http://schemas.microsoft.com/office/drawing/2014/main" id="{2E5246AB-74E6-41D6-8ABE-A4A2909132CD}"/>
                    </a:ext>
                  </a:extLst>
                </p:cNvPr>
                <p:cNvSpPr/>
                <p:nvPr/>
              </p:nvSpPr>
              <p:spPr>
                <a:xfrm>
                  <a:off x="4090967" y="3705459"/>
                  <a:ext cx="71957" cy="10020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grpSp>
          <p:sp>
            <p:nvSpPr>
              <p:cNvPr id="495" name="Freeform: Shape 6">
                <a:extLst>
                  <a:ext uri="{FF2B5EF4-FFF2-40B4-BE49-F238E27FC236}">
                    <a16:creationId xmlns:a16="http://schemas.microsoft.com/office/drawing/2014/main" id="{7CCF9442-84F4-4DDD-9F3D-FFA5E5E78509}"/>
                  </a:ext>
                </a:extLst>
              </p:cNvPr>
              <p:cNvSpPr/>
              <p:nvPr/>
            </p:nvSpPr>
            <p:spPr>
              <a:xfrm>
                <a:off x="1647221" y="1711831"/>
                <a:ext cx="2481867" cy="1232189"/>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grpSp>
            <p:nvGrpSpPr>
              <p:cNvPr id="496" name="Group 495">
                <a:extLst>
                  <a:ext uri="{FF2B5EF4-FFF2-40B4-BE49-F238E27FC236}">
                    <a16:creationId xmlns:a16="http://schemas.microsoft.com/office/drawing/2014/main" id="{A1911C54-045A-4994-A986-D42C0EFB9114}"/>
                  </a:ext>
                </a:extLst>
              </p:cNvPr>
              <p:cNvGrpSpPr/>
              <p:nvPr/>
            </p:nvGrpSpPr>
            <p:grpSpPr>
              <a:xfrm>
                <a:off x="1583771" y="1711896"/>
                <a:ext cx="61200" cy="1150550"/>
                <a:chOff x="1583771" y="1711896"/>
                <a:chExt cx="61200" cy="1150550"/>
              </a:xfrm>
            </p:grpSpPr>
            <p:cxnSp>
              <p:nvCxnSpPr>
                <p:cNvPr id="523" name="Straight Connector 522">
                  <a:extLst>
                    <a:ext uri="{FF2B5EF4-FFF2-40B4-BE49-F238E27FC236}">
                      <a16:creationId xmlns:a16="http://schemas.microsoft.com/office/drawing/2014/main" id="{1427A250-D4E3-47A3-994D-AF4674BA7AE6}"/>
                    </a:ext>
                  </a:extLst>
                </p:cNvPr>
                <p:cNvCxnSpPr/>
                <p:nvPr/>
              </p:nvCxnSpPr>
              <p:spPr>
                <a:xfrm>
                  <a:off x="1583771" y="247893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a:extLst>
                    <a:ext uri="{FF2B5EF4-FFF2-40B4-BE49-F238E27FC236}">
                      <a16:creationId xmlns:a16="http://schemas.microsoft.com/office/drawing/2014/main" id="{AF54A4D7-E4EA-4186-978F-618CE02F7E63}"/>
                    </a:ext>
                  </a:extLst>
                </p:cNvPr>
                <p:cNvCxnSpPr/>
                <p:nvPr/>
              </p:nvCxnSpPr>
              <p:spPr>
                <a:xfrm>
                  <a:off x="1583771" y="286244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5" name="Straight Connector 524">
                  <a:extLst>
                    <a:ext uri="{FF2B5EF4-FFF2-40B4-BE49-F238E27FC236}">
                      <a16:creationId xmlns:a16="http://schemas.microsoft.com/office/drawing/2014/main" id="{00A404C9-5D19-4502-BC71-53E1FE0BF829}"/>
                    </a:ext>
                  </a:extLst>
                </p:cNvPr>
                <p:cNvCxnSpPr/>
                <p:nvPr/>
              </p:nvCxnSpPr>
              <p:spPr>
                <a:xfrm>
                  <a:off x="1583771" y="171189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6" name="Straight Connector 525">
                  <a:extLst>
                    <a:ext uri="{FF2B5EF4-FFF2-40B4-BE49-F238E27FC236}">
                      <a16:creationId xmlns:a16="http://schemas.microsoft.com/office/drawing/2014/main" id="{D9ACE390-00FF-44B6-9FE6-06D1CDE753E2}"/>
                    </a:ext>
                  </a:extLst>
                </p:cNvPr>
                <p:cNvCxnSpPr/>
                <p:nvPr/>
              </p:nvCxnSpPr>
              <p:spPr>
                <a:xfrm>
                  <a:off x="1583771" y="209541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97" name="Group 496">
                <a:extLst>
                  <a:ext uri="{FF2B5EF4-FFF2-40B4-BE49-F238E27FC236}">
                    <a16:creationId xmlns:a16="http://schemas.microsoft.com/office/drawing/2014/main" id="{7B4BBCB3-8D1D-459B-9184-714D4E45C716}"/>
                  </a:ext>
                </a:extLst>
              </p:cNvPr>
              <p:cNvGrpSpPr/>
              <p:nvPr/>
            </p:nvGrpSpPr>
            <p:grpSpPr>
              <a:xfrm>
                <a:off x="1787131" y="2945067"/>
                <a:ext cx="2343810" cy="61201"/>
                <a:chOff x="1800010" y="4997756"/>
                <a:chExt cx="2343810" cy="85172"/>
              </a:xfrm>
            </p:grpSpPr>
            <p:cxnSp>
              <p:nvCxnSpPr>
                <p:cNvPr id="518" name="Straight Connector 517">
                  <a:extLst>
                    <a:ext uri="{FF2B5EF4-FFF2-40B4-BE49-F238E27FC236}">
                      <a16:creationId xmlns:a16="http://schemas.microsoft.com/office/drawing/2014/main" id="{43534685-2C07-4E99-BDEC-44AAD1AD54C4}"/>
                    </a:ext>
                  </a:extLst>
                </p:cNvPr>
                <p:cNvCxnSpPr/>
                <p:nvPr/>
              </p:nvCxnSpPr>
              <p:spPr>
                <a:xfrm rot="5400000">
                  <a:off x="3509880" y="5040343"/>
                  <a:ext cx="85171"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9" name="Straight Connector 518">
                  <a:extLst>
                    <a:ext uri="{FF2B5EF4-FFF2-40B4-BE49-F238E27FC236}">
                      <a16:creationId xmlns:a16="http://schemas.microsoft.com/office/drawing/2014/main" id="{EF94EEF4-86C6-41E0-A6CA-C44E22C77F94}"/>
                    </a:ext>
                  </a:extLst>
                </p:cNvPr>
                <p:cNvCxnSpPr/>
                <p:nvPr/>
              </p:nvCxnSpPr>
              <p:spPr>
                <a:xfrm rot="5400000">
                  <a:off x="2925728" y="5040343"/>
                  <a:ext cx="85171"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0" name="Straight Connector 519">
                  <a:extLst>
                    <a:ext uri="{FF2B5EF4-FFF2-40B4-BE49-F238E27FC236}">
                      <a16:creationId xmlns:a16="http://schemas.microsoft.com/office/drawing/2014/main" id="{2F2DDB63-84E1-4D82-AC1D-725E05D12D6A}"/>
                    </a:ext>
                  </a:extLst>
                </p:cNvPr>
                <p:cNvCxnSpPr/>
                <p:nvPr/>
              </p:nvCxnSpPr>
              <p:spPr>
                <a:xfrm rot="5400000">
                  <a:off x="2341575" y="5040342"/>
                  <a:ext cx="85172"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a:extLst>
                    <a:ext uri="{FF2B5EF4-FFF2-40B4-BE49-F238E27FC236}">
                      <a16:creationId xmlns:a16="http://schemas.microsoft.com/office/drawing/2014/main" id="{043830B8-756E-4CF1-933C-965FDD983514}"/>
                    </a:ext>
                  </a:extLst>
                </p:cNvPr>
                <p:cNvCxnSpPr/>
                <p:nvPr/>
              </p:nvCxnSpPr>
              <p:spPr>
                <a:xfrm rot="5400000">
                  <a:off x="1757424" y="5040343"/>
                  <a:ext cx="85171"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2" name="Straight Connector 521">
                  <a:extLst>
                    <a:ext uri="{FF2B5EF4-FFF2-40B4-BE49-F238E27FC236}">
                      <a16:creationId xmlns:a16="http://schemas.microsoft.com/office/drawing/2014/main" id="{334D9871-EE6E-4314-A8A3-A0C5411EA48B}"/>
                    </a:ext>
                  </a:extLst>
                </p:cNvPr>
                <p:cNvCxnSpPr/>
                <p:nvPr/>
              </p:nvCxnSpPr>
              <p:spPr>
                <a:xfrm rot="5400000">
                  <a:off x="4101234" y="5040343"/>
                  <a:ext cx="85171"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98" name="Group 497">
                <a:extLst>
                  <a:ext uri="{FF2B5EF4-FFF2-40B4-BE49-F238E27FC236}">
                    <a16:creationId xmlns:a16="http://schemas.microsoft.com/office/drawing/2014/main" id="{3247F505-9A65-40F7-B659-257720509767}"/>
                  </a:ext>
                </a:extLst>
              </p:cNvPr>
              <p:cNvGrpSpPr/>
              <p:nvPr/>
            </p:nvGrpSpPr>
            <p:grpSpPr>
              <a:xfrm>
                <a:off x="1709242" y="3010569"/>
                <a:ext cx="2516115" cy="169277"/>
                <a:chOff x="1722121" y="5038404"/>
                <a:chExt cx="2516115" cy="235580"/>
              </a:xfrm>
            </p:grpSpPr>
            <p:sp>
              <p:nvSpPr>
                <p:cNvPr id="513" name="TextBox 512">
                  <a:extLst>
                    <a:ext uri="{FF2B5EF4-FFF2-40B4-BE49-F238E27FC236}">
                      <a16:creationId xmlns:a16="http://schemas.microsoft.com/office/drawing/2014/main" id="{DCE02C6F-A07C-40A6-9E60-A78DAA82D2D8}"/>
                    </a:ext>
                  </a:extLst>
                </p:cNvPr>
                <p:cNvSpPr txBox="1"/>
                <p:nvPr/>
              </p:nvSpPr>
              <p:spPr>
                <a:xfrm>
                  <a:off x="4043705" y="5038404"/>
                  <a:ext cx="194531" cy="235580"/>
                </a:xfrm>
                <a:prstGeom prst="rect">
                  <a:avLst/>
                </a:prstGeom>
                <a:noFill/>
              </p:spPr>
              <p:txBody>
                <a:bodyPr wrap="none" lIns="36000" tIns="0" rIns="36000" bIns="0" rtlCol="0">
                  <a:spAutoFit/>
                </a:bodyPr>
                <a:lstStyle/>
                <a:p>
                  <a:pPr algn="ctr"/>
                  <a:r>
                    <a:rPr lang="en-GB" sz="1100" dirty="0">
                      <a:solidFill>
                        <a:srgbClr val="000000"/>
                      </a:solidFill>
                    </a:rPr>
                    <a:t>12</a:t>
                  </a:r>
                </a:p>
              </p:txBody>
            </p:sp>
            <p:sp>
              <p:nvSpPr>
                <p:cNvPr id="514" name="TextBox 513">
                  <a:extLst>
                    <a:ext uri="{FF2B5EF4-FFF2-40B4-BE49-F238E27FC236}">
                      <a16:creationId xmlns:a16="http://schemas.microsoft.com/office/drawing/2014/main" id="{D782C6D6-0D3B-4C04-BE6B-70350EE86FAA}"/>
                    </a:ext>
                  </a:extLst>
                </p:cNvPr>
                <p:cNvSpPr txBox="1"/>
                <p:nvPr/>
              </p:nvSpPr>
              <p:spPr>
                <a:xfrm>
                  <a:off x="3472466" y="5038404"/>
                  <a:ext cx="160869" cy="235580"/>
                </a:xfrm>
                <a:prstGeom prst="rect">
                  <a:avLst/>
                </a:prstGeom>
                <a:noFill/>
              </p:spPr>
              <p:txBody>
                <a:bodyPr wrap="none" lIns="36000" tIns="0" rIns="36000" bIns="0" rtlCol="0">
                  <a:spAutoFit/>
                </a:bodyPr>
                <a:lstStyle/>
                <a:p>
                  <a:pPr algn="ctr"/>
                  <a:r>
                    <a:rPr lang="en-GB" sz="1100" dirty="0">
                      <a:solidFill>
                        <a:srgbClr val="000000"/>
                      </a:solidFill>
                    </a:rPr>
                    <a:t>9</a:t>
                  </a:r>
                </a:p>
              </p:txBody>
            </p:sp>
            <p:sp>
              <p:nvSpPr>
                <p:cNvPr id="515" name="TextBox 514">
                  <a:extLst>
                    <a:ext uri="{FF2B5EF4-FFF2-40B4-BE49-F238E27FC236}">
                      <a16:creationId xmlns:a16="http://schemas.microsoft.com/office/drawing/2014/main" id="{B1060ACD-CFD1-4845-9831-7E90ECF1A683}"/>
                    </a:ext>
                  </a:extLst>
                </p:cNvPr>
                <p:cNvSpPr txBox="1"/>
                <p:nvPr/>
              </p:nvSpPr>
              <p:spPr>
                <a:xfrm>
                  <a:off x="2888751" y="5038404"/>
                  <a:ext cx="160869" cy="235580"/>
                </a:xfrm>
                <a:prstGeom prst="rect">
                  <a:avLst/>
                </a:prstGeom>
                <a:noFill/>
              </p:spPr>
              <p:txBody>
                <a:bodyPr wrap="none" lIns="36000" tIns="0" rIns="36000" bIns="0" rtlCol="0">
                  <a:spAutoFit/>
                </a:bodyPr>
                <a:lstStyle/>
                <a:p>
                  <a:pPr algn="ctr"/>
                  <a:r>
                    <a:rPr lang="en-GB" sz="1100" dirty="0">
                      <a:solidFill>
                        <a:srgbClr val="000000"/>
                      </a:solidFill>
                    </a:rPr>
                    <a:t>6</a:t>
                  </a:r>
                </a:p>
              </p:txBody>
            </p:sp>
            <p:sp>
              <p:nvSpPr>
                <p:cNvPr id="516" name="TextBox 515">
                  <a:extLst>
                    <a:ext uri="{FF2B5EF4-FFF2-40B4-BE49-F238E27FC236}">
                      <a16:creationId xmlns:a16="http://schemas.microsoft.com/office/drawing/2014/main" id="{D673B48E-9E3D-43E6-BE43-7AD8D9B3F6D2}"/>
                    </a:ext>
                  </a:extLst>
                </p:cNvPr>
                <p:cNvSpPr txBox="1"/>
                <p:nvPr/>
              </p:nvSpPr>
              <p:spPr>
                <a:xfrm>
                  <a:off x="2308241" y="5038404"/>
                  <a:ext cx="154457" cy="235580"/>
                </a:xfrm>
                <a:prstGeom prst="rect">
                  <a:avLst/>
                </a:prstGeom>
                <a:noFill/>
              </p:spPr>
              <p:txBody>
                <a:bodyPr wrap="none" lIns="36000" tIns="0" rIns="36000" bIns="0" rtlCol="0">
                  <a:spAutoFit/>
                </a:bodyPr>
                <a:lstStyle/>
                <a:p>
                  <a:pPr algn="ctr"/>
                  <a:r>
                    <a:rPr lang="en-GB" sz="1100" dirty="0">
                      <a:solidFill>
                        <a:srgbClr val="000000"/>
                      </a:solidFill>
                    </a:rPr>
                    <a:t>3</a:t>
                  </a:r>
                </a:p>
              </p:txBody>
            </p:sp>
            <p:sp>
              <p:nvSpPr>
                <p:cNvPr id="517" name="TextBox 516">
                  <a:extLst>
                    <a:ext uri="{FF2B5EF4-FFF2-40B4-BE49-F238E27FC236}">
                      <a16:creationId xmlns:a16="http://schemas.microsoft.com/office/drawing/2014/main" id="{71FFBCF2-3020-43D6-B7DF-725684430C27}"/>
                    </a:ext>
                  </a:extLst>
                </p:cNvPr>
                <p:cNvSpPr txBox="1"/>
                <p:nvPr/>
              </p:nvSpPr>
              <p:spPr>
                <a:xfrm>
                  <a:off x="1722121" y="5038404"/>
                  <a:ext cx="159265" cy="235580"/>
                </a:xfrm>
                <a:prstGeom prst="rect">
                  <a:avLst/>
                </a:prstGeom>
                <a:noFill/>
              </p:spPr>
              <p:txBody>
                <a:bodyPr wrap="none" lIns="36000" tIns="0" rIns="36000" bIns="0" rtlCol="0">
                  <a:spAutoFit/>
                </a:bodyPr>
                <a:lstStyle/>
                <a:p>
                  <a:pPr algn="ctr"/>
                  <a:r>
                    <a:rPr lang="en-GB" sz="1100" dirty="0">
                      <a:solidFill>
                        <a:srgbClr val="000000"/>
                      </a:solidFill>
                    </a:rPr>
                    <a:t>0</a:t>
                  </a:r>
                </a:p>
              </p:txBody>
            </p:sp>
          </p:grpSp>
          <p:sp>
            <p:nvSpPr>
              <p:cNvPr id="499" name="TextBox 498">
                <a:extLst>
                  <a:ext uri="{FF2B5EF4-FFF2-40B4-BE49-F238E27FC236}">
                    <a16:creationId xmlns:a16="http://schemas.microsoft.com/office/drawing/2014/main" id="{09C74C87-997E-44AE-B23C-C75F8BFCE2EB}"/>
                  </a:ext>
                </a:extLst>
              </p:cNvPr>
              <p:cNvSpPr txBox="1"/>
              <p:nvPr/>
            </p:nvSpPr>
            <p:spPr>
              <a:xfrm>
                <a:off x="1787130" y="3117177"/>
                <a:ext cx="2336607" cy="169277"/>
              </a:xfrm>
              <a:prstGeom prst="rect">
                <a:avLst/>
              </a:prstGeom>
              <a:noFill/>
            </p:spPr>
            <p:txBody>
              <a:bodyPr wrap="square" lIns="36000" tIns="0" rIns="36000" bIns="0" rtlCol="0">
                <a:spAutoFit/>
              </a:bodyPr>
              <a:lstStyle/>
              <a:p>
                <a:pPr algn="ctr"/>
                <a:r>
                  <a:rPr lang="en-GB" sz="1100" b="1" dirty="0">
                    <a:solidFill>
                      <a:srgbClr val="000000"/>
                    </a:solidFill>
                  </a:rPr>
                  <a:t>Month</a:t>
                </a:r>
              </a:p>
            </p:txBody>
          </p:sp>
          <p:grpSp>
            <p:nvGrpSpPr>
              <p:cNvPr id="500" name="Group 499">
                <a:extLst>
                  <a:ext uri="{FF2B5EF4-FFF2-40B4-BE49-F238E27FC236}">
                    <a16:creationId xmlns:a16="http://schemas.microsoft.com/office/drawing/2014/main" id="{E825E7F4-1E33-4CAA-86FC-CD35DFF852EF}"/>
                  </a:ext>
                </a:extLst>
              </p:cNvPr>
              <p:cNvGrpSpPr/>
              <p:nvPr/>
            </p:nvGrpSpPr>
            <p:grpSpPr>
              <a:xfrm>
                <a:off x="1202387" y="1625976"/>
                <a:ext cx="378830" cy="1321697"/>
                <a:chOff x="1215266" y="3161997"/>
                <a:chExt cx="378830" cy="1839384"/>
              </a:xfrm>
            </p:grpSpPr>
            <p:sp>
              <p:nvSpPr>
                <p:cNvPr id="508" name="TextBox 507">
                  <a:extLst>
                    <a:ext uri="{FF2B5EF4-FFF2-40B4-BE49-F238E27FC236}">
                      <a16:creationId xmlns:a16="http://schemas.microsoft.com/office/drawing/2014/main" id="{2E659C77-CE95-4A4E-9FBF-3306EFF370BE}"/>
                    </a:ext>
                  </a:extLst>
                </p:cNvPr>
                <p:cNvSpPr txBox="1"/>
                <p:nvPr/>
              </p:nvSpPr>
              <p:spPr>
                <a:xfrm>
                  <a:off x="1215266" y="4761687"/>
                  <a:ext cx="378830" cy="235580"/>
                </a:xfrm>
                <a:prstGeom prst="rect">
                  <a:avLst/>
                </a:prstGeom>
                <a:noFill/>
              </p:spPr>
              <p:txBody>
                <a:bodyPr wrap="square" lIns="0" tIns="0" rIns="108000" bIns="0" rtlCol="0" anchor="ctr">
                  <a:spAutoFit/>
                </a:bodyPr>
                <a:lstStyle/>
                <a:p>
                  <a:pPr algn="r"/>
                  <a:endParaRPr lang="en-GB" sz="1100" dirty="0">
                    <a:solidFill>
                      <a:srgbClr val="272727"/>
                    </a:solidFill>
                  </a:endParaRPr>
                </a:p>
              </p:txBody>
            </p:sp>
            <p:sp>
              <p:nvSpPr>
                <p:cNvPr id="509" name="TextBox 508">
                  <a:extLst>
                    <a:ext uri="{FF2B5EF4-FFF2-40B4-BE49-F238E27FC236}">
                      <a16:creationId xmlns:a16="http://schemas.microsoft.com/office/drawing/2014/main" id="{C82075F4-7412-410C-880E-D50F047A8DC3}"/>
                    </a:ext>
                  </a:extLst>
                </p:cNvPr>
                <p:cNvSpPr txBox="1"/>
                <p:nvPr/>
              </p:nvSpPr>
              <p:spPr>
                <a:xfrm>
                  <a:off x="1315747" y="3696598"/>
                  <a:ext cx="278348" cy="235580"/>
                </a:xfrm>
                <a:prstGeom prst="rect">
                  <a:avLst/>
                </a:prstGeom>
                <a:noFill/>
              </p:spPr>
              <p:txBody>
                <a:bodyPr wrap="square" lIns="0" tIns="0" rIns="36000" bIns="0" rtlCol="0" anchor="ctr">
                  <a:spAutoFit/>
                </a:bodyPr>
                <a:lstStyle/>
                <a:p>
                  <a:pPr algn="r"/>
                  <a:r>
                    <a:rPr lang="en-GB" sz="1100" dirty="0">
                      <a:solidFill>
                        <a:srgbClr val="000000"/>
                      </a:solidFill>
                    </a:rPr>
                    <a:t>2</a:t>
                  </a:r>
                </a:p>
              </p:txBody>
            </p:sp>
            <p:sp>
              <p:nvSpPr>
                <p:cNvPr id="510" name="TextBox 509">
                  <a:extLst>
                    <a:ext uri="{FF2B5EF4-FFF2-40B4-BE49-F238E27FC236}">
                      <a16:creationId xmlns:a16="http://schemas.microsoft.com/office/drawing/2014/main" id="{F99E5DF0-7B5C-45A1-931A-346F5A372BE8}"/>
                    </a:ext>
                  </a:extLst>
                </p:cNvPr>
                <p:cNvSpPr txBox="1"/>
                <p:nvPr/>
              </p:nvSpPr>
              <p:spPr>
                <a:xfrm>
                  <a:off x="1355226" y="3161997"/>
                  <a:ext cx="238869" cy="235580"/>
                </a:xfrm>
                <a:prstGeom prst="rect">
                  <a:avLst/>
                </a:prstGeom>
                <a:noFill/>
              </p:spPr>
              <p:txBody>
                <a:bodyPr wrap="square" lIns="0" tIns="0" rIns="36000" bIns="0" rtlCol="0" anchor="ctr">
                  <a:spAutoFit/>
                </a:bodyPr>
                <a:lstStyle/>
                <a:p>
                  <a:pPr algn="r"/>
                  <a:r>
                    <a:rPr lang="en-GB" sz="1100" dirty="0">
                      <a:solidFill>
                        <a:srgbClr val="000000"/>
                      </a:solidFill>
                    </a:rPr>
                    <a:t>3</a:t>
                  </a:r>
                </a:p>
              </p:txBody>
            </p:sp>
            <p:sp>
              <p:nvSpPr>
                <p:cNvPr id="511" name="TextBox 510">
                  <a:extLst>
                    <a:ext uri="{FF2B5EF4-FFF2-40B4-BE49-F238E27FC236}">
                      <a16:creationId xmlns:a16="http://schemas.microsoft.com/office/drawing/2014/main" id="{5061B370-6864-4E14-ACCF-489BC17A7B61}"/>
                    </a:ext>
                  </a:extLst>
                </p:cNvPr>
                <p:cNvSpPr txBox="1"/>
                <p:nvPr/>
              </p:nvSpPr>
              <p:spPr>
                <a:xfrm>
                  <a:off x="1315747" y="4231200"/>
                  <a:ext cx="278348" cy="235580"/>
                </a:xfrm>
                <a:prstGeom prst="rect">
                  <a:avLst/>
                </a:prstGeom>
                <a:noFill/>
              </p:spPr>
              <p:txBody>
                <a:bodyPr wrap="square" lIns="0" tIns="0" rIns="36000" bIns="0" rtlCol="0" anchor="ctr">
                  <a:spAutoFit/>
                </a:bodyPr>
                <a:lstStyle/>
                <a:p>
                  <a:pPr algn="r"/>
                  <a:r>
                    <a:rPr lang="en-GB" sz="1100" dirty="0">
                      <a:solidFill>
                        <a:srgbClr val="272727"/>
                      </a:solidFill>
                    </a:rPr>
                    <a:t>1</a:t>
                  </a:r>
                </a:p>
              </p:txBody>
            </p:sp>
            <p:sp>
              <p:nvSpPr>
                <p:cNvPr id="512" name="TextBox 511">
                  <a:extLst>
                    <a:ext uri="{FF2B5EF4-FFF2-40B4-BE49-F238E27FC236}">
                      <a16:creationId xmlns:a16="http://schemas.microsoft.com/office/drawing/2014/main" id="{02BC0D91-95C3-4563-8B30-5F7E16FAAC97}"/>
                    </a:ext>
                  </a:extLst>
                </p:cNvPr>
                <p:cNvSpPr txBox="1"/>
                <p:nvPr/>
              </p:nvSpPr>
              <p:spPr>
                <a:xfrm>
                  <a:off x="1315747" y="4765801"/>
                  <a:ext cx="278348" cy="235580"/>
                </a:xfrm>
                <a:prstGeom prst="rect">
                  <a:avLst/>
                </a:prstGeom>
                <a:noFill/>
              </p:spPr>
              <p:txBody>
                <a:bodyPr wrap="square" lIns="0" tIns="0" rIns="36000" bIns="0" rtlCol="0" anchor="ctr">
                  <a:spAutoFit/>
                </a:bodyPr>
                <a:lstStyle/>
                <a:p>
                  <a:pPr algn="r"/>
                  <a:r>
                    <a:rPr lang="en-GB" sz="1100" dirty="0">
                      <a:solidFill>
                        <a:srgbClr val="272727"/>
                      </a:solidFill>
                    </a:rPr>
                    <a:t>0</a:t>
                  </a:r>
                </a:p>
              </p:txBody>
            </p:sp>
          </p:grpSp>
          <p:sp>
            <p:nvSpPr>
              <p:cNvPr id="501" name="TextBox 500">
                <a:extLst>
                  <a:ext uri="{FF2B5EF4-FFF2-40B4-BE49-F238E27FC236}">
                    <a16:creationId xmlns:a16="http://schemas.microsoft.com/office/drawing/2014/main" id="{91F0A7FD-E724-46B4-92CA-FCDAD3E0A17C}"/>
                  </a:ext>
                </a:extLst>
              </p:cNvPr>
              <p:cNvSpPr txBox="1"/>
              <p:nvPr/>
            </p:nvSpPr>
            <p:spPr>
              <a:xfrm rot="16200000">
                <a:off x="259973" y="1985425"/>
                <a:ext cx="1506564" cy="610808"/>
              </a:xfrm>
              <a:prstGeom prst="rect">
                <a:avLst/>
              </a:prstGeom>
              <a:noFill/>
            </p:spPr>
            <p:txBody>
              <a:bodyPr wrap="square" lIns="0" tIns="0" rIns="0" bIns="0" rtlCol="0">
                <a:spAutoFit/>
              </a:bodyPr>
              <a:lstStyle/>
              <a:p>
                <a:pPr algn="ctr">
                  <a:lnSpc>
                    <a:spcPct val="90000"/>
                  </a:lnSpc>
                </a:pPr>
                <a:r>
                  <a:rPr lang="en-GB" sz="1100" b="1" dirty="0">
                    <a:solidFill>
                      <a:srgbClr val="000000"/>
                    </a:solidFill>
                  </a:rPr>
                  <a:t>Change in Delayed Paragraph Recall Test score (Logical Memory II)</a:t>
                </a:r>
              </a:p>
            </p:txBody>
          </p:sp>
          <p:sp>
            <p:nvSpPr>
              <p:cNvPr id="502" name="TextBox 501">
                <a:extLst>
                  <a:ext uri="{FF2B5EF4-FFF2-40B4-BE49-F238E27FC236}">
                    <a16:creationId xmlns:a16="http://schemas.microsoft.com/office/drawing/2014/main" id="{55E67CDF-8E28-4A74-9172-12BA4591D036}"/>
                  </a:ext>
                </a:extLst>
              </p:cNvPr>
              <p:cNvSpPr txBox="1"/>
              <p:nvPr/>
            </p:nvSpPr>
            <p:spPr>
              <a:xfrm>
                <a:off x="1653939" y="1580830"/>
                <a:ext cx="2469796" cy="291298"/>
              </a:xfrm>
              <a:prstGeom prst="rect">
                <a:avLst/>
              </a:prstGeom>
              <a:noFill/>
            </p:spPr>
            <p:txBody>
              <a:bodyPr wrap="square" lIns="36000" tIns="0" rIns="36000" bIns="0" rtlCol="0">
                <a:spAutoFit/>
              </a:bodyPr>
              <a:lstStyle/>
              <a:p>
                <a:pPr algn="ctr">
                  <a:lnSpc>
                    <a:spcPct val="85000"/>
                  </a:lnSpc>
                </a:pPr>
                <a:r>
                  <a:rPr lang="en-GB" sz="1100" b="1" dirty="0">
                    <a:solidFill>
                      <a:srgbClr val="000000"/>
                    </a:solidFill>
                  </a:rPr>
                  <a:t>Verbal memory (primary outcome)</a:t>
                </a:r>
              </a:p>
            </p:txBody>
          </p:sp>
          <p:sp>
            <p:nvSpPr>
              <p:cNvPr id="503" name="Freeform: Shape 502">
                <a:extLst>
                  <a:ext uri="{FF2B5EF4-FFF2-40B4-BE49-F238E27FC236}">
                    <a16:creationId xmlns:a16="http://schemas.microsoft.com/office/drawing/2014/main" id="{111D9E3E-7F75-48FC-9256-09B9533188AE}"/>
                  </a:ext>
                </a:extLst>
              </p:cNvPr>
              <p:cNvSpPr/>
              <p:nvPr/>
            </p:nvSpPr>
            <p:spPr>
              <a:xfrm>
                <a:off x="1788057" y="2030590"/>
                <a:ext cx="2346829" cy="837751"/>
              </a:xfrm>
              <a:custGeom>
                <a:avLst/>
                <a:gdLst>
                  <a:gd name="connsiteX0" fmla="*/ 0 w 2342905"/>
                  <a:gd name="connsiteY0" fmla="*/ 1087076 h 1087076"/>
                  <a:gd name="connsiteX1" fmla="*/ 580821 w 2342905"/>
                  <a:gd name="connsiteY1" fmla="*/ 490558 h 1087076"/>
                  <a:gd name="connsiteX2" fmla="*/ 1169490 w 2342905"/>
                  <a:gd name="connsiteY2" fmla="*/ 345353 h 1087076"/>
                  <a:gd name="connsiteX3" fmla="*/ 1754235 w 2342905"/>
                  <a:gd name="connsiteY3" fmla="*/ 215846 h 1087076"/>
                  <a:gd name="connsiteX4" fmla="*/ 2342905 w 2342905"/>
                  <a:gd name="connsiteY4" fmla="*/ 0 h 1087076"/>
                  <a:gd name="connsiteX0" fmla="*/ 0 w 2344867"/>
                  <a:gd name="connsiteY0" fmla="*/ 1075303 h 1075303"/>
                  <a:gd name="connsiteX1" fmla="*/ 582783 w 2344867"/>
                  <a:gd name="connsiteY1" fmla="*/ 490558 h 1075303"/>
                  <a:gd name="connsiteX2" fmla="*/ 1171452 w 2344867"/>
                  <a:gd name="connsiteY2" fmla="*/ 345353 h 1075303"/>
                  <a:gd name="connsiteX3" fmla="*/ 1756197 w 2344867"/>
                  <a:gd name="connsiteY3" fmla="*/ 215846 h 1075303"/>
                  <a:gd name="connsiteX4" fmla="*/ 2344867 w 2344867"/>
                  <a:gd name="connsiteY4" fmla="*/ 0 h 1075303"/>
                  <a:gd name="connsiteX0" fmla="*/ 0 w 2346829"/>
                  <a:gd name="connsiteY0" fmla="*/ 1075303 h 1075303"/>
                  <a:gd name="connsiteX1" fmla="*/ 584745 w 2346829"/>
                  <a:gd name="connsiteY1" fmla="*/ 490558 h 1075303"/>
                  <a:gd name="connsiteX2" fmla="*/ 1173414 w 2346829"/>
                  <a:gd name="connsiteY2" fmla="*/ 345353 h 1075303"/>
                  <a:gd name="connsiteX3" fmla="*/ 1758159 w 2346829"/>
                  <a:gd name="connsiteY3" fmla="*/ 215846 h 1075303"/>
                  <a:gd name="connsiteX4" fmla="*/ 2346829 w 2346829"/>
                  <a:gd name="connsiteY4" fmla="*/ 0 h 1075303"/>
                  <a:gd name="connsiteX0" fmla="*/ 0 w 2346829"/>
                  <a:gd name="connsiteY0" fmla="*/ 1075303 h 1075303"/>
                  <a:gd name="connsiteX1" fmla="*/ 1173414 w 2346829"/>
                  <a:gd name="connsiteY1" fmla="*/ 345353 h 1075303"/>
                  <a:gd name="connsiteX2" fmla="*/ 1758159 w 2346829"/>
                  <a:gd name="connsiteY2" fmla="*/ 215846 h 1075303"/>
                  <a:gd name="connsiteX3" fmla="*/ 2346829 w 2346829"/>
                  <a:gd name="connsiteY3" fmla="*/ 0 h 1075303"/>
                  <a:gd name="connsiteX0" fmla="*/ 0 w 2346829"/>
                  <a:gd name="connsiteY0" fmla="*/ 1075303 h 1075303"/>
                  <a:gd name="connsiteX1" fmla="*/ 1173414 w 2346829"/>
                  <a:gd name="connsiteY1" fmla="*/ 345353 h 1075303"/>
                  <a:gd name="connsiteX2" fmla="*/ 2346829 w 2346829"/>
                  <a:gd name="connsiteY2" fmla="*/ 0 h 1075303"/>
                  <a:gd name="connsiteX0" fmla="*/ 0 w 2346829"/>
                  <a:gd name="connsiteY0" fmla="*/ 1075303 h 1075303"/>
                  <a:gd name="connsiteX1" fmla="*/ 1173414 w 2346829"/>
                  <a:gd name="connsiteY1" fmla="*/ 78029 h 1075303"/>
                  <a:gd name="connsiteX2" fmla="*/ 2346829 w 2346829"/>
                  <a:gd name="connsiteY2" fmla="*/ 0 h 1075303"/>
                  <a:gd name="connsiteX0" fmla="*/ 0 w 2353179"/>
                  <a:gd name="connsiteY0" fmla="*/ 1146001 h 1146001"/>
                  <a:gd name="connsiteX1" fmla="*/ 1173414 w 2353179"/>
                  <a:gd name="connsiteY1" fmla="*/ 148727 h 1146001"/>
                  <a:gd name="connsiteX2" fmla="*/ 2353179 w 2353179"/>
                  <a:gd name="connsiteY2" fmla="*/ 0 h 1146001"/>
                  <a:gd name="connsiteX0" fmla="*/ 0 w 2346829"/>
                  <a:gd name="connsiteY0" fmla="*/ 1165885 h 1165885"/>
                  <a:gd name="connsiteX1" fmla="*/ 1167064 w 2346829"/>
                  <a:gd name="connsiteY1" fmla="*/ 148727 h 1165885"/>
                  <a:gd name="connsiteX2" fmla="*/ 2346829 w 2346829"/>
                  <a:gd name="connsiteY2" fmla="*/ 0 h 1165885"/>
                </a:gdLst>
                <a:ahLst/>
                <a:cxnLst>
                  <a:cxn ang="0">
                    <a:pos x="connsiteX0" y="connsiteY0"/>
                  </a:cxn>
                  <a:cxn ang="0">
                    <a:pos x="connsiteX1" y="connsiteY1"/>
                  </a:cxn>
                  <a:cxn ang="0">
                    <a:pos x="connsiteX2" y="connsiteY2"/>
                  </a:cxn>
                </a:cxnLst>
                <a:rect l="l" t="t" r="r" b="b"/>
                <a:pathLst>
                  <a:path w="2346829" h="1165885">
                    <a:moveTo>
                      <a:pt x="0" y="1165885"/>
                    </a:moveTo>
                    <a:lnTo>
                      <a:pt x="1167064" y="148727"/>
                    </a:lnTo>
                    <a:lnTo>
                      <a:pt x="2346829" y="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grpSp>
            <p:nvGrpSpPr>
              <p:cNvPr id="504" name="Group 503">
                <a:extLst>
                  <a:ext uri="{FF2B5EF4-FFF2-40B4-BE49-F238E27FC236}">
                    <a16:creationId xmlns:a16="http://schemas.microsoft.com/office/drawing/2014/main" id="{D699C802-A827-4C67-A18F-DF797C9FED57}"/>
                  </a:ext>
                </a:extLst>
              </p:cNvPr>
              <p:cNvGrpSpPr/>
              <p:nvPr/>
            </p:nvGrpSpPr>
            <p:grpSpPr>
              <a:xfrm>
                <a:off x="1750989" y="1997209"/>
                <a:ext cx="2413923" cy="908310"/>
                <a:chOff x="1750989" y="1997209"/>
                <a:chExt cx="2413923" cy="908310"/>
              </a:xfrm>
            </p:grpSpPr>
            <p:sp>
              <p:nvSpPr>
                <p:cNvPr id="505" name="Oval 504">
                  <a:extLst>
                    <a:ext uri="{FF2B5EF4-FFF2-40B4-BE49-F238E27FC236}">
                      <a16:creationId xmlns:a16="http://schemas.microsoft.com/office/drawing/2014/main" id="{CFEAE41F-3949-430A-9F7D-AEE2C43D0A0F}"/>
                    </a:ext>
                  </a:extLst>
                </p:cNvPr>
                <p:cNvSpPr/>
                <p:nvPr/>
              </p:nvSpPr>
              <p:spPr>
                <a:xfrm>
                  <a:off x="2916827" y="2101504"/>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sp>
              <p:nvSpPr>
                <p:cNvPr id="506" name="Oval 505">
                  <a:extLst>
                    <a:ext uri="{FF2B5EF4-FFF2-40B4-BE49-F238E27FC236}">
                      <a16:creationId xmlns:a16="http://schemas.microsoft.com/office/drawing/2014/main" id="{87B976EC-BBE0-40CD-AD62-1340066891BB}"/>
                    </a:ext>
                  </a:extLst>
                </p:cNvPr>
                <p:cNvSpPr/>
                <p:nvPr/>
              </p:nvSpPr>
              <p:spPr>
                <a:xfrm>
                  <a:off x="4092955" y="1997209"/>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sp>
              <p:nvSpPr>
                <p:cNvPr id="507" name="Oval 506">
                  <a:extLst>
                    <a:ext uri="{FF2B5EF4-FFF2-40B4-BE49-F238E27FC236}">
                      <a16:creationId xmlns:a16="http://schemas.microsoft.com/office/drawing/2014/main" id="{23FDF1C7-49CF-484A-BB39-D3FC26953777}"/>
                    </a:ext>
                  </a:extLst>
                </p:cNvPr>
                <p:cNvSpPr/>
                <p:nvPr/>
              </p:nvSpPr>
              <p:spPr>
                <a:xfrm>
                  <a:off x="1750989" y="2833519"/>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grpSp>
        </p:grpSp>
        <p:grpSp>
          <p:nvGrpSpPr>
            <p:cNvPr id="549" name="Group 548">
              <a:extLst>
                <a:ext uri="{FF2B5EF4-FFF2-40B4-BE49-F238E27FC236}">
                  <a16:creationId xmlns:a16="http://schemas.microsoft.com/office/drawing/2014/main" id="{240E1538-3A03-4EB0-91DA-60FB2403CA16}"/>
                </a:ext>
              </a:extLst>
            </p:cNvPr>
            <p:cNvGrpSpPr/>
            <p:nvPr/>
          </p:nvGrpSpPr>
          <p:grpSpPr>
            <a:xfrm>
              <a:off x="4743860" y="1580830"/>
              <a:ext cx="3551811" cy="1994750"/>
              <a:chOff x="4743860" y="1580830"/>
              <a:chExt cx="3551811" cy="1994750"/>
            </a:xfrm>
          </p:grpSpPr>
          <p:grpSp>
            <p:nvGrpSpPr>
              <p:cNvPr id="550" name="Group 549">
                <a:extLst>
                  <a:ext uri="{FF2B5EF4-FFF2-40B4-BE49-F238E27FC236}">
                    <a16:creationId xmlns:a16="http://schemas.microsoft.com/office/drawing/2014/main" id="{264CE822-3221-4AC6-AB60-85DEF7066F2E}"/>
                  </a:ext>
                </a:extLst>
              </p:cNvPr>
              <p:cNvGrpSpPr/>
              <p:nvPr/>
            </p:nvGrpSpPr>
            <p:grpSpPr>
              <a:xfrm>
                <a:off x="6964860" y="2049399"/>
                <a:ext cx="1253966" cy="244539"/>
                <a:chOff x="6964860" y="2049399"/>
                <a:chExt cx="1253966" cy="244539"/>
              </a:xfrm>
            </p:grpSpPr>
            <p:grpSp>
              <p:nvGrpSpPr>
                <p:cNvPr id="608" name="Group 607">
                  <a:extLst>
                    <a:ext uri="{FF2B5EF4-FFF2-40B4-BE49-F238E27FC236}">
                      <a16:creationId xmlns:a16="http://schemas.microsoft.com/office/drawing/2014/main" id="{D329CBC5-52E5-45E1-97B5-1DD8B08DEFC8}"/>
                    </a:ext>
                  </a:extLst>
                </p:cNvPr>
                <p:cNvGrpSpPr/>
                <p:nvPr/>
              </p:nvGrpSpPr>
              <p:grpSpPr>
                <a:xfrm>
                  <a:off x="8138268" y="2049399"/>
                  <a:ext cx="80558" cy="236602"/>
                  <a:chOff x="8138268" y="1908110"/>
                  <a:chExt cx="80558" cy="312961"/>
                </a:xfrm>
              </p:grpSpPr>
              <p:cxnSp>
                <p:nvCxnSpPr>
                  <p:cNvPr id="613" name="Straight Connector 612">
                    <a:extLst>
                      <a:ext uri="{FF2B5EF4-FFF2-40B4-BE49-F238E27FC236}">
                        <a16:creationId xmlns:a16="http://schemas.microsoft.com/office/drawing/2014/main" id="{BD60A3A4-7D22-4E96-9557-E3B3C24019B9}"/>
                      </a:ext>
                    </a:extLst>
                  </p:cNvPr>
                  <p:cNvCxnSpPr>
                    <a:cxnSpLocks/>
                  </p:cNvCxnSpPr>
                  <p:nvPr/>
                </p:nvCxnSpPr>
                <p:spPr>
                  <a:xfrm>
                    <a:off x="8178547" y="1908110"/>
                    <a:ext cx="0" cy="31296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4" name="Straight Connector 613">
                    <a:extLst>
                      <a:ext uri="{FF2B5EF4-FFF2-40B4-BE49-F238E27FC236}">
                        <a16:creationId xmlns:a16="http://schemas.microsoft.com/office/drawing/2014/main" id="{6852EE88-C567-4667-9879-31A7D75E2AE0}"/>
                      </a:ext>
                    </a:extLst>
                  </p:cNvPr>
                  <p:cNvCxnSpPr/>
                  <p:nvPr/>
                </p:nvCxnSpPr>
                <p:spPr>
                  <a:xfrm>
                    <a:off x="8138268" y="222107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5" name="Straight Connector 614">
                    <a:extLst>
                      <a:ext uri="{FF2B5EF4-FFF2-40B4-BE49-F238E27FC236}">
                        <a16:creationId xmlns:a16="http://schemas.microsoft.com/office/drawing/2014/main" id="{E49DE4D3-5378-4058-8644-517E98A6C85C}"/>
                      </a:ext>
                    </a:extLst>
                  </p:cNvPr>
                  <p:cNvCxnSpPr>
                    <a:cxnSpLocks/>
                  </p:cNvCxnSpPr>
                  <p:nvPr/>
                </p:nvCxnSpPr>
                <p:spPr>
                  <a:xfrm>
                    <a:off x="8138268" y="190811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09" name="Group 608">
                  <a:extLst>
                    <a:ext uri="{FF2B5EF4-FFF2-40B4-BE49-F238E27FC236}">
                      <a16:creationId xmlns:a16="http://schemas.microsoft.com/office/drawing/2014/main" id="{95500141-67CB-4CF4-B393-52B4D3099315}"/>
                    </a:ext>
                  </a:extLst>
                </p:cNvPr>
                <p:cNvGrpSpPr/>
                <p:nvPr/>
              </p:nvGrpSpPr>
              <p:grpSpPr>
                <a:xfrm>
                  <a:off x="6964860" y="2054110"/>
                  <a:ext cx="80558" cy="239828"/>
                  <a:chOff x="6964860" y="2150947"/>
                  <a:chExt cx="80558" cy="281154"/>
                </a:xfrm>
              </p:grpSpPr>
              <p:cxnSp>
                <p:nvCxnSpPr>
                  <p:cNvPr id="610" name="Straight Connector 609">
                    <a:extLst>
                      <a:ext uri="{FF2B5EF4-FFF2-40B4-BE49-F238E27FC236}">
                        <a16:creationId xmlns:a16="http://schemas.microsoft.com/office/drawing/2014/main" id="{46DFFD74-EBB5-4EB6-BFF5-B68A3EE3B1EE}"/>
                      </a:ext>
                    </a:extLst>
                  </p:cNvPr>
                  <p:cNvCxnSpPr>
                    <a:cxnSpLocks/>
                  </p:cNvCxnSpPr>
                  <p:nvPr/>
                </p:nvCxnSpPr>
                <p:spPr>
                  <a:xfrm>
                    <a:off x="7005139" y="2150947"/>
                    <a:ext cx="0" cy="281154"/>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a:extLst>
                      <a:ext uri="{FF2B5EF4-FFF2-40B4-BE49-F238E27FC236}">
                        <a16:creationId xmlns:a16="http://schemas.microsoft.com/office/drawing/2014/main" id="{4526D720-5ED2-4870-90B7-C100BAB70A76}"/>
                      </a:ext>
                    </a:extLst>
                  </p:cNvPr>
                  <p:cNvCxnSpPr/>
                  <p:nvPr/>
                </p:nvCxnSpPr>
                <p:spPr>
                  <a:xfrm>
                    <a:off x="6964860" y="24321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2" name="Straight Connector 611">
                    <a:extLst>
                      <a:ext uri="{FF2B5EF4-FFF2-40B4-BE49-F238E27FC236}">
                        <a16:creationId xmlns:a16="http://schemas.microsoft.com/office/drawing/2014/main" id="{88B3302D-F602-4D82-91A7-F5321F2E31A2}"/>
                      </a:ext>
                    </a:extLst>
                  </p:cNvPr>
                  <p:cNvCxnSpPr>
                    <a:cxnSpLocks/>
                  </p:cNvCxnSpPr>
                  <p:nvPr/>
                </p:nvCxnSpPr>
                <p:spPr>
                  <a:xfrm>
                    <a:off x="6964860" y="215094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551" name="Group 550">
                <a:extLst>
                  <a:ext uri="{FF2B5EF4-FFF2-40B4-BE49-F238E27FC236}">
                    <a16:creationId xmlns:a16="http://schemas.microsoft.com/office/drawing/2014/main" id="{E350828C-A8BF-4AE9-BD6E-EAD07DB2D19A}"/>
                  </a:ext>
                </a:extLst>
              </p:cNvPr>
              <p:cNvGrpSpPr/>
              <p:nvPr/>
            </p:nvGrpSpPr>
            <p:grpSpPr>
              <a:xfrm>
                <a:off x="6964860" y="1923928"/>
                <a:ext cx="1253966" cy="354135"/>
                <a:chOff x="6964860" y="1923928"/>
                <a:chExt cx="1253966" cy="354135"/>
              </a:xfrm>
            </p:grpSpPr>
            <p:grpSp>
              <p:nvGrpSpPr>
                <p:cNvPr id="600" name="Group 599">
                  <a:extLst>
                    <a:ext uri="{FF2B5EF4-FFF2-40B4-BE49-F238E27FC236}">
                      <a16:creationId xmlns:a16="http://schemas.microsoft.com/office/drawing/2014/main" id="{F0EF527C-E519-4941-BA78-69A6E138636E}"/>
                    </a:ext>
                  </a:extLst>
                </p:cNvPr>
                <p:cNvGrpSpPr/>
                <p:nvPr/>
              </p:nvGrpSpPr>
              <p:grpSpPr>
                <a:xfrm>
                  <a:off x="8138268" y="1923928"/>
                  <a:ext cx="80558" cy="254122"/>
                  <a:chOff x="8138268" y="2235078"/>
                  <a:chExt cx="80558" cy="273442"/>
                </a:xfrm>
              </p:grpSpPr>
              <p:cxnSp>
                <p:nvCxnSpPr>
                  <p:cNvPr id="605" name="Straight Connector 604">
                    <a:extLst>
                      <a:ext uri="{FF2B5EF4-FFF2-40B4-BE49-F238E27FC236}">
                        <a16:creationId xmlns:a16="http://schemas.microsoft.com/office/drawing/2014/main" id="{A045D8F5-4BBC-4018-A460-2A4554249CD4}"/>
                      </a:ext>
                    </a:extLst>
                  </p:cNvPr>
                  <p:cNvCxnSpPr>
                    <a:cxnSpLocks/>
                  </p:cNvCxnSpPr>
                  <p:nvPr/>
                </p:nvCxnSpPr>
                <p:spPr>
                  <a:xfrm>
                    <a:off x="8178547" y="2235078"/>
                    <a:ext cx="0" cy="27344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6" name="Straight Connector 605">
                    <a:extLst>
                      <a:ext uri="{FF2B5EF4-FFF2-40B4-BE49-F238E27FC236}">
                        <a16:creationId xmlns:a16="http://schemas.microsoft.com/office/drawing/2014/main" id="{5C830421-ACDB-4DA3-B0E3-81653F9D6CFE}"/>
                      </a:ext>
                    </a:extLst>
                  </p:cNvPr>
                  <p:cNvCxnSpPr/>
                  <p:nvPr/>
                </p:nvCxnSpPr>
                <p:spPr>
                  <a:xfrm>
                    <a:off x="8138268" y="250852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7" name="Straight Connector 606">
                    <a:extLst>
                      <a:ext uri="{FF2B5EF4-FFF2-40B4-BE49-F238E27FC236}">
                        <a16:creationId xmlns:a16="http://schemas.microsoft.com/office/drawing/2014/main" id="{33456450-37D5-48C3-AA81-0695F57B818B}"/>
                      </a:ext>
                    </a:extLst>
                  </p:cNvPr>
                  <p:cNvCxnSpPr>
                    <a:cxnSpLocks/>
                  </p:cNvCxnSpPr>
                  <p:nvPr/>
                </p:nvCxnSpPr>
                <p:spPr>
                  <a:xfrm>
                    <a:off x="8138268" y="2235078"/>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01" name="Group 600">
                  <a:extLst>
                    <a:ext uri="{FF2B5EF4-FFF2-40B4-BE49-F238E27FC236}">
                      <a16:creationId xmlns:a16="http://schemas.microsoft.com/office/drawing/2014/main" id="{DE873731-1EA3-4D2C-AD92-5461EB30FF0F}"/>
                    </a:ext>
                  </a:extLst>
                </p:cNvPr>
                <p:cNvGrpSpPr/>
                <p:nvPr/>
              </p:nvGrpSpPr>
              <p:grpSpPr>
                <a:xfrm>
                  <a:off x="6964860" y="2033711"/>
                  <a:ext cx="80558" cy="244352"/>
                  <a:chOff x="6964860" y="2276599"/>
                  <a:chExt cx="80558" cy="261588"/>
                </a:xfrm>
              </p:grpSpPr>
              <p:cxnSp>
                <p:nvCxnSpPr>
                  <p:cNvPr id="602" name="Straight Connector 601">
                    <a:extLst>
                      <a:ext uri="{FF2B5EF4-FFF2-40B4-BE49-F238E27FC236}">
                        <a16:creationId xmlns:a16="http://schemas.microsoft.com/office/drawing/2014/main" id="{AFC4B78A-4888-41F9-B324-56652A64A57D}"/>
                      </a:ext>
                    </a:extLst>
                  </p:cNvPr>
                  <p:cNvCxnSpPr>
                    <a:cxnSpLocks/>
                  </p:cNvCxnSpPr>
                  <p:nvPr/>
                </p:nvCxnSpPr>
                <p:spPr>
                  <a:xfrm>
                    <a:off x="7005139" y="2276599"/>
                    <a:ext cx="0" cy="2615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3" name="Straight Connector 602">
                    <a:extLst>
                      <a:ext uri="{FF2B5EF4-FFF2-40B4-BE49-F238E27FC236}">
                        <a16:creationId xmlns:a16="http://schemas.microsoft.com/office/drawing/2014/main" id="{A049E5D6-E8D2-4E4E-83C2-50A6B2093E1B}"/>
                      </a:ext>
                    </a:extLst>
                  </p:cNvPr>
                  <p:cNvCxnSpPr/>
                  <p:nvPr/>
                </p:nvCxnSpPr>
                <p:spPr>
                  <a:xfrm>
                    <a:off x="6964860" y="253818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4" name="Straight Connector 603">
                    <a:extLst>
                      <a:ext uri="{FF2B5EF4-FFF2-40B4-BE49-F238E27FC236}">
                        <a16:creationId xmlns:a16="http://schemas.microsoft.com/office/drawing/2014/main" id="{B365B846-8A2F-49D3-8590-32423B290223}"/>
                      </a:ext>
                    </a:extLst>
                  </p:cNvPr>
                  <p:cNvCxnSpPr>
                    <a:cxnSpLocks/>
                  </p:cNvCxnSpPr>
                  <p:nvPr/>
                </p:nvCxnSpPr>
                <p:spPr>
                  <a:xfrm>
                    <a:off x="6964860" y="2276599"/>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552" name="Group 551">
                <a:extLst>
                  <a:ext uri="{FF2B5EF4-FFF2-40B4-BE49-F238E27FC236}">
                    <a16:creationId xmlns:a16="http://schemas.microsoft.com/office/drawing/2014/main" id="{785420F2-59FF-4404-AEC2-4A3569A0EF87}"/>
                  </a:ext>
                </a:extLst>
              </p:cNvPr>
              <p:cNvGrpSpPr/>
              <p:nvPr/>
            </p:nvGrpSpPr>
            <p:grpSpPr>
              <a:xfrm>
                <a:off x="4743860" y="3186628"/>
                <a:ext cx="3551811" cy="388952"/>
                <a:chOff x="929399" y="4931795"/>
                <a:chExt cx="3551811" cy="541298"/>
              </a:xfrm>
            </p:grpSpPr>
            <p:sp>
              <p:nvSpPr>
                <p:cNvPr id="596" name="TextBox 595">
                  <a:extLst>
                    <a:ext uri="{FF2B5EF4-FFF2-40B4-BE49-F238E27FC236}">
                      <a16:creationId xmlns:a16="http://schemas.microsoft.com/office/drawing/2014/main" id="{086E5E6D-6559-48E3-A9A7-8D784B5EC5E3}"/>
                    </a:ext>
                  </a:extLst>
                </p:cNvPr>
                <p:cNvSpPr txBox="1"/>
                <p:nvPr/>
              </p:nvSpPr>
              <p:spPr>
                <a:xfrm>
                  <a:off x="4235383" y="5124542"/>
                  <a:ext cx="245827" cy="346945"/>
                </a:xfrm>
                <a:prstGeom prst="rect">
                  <a:avLst/>
                </a:prstGeom>
                <a:noFill/>
              </p:spPr>
              <p:txBody>
                <a:bodyPr wrap="none" lIns="36000" tIns="0" rIns="36000" bIns="0" rtlCol="0">
                  <a:spAutoFit/>
                </a:bodyPr>
                <a:lstStyle/>
                <a:p>
                  <a:pPr algn="ctr">
                    <a:lnSpc>
                      <a:spcPct val="90000"/>
                    </a:lnSpc>
                  </a:pPr>
                  <a:r>
                    <a:rPr lang="en-GB" sz="900" dirty="0">
                      <a:solidFill>
                        <a:srgbClr val="000000"/>
                      </a:solidFill>
                    </a:rPr>
                    <a:t>219</a:t>
                  </a:r>
                </a:p>
                <a:p>
                  <a:pPr algn="ctr">
                    <a:lnSpc>
                      <a:spcPct val="90000"/>
                    </a:lnSpc>
                  </a:pPr>
                  <a:r>
                    <a:rPr lang="en-GB" sz="900" dirty="0">
                      <a:solidFill>
                        <a:srgbClr val="000000"/>
                      </a:solidFill>
                    </a:rPr>
                    <a:t>213</a:t>
                  </a:r>
                </a:p>
              </p:txBody>
            </p:sp>
            <p:sp>
              <p:nvSpPr>
                <p:cNvPr id="597" name="TextBox 596">
                  <a:extLst>
                    <a:ext uri="{FF2B5EF4-FFF2-40B4-BE49-F238E27FC236}">
                      <a16:creationId xmlns:a16="http://schemas.microsoft.com/office/drawing/2014/main" id="{5863E915-893F-40A9-B7D4-FA2ADEE0F131}"/>
                    </a:ext>
                  </a:extLst>
                </p:cNvPr>
                <p:cNvSpPr txBox="1"/>
                <p:nvPr/>
              </p:nvSpPr>
              <p:spPr>
                <a:xfrm>
                  <a:off x="3053526" y="5124542"/>
                  <a:ext cx="274681" cy="348551"/>
                </a:xfrm>
                <a:prstGeom prst="rect">
                  <a:avLst/>
                </a:prstGeom>
                <a:noFill/>
              </p:spPr>
              <p:txBody>
                <a:bodyPr wrap="none" lIns="36000" tIns="0" rIns="36000" bIns="0" rtlCol="0">
                  <a:spAutoFit/>
                </a:bodyPr>
                <a:lstStyle/>
                <a:p>
                  <a:pPr algn="ctr">
                    <a:lnSpc>
                      <a:spcPct val="90000"/>
                    </a:lnSpc>
                  </a:pPr>
                  <a:r>
                    <a:rPr lang="en-GB" sz="900" dirty="0">
                      <a:solidFill>
                        <a:srgbClr val="000000"/>
                      </a:solidFill>
                    </a:rPr>
                    <a:t>224</a:t>
                  </a:r>
                </a:p>
                <a:p>
                  <a:pPr algn="ctr">
                    <a:lnSpc>
                      <a:spcPct val="90000"/>
                    </a:lnSpc>
                  </a:pPr>
                  <a:r>
                    <a:rPr lang="en-GB" sz="900" dirty="0">
                      <a:solidFill>
                        <a:srgbClr val="000000"/>
                      </a:solidFill>
                    </a:rPr>
                    <a:t>214</a:t>
                  </a:r>
                </a:p>
              </p:txBody>
            </p:sp>
            <p:sp>
              <p:nvSpPr>
                <p:cNvPr id="598" name="TextBox 597">
                  <a:extLst>
                    <a:ext uri="{FF2B5EF4-FFF2-40B4-BE49-F238E27FC236}">
                      <a16:creationId xmlns:a16="http://schemas.microsoft.com/office/drawing/2014/main" id="{4A9B3015-5ADD-40A5-8224-6CAF7F270980}"/>
                    </a:ext>
                  </a:extLst>
                </p:cNvPr>
                <p:cNvSpPr txBox="1"/>
                <p:nvPr/>
              </p:nvSpPr>
              <p:spPr>
                <a:xfrm>
                  <a:off x="1882888" y="5124542"/>
                  <a:ext cx="281094" cy="348551"/>
                </a:xfrm>
                <a:prstGeom prst="rect">
                  <a:avLst/>
                </a:prstGeom>
                <a:noFill/>
              </p:spPr>
              <p:txBody>
                <a:bodyPr wrap="none" lIns="36000" tIns="0" rIns="36000" bIns="0" rtlCol="0">
                  <a:spAutoFit/>
                </a:bodyPr>
                <a:lstStyle/>
                <a:p>
                  <a:pPr algn="ctr">
                    <a:lnSpc>
                      <a:spcPct val="90000"/>
                    </a:lnSpc>
                  </a:pPr>
                  <a:r>
                    <a:rPr lang="en-GB" sz="900" dirty="0">
                      <a:solidFill>
                        <a:srgbClr val="000000"/>
                      </a:solidFill>
                    </a:rPr>
                    <a:t>246</a:t>
                  </a:r>
                </a:p>
                <a:p>
                  <a:pPr algn="ctr">
                    <a:lnSpc>
                      <a:spcPct val="90000"/>
                    </a:lnSpc>
                  </a:pPr>
                  <a:r>
                    <a:rPr lang="en-GB" sz="900" dirty="0">
                      <a:solidFill>
                        <a:srgbClr val="000000"/>
                      </a:solidFill>
                    </a:rPr>
                    <a:t>246</a:t>
                  </a:r>
                </a:p>
              </p:txBody>
            </p:sp>
            <p:sp>
              <p:nvSpPr>
                <p:cNvPr id="599" name="TextBox 598">
                  <a:extLst>
                    <a:ext uri="{FF2B5EF4-FFF2-40B4-BE49-F238E27FC236}">
                      <a16:creationId xmlns:a16="http://schemas.microsoft.com/office/drawing/2014/main" id="{1EFE2806-0664-4B18-8D8F-3B4F3B7B6CF4}"/>
                    </a:ext>
                  </a:extLst>
                </p:cNvPr>
                <p:cNvSpPr txBox="1"/>
                <p:nvPr/>
              </p:nvSpPr>
              <p:spPr>
                <a:xfrm>
                  <a:off x="929399" y="4931795"/>
                  <a:ext cx="1121067" cy="522025"/>
                </a:xfrm>
                <a:prstGeom prst="rect">
                  <a:avLst/>
                </a:prstGeom>
                <a:noFill/>
              </p:spPr>
              <p:txBody>
                <a:bodyPr wrap="none" lIns="36000" tIns="0" rIns="36000" bIns="0" rtlCol="0">
                  <a:spAutoFit/>
                </a:bodyPr>
                <a:lstStyle/>
                <a:p>
                  <a:pPr>
                    <a:lnSpc>
                      <a:spcPct val="90000"/>
                    </a:lnSpc>
                  </a:pPr>
                  <a:r>
                    <a:rPr lang="en-GB" sz="900" b="1" dirty="0">
                      <a:solidFill>
                        <a:srgbClr val="000000"/>
                      </a:solidFill>
                    </a:rPr>
                    <a:t>No. of participants</a:t>
                  </a:r>
                </a:p>
                <a:p>
                  <a:pPr>
                    <a:lnSpc>
                      <a:spcPct val="90000"/>
                    </a:lnSpc>
                  </a:pPr>
                  <a:r>
                    <a:rPr lang="en-GB" sz="900" dirty="0">
                      <a:solidFill>
                        <a:srgbClr val="000000"/>
                      </a:solidFill>
                    </a:rPr>
                    <a:t>  TTh</a:t>
                  </a:r>
                </a:p>
                <a:p>
                  <a:pPr>
                    <a:lnSpc>
                      <a:spcPct val="90000"/>
                    </a:lnSpc>
                  </a:pPr>
                  <a:r>
                    <a:rPr lang="en-GB" sz="900" dirty="0">
                      <a:solidFill>
                        <a:srgbClr val="000000"/>
                      </a:solidFill>
                    </a:rPr>
                    <a:t>  Placebo</a:t>
                  </a:r>
                </a:p>
              </p:txBody>
            </p:sp>
          </p:grpSp>
          <p:sp>
            <p:nvSpPr>
              <p:cNvPr id="553" name="Oval 552">
                <a:extLst>
                  <a:ext uri="{FF2B5EF4-FFF2-40B4-BE49-F238E27FC236}">
                    <a16:creationId xmlns:a16="http://schemas.microsoft.com/office/drawing/2014/main" id="{F939FBDE-B1E6-4FBE-9458-E3A2320E1443}"/>
                  </a:ext>
                </a:extLst>
              </p:cNvPr>
              <p:cNvSpPr/>
              <p:nvPr/>
            </p:nvSpPr>
            <p:spPr>
              <a:xfrm>
                <a:off x="6969161" y="2123540"/>
                <a:ext cx="71957"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grpSp>
            <p:nvGrpSpPr>
              <p:cNvPr id="554" name="Group 553">
                <a:extLst>
                  <a:ext uri="{FF2B5EF4-FFF2-40B4-BE49-F238E27FC236}">
                    <a16:creationId xmlns:a16="http://schemas.microsoft.com/office/drawing/2014/main" id="{FA34E945-FB5F-4D5C-9F42-135CDB8CBF83}"/>
                  </a:ext>
                </a:extLst>
              </p:cNvPr>
              <p:cNvGrpSpPr/>
              <p:nvPr/>
            </p:nvGrpSpPr>
            <p:grpSpPr>
              <a:xfrm>
                <a:off x="5758262" y="3010575"/>
                <a:ext cx="2518292" cy="275119"/>
                <a:chOff x="1943801" y="5079386"/>
                <a:chExt cx="2518292" cy="382878"/>
              </a:xfrm>
            </p:grpSpPr>
            <p:sp>
              <p:nvSpPr>
                <p:cNvPr id="590" name="TextBox 589">
                  <a:extLst>
                    <a:ext uri="{FF2B5EF4-FFF2-40B4-BE49-F238E27FC236}">
                      <a16:creationId xmlns:a16="http://schemas.microsoft.com/office/drawing/2014/main" id="{E5C947AE-166F-4B6D-A01E-7A7462EFF83E}"/>
                    </a:ext>
                  </a:extLst>
                </p:cNvPr>
                <p:cNvSpPr txBox="1"/>
                <p:nvPr/>
              </p:nvSpPr>
              <p:spPr>
                <a:xfrm>
                  <a:off x="4267562" y="5079386"/>
                  <a:ext cx="194531" cy="235580"/>
                </a:xfrm>
                <a:prstGeom prst="rect">
                  <a:avLst/>
                </a:prstGeom>
                <a:noFill/>
              </p:spPr>
              <p:txBody>
                <a:bodyPr wrap="none" lIns="36000" tIns="0" rIns="36000" bIns="0" rtlCol="0">
                  <a:spAutoFit/>
                </a:bodyPr>
                <a:lstStyle/>
                <a:p>
                  <a:pPr algn="ctr"/>
                  <a:r>
                    <a:rPr lang="en-GB" sz="1100" dirty="0">
                      <a:solidFill>
                        <a:srgbClr val="000000"/>
                      </a:solidFill>
                    </a:rPr>
                    <a:t>12</a:t>
                  </a:r>
                </a:p>
              </p:txBody>
            </p:sp>
            <p:sp>
              <p:nvSpPr>
                <p:cNvPr id="591" name="TextBox 590">
                  <a:extLst>
                    <a:ext uri="{FF2B5EF4-FFF2-40B4-BE49-F238E27FC236}">
                      <a16:creationId xmlns:a16="http://schemas.microsoft.com/office/drawing/2014/main" id="{C93C7F4B-8FB2-48FD-8271-AC764F4CEC48}"/>
                    </a:ext>
                  </a:extLst>
                </p:cNvPr>
                <p:cNvSpPr txBox="1"/>
                <p:nvPr/>
              </p:nvSpPr>
              <p:spPr>
                <a:xfrm>
                  <a:off x="3694146" y="5079386"/>
                  <a:ext cx="160869" cy="235580"/>
                </a:xfrm>
                <a:prstGeom prst="rect">
                  <a:avLst/>
                </a:prstGeom>
                <a:noFill/>
              </p:spPr>
              <p:txBody>
                <a:bodyPr wrap="none" lIns="36000" tIns="0" rIns="36000" bIns="0" rtlCol="0">
                  <a:spAutoFit/>
                </a:bodyPr>
                <a:lstStyle/>
                <a:p>
                  <a:pPr algn="ctr"/>
                  <a:r>
                    <a:rPr lang="en-GB" sz="1100" dirty="0">
                      <a:solidFill>
                        <a:srgbClr val="000000"/>
                      </a:solidFill>
                    </a:rPr>
                    <a:t>9</a:t>
                  </a:r>
                </a:p>
              </p:txBody>
            </p:sp>
            <p:sp>
              <p:nvSpPr>
                <p:cNvPr id="592" name="TextBox 591">
                  <a:extLst>
                    <a:ext uri="{FF2B5EF4-FFF2-40B4-BE49-F238E27FC236}">
                      <a16:creationId xmlns:a16="http://schemas.microsoft.com/office/drawing/2014/main" id="{59C9FB81-74DF-4087-9767-DF29C32179F0}"/>
                    </a:ext>
                  </a:extLst>
                </p:cNvPr>
                <p:cNvSpPr txBox="1"/>
                <p:nvPr/>
              </p:nvSpPr>
              <p:spPr>
                <a:xfrm>
                  <a:off x="3110431" y="5079386"/>
                  <a:ext cx="160869" cy="235580"/>
                </a:xfrm>
                <a:prstGeom prst="rect">
                  <a:avLst/>
                </a:prstGeom>
                <a:noFill/>
              </p:spPr>
              <p:txBody>
                <a:bodyPr wrap="none" lIns="36000" tIns="0" rIns="36000" bIns="0" rtlCol="0">
                  <a:spAutoFit/>
                </a:bodyPr>
                <a:lstStyle/>
                <a:p>
                  <a:pPr algn="ctr"/>
                  <a:r>
                    <a:rPr lang="en-GB" sz="1100" dirty="0">
                      <a:solidFill>
                        <a:srgbClr val="000000"/>
                      </a:solidFill>
                    </a:rPr>
                    <a:t>6</a:t>
                  </a:r>
                </a:p>
              </p:txBody>
            </p:sp>
            <p:sp>
              <p:nvSpPr>
                <p:cNvPr id="593" name="TextBox 592">
                  <a:extLst>
                    <a:ext uri="{FF2B5EF4-FFF2-40B4-BE49-F238E27FC236}">
                      <a16:creationId xmlns:a16="http://schemas.microsoft.com/office/drawing/2014/main" id="{9FB522B5-2235-4922-AE30-EBAA0534B21E}"/>
                    </a:ext>
                  </a:extLst>
                </p:cNvPr>
                <p:cNvSpPr txBox="1"/>
                <p:nvPr/>
              </p:nvSpPr>
              <p:spPr>
                <a:xfrm>
                  <a:off x="2529921" y="5079386"/>
                  <a:ext cx="154457" cy="235580"/>
                </a:xfrm>
                <a:prstGeom prst="rect">
                  <a:avLst/>
                </a:prstGeom>
                <a:noFill/>
              </p:spPr>
              <p:txBody>
                <a:bodyPr wrap="none" lIns="36000" tIns="0" rIns="36000" bIns="0" rtlCol="0">
                  <a:spAutoFit/>
                </a:bodyPr>
                <a:lstStyle/>
                <a:p>
                  <a:pPr algn="ctr"/>
                  <a:r>
                    <a:rPr lang="en-GB" sz="1100" dirty="0">
                      <a:solidFill>
                        <a:srgbClr val="000000"/>
                      </a:solidFill>
                    </a:rPr>
                    <a:t>3</a:t>
                  </a:r>
                </a:p>
              </p:txBody>
            </p:sp>
            <p:sp>
              <p:nvSpPr>
                <p:cNvPr id="594" name="TextBox 593">
                  <a:extLst>
                    <a:ext uri="{FF2B5EF4-FFF2-40B4-BE49-F238E27FC236}">
                      <a16:creationId xmlns:a16="http://schemas.microsoft.com/office/drawing/2014/main" id="{BF72E452-48CF-4D50-9142-104500798F90}"/>
                    </a:ext>
                  </a:extLst>
                </p:cNvPr>
                <p:cNvSpPr txBox="1"/>
                <p:nvPr/>
              </p:nvSpPr>
              <p:spPr>
                <a:xfrm>
                  <a:off x="1943801" y="5079386"/>
                  <a:ext cx="159265" cy="235580"/>
                </a:xfrm>
                <a:prstGeom prst="rect">
                  <a:avLst/>
                </a:prstGeom>
                <a:noFill/>
              </p:spPr>
              <p:txBody>
                <a:bodyPr wrap="none" lIns="36000" tIns="0" rIns="36000" bIns="0" rtlCol="0">
                  <a:spAutoFit/>
                </a:bodyPr>
                <a:lstStyle/>
                <a:p>
                  <a:pPr algn="ctr"/>
                  <a:r>
                    <a:rPr lang="en-GB" sz="1100" dirty="0">
                      <a:solidFill>
                        <a:srgbClr val="000000"/>
                      </a:solidFill>
                    </a:rPr>
                    <a:t>0</a:t>
                  </a:r>
                </a:p>
              </p:txBody>
            </p:sp>
            <p:sp>
              <p:nvSpPr>
                <p:cNvPr id="595" name="TextBox 594">
                  <a:extLst>
                    <a:ext uri="{FF2B5EF4-FFF2-40B4-BE49-F238E27FC236}">
                      <a16:creationId xmlns:a16="http://schemas.microsoft.com/office/drawing/2014/main" id="{A8C21CCF-B651-4F7E-BC2D-25EBA440FB0F}"/>
                    </a:ext>
                  </a:extLst>
                </p:cNvPr>
                <p:cNvSpPr txBox="1"/>
                <p:nvPr/>
              </p:nvSpPr>
              <p:spPr>
                <a:xfrm>
                  <a:off x="2021689" y="5226684"/>
                  <a:ext cx="2336607" cy="235580"/>
                </a:xfrm>
                <a:prstGeom prst="rect">
                  <a:avLst/>
                </a:prstGeom>
                <a:noFill/>
              </p:spPr>
              <p:txBody>
                <a:bodyPr wrap="square" lIns="36000" tIns="0" rIns="36000" bIns="0" rtlCol="0">
                  <a:spAutoFit/>
                </a:bodyPr>
                <a:lstStyle/>
                <a:p>
                  <a:pPr algn="ctr"/>
                  <a:r>
                    <a:rPr lang="en-GB" sz="1100" b="1" dirty="0">
                      <a:solidFill>
                        <a:srgbClr val="000000"/>
                      </a:solidFill>
                    </a:rPr>
                    <a:t>Month</a:t>
                  </a:r>
                </a:p>
              </p:txBody>
            </p:sp>
          </p:grpSp>
          <p:sp>
            <p:nvSpPr>
              <p:cNvPr id="555" name="TextBox 554">
                <a:extLst>
                  <a:ext uri="{FF2B5EF4-FFF2-40B4-BE49-F238E27FC236}">
                    <a16:creationId xmlns:a16="http://schemas.microsoft.com/office/drawing/2014/main" id="{813F60C2-0F69-48BD-AB66-5B69688972DA}"/>
                  </a:ext>
                </a:extLst>
              </p:cNvPr>
              <p:cNvSpPr txBox="1"/>
              <p:nvPr/>
            </p:nvSpPr>
            <p:spPr>
              <a:xfrm rot="16200000">
                <a:off x="4401818" y="2097771"/>
                <a:ext cx="1478972" cy="458459"/>
              </a:xfrm>
              <a:prstGeom prst="rect">
                <a:avLst/>
              </a:prstGeom>
              <a:noFill/>
            </p:spPr>
            <p:txBody>
              <a:bodyPr wrap="square" lIns="0" tIns="0" rIns="0" bIns="0" rtlCol="0">
                <a:spAutoFit/>
              </a:bodyPr>
              <a:lstStyle/>
              <a:p>
                <a:pPr algn="ctr">
                  <a:lnSpc>
                    <a:spcPct val="90000"/>
                  </a:lnSpc>
                </a:pPr>
                <a:r>
                  <a:rPr lang="en-GB" sz="1100" b="1" dirty="0">
                    <a:solidFill>
                      <a:srgbClr val="000000"/>
                    </a:solidFill>
                  </a:rPr>
                  <a:t>Change in Benton Visual Retention Test score</a:t>
                </a:r>
              </a:p>
            </p:txBody>
          </p:sp>
          <p:sp>
            <p:nvSpPr>
              <p:cNvPr id="556" name="TextBox 555">
                <a:extLst>
                  <a:ext uri="{FF2B5EF4-FFF2-40B4-BE49-F238E27FC236}">
                    <a16:creationId xmlns:a16="http://schemas.microsoft.com/office/drawing/2014/main" id="{322257D4-E491-46CF-AA66-49BCCA8D2ABD}"/>
                  </a:ext>
                </a:extLst>
              </p:cNvPr>
              <p:cNvSpPr txBox="1"/>
              <p:nvPr/>
            </p:nvSpPr>
            <p:spPr>
              <a:xfrm>
                <a:off x="5693991" y="1580830"/>
                <a:ext cx="2489228" cy="147413"/>
              </a:xfrm>
              <a:prstGeom prst="rect">
                <a:avLst/>
              </a:prstGeom>
              <a:noFill/>
            </p:spPr>
            <p:txBody>
              <a:bodyPr wrap="square" lIns="36000" tIns="0" rIns="36000" bIns="0" rtlCol="0">
                <a:spAutoFit/>
              </a:bodyPr>
              <a:lstStyle/>
              <a:p>
                <a:pPr algn="ctr">
                  <a:lnSpc>
                    <a:spcPct val="85000"/>
                  </a:lnSpc>
                </a:pPr>
                <a:r>
                  <a:rPr lang="en-GB" sz="1100" b="1" dirty="0">
                    <a:solidFill>
                      <a:srgbClr val="000000"/>
                    </a:solidFill>
                  </a:rPr>
                  <a:t>Visual memory</a:t>
                </a:r>
                <a:endParaRPr lang="en-GB" sz="1100" dirty="0">
                  <a:solidFill>
                    <a:srgbClr val="000000"/>
                  </a:solidFill>
                </a:endParaRPr>
              </a:p>
            </p:txBody>
          </p:sp>
          <p:grpSp>
            <p:nvGrpSpPr>
              <p:cNvPr id="557" name="Group 556">
                <a:extLst>
                  <a:ext uri="{FF2B5EF4-FFF2-40B4-BE49-F238E27FC236}">
                    <a16:creationId xmlns:a16="http://schemas.microsoft.com/office/drawing/2014/main" id="{1268C529-4E13-48C5-BDF0-2ACBB1298E0A}"/>
                  </a:ext>
                </a:extLst>
              </p:cNvPr>
              <p:cNvGrpSpPr/>
              <p:nvPr/>
            </p:nvGrpSpPr>
            <p:grpSpPr>
              <a:xfrm>
                <a:off x="5341468" y="1625976"/>
                <a:ext cx="278348" cy="1406336"/>
                <a:chOff x="5341468" y="1625976"/>
                <a:chExt cx="278348" cy="1406336"/>
              </a:xfrm>
            </p:grpSpPr>
            <p:sp>
              <p:nvSpPr>
                <p:cNvPr id="581" name="TextBox 580">
                  <a:extLst>
                    <a:ext uri="{FF2B5EF4-FFF2-40B4-BE49-F238E27FC236}">
                      <a16:creationId xmlns:a16="http://schemas.microsoft.com/office/drawing/2014/main" id="{F6A540E8-D15D-40BA-9FFC-A5BC65912062}"/>
                    </a:ext>
                  </a:extLst>
                </p:cNvPr>
                <p:cNvSpPr txBox="1"/>
                <p:nvPr/>
              </p:nvSpPr>
              <p:spPr>
                <a:xfrm>
                  <a:off x="5341468" y="2634345"/>
                  <a:ext cx="278348" cy="169277"/>
                </a:xfrm>
                <a:prstGeom prst="rect">
                  <a:avLst/>
                </a:prstGeom>
                <a:noFill/>
              </p:spPr>
              <p:txBody>
                <a:bodyPr wrap="square" lIns="0" tIns="0" rIns="36000" bIns="0" rtlCol="0" anchor="ctr">
                  <a:spAutoFit/>
                </a:bodyPr>
                <a:lstStyle/>
                <a:p>
                  <a:pPr algn="r"/>
                  <a:r>
                    <a:rPr lang="en-GB" sz="1100" dirty="0">
                      <a:solidFill>
                        <a:srgbClr val="000000"/>
                      </a:solidFill>
                    </a:rPr>
                    <a:t>-1.5</a:t>
                  </a:r>
                </a:p>
              </p:txBody>
            </p:sp>
            <p:sp>
              <p:nvSpPr>
                <p:cNvPr id="582" name="TextBox 581">
                  <a:extLst>
                    <a:ext uri="{FF2B5EF4-FFF2-40B4-BE49-F238E27FC236}">
                      <a16:creationId xmlns:a16="http://schemas.microsoft.com/office/drawing/2014/main" id="{B5876A9F-4A4D-4ED4-A057-9B30C11DD2A8}"/>
                    </a:ext>
                  </a:extLst>
                </p:cNvPr>
                <p:cNvSpPr txBox="1"/>
                <p:nvPr/>
              </p:nvSpPr>
              <p:spPr>
                <a:xfrm>
                  <a:off x="5341468" y="1770028"/>
                  <a:ext cx="278348" cy="169277"/>
                </a:xfrm>
                <a:prstGeom prst="rect">
                  <a:avLst/>
                </a:prstGeom>
                <a:noFill/>
              </p:spPr>
              <p:txBody>
                <a:bodyPr wrap="square" lIns="0" tIns="0" rIns="36000" bIns="0" rtlCol="0" anchor="ctr">
                  <a:spAutoFit/>
                </a:bodyPr>
                <a:lstStyle/>
                <a:p>
                  <a:pPr algn="r"/>
                  <a:r>
                    <a:rPr lang="en-GB" sz="1100" dirty="0">
                      <a:solidFill>
                        <a:srgbClr val="000000"/>
                      </a:solidFill>
                    </a:rPr>
                    <a:t>1.5</a:t>
                  </a:r>
                </a:p>
              </p:txBody>
            </p:sp>
            <p:sp>
              <p:nvSpPr>
                <p:cNvPr id="583" name="TextBox 582">
                  <a:extLst>
                    <a:ext uri="{FF2B5EF4-FFF2-40B4-BE49-F238E27FC236}">
                      <a16:creationId xmlns:a16="http://schemas.microsoft.com/office/drawing/2014/main" id="{BC02C06F-8686-4A96-82B9-1CE0306BEB79}"/>
                    </a:ext>
                  </a:extLst>
                </p:cNvPr>
                <p:cNvSpPr txBox="1"/>
                <p:nvPr/>
              </p:nvSpPr>
              <p:spPr>
                <a:xfrm>
                  <a:off x="5380947" y="1625976"/>
                  <a:ext cx="238869" cy="169277"/>
                </a:xfrm>
                <a:prstGeom prst="rect">
                  <a:avLst/>
                </a:prstGeom>
                <a:noFill/>
              </p:spPr>
              <p:txBody>
                <a:bodyPr wrap="square" lIns="0" tIns="0" rIns="36000" bIns="0" rtlCol="0" anchor="ctr">
                  <a:spAutoFit/>
                </a:bodyPr>
                <a:lstStyle/>
                <a:p>
                  <a:pPr algn="r"/>
                  <a:r>
                    <a:rPr lang="en-GB" sz="1100" dirty="0">
                      <a:solidFill>
                        <a:srgbClr val="000000"/>
                      </a:solidFill>
                    </a:rPr>
                    <a:t>2.0</a:t>
                  </a:r>
                </a:p>
              </p:txBody>
            </p:sp>
            <p:sp>
              <p:nvSpPr>
                <p:cNvPr id="584" name="TextBox 583">
                  <a:extLst>
                    <a:ext uri="{FF2B5EF4-FFF2-40B4-BE49-F238E27FC236}">
                      <a16:creationId xmlns:a16="http://schemas.microsoft.com/office/drawing/2014/main" id="{404544D6-2DC1-4675-BDCD-A551850FE683}"/>
                    </a:ext>
                  </a:extLst>
                </p:cNvPr>
                <p:cNvSpPr txBox="1"/>
                <p:nvPr/>
              </p:nvSpPr>
              <p:spPr>
                <a:xfrm>
                  <a:off x="5341468" y="2202186"/>
                  <a:ext cx="278348" cy="169277"/>
                </a:xfrm>
                <a:prstGeom prst="rect">
                  <a:avLst/>
                </a:prstGeom>
                <a:noFill/>
              </p:spPr>
              <p:txBody>
                <a:bodyPr wrap="square" lIns="0" tIns="0" rIns="36000" bIns="0" rtlCol="0" anchor="ctr">
                  <a:spAutoFit/>
                </a:bodyPr>
                <a:lstStyle/>
                <a:p>
                  <a:pPr algn="r"/>
                  <a:r>
                    <a:rPr lang="en-GB" sz="1100" dirty="0">
                      <a:solidFill>
                        <a:srgbClr val="000000"/>
                      </a:solidFill>
                    </a:rPr>
                    <a:t>0</a:t>
                  </a:r>
                </a:p>
              </p:txBody>
            </p:sp>
            <p:sp>
              <p:nvSpPr>
                <p:cNvPr id="585" name="TextBox 584">
                  <a:extLst>
                    <a:ext uri="{FF2B5EF4-FFF2-40B4-BE49-F238E27FC236}">
                      <a16:creationId xmlns:a16="http://schemas.microsoft.com/office/drawing/2014/main" id="{0D116610-0F71-4073-86D8-B634A347A100}"/>
                    </a:ext>
                  </a:extLst>
                </p:cNvPr>
                <p:cNvSpPr txBox="1"/>
                <p:nvPr/>
              </p:nvSpPr>
              <p:spPr>
                <a:xfrm>
                  <a:off x="5341468" y="2490292"/>
                  <a:ext cx="278348" cy="169277"/>
                </a:xfrm>
                <a:prstGeom prst="rect">
                  <a:avLst/>
                </a:prstGeom>
                <a:noFill/>
              </p:spPr>
              <p:txBody>
                <a:bodyPr wrap="square" lIns="0" tIns="0" rIns="36000" bIns="0" rtlCol="0" anchor="ctr">
                  <a:spAutoFit/>
                </a:bodyPr>
                <a:lstStyle/>
                <a:p>
                  <a:pPr algn="r"/>
                  <a:r>
                    <a:rPr lang="en-GB" sz="1100" dirty="0">
                      <a:solidFill>
                        <a:srgbClr val="000000"/>
                      </a:solidFill>
                    </a:rPr>
                    <a:t>-1.0</a:t>
                  </a:r>
                </a:p>
              </p:txBody>
            </p:sp>
            <p:sp>
              <p:nvSpPr>
                <p:cNvPr id="586" name="TextBox 585">
                  <a:extLst>
                    <a:ext uri="{FF2B5EF4-FFF2-40B4-BE49-F238E27FC236}">
                      <a16:creationId xmlns:a16="http://schemas.microsoft.com/office/drawing/2014/main" id="{677F845D-DF65-4671-BD16-3C8962742D66}"/>
                    </a:ext>
                  </a:extLst>
                </p:cNvPr>
                <p:cNvSpPr txBox="1"/>
                <p:nvPr/>
              </p:nvSpPr>
              <p:spPr>
                <a:xfrm>
                  <a:off x="5341468" y="2693758"/>
                  <a:ext cx="278348" cy="338554"/>
                </a:xfrm>
                <a:prstGeom prst="rect">
                  <a:avLst/>
                </a:prstGeom>
                <a:noFill/>
              </p:spPr>
              <p:txBody>
                <a:bodyPr wrap="square" lIns="0" tIns="0" rIns="36000" bIns="0" rtlCol="0" anchor="ctr">
                  <a:spAutoFit/>
                </a:bodyPr>
                <a:lstStyle/>
                <a:p>
                  <a:pPr algn="r"/>
                  <a:r>
                    <a:rPr lang="en-GB" sz="1100" dirty="0">
                      <a:solidFill>
                        <a:srgbClr val="272727"/>
                      </a:solidFill>
                    </a:rPr>
                    <a:t>-2.0</a:t>
                  </a:r>
                </a:p>
              </p:txBody>
            </p:sp>
            <p:sp>
              <p:nvSpPr>
                <p:cNvPr id="587" name="TextBox 586">
                  <a:extLst>
                    <a:ext uri="{FF2B5EF4-FFF2-40B4-BE49-F238E27FC236}">
                      <a16:creationId xmlns:a16="http://schemas.microsoft.com/office/drawing/2014/main" id="{CB2C1FEF-5E20-4129-AF4F-38AFFE9EB0B2}"/>
                    </a:ext>
                  </a:extLst>
                </p:cNvPr>
                <p:cNvSpPr txBox="1"/>
                <p:nvPr/>
              </p:nvSpPr>
              <p:spPr>
                <a:xfrm>
                  <a:off x="5341468" y="1914080"/>
                  <a:ext cx="278348" cy="169277"/>
                </a:xfrm>
                <a:prstGeom prst="rect">
                  <a:avLst/>
                </a:prstGeom>
                <a:noFill/>
              </p:spPr>
              <p:txBody>
                <a:bodyPr wrap="square" lIns="0" tIns="0" rIns="36000" bIns="0" rtlCol="0" anchor="ctr">
                  <a:spAutoFit/>
                </a:bodyPr>
                <a:lstStyle/>
                <a:p>
                  <a:pPr algn="r"/>
                  <a:r>
                    <a:rPr lang="en-GB" sz="1100" dirty="0">
                      <a:solidFill>
                        <a:srgbClr val="000000"/>
                      </a:solidFill>
                    </a:rPr>
                    <a:t>1.0</a:t>
                  </a:r>
                </a:p>
              </p:txBody>
            </p:sp>
            <p:sp>
              <p:nvSpPr>
                <p:cNvPr id="588" name="TextBox 587">
                  <a:extLst>
                    <a:ext uri="{FF2B5EF4-FFF2-40B4-BE49-F238E27FC236}">
                      <a16:creationId xmlns:a16="http://schemas.microsoft.com/office/drawing/2014/main" id="{361DE65B-AA4A-4B8A-BCE7-9C398F754D7A}"/>
                    </a:ext>
                  </a:extLst>
                </p:cNvPr>
                <p:cNvSpPr txBox="1"/>
                <p:nvPr/>
              </p:nvSpPr>
              <p:spPr>
                <a:xfrm>
                  <a:off x="5341468" y="2058133"/>
                  <a:ext cx="278348" cy="169277"/>
                </a:xfrm>
                <a:prstGeom prst="rect">
                  <a:avLst/>
                </a:prstGeom>
                <a:noFill/>
              </p:spPr>
              <p:txBody>
                <a:bodyPr wrap="square" lIns="0" tIns="0" rIns="36000" bIns="0" rtlCol="0" anchor="ctr">
                  <a:spAutoFit/>
                </a:bodyPr>
                <a:lstStyle/>
                <a:p>
                  <a:pPr algn="r"/>
                  <a:r>
                    <a:rPr lang="en-GB" sz="1100" dirty="0">
                      <a:solidFill>
                        <a:srgbClr val="000000"/>
                      </a:solidFill>
                    </a:rPr>
                    <a:t>0.5</a:t>
                  </a:r>
                </a:p>
              </p:txBody>
            </p:sp>
            <p:sp>
              <p:nvSpPr>
                <p:cNvPr id="589" name="TextBox 588">
                  <a:extLst>
                    <a:ext uri="{FF2B5EF4-FFF2-40B4-BE49-F238E27FC236}">
                      <a16:creationId xmlns:a16="http://schemas.microsoft.com/office/drawing/2014/main" id="{FB7063B6-3F06-480A-ADA6-7E5D5C0143C5}"/>
                    </a:ext>
                  </a:extLst>
                </p:cNvPr>
                <p:cNvSpPr txBox="1"/>
                <p:nvPr/>
              </p:nvSpPr>
              <p:spPr>
                <a:xfrm>
                  <a:off x="5341468" y="2261601"/>
                  <a:ext cx="278348" cy="338554"/>
                </a:xfrm>
                <a:prstGeom prst="rect">
                  <a:avLst/>
                </a:prstGeom>
                <a:noFill/>
              </p:spPr>
              <p:txBody>
                <a:bodyPr wrap="square" lIns="0" tIns="0" rIns="36000" bIns="0" rtlCol="0" anchor="ctr">
                  <a:spAutoFit/>
                </a:bodyPr>
                <a:lstStyle/>
                <a:p>
                  <a:pPr algn="r"/>
                  <a:r>
                    <a:rPr lang="en-GB" sz="1100" dirty="0">
                      <a:solidFill>
                        <a:srgbClr val="000000"/>
                      </a:solidFill>
                    </a:rPr>
                    <a:t>-0.5</a:t>
                  </a:r>
                </a:p>
              </p:txBody>
            </p:sp>
          </p:grpSp>
          <p:sp>
            <p:nvSpPr>
              <p:cNvPr id="558" name="Freeform: Shape 182">
                <a:extLst>
                  <a:ext uri="{FF2B5EF4-FFF2-40B4-BE49-F238E27FC236}">
                    <a16:creationId xmlns:a16="http://schemas.microsoft.com/office/drawing/2014/main" id="{7FEE409F-C63A-4608-9FC2-5E5B57704A56}"/>
                  </a:ext>
                </a:extLst>
              </p:cNvPr>
              <p:cNvSpPr/>
              <p:nvPr/>
            </p:nvSpPr>
            <p:spPr>
              <a:xfrm>
                <a:off x="5696241" y="1712317"/>
                <a:ext cx="2480261" cy="1232844"/>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grpSp>
            <p:nvGrpSpPr>
              <p:cNvPr id="559" name="Group 558">
                <a:extLst>
                  <a:ext uri="{FF2B5EF4-FFF2-40B4-BE49-F238E27FC236}">
                    <a16:creationId xmlns:a16="http://schemas.microsoft.com/office/drawing/2014/main" id="{21702F31-BA16-4499-AE3D-7C800809F7B3}"/>
                  </a:ext>
                </a:extLst>
              </p:cNvPr>
              <p:cNvGrpSpPr/>
              <p:nvPr/>
            </p:nvGrpSpPr>
            <p:grpSpPr>
              <a:xfrm>
                <a:off x="5836150" y="2945068"/>
                <a:ext cx="2341471" cy="61200"/>
                <a:chOff x="5836150" y="5081334"/>
                <a:chExt cx="2341471" cy="61200"/>
              </a:xfrm>
            </p:grpSpPr>
            <p:cxnSp>
              <p:nvCxnSpPr>
                <p:cNvPr id="576" name="Straight Connector 575">
                  <a:extLst>
                    <a:ext uri="{FF2B5EF4-FFF2-40B4-BE49-F238E27FC236}">
                      <a16:creationId xmlns:a16="http://schemas.microsoft.com/office/drawing/2014/main" id="{9E4BFF64-6E39-4C19-BAF9-EE26F8379734}"/>
                    </a:ext>
                  </a:extLst>
                </p:cNvPr>
                <p:cNvCxnSpPr/>
                <p:nvPr/>
              </p:nvCxnSpPr>
              <p:spPr>
                <a:xfrm rot="5400000">
                  <a:off x="7558006"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7" name="Straight Connector 576">
                  <a:extLst>
                    <a:ext uri="{FF2B5EF4-FFF2-40B4-BE49-F238E27FC236}">
                      <a16:creationId xmlns:a16="http://schemas.microsoft.com/office/drawing/2014/main" id="{558FB13E-3DC9-4E45-BE6B-A29B6D8F4EE8}"/>
                    </a:ext>
                  </a:extLst>
                </p:cNvPr>
                <p:cNvCxnSpPr/>
                <p:nvPr/>
              </p:nvCxnSpPr>
              <p:spPr>
                <a:xfrm rot="5400000">
                  <a:off x="6973854"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8" name="Straight Connector 577">
                  <a:extLst>
                    <a:ext uri="{FF2B5EF4-FFF2-40B4-BE49-F238E27FC236}">
                      <a16:creationId xmlns:a16="http://schemas.microsoft.com/office/drawing/2014/main" id="{517E0A8C-52BE-4FAB-9582-9DB8881B749A}"/>
                    </a:ext>
                  </a:extLst>
                </p:cNvPr>
                <p:cNvCxnSpPr/>
                <p:nvPr/>
              </p:nvCxnSpPr>
              <p:spPr>
                <a:xfrm rot="5400000">
                  <a:off x="6389702"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9" name="Straight Connector 578">
                  <a:extLst>
                    <a:ext uri="{FF2B5EF4-FFF2-40B4-BE49-F238E27FC236}">
                      <a16:creationId xmlns:a16="http://schemas.microsoft.com/office/drawing/2014/main" id="{2E1A5286-9574-4B30-A83F-99833DE08CE3}"/>
                    </a:ext>
                  </a:extLst>
                </p:cNvPr>
                <p:cNvCxnSpPr/>
                <p:nvPr/>
              </p:nvCxnSpPr>
              <p:spPr>
                <a:xfrm rot="5400000">
                  <a:off x="5805550"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0" name="Straight Connector 579">
                  <a:extLst>
                    <a:ext uri="{FF2B5EF4-FFF2-40B4-BE49-F238E27FC236}">
                      <a16:creationId xmlns:a16="http://schemas.microsoft.com/office/drawing/2014/main" id="{5CA21C92-AEB0-4DC8-85E3-71A43074478C}"/>
                    </a:ext>
                  </a:extLst>
                </p:cNvPr>
                <p:cNvCxnSpPr/>
                <p:nvPr/>
              </p:nvCxnSpPr>
              <p:spPr>
                <a:xfrm rot="5400000">
                  <a:off x="8147021"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0" name="Group 559">
                <a:extLst>
                  <a:ext uri="{FF2B5EF4-FFF2-40B4-BE49-F238E27FC236}">
                    <a16:creationId xmlns:a16="http://schemas.microsoft.com/office/drawing/2014/main" id="{1EBA8923-3E39-4B07-9E55-0CCB64D88A4C}"/>
                  </a:ext>
                </a:extLst>
              </p:cNvPr>
              <p:cNvGrpSpPr/>
              <p:nvPr/>
            </p:nvGrpSpPr>
            <p:grpSpPr>
              <a:xfrm>
                <a:off x="5632791" y="1712776"/>
                <a:ext cx="61200" cy="1149671"/>
                <a:chOff x="5632791" y="1712776"/>
                <a:chExt cx="61200" cy="1149671"/>
              </a:xfrm>
            </p:grpSpPr>
            <p:cxnSp>
              <p:nvCxnSpPr>
                <p:cNvPr id="567" name="Straight Connector 566">
                  <a:extLst>
                    <a:ext uri="{FF2B5EF4-FFF2-40B4-BE49-F238E27FC236}">
                      <a16:creationId xmlns:a16="http://schemas.microsoft.com/office/drawing/2014/main" id="{C7F3146B-5842-4BD0-9C1F-CF254E5DBFB7}"/>
                    </a:ext>
                  </a:extLst>
                </p:cNvPr>
                <p:cNvCxnSpPr/>
                <p:nvPr/>
              </p:nvCxnSpPr>
              <p:spPr>
                <a:xfrm>
                  <a:off x="5632791" y="1855095"/>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8" name="Straight Connector 567">
                  <a:extLst>
                    <a:ext uri="{FF2B5EF4-FFF2-40B4-BE49-F238E27FC236}">
                      <a16:creationId xmlns:a16="http://schemas.microsoft.com/office/drawing/2014/main" id="{789824CD-30E8-41BA-929C-EFFC755E215F}"/>
                    </a:ext>
                  </a:extLst>
                </p:cNvPr>
                <p:cNvCxnSpPr/>
                <p:nvPr/>
              </p:nvCxnSpPr>
              <p:spPr>
                <a:xfrm>
                  <a:off x="5632791" y="214290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a:extLst>
                    <a:ext uri="{FF2B5EF4-FFF2-40B4-BE49-F238E27FC236}">
                      <a16:creationId xmlns:a16="http://schemas.microsoft.com/office/drawing/2014/main" id="{4A85CB7E-B1C6-4305-AA99-F39CEA53899D}"/>
                    </a:ext>
                  </a:extLst>
                </p:cNvPr>
                <p:cNvCxnSpPr/>
                <p:nvPr/>
              </p:nvCxnSpPr>
              <p:spPr>
                <a:xfrm>
                  <a:off x="5632791" y="286244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0" name="Straight Connector 569">
                  <a:extLst>
                    <a:ext uri="{FF2B5EF4-FFF2-40B4-BE49-F238E27FC236}">
                      <a16:creationId xmlns:a16="http://schemas.microsoft.com/office/drawing/2014/main" id="{5798A963-4E24-461E-A871-E087AF4D1987}"/>
                    </a:ext>
                  </a:extLst>
                </p:cNvPr>
                <p:cNvCxnSpPr/>
                <p:nvPr/>
              </p:nvCxnSpPr>
              <p:spPr>
                <a:xfrm>
                  <a:off x="5632791" y="171277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1" name="Straight Connector 570">
                  <a:extLst>
                    <a:ext uri="{FF2B5EF4-FFF2-40B4-BE49-F238E27FC236}">
                      <a16:creationId xmlns:a16="http://schemas.microsoft.com/office/drawing/2014/main" id="{2169F4A6-1D1A-49AC-8D5C-5422431514E5}"/>
                    </a:ext>
                  </a:extLst>
                </p:cNvPr>
                <p:cNvCxnSpPr/>
                <p:nvPr/>
              </p:nvCxnSpPr>
              <p:spPr>
                <a:xfrm>
                  <a:off x="5632791" y="199900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2" name="Straight Connector 571">
                  <a:extLst>
                    <a:ext uri="{FF2B5EF4-FFF2-40B4-BE49-F238E27FC236}">
                      <a16:creationId xmlns:a16="http://schemas.microsoft.com/office/drawing/2014/main" id="{70562239-8E25-4ECA-A1B8-25F7D11E3D39}"/>
                    </a:ext>
                  </a:extLst>
                </p:cNvPr>
                <p:cNvCxnSpPr/>
                <p:nvPr/>
              </p:nvCxnSpPr>
              <p:spPr>
                <a:xfrm>
                  <a:off x="5632791" y="271853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3" name="Straight Connector 572">
                  <a:extLst>
                    <a:ext uri="{FF2B5EF4-FFF2-40B4-BE49-F238E27FC236}">
                      <a16:creationId xmlns:a16="http://schemas.microsoft.com/office/drawing/2014/main" id="{4E3D5C18-72B7-4823-8F9E-C43800C73ABE}"/>
                    </a:ext>
                  </a:extLst>
                </p:cNvPr>
                <p:cNvCxnSpPr/>
                <p:nvPr/>
              </p:nvCxnSpPr>
              <p:spPr>
                <a:xfrm>
                  <a:off x="5632791" y="257463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4" name="Straight Connector 573">
                  <a:extLst>
                    <a:ext uri="{FF2B5EF4-FFF2-40B4-BE49-F238E27FC236}">
                      <a16:creationId xmlns:a16="http://schemas.microsoft.com/office/drawing/2014/main" id="{E2E21B16-837B-44EB-8085-29B20EFAF55C}"/>
                    </a:ext>
                  </a:extLst>
                </p:cNvPr>
                <p:cNvCxnSpPr/>
                <p:nvPr/>
              </p:nvCxnSpPr>
              <p:spPr>
                <a:xfrm>
                  <a:off x="5632791" y="243072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5" name="Straight Connector 574">
                  <a:extLst>
                    <a:ext uri="{FF2B5EF4-FFF2-40B4-BE49-F238E27FC236}">
                      <a16:creationId xmlns:a16="http://schemas.microsoft.com/office/drawing/2014/main" id="{750AFADD-210E-4E87-95BD-F1293F1A0CF3}"/>
                    </a:ext>
                  </a:extLst>
                </p:cNvPr>
                <p:cNvCxnSpPr/>
                <p:nvPr/>
              </p:nvCxnSpPr>
              <p:spPr>
                <a:xfrm>
                  <a:off x="5632791" y="228681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61" name="Oval 560">
                <a:extLst>
                  <a:ext uri="{FF2B5EF4-FFF2-40B4-BE49-F238E27FC236}">
                    <a16:creationId xmlns:a16="http://schemas.microsoft.com/office/drawing/2014/main" id="{1CC874AF-4781-4823-BD7D-0F12BE54D403}"/>
                  </a:ext>
                </a:extLst>
              </p:cNvPr>
              <p:cNvSpPr/>
              <p:nvPr/>
            </p:nvSpPr>
            <p:spPr>
              <a:xfrm>
                <a:off x="8142569" y="2130290"/>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sp>
            <p:nvSpPr>
              <p:cNvPr id="563" name="Oval 562">
                <a:extLst>
                  <a:ext uri="{FF2B5EF4-FFF2-40B4-BE49-F238E27FC236}">
                    <a16:creationId xmlns:a16="http://schemas.microsoft.com/office/drawing/2014/main" id="{708D77E3-2F43-4757-828C-D05178196A58}"/>
                  </a:ext>
                </a:extLst>
              </p:cNvPr>
              <p:cNvSpPr/>
              <p:nvPr/>
            </p:nvSpPr>
            <p:spPr>
              <a:xfrm>
                <a:off x="8142569" y="2013811"/>
                <a:ext cx="71957"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sp>
            <p:nvSpPr>
              <p:cNvPr id="564" name="Freeform: Shape 563">
                <a:extLst>
                  <a:ext uri="{FF2B5EF4-FFF2-40B4-BE49-F238E27FC236}">
                    <a16:creationId xmlns:a16="http://schemas.microsoft.com/office/drawing/2014/main" id="{21D8D8CE-F559-4E8C-A213-1F26FC400E0F}"/>
                  </a:ext>
                </a:extLst>
              </p:cNvPr>
              <p:cNvSpPr/>
              <p:nvPr/>
            </p:nvSpPr>
            <p:spPr>
              <a:xfrm>
                <a:off x="5838826" y="2050121"/>
                <a:ext cx="2335211" cy="240077"/>
              </a:xfrm>
              <a:custGeom>
                <a:avLst/>
                <a:gdLst>
                  <a:gd name="connsiteX0" fmla="*/ 0 w 2344737"/>
                  <a:gd name="connsiteY0" fmla="*/ 669925 h 669925"/>
                  <a:gd name="connsiteX1" fmla="*/ 588962 w 2344737"/>
                  <a:gd name="connsiteY1" fmla="*/ 301625 h 669925"/>
                  <a:gd name="connsiteX2" fmla="*/ 1169987 w 2344737"/>
                  <a:gd name="connsiteY2" fmla="*/ 65088 h 669925"/>
                  <a:gd name="connsiteX3" fmla="*/ 1755775 w 2344737"/>
                  <a:gd name="connsiteY3" fmla="*/ 52388 h 669925"/>
                  <a:gd name="connsiteX4" fmla="*/ 2344737 w 2344737"/>
                  <a:gd name="connsiteY4" fmla="*/ 0 h 669925"/>
                  <a:gd name="connsiteX5" fmla="*/ 2344737 w 2344737"/>
                  <a:gd name="connsiteY5" fmla="*/ 0 h 669925"/>
                  <a:gd name="connsiteX0" fmla="*/ 0 w 2344737"/>
                  <a:gd name="connsiteY0" fmla="*/ 669925 h 669925"/>
                  <a:gd name="connsiteX1" fmla="*/ 1169987 w 2344737"/>
                  <a:gd name="connsiteY1" fmla="*/ 65088 h 669925"/>
                  <a:gd name="connsiteX2" fmla="*/ 1755775 w 2344737"/>
                  <a:gd name="connsiteY2" fmla="*/ 52388 h 669925"/>
                  <a:gd name="connsiteX3" fmla="*/ 2344737 w 2344737"/>
                  <a:gd name="connsiteY3" fmla="*/ 0 h 669925"/>
                  <a:gd name="connsiteX4" fmla="*/ 2344737 w 2344737"/>
                  <a:gd name="connsiteY4" fmla="*/ 0 h 669925"/>
                  <a:gd name="connsiteX0" fmla="*/ 0 w 2344737"/>
                  <a:gd name="connsiteY0" fmla="*/ 669925 h 669925"/>
                  <a:gd name="connsiteX1" fmla="*/ 1169987 w 2344737"/>
                  <a:gd name="connsiteY1" fmla="*/ 65088 h 669925"/>
                  <a:gd name="connsiteX2" fmla="*/ 2344737 w 2344737"/>
                  <a:gd name="connsiteY2" fmla="*/ 0 h 669925"/>
                  <a:gd name="connsiteX3" fmla="*/ 2344737 w 2344737"/>
                  <a:gd name="connsiteY3" fmla="*/ 0 h 669925"/>
                  <a:gd name="connsiteX0" fmla="*/ 0 w 2339974"/>
                  <a:gd name="connsiteY0" fmla="*/ 0 h 192719"/>
                  <a:gd name="connsiteX1" fmla="*/ 1165224 w 2339974"/>
                  <a:gd name="connsiteY1" fmla="*/ 192719 h 192719"/>
                  <a:gd name="connsiteX2" fmla="*/ 2339974 w 2339974"/>
                  <a:gd name="connsiteY2" fmla="*/ 127631 h 192719"/>
                  <a:gd name="connsiteX3" fmla="*/ 2339974 w 2339974"/>
                  <a:gd name="connsiteY3" fmla="*/ 127631 h 192719"/>
                  <a:gd name="connsiteX0" fmla="*/ 0 w 2339974"/>
                  <a:gd name="connsiteY0" fmla="*/ 178443 h 306074"/>
                  <a:gd name="connsiteX1" fmla="*/ 1173162 w 2339974"/>
                  <a:gd name="connsiteY1" fmla="*/ 0 h 306074"/>
                  <a:gd name="connsiteX2" fmla="*/ 2339974 w 2339974"/>
                  <a:gd name="connsiteY2" fmla="*/ 306074 h 306074"/>
                  <a:gd name="connsiteX3" fmla="*/ 2339974 w 2339974"/>
                  <a:gd name="connsiteY3" fmla="*/ 306074 h 306074"/>
                  <a:gd name="connsiteX0" fmla="*/ 0 w 2366961"/>
                  <a:gd name="connsiteY0" fmla="*/ 261205 h 388836"/>
                  <a:gd name="connsiteX1" fmla="*/ 1173162 w 2366961"/>
                  <a:gd name="connsiteY1" fmla="*/ 82762 h 388836"/>
                  <a:gd name="connsiteX2" fmla="*/ 2339974 w 2366961"/>
                  <a:gd name="connsiteY2" fmla="*/ 388836 h 388836"/>
                  <a:gd name="connsiteX3" fmla="*/ 2366961 w 2366961"/>
                  <a:gd name="connsiteY3" fmla="*/ 0 h 388836"/>
                  <a:gd name="connsiteX0" fmla="*/ 0 w 2339974"/>
                  <a:gd name="connsiteY0" fmla="*/ 334111 h 461742"/>
                  <a:gd name="connsiteX1" fmla="*/ 1173162 w 2339974"/>
                  <a:gd name="connsiteY1" fmla="*/ 155668 h 461742"/>
                  <a:gd name="connsiteX2" fmla="*/ 2339974 w 2339974"/>
                  <a:gd name="connsiteY2" fmla="*/ 461742 h 461742"/>
                  <a:gd name="connsiteX3" fmla="*/ 2335211 w 2339974"/>
                  <a:gd name="connsiteY3" fmla="*/ 0 h 461742"/>
                  <a:gd name="connsiteX0" fmla="*/ 0 w 2335211"/>
                  <a:gd name="connsiteY0" fmla="*/ 334111 h 334111"/>
                  <a:gd name="connsiteX1" fmla="*/ 1173162 w 2335211"/>
                  <a:gd name="connsiteY1" fmla="*/ 155668 h 334111"/>
                  <a:gd name="connsiteX2" fmla="*/ 2335211 w 2335211"/>
                  <a:gd name="connsiteY2" fmla="*/ 0 h 334111"/>
                  <a:gd name="connsiteX0" fmla="*/ 0 w 2335211"/>
                  <a:gd name="connsiteY0" fmla="*/ 334111 h 334111"/>
                  <a:gd name="connsiteX1" fmla="*/ 1169987 w 2335211"/>
                  <a:gd name="connsiteY1" fmla="*/ 144622 h 334111"/>
                  <a:gd name="connsiteX2" fmla="*/ 2335211 w 2335211"/>
                  <a:gd name="connsiteY2" fmla="*/ 0 h 334111"/>
                </a:gdLst>
                <a:ahLst/>
                <a:cxnLst>
                  <a:cxn ang="0">
                    <a:pos x="connsiteX0" y="connsiteY0"/>
                  </a:cxn>
                  <a:cxn ang="0">
                    <a:pos x="connsiteX1" y="connsiteY1"/>
                  </a:cxn>
                  <a:cxn ang="0">
                    <a:pos x="connsiteX2" y="connsiteY2"/>
                  </a:cxn>
                </a:cxnLst>
                <a:rect l="l" t="t" r="r" b="b"/>
                <a:pathLst>
                  <a:path w="2335211" h="334111">
                    <a:moveTo>
                      <a:pt x="0" y="334111"/>
                    </a:moveTo>
                    <a:lnTo>
                      <a:pt x="1169987" y="144622"/>
                    </a:lnTo>
                    <a:lnTo>
                      <a:pt x="2335211" y="0"/>
                    </a:lnTo>
                  </a:path>
                </a:pathLst>
              </a:cu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sp>
            <p:nvSpPr>
              <p:cNvPr id="565" name="Freeform: Shape 564">
                <a:extLst>
                  <a:ext uri="{FF2B5EF4-FFF2-40B4-BE49-F238E27FC236}">
                    <a16:creationId xmlns:a16="http://schemas.microsoft.com/office/drawing/2014/main" id="{3FF9EC4C-E9FF-43C1-93E0-3EE2BFBE3100}"/>
                  </a:ext>
                </a:extLst>
              </p:cNvPr>
              <p:cNvSpPr/>
              <p:nvPr/>
            </p:nvSpPr>
            <p:spPr>
              <a:xfrm>
                <a:off x="5840414" y="2165136"/>
                <a:ext cx="2330450" cy="126851"/>
              </a:xfrm>
              <a:custGeom>
                <a:avLst/>
                <a:gdLst>
                  <a:gd name="connsiteX0" fmla="*/ 0 w 2339975"/>
                  <a:gd name="connsiteY0" fmla="*/ 1087437 h 1087437"/>
                  <a:gd name="connsiteX1" fmla="*/ 584200 w 2339975"/>
                  <a:gd name="connsiteY1" fmla="*/ 511175 h 1087437"/>
                  <a:gd name="connsiteX2" fmla="*/ 1166812 w 2339975"/>
                  <a:gd name="connsiteY2" fmla="*/ 325437 h 1087437"/>
                  <a:gd name="connsiteX3" fmla="*/ 1751012 w 2339975"/>
                  <a:gd name="connsiteY3" fmla="*/ 268287 h 1087437"/>
                  <a:gd name="connsiteX4" fmla="*/ 2339975 w 2339975"/>
                  <a:gd name="connsiteY4" fmla="*/ 0 h 1087437"/>
                  <a:gd name="connsiteX0" fmla="*/ 0 w 2339975"/>
                  <a:gd name="connsiteY0" fmla="*/ 1087437 h 1087437"/>
                  <a:gd name="connsiteX1" fmla="*/ 1166812 w 2339975"/>
                  <a:gd name="connsiteY1" fmla="*/ 325437 h 1087437"/>
                  <a:gd name="connsiteX2" fmla="*/ 1751012 w 2339975"/>
                  <a:gd name="connsiteY2" fmla="*/ 268287 h 1087437"/>
                  <a:gd name="connsiteX3" fmla="*/ 2339975 w 2339975"/>
                  <a:gd name="connsiteY3" fmla="*/ 0 h 1087437"/>
                  <a:gd name="connsiteX0" fmla="*/ 0 w 2339975"/>
                  <a:gd name="connsiteY0" fmla="*/ 1087437 h 1087437"/>
                  <a:gd name="connsiteX1" fmla="*/ 1166812 w 2339975"/>
                  <a:gd name="connsiteY1" fmla="*/ 325437 h 1087437"/>
                  <a:gd name="connsiteX2" fmla="*/ 2339975 w 2339975"/>
                  <a:gd name="connsiteY2" fmla="*/ 0 h 1087437"/>
                  <a:gd name="connsiteX0" fmla="*/ 0 w 2339975"/>
                  <a:gd name="connsiteY0" fmla="*/ 1087437 h 1087437"/>
                  <a:gd name="connsiteX1" fmla="*/ 1165224 w 2339975"/>
                  <a:gd name="connsiteY1" fmla="*/ 122182 h 1087437"/>
                  <a:gd name="connsiteX2" fmla="*/ 2339975 w 2339975"/>
                  <a:gd name="connsiteY2" fmla="*/ 0 h 1087437"/>
                  <a:gd name="connsiteX0" fmla="*/ 0 w 2333625"/>
                  <a:gd name="connsiteY0" fmla="*/ 965255 h 965255"/>
                  <a:gd name="connsiteX1" fmla="*/ 1165224 w 2333625"/>
                  <a:gd name="connsiteY1" fmla="*/ 0 h 965255"/>
                  <a:gd name="connsiteX2" fmla="*/ 2333625 w 2333625"/>
                  <a:gd name="connsiteY2" fmla="*/ 1539 h 965255"/>
                  <a:gd name="connsiteX0" fmla="*/ 0 w 2330450"/>
                  <a:gd name="connsiteY0" fmla="*/ 176536 h 176536"/>
                  <a:gd name="connsiteX1" fmla="*/ 1162049 w 2330450"/>
                  <a:gd name="connsiteY1" fmla="*/ 0 h 176536"/>
                  <a:gd name="connsiteX2" fmla="*/ 2330450 w 2330450"/>
                  <a:gd name="connsiteY2" fmla="*/ 1539 h 176536"/>
                </a:gdLst>
                <a:ahLst/>
                <a:cxnLst>
                  <a:cxn ang="0">
                    <a:pos x="connsiteX0" y="connsiteY0"/>
                  </a:cxn>
                  <a:cxn ang="0">
                    <a:pos x="connsiteX1" y="connsiteY1"/>
                  </a:cxn>
                  <a:cxn ang="0">
                    <a:pos x="connsiteX2" y="connsiteY2"/>
                  </a:cxn>
                </a:cxnLst>
                <a:rect l="l" t="t" r="r" b="b"/>
                <a:pathLst>
                  <a:path w="2330450" h="176536">
                    <a:moveTo>
                      <a:pt x="0" y="176536"/>
                    </a:moveTo>
                    <a:lnTo>
                      <a:pt x="1162049" y="0"/>
                    </a:lnTo>
                    <a:lnTo>
                      <a:pt x="2330450" y="1539"/>
                    </a:lnTo>
                  </a:path>
                </a:pathLst>
              </a:custGeom>
              <a:noFill/>
              <a:ln w="1905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solidFill>
                    <a:prstClr val="white"/>
                  </a:solidFill>
                </a:endParaRPr>
              </a:p>
            </p:txBody>
          </p:sp>
          <p:sp>
            <p:nvSpPr>
              <p:cNvPr id="566" name="Oval 565">
                <a:extLst>
                  <a:ext uri="{FF2B5EF4-FFF2-40B4-BE49-F238E27FC236}">
                    <a16:creationId xmlns:a16="http://schemas.microsoft.com/office/drawing/2014/main" id="{4E9B29B0-45C2-4044-8D5C-16C8B9E19828}"/>
                  </a:ext>
                </a:extLst>
              </p:cNvPr>
              <p:cNvSpPr/>
              <p:nvPr/>
            </p:nvSpPr>
            <p:spPr>
              <a:xfrm>
                <a:off x="6969161" y="2133992"/>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sp>
            <p:nvSpPr>
              <p:cNvPr id="562" name="Oval 561">
                <a:extLst>
                  <a:ext uri="{FF2B5EF4-FFF2-40B4-BE49-F238E27FC236}">
                    <a16:creationId xmlns:a16="http://schemas.microsoft.com/office/drawing/2014/main" id="{D3616A66-A8CE-48FF-8D66-8A04320C4729}"/>
                  </a:ext>
                </a:extLst>
              </p:cNvPr>
              <p:cNvSpPr/>
              <p:nvPr/>
            </p:nvSpPr>
            <p:spPr>
              <a:xfrm>
                <a:off x="5800016" y="2250834"/>
                <a:ext cx="71957" cy="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a:solidFill>
                    <a:prstClr val="white"/>
                  </a:solidFill>
                </a:endParaRPr>
              </a:p>
            </p:txBody>
          </p:sp>
        </p:grpSp>
        <p:grpSp>
          <p:nvGrpSpPr>
            <p:cNvPr id="4" name="Group 3"/>
            <p:cNvGrpSpPr/>
            <p:nvPr/>
          </p:nvGrpSpPr>
          <p:grpSpPr>
            <a:xfrm>
              <a:off x="7928606" y="1528571"/>
              <a:ext cx="796145" cy="241476"/>
              <a:chOff x="1721948" y="3366623"/>
              <a:chExt cx="796145" cy="241476"/>
            </a:xfrm>
          </p:grpSpPr>
          <p:sp>
            <p:nvSpPr>
              <p:cNvPr id="279" name="TextBox 278">
                <a:extLst>
                  <a:ext uri="{FF2B5EF4-FFF2-40B4-BE49-F238E27FC236}">
                    <a16:creationId xmlns:a16="http://schemas.microsoft.com/office/drawing/2014/main" id="{E2AB9DAB-86B3-4D87-B132-8C7A212C3BF1}"/>
                  </a:ext>
                </a:extLst>
              </p:cNvPr>
              <p:cNvSpPr txBox="1"/>
              <p:nvPr/>
            </p:nvSpPr>
            <p:spPr>
              <a:xfrm>
                <a:off x="1767567" y="3366623"/>
                <a:ext cx="750526" cy="241476"/>
              </a:xfrm>
              <a:prstGeom prst="rect">
                <a:avLst/>
              </a:prstGeom>
              <a:noFill/>
            </p:spPr>
            <p:txBody>
              <a:bodyPr wrap="none" tIns="0" bIns="0" rtlCol="0">
                <a:spAutoFit/>
              </a:bodyPr>
              <a:lstStyle/>
              <a:p>
                <a:pPr>
                  <a:lnSpc>
                    <a:spcPts val="900"/>
                  </a:lnSpc>
                </a:pPr>
                <a:r>
                  <a:rPr lang="en-GB" sz="1100" dirty="0">
                    <a:solidFill>
                      <a:srgbClr val="000000"/>
                    </a:solidFill>
                  </a:rPr>
                  <a:t>TTh</a:t>
                </a:r>
              </a:p>
              <a:p>
                <a:pPr>
                  <a:lnSpc>
                    <a:spcPts val="900"/>
                  </a:lnSpc>
                </a:pPr>
                <a:r>
                  <a:rPr lang="en-GB" sz="1100" dirty="0">
                    <a:solidFill>
                      <a:srgbClr val="000000"/>
                    </a:solidFill>
                  </a:rPr>
                  <a:t>Placebo</a:t>
                </a:r>
              </a:p>
            </p:txBody>
          </p:sp>
          <p:sp>
            <p:nvSpPr>
              <p:cNvPr id="280" name="Oval 279">
                <a:extLst>
                  <a:ext uri="{FF2B5EF4-FFF2-40B4-BE49-F238E27FC236}">
                    <a16:creationId xmlns:a16="http://schemas.microsoft.com/office/drawing/2014/main" id="{EBEF0C02-8EE6-4E1A-81E1-0E13DF4C4084}"/>
                  </a:ext>
                </a:extLst>
              </p:cNvPr>
              <p:cNvSpPr/>
              <p:nvPr/>
            </p:nvSpPr>
            <p:spPr>
              <a:xfrm>
                <a:off x="1721948" y="337088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81" name="Oval 280">
                <a:extLst>
                  <a:ext uri="{FF2B5EF4-FFF2-40B4-BE49-F238E27FC236}">
                    <a16:creationId xmlns:a16="http://schemas.microsoft.com/office/drawing/2014/main" id="{7B3403D7-AF18-40D6-B4CA-3D71EF31E399}"/>
                  </a:ext>
                </a:extLst>
              </p:cNvPr>
              <p:cNvSpPr/>
              <p:nvPr/>
            </p:nvSpPr>
            <p:spPr>
              <a:xfrm>
                <a:off x="1721948" y="349549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spTree>
    <p:extLst>
      <p:ext uri="{BB962C8B-B14F-4D97-AF65-F5344CB8AC3E}">
        <p14:creationId xmlns:p14="http://schemas.microsoft.com/office/powerpoint/2010/main" val="2087710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84" y="152401"/>
            <a:ext cx="11016342" cy="834047"/>
          </a:xfrm>
        </p:spPr>
        <p:txBody>
          <a:bodyPr>
            <a:noAutofit/>
          </a:bodyPr>
          <a:lstStyle/>
          <a:p>
            <a:r>
              <a:rPr lang="en-GB" sz="2900" dirty="0">
                <a:solidFill>
                  <a:schemeClr val="accent1"/>
                </a:solidFill>
              </a:rPr>
              <a:t>Anaemia Trial:</a:t>
            </a:r>
            <a:r>
              <a:rPr lang="en-GB" sz="2900" dirty="0"/>
              <a:t> relationship between testosterone levels and anaemia, and impact of TTh in older men</a:t>
            </a:r>
          </a:p>
        </p:txBody>
      </p:sp>
      <p:sp>
        <p:nvSpPr>
          <p:cNvPr id="5" name="TextBox 4"/>
          <p:cNvSpPr txBox="1"/>
          <p:nvPr/>
        </p:nvSpPr>
        <p:spPr>
          <a:xfrm>
            <a:off x="1524001" y="5797490"/>
            <a:ext cx="9144001" cy="400110"/>
          </a:xfrm>
          <a:prstGeom prst="rect">
            <a:avLst/>
          </a:prstGeom>
          <a:noFill/>
        </p:spPr>
        <p:txBody>
          <a:bodyPr wrap="square" rtlCol="0" anchor="b">
            <a:spAutoFit/>
          </a:bodyPr>
          <a:lstStyle/>
          <a:p>
            <a:r>
              <a:rPr lang="en-GB" sz="1000" dirty="0">
                <a:solidFill>
                  <a:schemeClr val="tx2"/>
                </a:solidFill>
              </a:rPr>
              <a:t>*Haemoglobin concentration &lt;12.7 g/</a:t>
            </a:r>
            <a:r>
              <a:rPr lang="en-GB" sz="1000" dirty="0" err="1">
                <a:solidFill>
                  <a:schemeClr val="tx2"/>
                </a:solidFill>
              </a:rPr>
              <a:t>dL</a:t>
            </a:r>
            <a:r>
              <a:rPr lang="en-GB" sz="1000" dirty="0">
                <a:solidFill>
                  <a:schemeClr val="tx2"/>
                </a:solidFill>
              </a:rPr>
              <a:t>; BMI, body mass index; TTh, testosterone therapy; </a:t>
            </a:r>
            <a:r>
              <a:rPr lang="en-GB" sz="1000" dirty="0" err="1">
                <a:solidFill>
                  <a:schemeClr val="tx2"/>
                </a:solidFill>
              </a:rPr>
              <a:t>vBMD</a:t>
            </a:r>
            <a:r>
              <a:rPr lang="en-GB" sz="1000" dirty="0">
                <a:solidFill>
                  <a:schemeClr val="tx2"/>
                </a:solidFill>
              </a:rPr>
              <a:t>, volumetric bone mineral density</a:t>
            </a:r>
          </a:p>
          <a:p>
            <a:r>
              <a:rPr lang="en-GB" sz="1000" dirty="0">
                <a:solidFill>
                  <a:schemeClr val="tx2"/>
                </a:solidFill>
              </a:rPr>
              <a:t>Roy CN </a:t>
            </a:r>
            <a:r>
              <a:rPr lang="en-GB" sz="1000" i="1" dirty="0">
                <a:solidFill>
                  <a:schemeClr val="tx2"/>
                </a:solidFill>
              </a:rPr>
              <a:t>et al. </a:t>
            </a:r>
            <a:r>
              <a:rPr lang="sv-SE" sz="1000" i="1" dirty="0">
                <a:solidFill>
                  <a:schemeClr val="tx2"/>
                </a:solidFill>
              </a:rPr>
              <a:t>JAMA Intern Med</a:t>
            </a:r>
            <a:r>
              <a:rPr lang="sv-SE" sz="1000" dirty="0">
                <a:solidFill>
                  <a:schemeClr val="tx2"/>
                </a:solidFill>
              </a:rPr>
              <a:t> 2017;177:480–90; Snyder PJ </a:t>
            </a:r>
            <a:r>
              <a:rPr lang="sv-SE" sz="1000" i="1" dirty="0">
                <a:solidFill>
                  <a:schemeClr val="tx2"/>
                </a:solidFill>
              </a:rPr>
              <a:t>et al. Endocr Rev</a:t>
            </a:r>
            <a:r>
              <a:rPr lang="sv-SE" sz="1000" dirty="0">
                <a:solidFill>
                  <a:schemeClr val="tx2"/>
                </a:solidFill>
              </a:rPr>
              <a:t> 2018;39:369–86.</a:t>
            </a:r>
            <a:endParaRPr lang="en-GB" sz="1000" dirty="0">
              <a:solidFill>
                <a:schemeClr val="tx2"/>
              </a:solidFill>
            </a:endParaRPr>
          </a:p>
        </p:txBody>
      </p:sp>
      <p:grpSp>
        <p:nvGrpSpPr>
          <p:cNvPr id="24" name="Group 23"/>
          <p:cNvGrpSpPr/>
          <p:nvPr/>
        </p:nvGrpSpPr>
        <p:grpSpPr>
          <a:xfrm>
            <a:off x="583474" y="1393869"/>
            <a:ext cx="10458995" cy="745236"/>
            <a:chOff x="359224" y="1623660"/>
            <a:chExt cx="8384270" cy="745236"/>
          </a:xfrm>
        </p:grpSpPr>
        <p:sp>
          <p:nvSpPr>
            <p:cNvPr id="25" name="TextBox 24"/>
            <p:cNvSpPr txBox="1"/>
            <p:nvPr/>
          </p:nvSpPr>
          <p:spPr>
            <a:xfrm>
              <a:off x="1001483" y="1623660"/>
              <a:ext cx="7742011" cy="745236"/>
            </a:xfrm>
            <a:prstGeom prst="roundRect">
              <a:avLst>
                <a:gd name="adj" fmla="val 11703"/>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22300" algn="l">
                <a:buClr>
                  <a:srgbClr val="6F9AD3"/>
                </a:buClr>
              </a:pPr>
              <a:r>
                <a:rPr lang="en-GB" sz="2000" dirty="0">
                  <a:solidFill>
                    <a:srgbClr val="005294"/>
                  </a:solidFill>
                </a:rPr>
                <a:t>To determine if TTh for older men with low testosterone increases haemoglobin concentration and can correct anaemia</a:t>
              </a:r>
            </a:p>
          </p:txBody>
        </p:sp>
        <p:grpSp>
          <p:nvGrpSpPr>
            <p:cNvPr id="27" name="Group 26"/>
            <p:cNvGrpSpPr/>
            <p:nvPr/>
          </p:nvGrpSpPr>
          <p:grpSpPr>
            <a:xfrm>
              <a:off x="359224" y="1718693"/>
              <a:ext cx="1066800" cy="555171"/>
              <a:chOff x="348338" y="1458682"/>
              <a:chExt cx="1066800" cy="555171"/>
            </a:xfrm>
          </p:grpSpPr>
          <p:sp>
            <p:nvSpPr>
              <p:cNvPr id="29" name="Pentagon 28"/>
              <p:cNvSpPr/>
              <p:nvPr/>
            </p:nvSpPr>
            <p:spPr>
              <a:xfrm>
                <a:off x="348338" y="1458682"/>
                <a:ext cx="1066800" cy="555171"/>
              </a:xfrm>
              <a:prstGeom prst="homePlat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TextBox 29"/>
              <p:cNvSpPr txBox="1"/>
              <p:nvPr/>
            </p:nvSpPr>
            <p:spPr>
              <a:xfrm>
                <a:off x="435751" y="1505434"/>
                <a:ext cx="769763" cy="461665"/>
              </a:xfrm>
              <a:prstGeom prst="rect">
                <a:avLst/>
              </a:prstGeom>
              <a:noFill/>
            </p:spPr>
            <p:txBody>
              <a:bodyPr wrap="none" rtlCol="0">
                <a:spAutoFit/>
              </a:bodyPr>
              <a:lstStyle/>
              <a:p>
                <a:r>
                  <a:rPr lang="en-GB" sz="2400" b="1" dirty="0">
                    <a:solidFill>
                      <a:prstClr val="white"/>
                    </a:solidFill>
                  </a:rPr>
                  <a:t>Aim</a:t>
                </a:r>
                <a:endParaRPr lang="en-GB" sz="2400" b="1" baseline="30000" dirty="0">
                  <a:solidFill>
                    <a:prstClr val="white"/>
                  </a:solidFill>
                </a:endParaRPr>
              </a:p>
            </p:txBody>
          </p:sp>
        </p:grpSp>
      </p:grpSp>
      <p:pic>
        <p:nvPicPr>
          <p:cNvPr id="3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1652762" y="241274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p:nvGrpSpPr>
        <p:grpSpPr>
          <a:xfrm>
            <a:off x="1027610" y="3519477"/>
            <a:ext cx="9640389" cy="2077205"/>
            <a:chOff x="495472" y="3605540"/>
            <a:chExt cx="8295990" cy="2077205"/>
          </a:xfrm>
        </p:grpSpPr>
        <p:sp>
          <p:nvSpPr>
            <p:cNvPr id="44" name="Content Placeholder 2"/>
            <p:cNvSpPr txBox="1">
              <a:spLocks/>
            </p:cNvSpPr>
            <p:nvPr/>
          </p:nvSpPr>
          <p:spPr>
            <a:xfrm>
              <a:off x="524108" y="3605540"/>
              <a:ext cx="8267354" cy="2077205"/>
            </a:xfrm>
            <a:prstGeom prst="roundRect">
              <a:avLst>
                <a:gd name="adj" fmla="val 15883"/>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Clr>
                  <a:srgbClr val="005294"/>
                </a:buClr>
                <a:buNone/>
              </a:pPr>
              <a:endParaRPr lang="en-GB" sz="1800" dirty="0">
                <a:solidFill>
                  <a:srgbClr val="005294"/>
                </a:solidFill>
              </a:endParaRPr>
            </a:p>
          </p:txBody>
        </p:sp>
        <p:sp>
          <p:nvSpPr>
            <p:cNvPr id="46" name="Round Same Side Corner Rectangle 45"/>
            <p:cNvSpPr/>
            <p:nvPr/>
          </p:nvSpPr>
          <p:spPr>
            <a:xfrm rot="16200000">
              <a:off x="551529" y="3578121"/>
              <a:ext cx="2077205" cy="2132043"/>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7" name="Rectangle 46"/>
            <p:cNvSpPr/>
            <p:nvPr/>
          </p:nvSpPr>
          <p:spPr>
            <a:xfrm>
              <a:off x="495472" y="3828536"/>
              <a:ext cx="2171830" cy="1631216"/>
            </a:xfrm>
            <a:prstGeom prst="rect">
              <a:avLst/>
            </a:prstGeom>
            <a:noFill/>
            <a:ln>
              <a:noFill/>
            </a:ln>
          </p:spPr>
          <p:txBody>
            <a:bodyPr wrap="square" anchor="ctr">
              <a:spAutoFit/>
            </a:bodyPr>
            <a:lstStyle/>
            <a:p>
              <a:pPr algn="ctr"/>
              <a:r>
                <a:rPr lang="en-GB" sz="2000" b="1" dirty="0">
                  <a:solidFill>
                    <a:prstClr val="white"/>
                  </a:solidFill>
                </a:rPr>
                <a:t>Selected </a:t>
              </a:r>
              <a:br>
                <a:rPr lang="en-GB" sz="2000" b="1" dirty="0">
                  <a:solidFill>
                    <a:prstClr val="white"/>
                  </a:solidFill>
                </a:rPr>
              </a:br>
              <a:r>
                <a:rPr lang="en-GB" sz="2000" b="1" dirty="0">
                  <a:solidFill>
                    <a:prstClr val="white"/>
                  </a:solidFill>
                </a:rPr>
                <a:t>baseline characteristics </a:t>
              </a:r>
              <a:br>
                <a:rPr lang="en-GB" sz="2000" b="1" dirty="0">
                  <a:solidFill>
                    <a:prstClr val="white"/>
                  </a:solidFill>
                </a:rPr>
              </a:br>
              <a:r>
                <a:rPr lang="en-GB" sz="2000" b="1" dirty="0">
                  <a:solidFill>
                    <a:prstClr val="white"/>
                  </a:solidFill>
                </a:rPr>
                <a:t>and demographics</a:t>
              </a:r>
              <a:endParaRPr lang="en-GB" sz="1100" b="1" baseline="30000" dirty="0">
                <a:solidFill>
                  <a:prstClr val="white"/>
                </a:solidFill>
              </a:endParaRPr>
            </a:p>
          </p:txBody>
        </p:sp>
        <p:sp>
          <p:nvSpPr>
            <p:cNvPr id="66" name="Rectangle 65"/>
            <p:cNvSpPr/>
            <p:nvPr/>
          </p:nvSpPr>
          <p:spPr>
            <a:xfrm>
              <a:off x="4660703" y="4999931"/>
              <a:ext cx="2115914" cy="584775"/>
            </a:xfrm>
            <a:prstGeom prst="rect">
              <a:avLst/>
            </a:prstGeom>
            <a:noFill/>
            <a:ln>
              <a:noFill/>
            </a:ln>
          </p:spPr>
          <p:txBody>
            <a:bodyPr wrap="square">
              <a:spAutoFit/>
            </a:bodyPr>
            <a:lstStyle/>
            <a:p>
              <a:pPr algn="ctr"/>
              <a:r>
                <a:rPr lang="en-GB" sz="3200" b="1" dirty="0">
                  <a:solidFill>
                    <a:srgbClr val="005294"/>
                  </a:solidFill>
                </a:rPr>
                <a:t>85%</a:t>
              </a:r>
              <a:r>
                <a:rPr lang="en-GB" dirty="0">
                  <a:solidFill>
                    <a:srgbClr val="005294"/>
                  </a:solidFill>
                </a:rPr>
                <a:t> White</a:t>
              </a:r>
            </a:p>
          </p:txBody>
        </p:sp>
        <p:grpSp>
          <p:nvGrpSpPr>
            <p:cNvPr id="58" name="Group 57"/>
            <p:cNvGrpSpPr/>
            <p:nvPr/>
          </p:nvGrpSpPr>
          <p:grpSpPr>
            <a:xfrm>
              <a:off x="2761997" y="3697467"/>
              <a:ext cx="1826551" cy="1887239"/>
              <a:chOff x="2717809" y="3686316"/>
              <a:chExt cx="1826551" cy="1887239"/>
            </a:xfrm>
          </p:grpSpPr>
          <p:sp>
            <p:nvSpPr>
              <p:cNvPr id="61" name="Rectangle 60"/>
              <p:cNvSpPr/>
              <p:nvPr/>
            </p:nvSpPr>
            <p:spPr>
              <a:xfrm>
                <a:off x="2943967" y="4588087"/>
                <a:ext cx="1374236" cy="707886"/>
              </a:xfrm>
              <a:prstGeom prst="rect">
                <a:avLst/>
              </a:prstGeom>
              <a:noFill/>
              <a:ln>
                <a:noFill/>
              </a:ln>
            </p:spPr>
            <p:txBody>
              <a:bodyPr wrap="square">
                <a:spAutoFit/>
              </a:bodyPr>
              <a:lstStyle/>
              <a:p>
                <a:pPr algn="ctr"/>
                <a:r>
                  <a:rPr lang="en-GB" sz="2000" b="1" dirty="0">
                    <a:solidFill>
                      <a:srgbClr val="005294"/>
                    </a:solidFill>
                  </a:rPr>
                  <a:t>Mean age</a:t>
                </a:r>
                <a:endParaRPr lang="en-GB" sz="1200" b="1" dirty="0">
                  <a:solidFill>
                    <a:srgbClr val="005294"/>
                  </a:solidFill>
                </a:endParaRPr>
              </a:p>
            </p:txBody>
          </p:sp>
          <p:sp>
            <p:nvSpPr>
              <p:cNvPr id="62" name="Rectangle 61"/>
              <p:cNvSpPr/>
              <p:nvPr/>
            </p:nvSpPr>
            <p:spPr>
              <a:xfrm>
                <a:off x="2717809" y="4988780"/>
                <a:ext cx="1826551" cy="584775"/>
              </a:xfrm>
              <a:prstGeom prst="rect">
                <a:avLst/>
              </a:prstGeom>
              <a:noFill/>
              <a:ln>
                <a:noFill/>
              </a:ln>
            </p:spPr>
            <p:txBody>
              <a:bodyPr wrap="square">
                <a:spAutoFit/>
              </a:bodyPr>
              <a:lstStyle/>
              <a:p>
                <a:pPr algn="ctr"/>
                <a:r>
                  <a:rPr lang="en-GB" sz="3200" b="1" dirty="0">
                    <a:solidFill>
                      <a:srgbClr val="005294"/>
                    </a:solidFill>
                  </a:rPr>
                  <a:t>74.8</a:t>
                </a:r>
                <a:r>
                  <a:rPr lang="en-GB" dirty="0">
                    <a:solidFill>
                      <a:srgbClr val="005294"/>
                    </a:solidFill>
                  </a:rPr>
                  <a:t> years</a:t>
                </a:r>
              </a:p>
            </p:txBody>
          </p:sp>
          <p:pic>
            <p:nvPicPr>
              <p:cNvPr id="63" name="Picture 4"/>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2920" y="3686316"/>
                <a:ext cx="856330" cy="87060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9" name="Straight Connector 58"/>
            <p:cNvCxnSpPr/>
            <p:nvPr/>
          </p:nvCxnSpPr>
          <p:spPr>
            <a:xfrm>
              <a:off x="6742927" y="3605540"/>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694392" y="3605540"/>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298263" y="3827255"/>
              <a:ext cx="840794" cy="673510"/>
              <a:chOff x="2130425" y="1474788"/>
              <a:chExt cx="4883150" cy="3911600"/>
            </a:xfrm>
            <a:effectLst>
              <a:outerShdw blurRad="76200" dir="18900000" sy="23000" kx="-1200000" algn="bl" rotWithShape="0">
                <a:prstClr val="black">
                  <a:alpha val="20000"/>
                </a:prstClr>
              </a:outerShdw>
            </a:effectLst>
          </p:grpSpPr>
          <p:sp>
            <p:nvSpPr>
              <p:cNvPr id="12" name="Freeform 11"/>
              <p:cNvSpPr/>
              <p:nvPr/>
            </p:nvSpPr>
            <p:spPr>
              <a:xfrm>
                <a:off x="4450466" y="1603094"/>
                <a:ext cx="2407534" cy="3646025"/>
              </a:xfrm>
              <a:custGeom>
                <a:avLst/>
                <a:gdLst>
                  <a:gd name="connsiteX0" fmla="*/ 214131 w 2407534"/>
                  <a:gd name="connsiteY0" fmla="*/ 3640238 h 3646025"/>
                  <a:gd name="connsiteX1" fmla="*/ 300942 w 2407534"/>
                  <a:gd name="connsiteY1" fmla="*/ 3402957 h 3646025"/>
                  <a:gd name="connsiteX2" fmla="*/ 630820 w 2407534"/>
                  <a:gd name="connsiteY2" fmla="*/ 3096228 h 3646025"/>
                  <a:gd name="connsiteX3" fmla="*/ 891250 w 2407534"/>
                  <a:gd name="connsiteY3" fmla="*/ 2893671 h 3646025"/>
                  <a:gd name="connsiteX4" fmla="*/ 989635 w 2407534"/>
                  <a:gd name="connsiteY4" fmla="*/ 2644815 h 3646025"/>
                  <a:gd name="connsiteX5" fmla="*/ 931762 w 2407534"/>
                  <a:gd name="connsiteY5" fmla="*/ 2448045 h 3646025"/>
                  <a:gd name="connsiteX6" fmla="*/ 763929 w 2407534"/>
                  <a:gd name="connsiteY6" fmla="*/ 2326511 h 3646025"/>
                  <a:gd name="connsiteX7" fmla="*/ 416688 w 2407534"/>
                  <a:gd name="connsiteY7" fmla="*/ 2326511 h 3646025"/>
                  <a:gd name="connsiteX8" fmla="*/ 248856 w 2407534"/>
                  <a:gd name="connsiteY8" fmla="*/ 2257063 h 3646025"/>
                  <a:gd name="connsiteX9" fmla="*/ 208344 w 2407534"/>
                  <a:gd name="connsiteY9" fmla="*/ 1979271 h 3646025"/>
                  <a:gd name="connsiteX10" fmla="*/ 150471 w 2407534"/>
                  <a:gd name="connsiteY10" fmla="*/ 1747777 h 3646025"/>
                  <a:gd name="connsiteX11" fmla="*/ 0 w 2407534"/>
                  <a:gd name="connsiteY11" fmla="*/ 1608881 h 3646025"/>
                  <a:gd name="connsiteX12" fmla="*/ 202557 w 2407534"/>
                  <a:gd name="connsiteY12" fmla="*/ 1163255 h 3646025"/>
                  <a:gd name="connsiteX13" fmla="*/ 133109 w 2407534"/>
                  <a:gd name="connsiteY13" fmla="*/ 891250 h 3646025"/>
                  <a:gd name="connsiteX14" fmla="*/ 208344 w 2407534"/>
                  <a:gd name="connsiteY14" fmla="*/ 561372 h 3646025"/>
                  <a:gd name="connsiteX15" fmla="*/ 434050 w 2407534"/>
                  <a:gd name="connsiteY15" fmla="*/ 266217 h 3646025"/>
                  <a:gd name="connsiteX16" fmla="*/ 821802 w 2407534"/>
                  <a:gd name="connsiteY16" fmla="*/ 46298 h 3646025"/>
                  <a:gd name="connsiteX17" fmla="*/ 1215342 w 2407534"/>
                  <a:gd name="connsiteY17" fmla="*/ 0 h 3646025"/>
                  <a:gd name="connsiteX18" fmla="*/ 1603093 w 2407534"/>
                  <a:gd name="connsiteY18" fmla="*/ 17362 h 3646025"/>
                  <a:gd name="connsiteX19" fmla="*/ 1904035 w 2407534"/>
                  <a:gd name="connsiteY19" fmla="*/ 208344 h 3646025"/>
                  <a:gd name="connsiteX20" fmla="*/ 2135529 w 2407534"/>
                  <a:gd name="connsiteY20" fmla="*/ 486136 h 3646025"/>
                  <a:gd name="connsiteX21" fmla="*/ 2297575 w 2407534"/>
                  <a:gd name="connsiteY21" fmla="*/ 746567 h 3646025"/>
                  <a:gd name="connsiteX22" fmla="*/ 2297575 w 2407534"/>
                  <a:gd name="connsiteY22" fmla="*/ 1012784 h 3646025"/>
                  <a:gd name="connsiteX23" fmla="*/ 2274425 w 2407534"/>
                  <a:gd name="connsiteY23" fmla="*/ 1325301 h 3646025"/>
                  <a:gd name="connsiteX24" fmla="*/ 2158678 w 2407534"/>
                  <a:gd name="connsiteY24" fmla="*/ 1574157 h 3646025"/>
                  <a:gd name="connsiteX25" fmla="*/ 1950334 w 2407534"/>
                  <a:gd name="connsiteY25" fmla="*/ 1909822 h 3646025"/>
                  <a:gd name="connsiteX26" fmla="*/ 1857737 w 2407534"/>
                  <a:gd name="connsiteY26" fmla="*/ 2100805 h 3646025"/>
                  <a:gd name="connsiteX27" fmla="*/ 1851949 w 2407534"/>
                  <a:gd name="connsiteY27" fmla="*/ 2297574 h 3646025"/>
                  <a:gd name="connsiteX28" fmla="*/ 1985058 w 2407534"/>
                  <a:gd name="connsiteY28" fmla="*/ 2581154 h 3646025"/>
                  <a:gd name="connsiteX29" fmla="*/ 2147104 w 2407534"/>
                  <a:gd name="connsiteY29" fmla="*/ 2870521 h 3646025"/>
                  <a:gd name="connsiteX30" fmla="*/ 2355448 w 2407534"/>
                  <a:gd name="connsiteY30" fmla="*/ 3269848 h 3646025"/>
                  <a:gd name="connsiteX31" fmla="*/ 2407534 w 2407534"/>
                  <a:gd name="connsiteY31" fmla="*/ 3507129 h 3646025"/>
                  <a:gd name="connsiteX32" fmla="*/ 2407534 w 2407534"/>
                  <a:gd name="connsiteY32" fmla="*/ 3605514 h 3646025"/>
                  <a:gd name="connsiteX33" fmla="*/ 2309149 w 2407534"/>
                  <a:gd name="connsiteY33" fmla="*/ 3646025 h 3646025"/>
                  <a:gd name="connsiteX34" fmla="*/ 214131 w 2407534"/>
                  <a:gd name="connsiteY34" fmla="*/ 3640238 h 364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07534" h="3646025">
                    <a:moveTo>
                      <a:pt x="214131" y="3640238"/>
                    </a:moveTo>
                    <a:lnTo>
                      <a:pt x="300942" y="3402957"/>
                    </a:lnTo>
                    <a:lnTo>
                      <a:pt x="630820" y="3096228"/>
                    </a:lnTo>
                    <a:lnTo>
                      <a:pt x="891250" y="2893671"/>
                    </a:lnTo>
                    <a:lnTo>
                      <a:pt x="989635" y="2644815"/>
                    </a:lnTo>
                    <a:lnTo>
                      <a:pt x="931762" y="2448045"/>
                    </a:lnTo>
                    <a:lnTo>
                      <a:pt x="763929" y="2326511"/>
                    </a:lnTo>
                    <a:lnTo>
                      <a:pt x="416688" y="2326511"/>
                    </a:lnTo>
                    <a:lnTo>
                      <a:pt x="248856" y="2257063"/>
                    </a:lnTo>
                    <a:lnTo>
                      <a:pt x="208344" y="1979271"/>
                    </a:lnTo>
                    <a:lnTo>
                      <a:pt x="150471" y="1747777"/>
                    </a:lnTo>
                    <a:lnTo>
                      <a:pt x="0" y="1608881"/>
                    </a:lnTo>
                    <a:lnTo>
                      <a:pt x="202557" y="1163255"/>
                    </a:lnTo>
                    <a:lnTo>
                      <a:pt x="133109" y="891250"/>
                    </a:lnTo>
                    <a:lnTo>
                      <a:pt x="208344" y="561372"/>
                    </a:lnTo>
                    <a:lnTo>
                      <a:pt x="434050" y="266217"/>
                    </a:lnTo>
                    <a:lnTo>
                      <a:pt x="821802" y="46298"/>
                    </a:lnTo>
                    <a:lnTo>
                      <a:pt x="1215342" y="0"/>
                    </a:lnTo>
                    <a:lnTo>
                      <a:pt x="1603093" y="17362"/>
                    </a:lnTo>
                    <a:lnTo>
                      <a:pt x="1904035" y="208344"/>
                    </a:lnTo>
                    <a:lnTo>
                      <a:pt x="2135529" y="486136"/>
                    </a:lnTo>
                    <a:lnTo>
                      <a:pt x="2297575" y="746567"/>
                    </a:lnTo>
                    <a:lnTo>
                      <a:pt x="2297575" y="1012784"/>
                    </a:lnTo>
                    <a:lnTo>
                      <a:pt x="2274425" y="1325301"/>
                    </a:lnTo>
                    <a:lnTo>
                      <a:pt x="2158678" y="1574157"/>
                    </a:lnTo>
                    <a:lnTo>
                      <a:pt x="1950334" y="1909822"/>
                    </a:lnTo>
                    <a:lnTo>
                      <a:pt x="1857737" y="2100805"/>
                    </a:lnTo>
                    <a:lnTo>
                      <a:pt x="1851949" y="2297574"/>
                    </a:lnTo>
                    <a:lnTo>
                      <a:pt x="1985058" y="2581154"/>
                    </a:lnTo>
                    <a:lnTo>
                      <a:pt x="2147104" y="2870521"/>
                    </a:lnTo>
                    <a:lnTo>
                      <a:pt x="2355448" y="3269848"/>
                    </a:lnTo>
                    <a:lnTo>
                      <a:pt x="2407534" y="3507129"/>
                    </a:lnTo>
                    <a:lnTo>
                      <a:pt x="2407534" y="3605514"/>
                    </a:lnTo>
                    <a:lnTo>
                      <a:pt x="2309149" y="3646025"/>
                    </a:lnTo>
                    <a:lnTo>
                      <a:pt x="214131" y="3640238"/>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 name="Freeform 12"/>
              <p:cNvSpPr/>
              <p:nvPr/>
            </p:nvSpPr>
            <p:spPr>
              <a:xfrm>
                <a:off x="3368233" y="1614668"/>
                <a:ext cx="2077656" cy="3657600"/>
              </a:xfrm>
              <a:custGeom>
                <a:avLst/>
                <a:gdLst>
                  <a:gd name="connsiteX0" fmla="*/ 237281 w 2077656"/>
                  <a:gd name="connsiteY0" fmla="*/ 3657600 h 3657600"/>
                  <a:gd name="connsiteX1" fmla="*/ 231494 w 2077656"/>
                  <a:gd name="connsiteY1" fmla="*/ 3483980 h 3657600"/>
                  <a:gd name="connsiteX2" fmla="*/ 381964 w 2077656"/>
                  <a:gd name="connsiteY2" fmla="*/ 3310360 h 3657600"/>
                  <a:gd name="connsiteX3" fmla="*/ 885463 w 2077656"/>
                  <a:gd name="connsiteY3" fmla="*/ 2928395 h 3657600"/>
                  <a:gd name="connsiteX4" fmla="*/ 960699 w 2077656"/>
                  <a:gd name="connsiteY4" fmla="*/ 2783712 h 3657600"/>
                  <a:gd name="connsiteX5" fmla="*/ 972273 w 2077656"/>
                  <a:gd name="connsiteY5" fmla="*/ 2569580 h 3657600"/>
                  <a:gd name="connsiteX6" fmla="*/ 891251 w 2077656"/>
                  <a:gd name="connsiteY6" fmla="*/ 2401747 h 3657600"/>
                  <a:gd name="connsiteX7" fmla="*/ 740780 w 2077656"/>
                  <a:gd name="connsiteY7" fmla="*/ 2332299 h 3657600"/>
                  <a:gd name="connsiteX8" fmla="*/ 515073 w 2077656"/>
                  <a:gd name="connsiteY8" fmla="*/ 2332299 h 3657600"/>
                  <a:gd name="connsiteX9" fmla="*/ 329878 w 2077656"/>
                  <a:gd name="connsiteY9" fmla="*/ 2303362 h 3657600"/>
                  <a:gd name="connsiteX10" fmla="*/ 254643 w 2077656"/>
                  <a:gd name="connsiteY10" fmla="*/ 2204978 h 3657600"/>
                  <a:gd name="connsiteX11" fmla="*/ 214132 w 2077656"/>
                  <a:gd name="connsiteY11" fmla="*/ 1956122 h 3657600"/>
                  <a:gd name="connsiteX12" fmla="*/ 150471 w 2077656"/>
                  <a:gd name="connsiteY12" fmla="*/ 1724628 h 3657600"/>
                  <a:gd name="connsiteX13" fmla="*/ 0 w 2077656"/>
                  <a:gd name="connsiteY13" fmla="*/ 1620456 h 3657600"/>
                  <a:gd name="connsiteX14" fmla="*/ 46299 w 2077656"/>
                  <a:gd name="connsiteY14" fmla="*/ 1493135 h 3657600"/>
                  <a:gd name="connsiteX15" fmla="*/ 185195 w 2077656"/>
                  <a:gd name="connsiteY15" fmla="*/ 1180618 h 3657600"/>
                  <a:gd name="connsiteX16" fmla="*/ 127321 w 2077656"/>
                  <a:gd name="connsiteY16" fmla="*/ 897038 h 3657600"/>
                  <a:gd name="connsiteX17" fmla="*/ 196770 w 2077656"/>
                  <a:gd name="connsiteY17" fmla="*/ 590309 h 3657600"/>
                  <a:gd name="connsiteX18" fmla="*/ 306729 w 2077656"/>
                  <a:gd name="connsiteY18" fmla="*/ 353028 h 3657600"/>
                  <a:gd name="connsiteX19" fmla="*/ 491924 w 2077656"/>
                  <a:gd name="connsiteY19" fmla="*/ 196770 h 3657600"/>
                  <a:gd name="connsiteX20" fmla="*/ 694481 w 2077656"/>
                  <a:gd name="connsiteY20" fmla="*/ 86810 h 3657600"/>
                  <a:gd name="connsiteX21" fmla="*/ 1018572 w 2077656"/>
                  <a:gd name="connsiteY21" fmla="*/ 17362 h 3657600"/>
                  <a:gd name="connsiteX22" fmla="*/ 1296364 w 2077656"/>
                  <a:gd name="connsiteY22" fmla="*/ 0 h 3657600"/>
                  <a:gd name="connsiteX23" fmla="*/ 1504709 w 2077656"/>
                  <a:gd name="connsiteY23" fmla="*/ 0 h 3657600"/>
                  <a:gd name="connsiteX24" fmla="*/ 1736202 w 2077656"/>
                  <a:gd name="connsiteY24" fmla="*/ 86810 h 3657600"/>
                  <a:gd name="connsiteX25" fmla="*/ 1527858 w 2077656"/>
                  <a:gd name="connsiteY25" fmla="*/ 225707 h 3657600"/>
                  <a:gd name="connsiteX26" fmla="*/ 1354238 w 2077656"/>
                  <a:gd name="connsiteY26" fmla="*/ 491924 h 3657600"/>
                  <a:gd name="connsiteX27" fmla="*/ 1279002 w 2077656"/>
                  <a:gd name="connsiteY27" fmla="*/ 711843 h 3657600"/>
                  <a:gd name="connsiteX28" fmla="*/ 1232704 w 2077656"/>
                  <a:gd name="connsiteY28" fmla="*/ 879676 h 3657600"/>
                  <a:gd name="connsiteX29" fmla="*/ 1226916 w 2077656"/>
                  <a:gd name="connsiteY29" fmla="*/ 1047509 h 3657600"/>
                  <a:gd name="connsiteX30" fmla="*/ 1255853 w 2077656"/>
                  <a:gd name="connsiteY30" fmla="*/ 1203767 h 3657600"/>
                  <a:gd name="connsiteX31" fmla="*/ 1088020 w 2077656"/>
                  <a:gd name="connsiteY31" fmla="*/ 1603094 h 3657600"/>
                  <a:gd name="connsiteX32" fmla="*/ 1088020 w 2077656"/>
                  <a:gd name="connsiteY32" fmla="*/ 1684117 h 3657600"/>
                  <a:gd name="connsiteX33" fmla="*/ 1221129 w 2077656"/>
                  <a:gd name="connsiteY33" fmla="*/ 1759352 h 3657600"/>
                  <a:gd name="connsiteX34" fmla="*/ 1250066 w 2077656"/>
                  <a:gd name="connsiteY34" fmla="*/ 1851950 h 3657600"/>
                  <a:gd name="connsiteX35" fmla="*/ 1290577 w 2077656"/>
                  <a:gd name="connsiteY35" fmla="*/ 2095018 h 3657600"/>
                  <a:gd name="connsiteX36" fmla="*/ 1371600 w 2077656"/>
                  <a:gd name="connsiteY36" fmla="*/ 2291788 h 3657600"/>
                  <a:gd name="connsiteX37" fmla="*/ 1487347 w 2077656"/>
                  <a:gd name="connsiteY37" fmla="*/ 2343874 h 3657600"/>
                  <a:gd name="connsiteX38" fmla="*/ 1695691 w 2077656"/>
                  <a:gd name="connsiteY38" fmla="*/ 2349661 h 3657600"/>
                  <a:gd name="connsiteX39" fmla="*/ 1828800 w 2077656"/>
                  <a:gd name="connsiteY39" fmla="*/ 2367023 h 3657600"/>
                  <a:gd name="connsiteX40" fmla="*/ 2008208 w 2077656"/>
                  <a:gd name="connsiteY40" fmla="*/ 2448046 h 3657600"/>
                  <a:gd name="connsiteX41" fmla="*/ 2077656 w 2077656"/>
                  <a:gd name="connsiteY41" fmla="*/ 2621666 h 3657600"/>
                  <a:gd name="connsiteX42" fmla="*/ 2071868 w 2077656"/>
                  <a:gd name="connsiteY42" fmla="*/ 2725838 h 3657600"/>
                  <a:gd name="connsiteX43" fmla="*/ 1985058 w 2077656"/>
                  <a:gd name="connsiteY43" fmla="*/ 2876309 h 3657600"/>
                  <a:gd name="connsiteX44" fmla="*/ 1851949 w 2077656"/>
                  <a:gd name="connsiteY44" fmla="*/ 3003631 h 3657600"/>
                  <a:gd name="connsiteX45" fmla="*/ 1672542 w 2077656"/>
                  <a:gd name="connsiteY45" fmla="*/ 3125165 h 3657600"/>
                  <a:gd name="connsiteX46" fmla="*/ 1545220 w 2077656"/>
                  <a:gd name="connsiteY46" fmla="*/ 3229337 h 3657600"/>
                  <a:gd name="connsiteX47" fmla="*/ 1435261 w 2077656"/>
                  <a:gd name="connsiteY47" fmla="*/ 3321935 h 3657600"/>
                  <a:gd name="connsiteX48" fmla="*/ 1354238 w 2077656"/>
                  <a:gd name="connsiteY48" fmla="*/ 3420319 h 3657600"/>
                  <a:gd name="connsiteX49" fmla="*/ 1279002 w 2077656"/>
                  <a:gd name="connsiteY49" fmla="*/ 3640238 h 3657600"/>
                  <a:gd name="connsiteX50" fmla="*/ 237281 w 2077656"/>
                  <a:gd name="connsiteY50"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77656" h="3657600">
                    <a:moveTo>
                      <a:pt x="237281" y="3657600"/>
                    </a:moveTo>
                    <a:lnTo>
                      <a:pt x="231494" y="3483980"/>
                    </a:lnTo>
                    <a:lnTo>
                      <a:pt x="381964" y="3310360"/>
                    </a:lnTo>
                    <a:lnTo>
                      <a:pt x="885463" y="2928395"/>
                    </a:lnTo>
                    <a:lnTo>
                      <a:pt x="960699" y="2783712"/>
                    </a:lnTo>
                    <a:lnTo>
                      <a:pt x="972273" y="2569580"/>
                    </a:lnTo>
                    <a:lnTo>
                      <a:pt x="891251" y="2401747"/>
                    </a:lnTo>
                    <a:lnTo>
                      <a:pt x="740780" y="2332299"/>
                    </a:lnTo>
                    <a:lnTo>
                      <a:pt x="515073" y="2332299"/>
                    </a:lnTo>
                    <a:lnTo>
                      <a:pt x="329878" y="2303362"/>
                    </a:lnTo>
                    <a:lnTo>
                      <a:pt x="254643" y="2204978"/>
                    </a:lnTo>
                    <a:lnTo>
                      <a:pt x="214132" y="1956122"/>
                    </a:lnTo>
                    <a:lnTo>
                      <a:pt x="150471" y="1724628"/>
                    </a:lnTo>
                    <a:lnTo>
                      <a:pt x="0" y="1620456"/>
                    </a:lnTo>
                    <a:lnTo>
                      <a:pt x="46299" y="1493135"/>
                    </a:lnTo>
                    <a:lnTo>
                      <a:pt x="185195" y="1180618"/>
                    </a:lnTo>
                    <a:lnTo>
                      <a:pt x="127321" y="897038"/>
                    </a:lnTo>
                    <a:lnTo>
                      <a:pt x="196770" y="590309"/>
                    </a:lnTo>
                    <a:lnTo>
                      <a:pt x="306729" y="353028"/>
                    </a:lnTo>
                    <a:lnTo>
                      <a:pt x="491924" y="196770"/>
                    </a:lnTo>
                    <a:lnTo>
                      <a:pt x="694481" y="86810"/>
                    </a:lnTo>
                    <a:lnTo>
                      <a:pt x="1018572" y="17362"/>
                    </a:lnTo>
                    <a:lnTo>
                      <a:pt x="1296364" y="0"/>
                    </a:lnTo>
                    <a:lnTo>
                      <a:pt x="1504709" y="0"/>
                    </a:lnTo>
                    <a:lnTo>
                      <a:pt x="1736202" y="86810"/>
                    </a:lnTo>
                    <a:lnTo>
                      <a:pt x="1527858" y="225707"/>
                    </a:lnTo>
                    <a:lnTo>
                      <a:pt x="1354238" y="491924"/>
                    </a:lnTo>
                    <a:lnTo>
                      <a:pt x="1279002" y="711843"/>
                    </a:lnTo>
                    <a:lnTo>
                      <a:pt x="1232704" y="879676"/>
                    </a:lnTo>
                    <a:lnTo>
                      <a:pt x="1226916" y="1047509"/>
                    </a:lnTo>
                    <a:lnTo>
                      <a:pt x="1255853" y="1203767"/>
                    </a:lnTo>
                    <a:lnTo>
                      <a:pt x="1088020" y="1603094"/>
                    </a:lnTo>
                    <a:lnTo>
                      <a:pt x="1088020" y="1684117"/>
                    </a:lnTo>
                    <a:lnTo>
                      <a:pt x="1221129" y="1759352"/>
                    </a:lnTo>
                    <a:lnTo>
                      <a:pt x="1250066" y="1851950"/>
                    </a:lnTo>
                    <a:lnTo>
                      <a:pt x="1290577" y="2095018"/>
                    </a:lnTo>
                    <a:lnTo>
                      <a:pt x="1371600" y="2291788"/>
                    </a:lnTo>
                    <a:lnTo>
                      <a:pt x="1487347" y="2343874"/>
                    </a:lnTo>
                    <a:lnTo>
                      <a:pt x="1695691" y="2349661"/>
                    </a:lnTo>
                    <a:lnTo>
                      <a:pt x="1828800" y="2367023"/>
                    </a:lnTo>
                    <a:lnTo>
                      <a:pt x="2008208" y="2448046"/>
                    </a:lnTo>
                    <a:lnTo>
                      <a:pt x="2077656" y="2621666"/>
                    </a:lnTo>
                    <a:lnTo>
                      <a:pt x="2071868" y="2725838"/>
                    </a:lnTo>
                    <a:lnTo>
                      <a:pt x="1985058" y="2876309"/>
                    </a:lnTo>
                    <a:lnTo>
                      <a:pt x="1851949" y="3003631"/>
                    </a:lnTo>
                    <a:lnTo>
                      <a:pt x="1672542" y="3125165"/>
                    </a:lnTo>
                    <a:lnTo>
                      <a:pt x="1545220" y="3229337"/>
                    </a:lnTo>
                    <a:lnTo>
                      <a:pt x="1435261" y="3321935"/>
                    </a:lnTo>
                    <a:lnTo>
                      <a:pt x="1354238" y="3420319"/>
                    </a:lnTo>
                    <a:lnTo>
                      <a:pt x="1279002" y="3640238"/>
                    </a:lnTo>
                    <a:lnTo>
                      <a:pt x="237281" y="3657600"/>
                    </a:lnTo>
                    <a:close/>
                  </a:path>
                </a:pathLst>
              </a:cu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4" name="Freeform 13"/>
              <p:cNvSpPr/>
              <p:nvPr/>
            </p:nvSpPr>
            <p:spPr>
              <a:xfrm>
                <a:off x="2268638" y="1585732"/>
                <a:ext cx="2071868" cy="3692324"/>
              </a:xfrm>
              <a:custGeom>
                <a:avLst/>
                <a:gdLst>
                  <a:gd name="connsiteX0" fmla="*/ 312516 w 2071868"/>
                  <a:gd name="connsiteY0" fmla="*/ 3692324 h 3692324"/>
                  <a:gd name="connsiteX1" fmla="*/ 254643 w 2071868"/>
                  <a:gd name="connsiteY1" fmla="*/ 3593939 h 3692324"/>
                  <a:gd name="connsiteX2" fmla="*/ 358815 w 2071868"/>
                  <a:gd name="connsiteY2" fmla="*/ 3379807 h 3692324"/>
                  <a:gd name="connsiteX3" fmla="*/ 711843 w 2071868"/>
                  <a:gd name="connsiteY3" fmla="*/ 3096227 h 3692324"/>
                  <a:gd name="connsiteX4" fmla="*/ 949124 w 2071868"/>
                  <a:gd name="connsiteY4" fmla="*/ 2882096 h 3692324"/>
                  <a:gd name="connsiteX5" fmla="*/ 1001210 w 2071868"/>
                  <a:gd name="connsiteY5" fmla="*/ 2679539 h 3692324"/>
                  <a:gd name="connsiteX6" fmla="*/ 954911 w 2071868"/>
                  <a:gd name="connsiteY6" fmla="*/ 2459620 h 3692324"/>
                  <a:gd name="connsiteX7" fmla="*/ 781291 w 2071868"/>
                  <a:gd name="connsiteY7" fmla="*/ 2367022 h 3692324"/>
                  <a:gd name="connsiteX8" fmla="*/ 451413 w 2071868"/>
                  <a:gd name="connsiteY8" fmla="*/ 2349660 h 3692324"/>
                  <a:gd name="connsiteX9" fmla="*/ 318304 w 2071868"/>
                  <a:gd name="connsiteY9" fmla="*/ 2280212 h 3692324"/>
                  <a:gd name="connsiteX10" fmla="*/ 266218 w 2071868"/>
                  <a:gd name="connsiteY10" fmla="*/ 2118167 h 3692324"/>
                  <a:gd name="connsiteX11" fmla="*/ 196770 w 2071868"/>
                  <a:gd name="connsiteY11" fmla="*/ 1823012 h 3692324"/>
                  <a:gd name="connsiteX12" fmla="*/ 92597 w 2071868"/>
                  <a:gd name="connsiteY12" fmla="*/ 1707265 h 3692324"/>
                  <a:gd name="connsiteX13" fmla="*/ 0 w 2071868"/>
                  <a:gd name="connsiteY13" fmla="*/ 1620455 h 3692324"/>
                  <a:gd name="connsiteX14" fmla="*/ 127321 w 2071868"/>
                  <a:gd name="connsiteY14" fmla="*/ 1417898 h 3692324"/>
                  <a:gd name="connsiteX15" fmla="*/ 196770 w 2071868"/>
                  <a:gd name="connsiteY15" fmla="*/ 1180617 h 3692324"/>
                  <a:gd name="connsiteX16" fmla="*/ 173620 w 2071868"/>
                  <a:gd name="connsiteY16" fmla="*/ 897038 h 3692324"/>
                  <a:gd name="connsiteX17" fmla="*/ 266218 w 2071868"/>
                  <a:gd name="connsiteY17" fmla="*/ 532435 h 3692324"/>
                  <a:gd name="connsiteX18" fmla="*/ 451413 w 2071868"/>
                  <a:gd name="connsiteY18" fmla="*/ 248855 h 3692324"/>
                  <a:gd name="connsiteX19" fmla="*/ 816015 w 2071868"/>
                  <a:gd name="connsiteY19" fmla="*/ 57873 h 3692324"/>
                  <a:gd name="connsiteX20" fmla="*/ 1145894 w 2071868"/>
                  <a:gd name="connsiteY20" fmla="*/ 11574 h 3692324"/>
                  <a:gd name="connsiteX21" fmla="*/ 1417899 w 2071868"/>
                  <a:gd name="connsiteY21" fmla="*/ 0 h 3692324"/>
                  <a:gd name="connsiteX22" fmla="*/ 1568370 w 2071868"/>
                  <a:gd name="connsiteY22" fmla="*/ 46298 h 3692324"/>
                  <a:gd name="connsiteX23" fmla="*/ 1770927 w 2071868"/>
                  <a:gd name="connsiteY23" fmla="*/ 115746 h 3692324"/>
                  <a:gd name="connsiteX24" fmla="*/ 1527858 w 2071868"/>
                  <a:gd name="connsiteY24" fmla="*/ 324091 h 3692324"/>
                  <a:gd name="connsiteX25" fmla="*/ 1354238 w 2071868"/>
                  <a:gd name="connsiteY25" fmla="*/ 491924 h 3692324"/>
                  <a:gd name="connsiteX26" fmla="*/ 1284790 w 2071868"/>
                  <a:gd name="connsiteY26" fmla="*/ 642395 h 3692324"/>
                  <a:gd name="connsiteX27" fmla="*/ 1250066 w 2071868"/>
                  <a:gd name="connsiteY27" fmla="*/ 821802 h 3692324"/>
                  <a:gd name="connsiteX28" fmla="*/ 1238491 w 2071868"/>
                  <a:gd name="connsiteY28" fmla="*/ 954911 h 3692324"/>
                  <a:gd name="connsiteX29" fmla="*/ 1267428 w 2071868"/>
                  <a:gd name="connsiteY29" fmla="*/ 1163255 h 3692324"/>
                  <a:gd name="connsiteX30" fmla="*/ 1284790 w 2071868"/>
                  <a:gd name="connsiteY30" fmla="*/ 1284790 h 3692324"/>
                  <a:gd name="connsiteX31" fmla="*/ 1169043 w 2071868"/>
                  <a:gd name="connsiteY31" fmla="*/ 1504709 h 3692324"/>
                  <a:gd name="connsiteX32" fmla="*/ 1105382 w 2071868"/>
                  <a:gd name="connsiteY32" fmla="*/ 1591519 h 3692324"/>
                  <a:gd name="connsiteX33" fmla="*/ 1082233 w 2071868"/>
                  <a:gd name="connsiteY33" fmla="*/ 1637817 h 3692324"/>
                  <a:gd name="connsiteX34" fmla="*/ 1157468 w 2071868"/>
                  <a:gd name="connsiteY34" fmla="*/ 1724627 h 3692324"/>
                  <a:gd name="connsiteX35" fmla="*/ 1244278 w 2071868"/>
                  <a:gd name="connsiteY35" fmla="*/ 1776714 h 3692324"/>
                  <a:gd name="connsiteX36" fmla="*/ 1273215 w 2071868"/>
                  <a:gd name="connsiteY36" fmla="*/ 1880886 h 3692324"/>
                  <a:gd name="connsiteX37" fmla="*/ 1307939 w 2071868"/>
                  <a:gd name="connsiteY37" fmla="*/ 2031357 h 3692324"/>
                  <a:gd name="connsiteX38" fmla="*/ 1331089 w 2071868"/>
                  <a:gd name="connsiteY38" fmla="*/ 2170253 h 3692324"/>
                  <a:gd name="connsiteX39" fmla="*/ 1348451 w 2071868"/>
                  <a:gd name="connsiteY39" fmla="*/ 2239701 h 3692324"/>
                  <a:gd name="connsiteX40" fmla="*/ 1452623 w 2071868"/>
                  <a:gd name="connsiteY40" fmla="*/ 2343873 h 3692324"/>
                  <a:gd name="connsiteX41" fmla="*/ 1603094 w 2071868"/>
                  <a:gd name="connsiteY41" fmla="*/ 2367022 h 3692324"/>
                  <a:gd name="connsiteX42" fmla="*/ 1747777 w 2071868"/>
                  <a:gd name="connsiteY42" fmla="*/ 2378597 h 3692324"/>
                  <a:gd name="connsiteX43" fmla="*/ 1904035 w 2071868"/>
                  <a:gd name="connsiteY43" fmla="*/ 2390172 h 3692324"/>
                  <a:gd name="connsiteX44" fmla="*/ 1985058 w 2071868"/>
                  <a:gd name="connsiteY44" fmla="*/ 2436471 h 3692324"/>
                  <a:gd name="connsiteX45" fmla="*/ 2071868 w 2071868"/>
                  <a:gd name="connsiteY45" fmla="*/ 2552217 h 3692324"/>
                  <a:gd name="connsiteX46" fmla="*/ 2071868 w 2071868"/>
                  <a:gd name="connsiteY46" fmla="*/ 2673752 h 3692324"/>
                  <a:gd name="connsiteX47" fmla="*/ 2071868 w 2071868"/>
                  <a:gd name="connsiteY47" fmla="*/ 2801073 h 3692324"/>
                  <a:gd name="connsiteX48" fmla="*/ 2019782 w 2071868"/>
                  <a:gd name="connsiteY48" fmla="*/ 2939969 h 3692324"/>
                  <a:gd name="connsiteX49" fmla="*/ 1869311 w 2071868"/>
                  <a:gd name="connsiteY49" fmla="*/ 3026779 h 3692324"/>
                  <a:gd name="connsiteX50" fmla="*/ 1689904 w 2071868"/>
                  <a:gd name="connsiteY50" fmla="*/ 3171463 h 3692324"/>
                  <a:gd name="connsiteX51" fmla="*/ 1522071 w 2071868"/>
                  <a:gd name="connsiteY51" fmla="*/ 3292997 h 3692324"/>
                  <a:gd name="connsiteX52" fmla="*/ 1417899 w 2071868"/>
                  <a:gd name="connsiteY52" fmla="*/ 3397169 h 3692324"/>
                  <a:gd name="connsiteX53" fmla="*/ 1354238 w 2071868"/>
                  <a:gd name="connsiteY53" fmla="*/ 3524491 h 3692324"/>
                  <a:gd name="connsiteX54" fmla="*/ 1284790 w 2071868"/>
                  <a:gd name="connsiteY54" fmla="*/ 3674962 h 3692324"/>
                  <a:gd name="connsiteX55" fmla="*/ 312516 w 2071868"/>
                  <a:gd name="connsiteY55" fmla="*/ 3692324 h 36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71868" h="3692324">
                    <a:moveTo>
                      <a:pt x="312516" y="3692324"/>
                    </a:moveTo>
                    <a:lnTo>
                      <a:pt x="254643" y="3593939"/>
                    </a:lnTo>
                    <a:lnTo>
                      <a:pt x="358815" y="3379807"/>
                    </a:lnTo>
                    <a:lnTo>
                      <a:pt x="711843" y="3096227"/>
                    </a:lnTo>
                    <a:lnTo>
                      <a:pt x="949124" y="2882096"/>
                    </a:lnTo>
                    <a:lnTo>
                      <a:pt x="1001210" y="2679539"/>
                    </a:lnTo>
                    <a:lnTo>
                      <a:pt x="954911" y="2459620"/>
                    </a:lnTo>
                    <a:lnTo>
                      <a:pt x="781291" y="2367022"/>
                    </a:lnTo>
                    <a:lnTo>
                      <a:pt x="451413" y="2349660"/>
                    </a:lnTo>
                    <a:lnTo>
                      <a:pt x="318304" y="2280212"/>
                    </a:lnTo>
                    <a:lnTo>
                      <a:pt x="266218" y="2118167"/>
                    </a:lnTo>
                    <a:lnTo>
                      <a:pt x="196770" y="1823012"/>
                    </a:lnTo>
                    <a:lnTo>
                      <a:pt x="92597" y="1707265"/>
                    </a:lnTo>
                    <a:lnTo>
                      <a:pt x="0" y="1620455"/>
                    </a:lnTo>
                    <a:lnTo>
                      <a:pt x="127321" y="1417898"/>
                    </a:lnTo>
                    <a:lnTo>
                      <a:pt x="196770" y="1180617"/>
                    </a:lnTo>
                    <a:lnTo>
                      <a:pt x="173620" y="897038"/>
                    </a:lnTo>
                    <a:lnTo>
                      <a:pt x="266218" y="532435"/>
                    </a:lnTo>
                    <a:lnTo>
                      <a:pt x="451413" y="248855"/>
                    </a:lnTo>
                    <a:lnTo>
                      <a:pt x="816015" y="57873"/>
                    </a:lnTo>
                    <a:lnTo>
                      <a:pt x="1145894" y="11574"/>
                    </a:lnTo>
                    <a:lnTo>
                      <a:pt x="1417899" y="0"/>
                    </a:lnTo>
                    <a:lnTo>
                      <a:pt x="1568370" y="46298"/>
                    </a:lnTo>
                    <a:lnTo>
                      <a:pt x="1770927" y="115746"/>
                    </a:lnTo>
                    <a:lnTo>
                      <a:pt x="1527858" y="324091"/>
                    </a:lnTo>
                    <a:lnTo>
                      <a:pt x="1354238" y="491924"/>
                    </a:lnTo>
                    <a:lnTo>
                      <a:pt x="1284790" y="642395"/>
                    </a:lnTo>
                    <a:lnTo>
                      <a:pt x="1250066" y="821802"/>
                    </a:lnTo>
                    <a:lnTo>
                      <a:pt x="1238491" y="954911"/>
                    </a:lnTo>
                    <a:lnTo>
                      <a:pt x="1267428" y="1163255"/>
                    </a:lnTo>
                    <a:lnTo>
                      <a:pt x="1284790" y="1284790"/>
                    </a:lnTo>
                    <a:lnTo>
                      <a:pt x="1169043" y="1504709"/>
                    </a:lnTo>
                    <a:lnTo>
                      <a:pt x="1105382" y="1591519"/>
                    </a:lnTo>
                    <a:lnTo>
                      <a:pt x="1082233" y="1637817"/>
                    </a:lnTo>
                    <a:lnTo>
                      <a:pt x="1157468" y="1724627"/>
                    </a:lnTo>
                    <a:lnTo>
                      <a:pt x="1244278" y="1776714"/>
                    </a:lnTo>
                    <a:lnTo>
                      <a:pt x="1273215" y="1880886"/>
                    </a:lnTo>
                    <a:lnTo>
                      <a:pt x="1307939" y="2031357"/>
                    </a:lnTo>
                    <a:lnTo>
                      <a:pt x="1331089" y="2170253"/>
                    </a:lnTo>
                    <a:lnTo>
                      <a:pt x="1348451" y="2239701"/>
                    </a:lnTo>
                    <a:lnTo>
                      <a:pt x="1452623" y="2343873"/>
                    </a:lnTo>
                    <a:lnTo>
                      <a:pt x="1603094" y="2367022"/>
                    </a:lnTo>
                    <a:lnTo>
                      <a:pt x="1747777" y="2378597"/>
                    </a:lnTo>
                    <a:lnTo>
                      <a:pt x="1904035" y="2390172"/>
                    </a:lnTo>
                    <a:lnTo>
                      <a:pt x="1985058" y="2436471"/>
                    </a:lnTo>
                    <a:lnTo>
                      <a:pt x="2071868" y="2552217"/>
                    </a:lnTo>
                    <a:lnTo>
                      <a:pt x="2071868" y="2673752"/>
                    </a:lnTo>
                    <a:lnTo>
                      <a:pt x="2071868" y="2801073"/>
                    </a:lnTo>
                    <a:lnTo>
                      <a:pt x="2019782" y="2939969"/>
                    </a:lnTo>
                    <a:lnTo>
                      <a:pt x="1869311" y="3026779"/>
                    </a:lnTo>
                    <a:lnTo>
                      <a:pt x="1689904" y="3171463"/>
                    </a:lnTo>
                    <a:lnTo>
                      <a:pt x="1522071" y="3292997"/>
                    </a:lnTo>
                    <a:lnTo>
                      <a:pt x="1417899" y="3397169"/>
                    </a:lnTo>
                    <a:lnTo>
                      <a:pt x="1354238" y="3524491"/>
                    </a:lnTo>
                    <a:lnTo>
                      <a:pt x="1284790" y="3674962"/>
                    </a:lnTo>
                    <a:lnTo>
                      <a:pt x="312516" y="3692324"/>
                    </a:lnTo>
                    <a:close/>
                  </a:path>
                </a:pathLst>
              </a:cu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1028" name="Picture 4"/>
              <p:cNvPicPr>
                <a:picLocks noChangeAspect="1" noChangeArrowheads="1"/>
              </p:cNvPicPr>
              <p:nvPr/>
            </p:nvPicPr>
            <p:blipFill>
              <a:blip r:embed="rId6">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0425" y="1474788"/>
                <a:ext cx="488315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7343537" y="3727043"/>
              <a:ext cx="847314" cy="811450"/>
              <a:chOff x="1143333" y="4385251"/>
              <a:chExt cx="683700" cy="654761"/>
            </a:xfrm>
            <a:effectLst>
              <a:outerShdw blurRad="76200" dir="18900000" sy="23000" kx="-1200000" algn="bl" rotWithShape="0">
                <a:prstClr val="black">
                  <a:alpha val="20000"/>
                </a:prstClr>
              </a:outerShdw>
            </a:effectLst>
          </p:grpSpPr>
          <p:pic>
            <p:nvPicPr>
              <p:cNvPr id="72" name="Picture 4"/>
              <p:cNvPicPr>
                <a:picLocks noChangeAspect="1" noChangeArrowheads="1"/>
              </p:cNvPicPr>
              <p:nvPr/>
            </p:nvPicPr>
            <p:blipFill>
              <a:blip r:embed="rId8">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51266" y="4467579"/>
                <a:ext cx="275767" cy="56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3"/>
              <p:cNvPicPr>
                <a:picLocks noChangeAspect="1" noChangeArrowheads="1"/>
              </p:cNvPicPr>
              <p:nvPr/>
            </p:nvPicPr>
            <p:blipFill>
              <a:blip r:embed="rId10">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43333" y="4385251"/>
                <a:ext cx="254781" cy="65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3"/>
              <p:cNvPicPr>
                <a:picLocks noChangeAspect="1" noChangeArrowheads="1"/>
              </p:cNvPicPr>
              <p:nvPr/>
            </p:nvPicPr>
            <p:blipFill rotWithShape="1">
              <a:blip r:embed="rId12"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a:off x="1290225" y="4540188"/>
                <a:ext cx="338042" cy="49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0" name="Rectangle 79"/>
            <p:cNvSpPr/>
            <p:nvPr/>
          </p:nvSpPr>
          <p:spPr>
            <a:xfrm>
              <a:off x="7080076" y="4599238"/>
              <a:ext cx="1374236" cy="707886"/>
            </a:xfrm>
            <a:prstGeom prst="rect">
              <a:avLst/>
            </a:prstGeom>
            <a:noFill/>
            <a:ln>
              <a:noFill/>
            </a:ln>
          </p:spPr>
          <p:txBody>
            <a:bodyPr wrap="square">
              <a:spAutoFit/>
            </a:bodyPr>
            <a:lstStyle/>
            <a:p>
              <a:pPr algn="ctr"/>
              <a:r>
                <a:rPr lang="en-GB" sz="2000" b="1" dirty="0">
                  <a:solidFill>
                    <a:srgbClr val="005294"/>
                  </a:solidFill>
                </a:rPr>
                <a:t>Mean BMI</a:t>
              </a:r>
              <a:endParaRPr lang="en-GB" sz="1200" b="1" dirty="0">
                <a:solidFill>
                  <a:srgbClr val="005294"/>
                </a:solidFill>
              </a:endParaRPr>
            </a:p>
          </p:txBody>
        </p:sp>
        <p:sp>
          <p:nvSpPr>
            <p:cNvPr id="82" name="Rectangle 81"/>
            <p:cNvSpPr/>
            <p:nvPr/>
          </p:nvSpPr>
          <p:spPr>
            <a:xfrm>
              <a:off x="6853919" y="4999931"/>
              <a:ext cx="1826551" cy="584775"/>
            </a:xfrm>
            <a:prstGeom prst="rect">
              <a:avLst/>
            </a:prstGeom>
            <a:noFill/>
            <a:ln>
              <a:noFill/>
            </a:ln>
          </p:spPr>
          <p:txBody>
            <a:bodyPr wrap="square">
              <a:spAutoFit/>
            </a:bodyPr>
            <a:lstStyle/>
            <a:p>
              <a:pPr algn="ctr"/>
              <a:r>
                <a:rPr lang="en-GB" sz="3200" b="1" dirty="0">
                  <a:solidFill>
                    <a:srgbClr val="005294"/>
                  </a:solidFill>
                </a:rPr>
                <a:t>30.7</a:t>
              </a:r>
              <a:r>
                <a:rPr lang="en-GB" dirty="0">
                  <a:solidFill>
                    <a:srgbClr val="005294"/>
                  </a:solidFill>
                </a:rPr>
                <a:t> kg/m</a:t>
              </a:r>
              <a:r>
                <a:rPr lang="en-GB" baseline="30000" dirty="0">
                  <a:solidFill>
                    <a:srgbClr val="005294"/>
                  </a:solidFill>
                </a:rPr>
                <a:t>2</a:t>
              </a:r>
            </a:p>
          </p:txBody>
        </p:sp>
        <p:sp>
          <p:nvSpPr>
            <p:cNvPr id="83" name="Rectangle 82"/>
            <p:cNvSpPr/>
            <p:nvPr/>
          </p:nvSpPr>
          <p:spPr>
            <a:xfrm>
              <a:off x="5031542" y="4599821"/>
              <a:ext cx="1374236" cy="400110"/>
            </a:xfrm>
            <a:prstGeom prst="rect">
              <a:avLst/>
            </a:prstGeom>
            <a:noFill/>
            <a:ln>
              <a:noFill/>
            </a:ln>
          </p:spPr>
          <p:txBody>
            <a:bodyPr wrap="square">
              <a:spAutoFit/>
            </a:bodyPr>
            <a:lstStyle/>
            <a:p>
              <a:pPr algn="ctr"/>
              <a:r>
                <a:rPr lang="en-GB" sz="2000" b="1" dirty="0">
                  <a:solidFill>
                    <a:srgbClr val="005294"/>
                  </a:solidFill>
                </a:rPr>
                <a:t>Race</a:t>
              </a:r>
              <a:endParaRPr lang="en-GB" sz="1200" b="1" dirty="0">
                <a:solidFill>
                  <a:srgbClr val="005294"/>
                </a:solidFill>
              </a:endParaRPr>
            </a:p>
          </p:txBody>
        </p:sp>
      </p:grpSp>
      <p:grpSp>
        <p:nvGrpSpPr>
          <p:cNvPr id="7" name="Group 6"/>
          <p:cNvGrpSpPr/>
          <p:nvPr/>
        </p:nvGrpSpPr>
        <p:grpSpPr>
          <a:xfrm>
            <a:off x="2455311" y="2362101"/>
            <a:ext cx="7310014" cy="829114"/>
            <a:chOff x="1828800" y="2450839"/>
            <a:chExt cx="7310014" cy="829114"/>
          </a:xfrm>
        </p:grpSpPr>
        <p:grpSp>
          <p:nvGrpSpPr>
            <p:cNvPr id="21" name="Group 20"/>
            <p:cNvGrpSpPr/>
            <p:nvPr/>
          </p:nvGrpSpPr>
          <p:grpSpPr>
            <a:xfrm>
              <a:off x="1828800" y="2450839"/>
              <a:ext cx="7310014" cy="829114"/>
              <a:chOff x="1828800" y="2329129"/>
              <a:chExt cx="7310014" cy="829114"/>
            </a:xfrm>
          </p:grpSpPr>
          <p:sp>
            <p:nvSpPr>
              <p:cNvPr id="4" name="TextBox 3"/>
              <p:cNvSpPr txBox="1"/>
              <p:nvPr/>
            </p:nvSpPr>
            <p:spPr>
              <a:xfrm>
                <a:off x="1828800" y="2388802"/>
                <a:ext cx="7310014" cy="769441"/>
              </a:xfrm>
              <a:prstGeom prst="rect">
                <a:avLst/>
              </a:prstGeom>
              <a:noFill/>
            </p:spPr>
            <p:txBody>
              <a:bodyPr wrap="none" rtlCol="0">
                <a:spAutoFit/>
              </a:bodyPr>
              <a:lstStyle/>
              <a:p>
                <a:pPr marL="269875" indent="-269875" defTabSz="457200">
                  <a:spcBef>
                    <a:spcPct val="20000"/>
                  </a:spcBef>
                  <a:buClr>
                    <a:srgbClr val="005294"/>
                  </a:buClr>
                  <a:buFont typeface="Arial"/>
                  <a:buChar char="•"/>
                </a:pPr>
                <a:r>
                  <a:rPr lang="en-GB" sz="2000" spc="-20" dirty="0">
                    <a:solidFill>
                      <a:srgbClr val="005294"/>
                    </a:solidFill>
                  </a:rPr>
                  <a:t>n=</a:t>
                </a:r>
              </a:p>
              <a:p>
                <a:pPr marL="269875" indent="-269875" defTabSz="457200">
                  <a:spcBef>
                    <a:spcPct val="20000"/>
                  </a:spcBef>
                  <a:buClr>
                    <a:srgbClr val="005294"/>
                  </a:buClr>
                  <a:buFont typeface="Arial"/>
                  <a:buChar char="•"/>
                </a:pPr>
                <a:r>
                  <a:rPr lang="en-GB" sz="2000" spc="-20" dirty="0">
                    <a:solidFill>
                      <a:srgbClr val="005294"/>
                    </a:solidFill>
                  </a:rPr>
                  <a:t>n=126 with anaemia (n=62 with unexplained anaemia)</a:t>
                </a:r>
              </a:p>
            </p:txBody>
          </p:sp>
          <p:sp>
            <p:nvSpPr>
              <p:cNvPr id="20" name="TextBox 19"/>
              <p:cNvSpPr txBox="1"/>
              <p:nvPr/>
            </p:nvSpPr>
            <p:spPr>
              <a:xfrm>
                <a:off x="2497385" y="2329129"/>
                <a:ext cx="818173" cy="523220"/>
              </a:xfrm>
              <a:prstGeom prst="rect">
                <a:avLst/>
              </a:prstGeom>
              <a:noFill/>
            </p:spPr>
            <p:txBody>
              <a:bodyPr wrap="none" rtlCol="0">
                <a:spAutoFit/>
              </a:bodyPr>
              <a:lstStyle/>
              <a:p>
                <a:r>
                  <a:rPr lang="en-GB" sz="2800" b="1" spc="-20" dirty="0">
                    <a:solidFill>
                      <a:srgbClr val="005294"/>
                    </a:solidFill>
                  </a:rPr>
                  <a:t>788</a:t>
                </a:r>
              </a:p>
            </p:txBody>
          </p:sp>
        </p:grpSp>
        <p:sp>
          <p:nvSpPr>
            <p:cNvPr id="3" name="TextBox 2"/>
            <p:cNvSpPr txBox="1"/>
            <p:nvPr/>
          </p:nvSpPr>
          <p:spPr>
            <a:xfrm>
              <a:off x="3215936" y="2511201"/>
              <a:ext cx="1196481" cy="400110"/>
            </a:xfrm>
            <a:prstGeom prst="rect">
              <a:avLst/>
            </a:prstGeom>
            <a:noFill/>
          </p:spPr>
          <p:txBody>
            <a:bodyPr wrap="none" rtlCol="0">
              <a:spAutoFit/>
            </a:bodyPr>
            <a:lstStyle/>
            <a:p>
              <a:pPr defTabSz="457200">
                <a:spcBef>
                  <a:spcPct val="20000"/>
                </a:spcBef>
                <a:buClr>
                  <a:srgbClr val="005294"/>
                </a:buClr>
              </a:pPr>
              <a:r>
                <a:rPr lang="en-GB" sz="2000" spc="-20" dirty="0">
                  <a:solidFill>
                    <a:srgbClr val="005294"/>
                  </a:solidFill>
                </a:rPr>
                <a:t>enrolled</a:t>
              </a:r>
            </a:p>
          </p:txBody>
        </p:sp>
      </p:grpSp>
    </p:spTree>
    <p:extLst>
      <p:ext uri="{BB962C8B-B14F-4D97-AF65-F5344CB8AC3E}">
        <p14:creationId xmlns:p14="http://schemas.microsoft.com/office/powerpoint/2010/main" val="1681510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9" name="Group 298">
            <a:extLst>
              <a:ext uri="{FF2B5EF4-FFF2-40B4-BE49-F238E27FC236}">
                <a16:creationId xmlns:a16="http://schemas.microsoft.com/office/drawing/2014/main" id="{FADB0142-2034-4118-AD7F-87FC3555A696}"/>
              </a:ext>
            </a:extLst>
          </p:cNvPr>
          <p:cNvGrpSpPr/>
          <p:nvPr/>
        </p:nvGrpSpPr>
        <p:grpSpPr>
          <a:xfrm>
            <a:off x="1523998" y="2540571"/>
            <a:ext cx="8987407" cy="3267999"/>
            <a:chOff x="4367661" y="2351044"/>
            <a:chExt cx="4024246" cy="3669388"/>
          </a:xfrm>
        </p:grpSpPr>
        <p:grpSp>
          <p:nvGrpSpPr>
            <p:cNvPr id="300" name="Group 299">
              <a:extLst>
                <a:ext uri="{FF2B5EF4-FFF2-40B4-BE49-F238E27FC236}">
                  <a16:creationId xmlns:a16="http://schemas.microsoft.com/office/drawing/2014/main" id="{F84DEDAB-4C6A-4BF5-8CEC-B311EC178B29}"/>
                </a:ext>
              </a:extLst>
            </p:cNvPr>
            <p:cNvGrpSpPr/>
            <p:nvPr/>
          </p:nvGrpSpPr>
          <p:grpSpPr>
            <a:xfrm>
              <a:off x="4367661" y="2351044"/>
              <a:ext cx="4024246" cy="3669388"/>
              <a:chOff x="4981632" y="978022"/>
              <a:chExt cx="3671886" cy="4512362"/>
            </a:xfrm>
          </p:grpSpPr>
          <p:sp>
            <p:nvSpPr>
              <p:cNvPr id="302" name="Rounded Rectangle 57">
                <a:extLst>
                  <a:ext uri="{FF2B5EF4-FFF2-40B4-BE49-F238E27FC236}">
                    <a16:creationId xmlns:a16="http://schemas.microsoft.com/office/drawing/2014/main" id="{2091D157-E45C-4AC0-BC8F-E448845DACD5}"/>
                  </a:ext>
                </a:extLst>
              </p:cNvPr>
              <p:cNvSpPr/>
              <p:nvPr/>
            </p:nvSpPr>
            <p:spPr>
              <a:xfrm>
                <a:off x="4981632" y="992499"/>
                <a:ext cx="3671886" cy="4497885"/>
              </a:xfrm>
              <a:prstGeom prst="roundRect">
                <a:avLst>
                  <a:gd name="adj" fmla="val 5052"/>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3" name="Round Same Side Corner Rectangle 58">
                <a:extLst>
                  <a:ext uri="{FF2B5EF4-FFF2-40B4-BE49-F238E27FC236}">
                    <a16:creationId xmlns:a16="http://schemas.microsoft.com/office/drawing/2014/main" id="{343F4AE4-B93C-44F5-AF5F-0CB0B716A47F}"/>
                  </a:ext>
                </a:extLst>
              </p:cNvPr>
              <p:cNvSpPr/>
              <p:nvPr/>
            </p:nvSpPr>
            <p:spPr>
              <a:xfrm>
                <a:off x="4981632" y="978022"/>
                <a:ext cx="3671886" cy="449118"/>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4" name="TextBox 303">
                <a:extLst>
                  <a:ext uri="{FF2B5EF4-FFF2-40B4-BE49-F238E27FC236}">
                    <a16:creationId xmlns:a16="http://schemas.microsoft.com/office/drawing/2014/main" id="{F98E1E78-C1A8-473C-B59A-71D9CBED2EB5}"/>
                  </a:ext>
                </a:extLst>
              </p:cNvPr>
              <p:cNvSpPr txBox="1"/>
              <p:nvPr/>
            </p:nvSpPr>
            <p:spPr>
              <a:xfrm>
                <a:off x="5209227" y="999610"/>
                <a:ext cx="3197518" cy="424970"/>
              </a:xfrm>
              <a:prstGeom prst="rect">
                <a:avLst/>
              </a:prstGeom>
              <a:noFill/>
            </p:spPr>
            <p:txBody>
              <a:bodyPr wrap="square" rtlCol="0" anchor="b">
                <a:spAutoFit/>
              </a:bodyPr>
              <a:lstStyle/>
              <a:p>
                <a:pPr algn="ctr"/>
                <a:r>
                  <a:rPr lang="en-GB" sz="1400" b="1" dirty="0">
                    <a:solidFill>
                      <a:schemeClr val="bg1"/>
                    </a:solidFill>
                  </a:rPr>
                  <a:t>Association between </a:t>
                </a:r>
                <a:r>
                  <a:rPr lang="en-GB" sz="1400" b="1" dirty="0" err="1">
                    <a:solidFill>
                      <a:schemeClr val="bg1"/>
                    </a:solidFill>
                  </a:rPr>
                  <a:t>TTh</a:t>
                </a:r>
                <a:r>
                  <a:rPr lang="en-GB" sz="1400" b="1" dirty="0">
                    <a:solidFill>
                      <a:schemeClr val="bg1"/>
                    </a:solidFill>
                  </a:rPr>
                  <a:t> and Hb concentration in men with unexplained anaemia</a:t>
                </a:r>
              </a:p>
            </p:txBody>
          </p:sp>
        </p:grpSp>
        <p:sp>
          <p:nvSpPr>
            <p:cNvPr id="301" name="Rectangle 300">
              <a:extLst>
                <a:ext uri="{FF2B5EF4-FFF2-40B4-BE49-F238E27FC236}">
                  <a16:creationId xmlns:a16="http://schemas.microsoft.com/office/drawing/2014/main" id="{41571694-ECF4-49CC-BA14-4D702772AC20}"/>
                </a:ext>
              </a:extLst>
            </p:cNvPr>
            <p:cNvSpPr/>
            <p:nvPr/>
          </p:nvSpPr>
          <p:spPr>
            <a:xfrm>
              <a:off x="5173887" y="3173259"/>
              <a:ext cx="1368815" cy="3652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151002" y="152401"/>
            <a:ext cx="11425805" cy="834047"/>
          </a:xfrm>
        </p:spPr>
        <p:txBody>
          <a:bodyPr>
            <a:noAutofit/>
          </a:bodyPr>
          <a:lstStyle/>
          <a:p>
            <a:r>
              <a:rPr lang="en-GB" sz="3000" dirty="0" err="1"/>
              <a:t>TTh</a:t>
            </a:r>
            <a:r>
              <a:rPr lang="en-GB" sz="3000" dirty="0"/>
              <a:t> significantly increased </a:t>
            </a:r>
            <a:r>
              <a:rPr lang="en-GB" sz="3000" dirty="0" err="1"/>
              <a:t>Hb</a:t>
            </a:r>
            <a:r>
              <a:rPr lang="en-GB" sz="3000" dirty="0"/>
              <a:t> levels in older men with low testosterone and unexplained anaemia</a:t>
            </a:r>
          </a:p>
        </p:txBody>
      </p:sp>
      <p:sp>
        <p:nvSpPr>
          <p:cNvPr id="5" name="TextBox 4"/>
          <p:cNvSpPr txBox="1"/>
          <p:nvPr/>
        </p:nvSpPr>
        <p:spPr>
          <a:xfrm>
            <a:off x="1523999" y="5872686"/>
            <a:ext cx="9144001" cy="400110"/>
          </a:xfrm>
          <a:prstGeom prst="rect">
            <a:avLst/>
          </a:prstGeom>
          <a:noFill/>
        </p:spPr>
        <p:txBody>
          <a:bodyPr wrap="square" rtlCol="0" anchor="b">
            <a:spAutoFit/>
          </a:bodyPr>
          <a:lstStyle/>
          <a:p>
            <a:r>
              <a:rPr lang="en-GB" sz="1000" dirty="0">
                <a:solidFill>
                  <a:schemeClr val="tx2"/>
                </a:solidFill>
              </a:rPr>
              <a:t>CI, confidence interval; </a:t>
            </a:r>
            <a:r>
              <a:rPr lang="en-GB" sz="1000" dirty="0" err="1">
                <a:solidFill>
                  <a:schemeClr val="tx2"/>
                </a:solidFill>
              </a:rPr>
              <a:t>Hb</a:t>
            </a:r>
            <a:r>
              <a:rPr lang="en-GB" sz="1000" dirty="0">
                <a:solidFill>
                  <a:schemeClr val="tx2"/>
                </a:solidFill>
              </a:rPr>
              <a:t>, haemoglobin; OR, odds ratio; </a:t>
            </a:r>
            <a:r>
              <a:rPr lang="en-GB" sz="1000" dirty="0" err="1">
                <a:solidFill>
                  <a:schemeClr val="tx2"/>
                </a:solidFill>
              </a:rPr>
              <a:t>TTh</a:t>
            </a:r>
            <a:r>
              <a:rPr lang="en-GB" sz="1000" dirty="0">
                <a:solidFill>
                  <a:schemeClr val="tx2"/>
                </a:solidFill>
              </a:rPr>
              <a:t>, testosterone therapy</a:t>
            </a:r>
          </a:p>
          <a:p>
            <a:r>
              <a:rPr lang="en-GB" sz="1000" dirty="0">
                <a:solidFill>
                  <a:schemeClr val="tx2"/>
                </a:solidFill>
              </a:rPr>
              <a:t>Roy CN </a:t>
            </a:r>
            <a:r>
              <a:rPr lang="en-GB" sz="1000" i="1" dirty="0">
                <a:solidFill>
                  <a:schemeClr val="tx2"/>
                </a:solidFill>
              </a:rPr>
              <a:t>et al. </a:t>
            </a:r>
            <a:r>
              <a:rPr lang="sv-SE" sz="1000" i="1" dirty="0">
                <a:solidFill>
                  <a:schemeClr val="tx2"/>
                </a:solidFill>
              </a:rPr>
              <a:t>JAMA Intern Med</a:t>
            </a:r>
            <a:r>
              <a:rPr lang="sv-SE" sz="1000" dirty="0">
                <a:solidFill>
                  <a:schemeClr val="tx2"/>
                </a:solidFill>
              </a:rPr>
              <a:t> 2017;177:480–90.</a:t>
            </a:r>
            <a:endParaRPr lang="en-GB" sz="1000" dirty="0">
              <a:solidFill>
                <a:schemeClr val="tx2"/>
              </a:solidFill>
            </a:endParaRPr>
          </a:p>
        </p:txBody>
      </p:sp>
      <p:sp>
        <p:nvSpPr>
          <p:cNvPr id="29" name="Content Placeholder 2"/>
          <p:cNvSpPr>
            <a:spLocks noGrp="1"/>
          </p:cNvSpPr>
          <p:nvPr>
            <p:ph idx="1"/>
          </p:nvPr>
        </p:nvSpPr>
        <p:spPr>
          <a:xfrm>
            <a:off x="239086" y="1083826"/>
            <a:ext cx="11249635" cy="1509638"/>
          </a:xfrm>
        </p:spPr>
        <p:txBody>
          <a:bodyPr>
            <a:noAutofit/>
          </a:bodyPr>
          <a:lstStyle/>
          <a:p>
            <a:r>
              <a:rPr lang="en-GB" sz="1800" dirty="0"/>
              <a:t>Significantly more men with anaemia of unknown cause had an increase in Hb level ≥1 g/dL from baseline at Month 12 with </a:t>
            </a:r>
            <a:r>
              <a:rPr lang="en-GB" sz="1800" dirty="0" err="1"/>
              <a:t>TTh</a:t>
            </a:r>
            <a:r>
              <a:rPr lang="en-GB" sz="1800" dirty="0"/>
              <a:t> (</a:t>
            </a:r>
            <a:r>
              <a:rPr lang="en-GB" sz="1800" b="1" dirty="0"/>
              <a:t>54%</a:t>
            </a:r>
            <a:r>
              <a:rPr lang="en-GB" sz="1800" dirty="0"/>
              <a:t>) than placebo (</a:t>
            </a:r>
            <a:r>
              <a:rPr lang="en-GB" sz="1800" b="1" dirty="0"/>
              <a:t>15%</a:t>
            </a:r>
            <a:r>
              <a:rPr lang="en-GB" sz="1800" dirty="0"/>
              <a:t>)</a:t>
            </a:r>
          </a:p>
          <a:p>
            <a:pPr lvl="1"/>
            <a:r>
              <a:rPr lang="en-GB" sz="1400" dirty="0"/>
              <a:t>Adjusted OR 31.5, 95% CI: 3.7–277.8; p=0.002</a:t>
            </a:r>
          </a:p>
          <a:p>
            <a:pPr marL="285750" lvl="1" indent="-285750"/>
            <a:r>
              <a:rPr lang="en-GB" sz="1800" dirty="0"/>
              <a:t>More men were not anaemic at Month 12 with </a:t>
            </a:r>
            <a:r>
              <a:rPr lang="en-GB" sz="1800" dirty="0" err="1"/>
              <a:t>TTh</a:t>
            </a:r>
            <a:r>
              <a:rPr lang="en-GB" sz="1800" dirty="0"/>
              <a:t> (</a:t>
            </a:r>
            <a:r>
              <a:rPr lang="en-GB" sz="1800" b="1" dirty="0"/>
              <a:t>58.3%</a:t>
            </a:r>
            <a:r>
              <a:rPr lang="en-GB" sz="1800" dirty="0"/>
              <a:t>) than placebo (</a:t>
            </a:r>
            <a:r>
              <a:rPr lang="en-GB" sz="1800" b="1" dirty="0"/>
              <a:t>22.2%</a:t>
            </a:r>
            <a:r>
              <a:rPr lang="en-GB" sz="1800" dirty="0"/>
              <a:t>)</a:t>
            </a:r>
          </a:p>
          <a:p>
            <a:pPr lvl="1"/>
            <a:r>
              <a:rPr lang="en-GB" sz="1400" dirty="0"/>
              <a:t>Adjusted OR 17.0, 95% CI: 2.8–104.0; p=0.002</a:t>
            </a:r>
          </a:p>
        </p:txBody>
      </p:sp>
      <p:sp>
        <p:nvSpPr>
          <p:cNvPr id="43" name="Rectangle 42"/>
          <p:cNvSpPr/>
          <p:nvPr/>
        </p:nvSpPr>
        <p:spPr>
          <a:xfrm>
            <a:off x="3692743" y="3330576"/>
            <a:ext cx="2778658" cy="3178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97" name="Group 296">
            <a:extLst>
              <a:ext uri="{FF2B5EF4-FFF2-40B4-BE49-F238E27FC236}">
                <a16:creationId xmlns:a16="http://schemas.microsoft.com/office/drawing/2014/main" id="{B2D2ED9E-9DA9-4793-BF10-F15E7C3B6499}"/>
              </a:ext>
            </a:extLst>
          </p:cNvPr>
          <p:cNvGrpSpPr/>
          <p:nvPr/>
        </p:nvGrpSpPr>
        <p:grpSpPr>
          <a:xfrm>
            <a:off x="2141815" y="3107077"/>
            <a:ext cx="3638510" cy="2678654"/>
            <a:chOff x="617814" y="3038931"/>
            <a:chExt cx="3638510" cy="2678654"/>
          </a:xfrm>
        </p:grpSpPr>
        <p:grpSp>
          <p:nvGrpSpPr>
            <p:cNvPr id="290" name="Group 289">
              <a:extLst>
                <a:ext uri="{FF2B5EF4-FFF2-40B4-BE49-F238E27FC236}">
                  <a16:creationId xmlns:a16="http://schemas.microsoft.com/office/drawing/2014/main" id="{E0E84369-FBE6-4F05-985D-705C0D880F9B}"/>
                </a:ext>
              </a:extLst>
            </p:cNvPr>
            <p:cNvGrpSpPr/>
            <p:nvPr/>
          </p:nvGrpSpPr>
          <p:grpSpPr>
            <a:xfrm>
              <a:off x="707719" y="5259127"/>
              <a:ext cx="3548605" cy="458458"/>
              <a:chOff x="707719" y="5244259"/>
              <a:chExt cx="3548605" cy="458458"/>
            </a:xfrm>
          </p:grpSpPr>
          <p:sp>
            <p:nvSpPr>
              <p:cNvPr id="95" name="TextBox 94">
                <a:extLst>
                  <a:ext uri="{FF2B5EF4-FFF2-40B4-BE49-F238E27FC236}">
                    <a16:creationId xmlns:a16="http://schemas.microsoft.com/office/drawing/2014/main" id="{4FFC2B69-6D36-4E73-864D-52E672318DAE}"/>
                  </a:ext>
                </a:extLst>
              </p:cNvPr>
              <p:cNvSpPr txBox="1"/>
              <p:nvPr/>
            </p:nvSpPr>
            <p:spPr>
              <a:xfrm>
                <a:off x="4016909" y="5396608"/>
                <a:ext cx="239415"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24</a:t>
                </a:r>
              </a:p>
              <a:p>
                <a:pPr algn="ctr">
                  <a:lnSpc>
                    <a:spcPct val="90000"/>
                  </a:lnSpc>
                </a:pPr>
                <a:r>
                  <a:rPr lang="en-GB" sz="1100" dirty="0">
                    <a:solidFill>
                      <a:srgbClr val="000000"/>
                    </a:solidFill>
                  </a:rPr>
                  <a:t>27</a:t>
                </a:r>
              </a:p>
            </p:txBody>
          </p:sp>
          <p:sp>
            <p:nvSpPr>
              <p:cNvPr id="96" name="TextBox 95">
                <a:extLst>
                  <a:ext uri="{FF2B5EF4-FFF2-40B4-BE49-F238E27FC236}">
                    <a16:creationId xmlns:a16="http://schemas.microsoft.com/office/drawing/2014/main" id="{39996FB1-3DED-4A06-BC29-81168563F9E0}"/>
                  </a:ext>
                </a:extLst>
              </p:cNvPr>
              <p:cNvSpPr txBox="1"/>
              <p:nvPr/>
            </p:nvSpPr>
            <p:spPr>
              <a:xfrm>
                <a:off x="3432392" y="5396608"/>
                <a:ext cx="24101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24</a:t>
                </a:r>
              </a:p>
              <a:p>
                <a:pPr algn="ctr">
                  <a:lnSpc>
                    <a:spcPct val="90000"/>
                  </a:lnSpc>
                </a:pPr>
                <a:r>
                  <a:rPr lang="en-GB" sz="1100" dirty="0">
                    <a:solidFill>
                      <a:srgbClr val="000000"/>
                    </a:solidFill>
                  </a:rPr>
                  <a:t>28</a:t>
                </a:r>
              </a:p>
            </p:txBody>
          </p:sp>
          <p:sp>
            <p:nvSpPr>
              <p:cNvPr id="97" name="TextBox 96">
                <a:extLst>
                  <a:ext uri="{FF2B5EF4-FFF2-40B4-BE49-F238E27FC236}">
                    <a16:creationId xmlns:a16="http://schemas.microsoft.com/office/drawing/2014/main" id="{2A5C66AE-ECD2-4787-A378-2F254460426C}"/>
                  </a:ext>
                </a:extLst>
              </p:cNvPr>
              <p:cNvSpPr txBox="1"/>
              <p:nvPr/>
            </p:nvSpPr>
            <p:spPr>
              <a:xfrm>
                <a:off x="2852685" y="5396608"/>
                <a:ext cx="233003"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22</a:t>
                </a:r>
              </a:p>
              <a:p>
                <a:pPr algn="ctr">
                  <a:lnSpc>
                    <a:spcPct val="90000"/>
                  </a:lnSpc>
                </a:pPr>
                <a:r>
                  <a:rPr lang="en-GB" sz="1100" dirty="0">
                    <a:solidFill>
                      <a:srgbClr val="000000"/>
                    </a:solidFill>
                  </a:rPr>
                  <a:t>27</a:t>
                </a:r>
              </a:p>
            </p:txBody>
          </p:sp>
          <p:sp>
            <p:nvSpPr>
              <p:cNvPr id="98" name="TextBox 97">
                <a:extLst>
                  <a:ext uri="{FF2B5EF4-FFF2-40B4-BE49-F238E27FC236}">
                    <a16:creationId xmlns:a16="http://schemas.microsoft.com/office/drawing/2014/main" id="{1B539D51-9560-48FE-9BB8-45B391AB83FF}"/>
                  </a:ext>
                </a:extLst>
              </p:cNvPr>
              <p:cNvSpPr txBox="1"/>
              <p:nvPr/>
            </p:nvSpPr>
            <p:spPr>
              <a:xfrm>
                <a:off x="2265763" y="5396608"/>
                <a:ext cx="239415"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24</a:t>
                </a:r>
              </a:p>
              <a:p>
                <a:pPr algn="ctr">
                  <a:lnSpc>
                    <a:spcPct val="90000"/>
                  </a:lnSpc>
                </a:pPr>
                <a:r>
                  <a:rPr lang="en-GB" sz="1100" dirty="0">
                    <a:solidFill>
                      <a:srgbClr val="000000"/>
                    </a:solidFill>
                  </a:rPr>
                  <a:t>32</a:t>
                </a:r>
              </a:p>
            </p:txBody>
          </p:sp>
          <p:sp>
            <p:nvSpPr>
              <p:cNvPr id="99" name="TextBox 98">
                <a:extLst>
                  <a:ext uri="{FF2B5EF4-FFF2-40B4-BE49-F238E27FC236}">
                    <a16:creationId xmlns:a16="http://schemas.microsoft.com/office/drawing/2014/main" id="{C4688107-A769-4080-98CE-94C7C2B512C4}"/>
                  </a:ext>
                </a:extLst>
              </p:cNvPr>
              <p:cNvSpPr txBox="1"/>
              <p:nvPr/>
            </p:nvSpPr>
            <p:spPr>
              <a:xfrm>
                <a:off x="1681245" y="5396608"/>
                <a:ext cx="24101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27</a:t>
                </a:r>
              </a:p>
              <a:p>
                <a:pPr algn="ctr">
                  <a:lnSpc>
                    <a:spcPct val="90000"/>
                  </a:lnSpc>
                </a:pPr>
                <a:r>
                  <a:rPr lang="en-GB" sz="1100" dirty="0">
                    <a:solidFill>
                      <a:srgbClr val="000000"/>
                    </a:solidFill>
                  </a:rPr>
                  <a:t>35</a:t>
                </a:r>
              </a:p>
            </p:txBody>
          </p:sp>
          <p:sp>
            <p:nvSpPr>
              <p:cNvPr id="167" name="TextBox 166">
                <a:extLst>
                  <a:ext uri="{FF2B5EF4-FFF2-40B4-BE49-F238E27FC236}">
                    <a16:creationId xmlns:a16="http://schemas.microsoft.com/office/drawing/2014/main" id="{2A89B908-AFC3-4E55-AFAD-5554F4217AE8}"/>
                  </a:ext>
                </a:extLst>
              </p:cNvPr>
              <p:cNvSpPr txBox="1"/>
              <p:nvPr/>
            </p:nvSpPr>
            <p:spPr>
              <a:xfrm>
                <a:off x="707719" y="5244259"/>
                <a:ext cx="976797" cy="444481"/>
              </a:xfrm>
              <a:prstGeom prst="rect">
                <a:avLst/>
              </a:prstGeom>
              <a:noFill/>
            </p:spPr>
            <p:txBody>
              <a:bodyPr wrap="none" lIns="36000" tIns="0" rIns="36000" bIns="0" rtlCol="0">
                <a:spAutoFit/>
              </a:bodyPr>
              <a:lstStyle/>
              <a:p>
                <a:pPr>
                  <a:lnSpc>
                    <a:spcPct val="90000"/>
                  </a:lnSpc>
                </a:pPr>
                <a:r>
                  <a:rPr lang="en-GB" sz="1100" b="1" dirty="0">
                    <a:solidFill>
                      <a:srgbClr val="000000"/>
                    </a:solidFill>
                  </a:rPr>
                  <a:t>No. at risk</a:t>
                </a:r>
              </a:p>
              <a:p>
                <a:pPr>
                  <a:lnSpc>
                    <a:spcPct val="90000"/>
                  </a:lnSpc>
                </a:pPr>
                <a:r>
                  <a:rPr lang="en-GB" sz="1100" dirty="0">
                    <a:solidFill>
                      <a:srgbClr val="000000"/>
                    </a:solidFill>
                  </a:rPr>
                  <a:t>  </a:t>
                </a:r>
                <a:r>
                  <a:rPr lang="en-GB" sz="1000" dirty="0">
                    <a:solidFill>
                      <a:srgbClr val="000000"/>
                    </a:solidFill>
                  </a:rPr>
                  <a:t>Testosterone</a:t>
                </a:r>
              </a:p>
              <a:p>
                <a:pPr>
                  <a:lnSpc>
                    <a:spcPct val="90000"/>
                  </a:lnSpc>
                </a:pPr>
                <a:r>
                  <a:rPr lang="en-GB" sz="1000" dirty="0">
                    <a:solidFill>
                      <a:srgbClr val="000000"/>
                    </a:solidFill>
                  </a:rPr>
                  <a:t>  Placebo</a:t>
                </a:r>
              </a:p>
            </p:txBody>
          </p:sp>
        </p:grpSp>
        <p:grpSp>
          <p:nvGrpSpPr>
            <p:cNvPr id="296" name="Group 295">
              <a:extLst>
                <a:ext uri="{FF2B5EF4-FFF2-40B4-BE49-F238E27FC236}">
                  <a16:creationId xmlns:a16="http://schemas.microsoft.com/office/drawing/2014/main" id="{C280ED35-A158-448F-A573-7B1E37D3B0E1}"/>
                </a:ext>
              </a:extLst>
            </p:cNvPr>
            <p:cNvGrpSpPr/>
            <p:nvPr/>
          </p:nvGrpSpPr>
          <p:grpSpPr>
            <a:xfrm>
              <a:off x="617814" y="3038931"/>
              <a:ext cx="3626033" cy="2356556"/>
              <a:chOff x="617814" y="3038931"/>
              <a:chExt cx="3626033" cy="2356556"/>
            </a:xfrm>
          </p:grpSpPr>
          <p:grpSp>
            <p:nvGrpSpPr>
              <p:cNvPr id="136" name="Group 135">
                <a:extLst>
                  <a:ext uri="{FF2B5EF4-FFF2-40B4-BE49-F238E27FC236}">
                    <a16:creationId xmlns:a16="http://schemas.microsoft.com/office/drawing/2014/main" id="{9A46EF21-A0F2-46FD-8F01-F6B3119D267C}"/>
                  </a:ext>
                </a:extLst>
              </p:cNvPr>
              <p:cNvGrpSpPr/>
              <p:nvPr/>
            </p:nvGrpSpPr>
            <p:grpSpPr>
              <a:xfrm>
                <a:off x="3510599" y="3308401"/>
                <a:ext cx="80558" cy="722480"/>
                <a:chOff x="3743571" y="3308401"/>
                <a:chExt cx="80558" cy="722480"/>
              </a:xfrm>
            </p:grpSpPr>
            <p:cxnSp>
              <p:nvCxnSpPr>
                <p:cNvPr id="127" name="Straight Connector 126">
                  <a:extLst>
                    <a:ext uri="{FF2B5EF4-FFF2-40B4-BE49-F238E27FC236}">
                      <a16:creationId xmlns:a16="http://schemas.microsoft.com/office/drawing/2014/main" id="{1DED220B-C8B4-4FE4-B53F-A1203A0105C3}"/>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8400674A-D273-47F5-AA37-D2A89579555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17B56C12-3CB5-4BBE-B0B4-A45F272E98C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7" name="Group 136">
                <a:extLst>
                  <a:ext uri="{FF2B5EF4-FFF2-40B4-BE49-F238E27FC236}">
                    <a16:creationId xmlns:a16="http://schemas.microsoft.com/office/drawing/2014/main" id="{59EF0D74-856A-43A1-BC81-517AF27C7052}"/>
                  </a:ext>
                </a:extLst>
              </p:cNvPr>
              <p:cNvGrpSpPr/>
              <p:nvPr/>
            </p:nvGrpSpPr>
            <p:grpSpPr>
              <a:xfrm>
                <a:off x="4101533" y="3440163"/>
                <a:ext cx="80558" cy="742900"/>
                <a:chOff x="3743571" y="3308401"/>
                <a:chExt cx="80558" cy="722480"/>
              </a:xfrm>
            </p:grpSpPr>
            <p:cxnSp>
              <p:nvCxnSpPr>
                <p:cNvPr id="138" name="Straight Connector 137">
                  <a:extLst>
                    <a:ext uri="{FF2B5EF4-FFF2-40B4-BE49-F238E27FC236}">
                      <a16:creationId xmlns:a16="http://schemas.microsoft.com/office/drawing/2014/main" id="{755D68AF-4D3D-4634-8EA0-69C5DD67E30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F47B190E-6C31-4BA9-88B5-BD92190B18B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B51B881A-CF45-4E73-8147-6609AD90FDB7}"/>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41" name="Group 140">
                <a:extLst>
                  <a:ext uri="{FF2B5EF4-FFF2-40B4-BE49-F238E27FC236}">
                    <a16:creationId xmlns:a16="http://schemas.microsoft.com/office/drawing/2014/main" id="{5097CB8C-D5E4-417D-ACA4-09F42DD73812}"/>
                  </a:ext>
                </a:extLst>
              </p:cNvPr>
              <p:cNvGrpSpPr/>
              <p:nvPr/>
            </p:nvGrpSpPr>
            <p:grpSpPr>
              <a:xfrm>
                <a:off x="2925405" y="3743375"/>
                <a:ext cx="80558" cy="749249"/>
                <a:chOff x="3743571" y="3308401"/>
                <a:chExt cx="80558" cy="722480"/>
              </a:xfrm>
            </p:grpSpPr>
            <p:cxnSp>
              <p:nvCxnSpPr>
                <p:cNvPr id="142" name="Straight Connector 141">
                  <a:extLst>
                    <a:ext uri="{FF2B5EF4-FFF2-40B4-BE49-F238E27FC236}">
                      <a16:creationId xmlns:a16="http://schemas.microsoft.com/office/drawing/2014/main" id="{03B58DB5-D3CC-424B-BF5B-DF5C1E2E2F2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F81F80CA-0868-492D-9580-379D5B447EE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FF210C68-A80A-443B-BABA-323C5CC29540}"/>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45" name="Group 144">
                <a:extLst>
                  <a:ext uri="{FF2B5EF4-FFF2-40B4-BE49-F238E27FC236}">
                    <a16:creationId xmlns:a16="http://schemas.microsoft.com/office/drawing/2014/main" id="{BCC88E67-3122-4B7B-9A3A-125E01BBC775}"/>
                  </a:ext>
                </a:extLst>
              </p:cNvPr>
              <p:cNvGrpSpPr/>
              <p:nvPr/>
            </p:nvGrpSpPr>
            <p:grpSpPr>
              <a:xfrm>
                <a:off x="2341799" y="3981450"/>
                <a:ext cx="80558" cy="677861"/>
                <a:chOff x="3743571" y="3308401"/>
                <a:chExt cx="80558" cy="722480"/>
              </a:xfrm>
            </p:grpSpPr>
            <p:cxnSp>
              <p:nvCxnSpPr>
                <p:cNvPr id="146" name="Straight Connector 145">
                  <a:extLst>
                    <a:ext uri="{FF2B5EF4-FFF2-40B4-BE49-F238E27FC236}">
                      <a16:creationId xmlns:a16="http://schemas.microsoft.com/office/drawing/2014/main" id="{6DE92391-91D6-46F0-BA99-F88C5FA22A3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627BE2A5-370F-4EE8-B7B9-E8DE79F34EA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EFD008B7-5F5F-4EBA-9500-67FE1AEEB15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49" name="Group 148">
                <a:extLst>
                  <a:ext uri="{FF2B5EF4-FFF2-40B4-BE49-F238E27FC236}">
                    <a16:creationId xmlns:a16="http://schemas.microsoft.com/office/drawing/2014/main" id="{A6D0BBE4-63CD-4663-8645-589A6BE1053D}"/>
                  </a:ext>
                </a:extLst>
              </p:cNvPr>
              <p:cNvGrpSpPr/>
              <p:nvPr/>
            </p:nvGrpSpPr>
            <p:grpSpPr>
              <a:xfrm>
                <a:off x="2341799" y="4306888"/>
                <a:ext cx="80558" cy="492123"/>
                <a:chOff x="3743571" y="3308401"/>
                <a:chExt cx="80558" cy="722480"/>
              </a:xfrm>
            </p:grpSpPr>
            <p:cxnSp>
              <p:nvCxnSpPr>
                <p:cNvPr id="150" name="Straight Connector 149">
                  <a:extLst>
                    <a:ext uri="{FF2B5EF4-FFF2-40B4-BE49-F238E27FC236}">
                      <a16:creationId xmlns:a16="http://schemas.microsoft.com/office/drawing/2014/main" id="{0BC775B5-30D5-41E2-A9B0-D5E8EA03C3F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A3FCD07E-F2A5-490F-9FA7-03B8C63136F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4005879C-0D52-4B42-998B-777273B3224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53" name="Group 152">
                <a:extLst>
                  <a:ext uri="{FF2B5EF4-FFF2-40B4-BE49-F238E27FC236}">
                    <a16:creationId xmlns:a16="http://schemas.microsoft.com/office/drawing/2014/main" id="{2B9C197B-4596-4DBE-A9BD-46B7292E277F}"/>
                  </a:ext>
                </a:extLst>
              </p:cNvPr>
              <p:cNvGrpSpPr/>
              <p:nvPr/>
            </p:nvGrpSpPr>
            <p:grpSpPr>
              <a:xfrm>
                <a:off x="3510599" y="4408487"/>
                <a:ext cx="80558" cy="458653"/>
                <a:chOff x="3743571" y="3308401"/>
                <a:chExt cx="80558" cy="722480"/>
              </a:xfrm>
            </p:grpSpPr>
            <p:cxnSp>
              <p:nvCxnSpPr>
                <p:cNvPr id="154" name="Straight Connector 153">
                  <a:extLst>
                    <a:ext uri="{FF2B5EF4-FFF2-40B4-BE49-F238E27FC236}">
                      <a16:creationId xmlns:a16="http://schemas.microsoft.com/office/drawing/2014/main" id="{A541D515-B1E6-4093-BE8D-65282B915F3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651DB944-8C4A-4E18-A923-F81EC98610E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2D923BBD-805D-410C-86D0-25271AE7946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57" name="Group 156">
                <a:extLst>
                  <a:ext uri="{FF2B5EF4-FFF2-40B4-BE49-F238E27FC236}">
                    <a16:creationId xmlns:a16="http://schemas.microsoft.com/office/drawing/2014/main" id="{326E8D12-C507-42F3-AF5F-ABE7C58E8AD8}"/>
                  </a:ext>
                </a:extLst>
              </p:cNvPr>
              <p:cNvGrpSpPr/>
              <p:nvPr/>
            </p:nvGrpSpPr>
            <p:grpSpPr>
              <a:xfrm>
                <a:off x="4101533" y="4219575"/>
                <a:ext cx="80558" cy="558804"/>
                <a:chOff x="3743571" y="3308401"/>
                <a:chExt cx="80558" cy="722480"/>
              </a:xfrm>
            </p:grpSpPr>
            <p:cxnSp>
              <p:nvCxnSpPr>
                <p:cNvPr id="158" name="Straight Connector 157">
                  <a:extLst>
                    <a:ext uri="{FF2B5EF4-FFF2-40B4-BE49-F238E27FC236}">
                      <a16:creationId xmlns:a16="http://schemas.microsoft.com/office/drawing/2014/main" id="{91E80B84-B826-4BF7-9900-5D8EDCBBF8B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D9BE7999-7B81-4A7C-B57B-E8001850F09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FD9D19B0-5255-4336-A3FB-08A84BDAA97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61" name="Group 160">
                <a:extLst>
                  <a:ext uri="{FF2B5EF4-FFF2-40B4-BE49-F238E27FC236}">
                    <a16:creationId xmlns:a16="http://schemas.microsoft.com/office/drawing/2014/main" id="{96D99C8D-D2C5-4221-92AB-87D28812A194}"/>
                  </a:ext>
                </a:extLst>
              </p:cNvPr>
              <p:cNvGrpSpPr/>
              <p:nvPr/>
            </p:nvGrpSpPr>
            <p:grpSpPr>
              <a:xfrm>
                <a:off x="2925405" y="4306888"/>
                <a:ext cx="80558" cy="520699"/>
                <a:chOff x="3743571" y="3308401"/>
                <a:chExt cx="80558" cy="722480"/>
              </a:xfrm>
            </p:grpSpPr>
            <p:cxnSp>
              <p:nvCxnSpPr>
                <p:cNvPr id="162" name="Straight Connector 161">
                  <a:extLst>
                    <a:ext uri="{FF2B5EF4-FFF2-40B4-BE49-F238E27FC236}">
                      <a16:creationId xmlns:a16="http://schemas.microsoft.com/office/drawing/2014/main" id="{078301A9-2681-4DC5-9634-49CC2C1FE31C}"/>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E20C9A11-F59A-4069-9AD7-F391E4F2622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EF31AC84-2FAB-4816-99BF-36BBAA233B8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1" name="Oval 120">
                <a:extLst>
                  <a:ext uri="{FF2B5EF4-FFF2-40B4-BE49-F238E27FC236}">
                    <a16:creationId xmlns:a16="http://schemas.microsoft.com/office/drawing/2014/main" id="{16E5FA24-E9CC-49AE-BA4D-B0EC41379265}"/>
                  </a:ext>
                </a:extLst>
              </p:cNvPr>
              <p:cNvSpPr/>
              <p:nvPr/>
            </p:nvSpPr>
            <p:spPr>
              <a:xfrm>
                <a:off x="2929706" y="463107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97BDECFD-C4AE-45F2-BCF7-1C7F2A795FA4}"/>
                  </a:ext>
                </a:extLst>
              </p:cNvPr>
              <p:cNvSpPr/>
              <p:nvPr/>
            </p:nvSpPr>
            <p:spPr>
              <a:xfrm>
                <a:off x="3514900" y="4710447"/>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EB617AA-A864-4F11-BFA0-3A0A70F3B7C6}"/>
                  </a:ext>
                </a:extLst>
              </p:cNvPr>
              <p:cNvSpPr/>
              <p:nvPr/>
            </p:nvSpPr>
            <p:spPr>
              <a:xfrm>
                <a:off x="4103846" y="455487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CB762BC5-EC7C-435B-B4F9-A1242150D66F}"/>
                  </a:ext>
                </a:extLst>
              </p:cNvPr>
              <p:cNvSpPr/>
              <p:nvPr/>
            </p:nvSpPr>
            <p:spPr>
              <a:xfrm>
                <a:off x="2346100" y="4607259"/>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0" name="Freeform: Shape 169">
                <a:extLst>
                  <a:ext uri="{FF2B5EF4-FFF2-40B4-BE49-F238E27FC236}">
                    <a16:creationId xmlns:a16="http://schemas.microsoft.com/office/drawing/2014/main" id="{ABEC671E-80EB-4CA5-A358-AFF651592952}"/>
                  </a:ext>
                </a:extLst>
              </p:cNvPr>
              <p:cNvSpPr/>
              <p:nvPr/>
            </p:nvSpPr>
            <p:spPr>
              <a:xfrm>
                <a:off x="1807481" y="4590879"/>
                <a:ext cx="2328519" cy="294803"/>
              </a:xfrm>
              <a:custGeom>
                <a:avLst/>
                <a:gdLst>
                  <a:gd name="connsiteX0" fmla="*/ 0 w 2341296"/>
                  <a:gd name="connsiteY0" fmla="*/ 302103 h 302103"/>
                  <a:gd name="connsiteX1" fmla="*/ 582627 w 2341296"/>
                  <a:gd name="connsiteY1" fmla="*/ 566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41296"/>
                  <a:gd name="connsiteY0" fmla="*/ 302103 h 302103"/>
                  <a:gd name="connsiteX1" fmla="*/ 589928 w 2341296"/>
                  <a:gd name="connsiteY1" fmla="*/ 493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37645"/>
                  <a:gd name="connsiteY0" fmla="*/ 294802 h 294802"/>
                  <a:gd name="connsiteX1" fmla="*/ 586277 w 2337645"/>
                  <a:gd name="connsiteY1" fmla="*/ 49345 h 294802"/>
                  <a:gd name="connsiteX2" fmla="*/ 1177786 w 2337645"/>
                  <a:gd name="connsiteY2" fmla="*/ 72829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43114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5890 w 2337645"/>
                  <a:gd name="connsiteY3" fmla="*/ 154702 h 294802"/>
                  <a:gd name="connsiteX4" fmla="*/ 2337645 w 2337645"/>
                  <a:gd name="connsiteY4" fmla="*/ 0 h 294802"/>
                  <a:gd name="connsiteX0" fmla="*/ 0 w 2339470"/>
                  <a:gd name="connsiteY0" fmla="*/ 302103 h 302103"/>
                  <a:gd name="connsiteX1" fmla="*/ 586277 w 2339470"/>
                  <a:gd name="connsiteY1" fmla="*/ 56646 h 302103"/>
                  <a:gd name="connsiteX2" fmla="*/ 1161360 w 2339470"/>
                  <a:gd name="connsiteY2" fmla="*/ 83781 h 302103"/>
                  <a:gd name="connsiteX3" fmla="*/ 1755890 w 2339470"/>
                  <a:gd name="connsiteY3" fmla="*/ 162003 h 302103"/>
                  <a:gd name="connsiteX4" fmla="*/ 2339470 w 2339470"/>
                  <a:gd name="connsiteY4" fmla="*/ 0 h 302103"/>
                  <a:gd name="connsiteX0" fmla="*/ 0 w 2328519"/>
                  <a:gd name="connsiteY0" fmla="*/ 294803 h 294803"/>
                  <a:gd name="connsiteX1" fmla="*/ 586277 w 2328519"/>
                  <a:gd name="connsiteY1" fmla="*/ 49346 h 294803"/>
                  <a:gd name="connsiteX2" fmla="*/ 1161360 w 2328519"/>
                  <a:gd name="connsiteY2" fmla="*/ 76481 h 294803"/>
                  <a:gd name="connsiteX3" fmla="*/ 1755890 w 2328519"/>
                  <a:gd name="connsiteY3" fmla="*/ 154703 h 294803"/>
                  <a:gd name="connsiteX4" fmla="*/ 2328519 w 2328519"/>
                  <a:gd name="connsiteY4" fmla="*/ 0 h 29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519" h="294803">
                    <a:moveTo>
                      <a:pt x="0" y="294803"/>
                    </a:moveTo>
                    <a:lnTo>
                      <a:pt x="586277" y="49346"/>
                    </a:lnTo>
                    <a:lnTo>
                      <a:pt x="1161360" y="76481"/>
                    </a:lnTo>
                    <a:lnTo>
                      <a:pt x="1755890" y="154703"/>
                    </a:lnTo>
                    <a:lnTo>
                      <a:pt x="2328519" y="0"/>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94" name="Group 293">
                <a:extLst>
                  <a:ext uri="{FF2B5EF4-FFF2-40B4-BE49-F238E27FC236}">
                    <a16:creationId xmlns:a16="http://schemas.microsoft.com/office/drawing/2014/main" id="{AFD9B2FF-DBEC-4117-AD8F-FCCB19ABA0AB}"/>
                  </a:ext>
                </a:extLst>
              </p:cNvPr>
              <p:cNvGrpSpPr/>
              <p:nvPr/>
            </p:nvGrpSpPr>
            <p:grpSpPr>
              <a:xfrm>
                <a:off x="1596650" y="3281480"/>
                <a:ext cx="2544830" cy="1777476"/>
                <a:chOff x="1596650" y="3281480"/>
                <a:chExt cx="2544830" cy="1777476"/>
              </a:xfrm>
            </p:grpSpPr>
            <p:sp>
              <p:nvSpPr>
                <p:cNvPr id="7" name="Freeform: Shape 6">
                  <a:extLst>
                    <a:ext uri="{FF2B5EF4-FFF2-40B4-BE49-F238E27FC236}">
                      <a16:creationId xmlns:a16="http://schemas.microsoft.com/office/drawing/2014/main" id="{D266182A-73F3-4C06-8DEA-17E61A65193C}"/>
                    </a:ext>
                  </a:extLst>
                </p:cNvPr>
                <p:cNvSpPr/>
                <p:nvPr/>
              </p:nvSpPr>
              <p:spPr>
                <a:xfrm>
                  <a:off x="1660100" y="3281480"/>
                  <a:ext cx="2480261" cy="1714818"/>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92" name="Group 291">
                  <a:extLst>
                    <a:ext uri="{FF2B5EF4-FFF2-40B4-BE49-F238E27FC236}">
                      <a16:creationId xmlns:a16="http://schemas.microsoft.com/office/drawing/2014/main" id="{052A8956-4B77-4168-9C7A-1E8C1A84B91A}"/>
                    </a:ext>
                  </a:extLst>
                </p:cNvPr>
                <p:cNvGrpSpPr/>
                <p:nvPr/>
              </p:nvGrpSpPr>
              <p:grpSpPr>
                <a:xfrm>
                  <a:off x="1596650" y="3281571"/>
                  <a:ext cx="61200" cy="1601203"/>
                  <a:chOff x="1596650" y="3281571"/>
                  <a:chExt cx="61200" cy="1601203"/>
                </a:xfrm>
              </p:grpSpPr>
              <p:cxnSp>
                <p:nvCxnSpPr>
                  <p:cNvPr id="9" name="Straight Connector 8">
                    <a:extLst>
                      <a:ext uri="{FF2B5EF4-FFF2-40B4-BE49-F238E27FC236}">
                        <a16:creationId xmlns:a16="http://schemas.microsoft.com/office/drawing/2014/main" id="{92C24277-B953-48AA-9326-701301A2C0A8}"/>
                      </a:ext>
                    </a:extLst>
                  </p:cNvPr>
                  <p:cNvCxnSpPr/>
                  <p:nvPr/>
                </p:nvCxnSpPr>
                <p:spPr>
                  <a:xfrm>
                    <a:off x="1596650"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66DEDDF-00FA-40BB-A55E-FEF7E03FE447}"/>
                      </a:ext>
                    </a:extLst>
                  </p:cNvPr>
                  <p:cNvCxnSpPr/>
                  <p:nvPr/>
                </p:nvCxnSpPr>
                <p:spPr>
                  <a:xfrm>
                    <a:off x="1596650"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E69CA063-7A14-4128-88A2-FCE75B91A4D0}"/>
                      </a:ext>
                    </a:extLst>
                  </p:cNvPr>
                  <p:cNvCxnSpPr/>
                  <p:nvPr/>
                </p:nvCxnSpPr>
                <p:spPr>
                  <a:xfrm>
                    <a:off x="1596650"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D563E1D-E3BE-4E2F-A7A6-873522D9B582}"/>
                      </a:ext>
                    </a:extLst>
                  </p:cNvPr>
                  <p:cNvCxnSpPr/>
                  <p:nvPr/>
                </p:nvCxnSpPr>
                <p:spPr>
                  <a:xfrm>
                    <a:off x="1596650"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0DCD57C5-BECE-4680-829A-541B01F056BD}"/>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3" name="Group 292">
                  <a:extLst>
                    <a:ext uri="{FF2B5EF4-FFF2-40B4-BE49-F238E27FC236}">
                      <a16:creationId xmlns:a16="http://schemas.microsoft.com/office/drawing/2014/main" id="{FC159535-7B4E-4945-9A97-41BD7ED60515}"/>
                    </a:ext>
                  </a:extLst>
                </p:cNvPr>
                <p:cNvGrpSpPr/>
                <p:nvPr/>
              </p:nvGrpSpPr>
              <p:grpSpPr>
                <a:xfrm>
                  <a:off x="1800009" y="4997756"/>
                  <a:ext cx="2341471" cy="61200"/>
                  <a:chOff x="1800009" y="4997756"/>
                  <a:chExt cx="2341471" cy="61200"/>
                </a:xfrm>
              </p:grpSpPr>
              <p:cxnSp>
                <p:nvCxnSpPr>
                  <p:cNvPr id="81" name="Straight Connector 80">
                    <a:extLst>
                      <a:ext uri="{FF2B5EF4-FFF2-40B4-BE49-F238E27FC236}">
                        <a16:creationId xmlns:a16="http://schemas.microsoft.com/office/drawing/2014/main" id="{82038F3A-8145-492D-AA3D-CC43DFC118E6}"/>
                      </a:ext>
                    </a:extLst>
                  </p:cNvPr>
                  <p:cNvCxnSpPr/>
                  <p:nvPr/>
                </p:nvCxnSpPr>
                <p:spPr>
                  <a:xfrm rot="5400000">
                    <a:off x="3521865"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AD8C383F-0C19-4B2E-A5FA-8A535F9B676B}"/>
                      </a:ext>
                    </a:extLst>
                  </p:cNvPr>
                  <p:cNvCxnSpPr/>
                  <p:nvPr/>
                </p:nvCxnSpPr>
                <p:spPr>
                  <a:xfrm rot="5400000">
                    <a:off x="2937713"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641ECA71-5C73-4892-AF6A-62A9C55A63B8}"/>
                      </a:ext>
                    </a:extLst>
                  </p:cNvPr>
                  <p:cNvCxnSpPr/>
                  <p:nvPr/>
                </p:nvCxnSpPr>
                <p:spPr>
                  <a:xfrm rot="5400000">
                    <a:off x="2353561"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1D12D28F-7037-417E-B19E-95918F27B3CC}"/>
                      </a:ext>
                    </a:extLst>
                  </p:cNvPr>
                  <p:cNvCxnSpPr/>
                  <p:nvPr/>
                </p:nvCxnSpPr>
                <p:spPr>
                  <a:xfrm rot="5400000">
                    <a:off x="1769409"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F20FEB26-F2D0-4294-A325-C72B5B4363DE}"/>
                      </a:ext>
                    </a:extLst>
                  </p:cNvPr>
                  <p:cNvCxnSpPr/>
                  <p:nvPr/>
                </p:nvCxnSpPr>
                <p:spPr>
                  <a:xfrm rot="5400000">
                    <a:off x="4110880"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289" name="Group 288">
                <a:extLst>
                  <a:ext uri="{FF2B5EF4-FFF2-40B4-BE49-F238E27FC236}">
                    <a16:creationId xmlns:a16="http://schemas.microsoft.com/office/drawing/2014/main" id="{6E04C776-7116-4DFF-977B-B5368337F22C}"/>
                  </a:ext>
                </a:extLst>
              </p:cNvPr>
              <p:cNvGrpSpPr/>
              <p:nvPr/>
            </p:nvGrpSpPr>
            <p:grpSpPr>
              <a:xfrm>
                <a:off x="1718113" y="5051209"/>
                <a:ext cx="2525734" cy="184666"/>
                <a:chOff x="1718113" y="5038404"/>
                <a:chExt cx="2525734" cy="184666"/>
              </a:xfrm>
            </p:grpSpPr>
            <p:sp>
              <p:nvSpPr>
                <p:cNvPr id="12" name="TextBox 11">
                  <a:extLst>
                    <a:ext uri="{FF2B5EF4-FFF2-40B4-BE49-F238E27FC236}">
                      <a16:creationId xmlns:a16="http://schemas.microsoft.com/office/drawing/2014/main" id="{D9389E81-088C-4ECF-A581-3C17EE577CC8}"/>
                    </a:ext>
                  </a:extLst>
                </p:cNvPr>
                <p:cNvSpPr txBox="1"/>
                <p:nvPr/>
              </p:nvSpPr>
              <p:spPr>
                <a:xfrm>
                  <a:off x="4038094" y="5038404"/>
                  <a:ext cx="205753" cy="184666"/>
                </a:xfrm>
                <a:prstGeom prst="rect">
                  <a:avLst/>
                </a:prstGeom>
                <a:noFill/>
              </p:spPr>
              <p:txBody>
                <a:bodyPr wrap="none" lIns="36000" tIns="0" rIns="36000" bIns="0" rtlCol="0">
                  <a:spAutoFit/>
                </a:bodyPr>
                <a:lstStyle/>
                <a:p>
                  <a:pPr algn="ctr"/>
                  <a:r>
                    <a:rPr lang="en-GB" sz="1200" dirty="0">
                      <a:solidFill>
                        <a:srgbClr val="000000"/>
                      </a:solidFill>
                    </a:rPr>
                    <a:t>12</a:t>
                  </a:r>
                </a:p>
              </p:txBody>
            </p:sp>
            <p:sp>
              <p:nvSpPr>
                <p:cNvPr id="90" name="TextBox 89">
                  <a:extLst>
                    <a:ext uri="{FF2B5EF4-FFF2-40B4-BE49-F238E27FC236}">
                      <a16:creationId xmlns:a16="http://schemas.microsoft.com/office/drawing/2014/main" id="{C7A0A59D-2BA6-4EBB-86FE-01B9E82AFB61}"/>
                    </a:ext>
                  </a:extLst>
                </p:cNvPr>
                <p:cNvSpPr txBox="1"/>
                <p:nvPr/>
              </p:nvSpPr>
              <p:spPr>
                <a:xfrm>
                  <a:off x="3468459" y="5038404"/>
                  <a:ext cx="168884" cy="184666"/>
                </a:xfrm>
                <a:prstGeom prst="rect">
                  <a:avLst/>
                </a:prstGeom>
                <a:noFill/>
              </p:spPr>
              <p:txBody>
                <a:bodyPr wrap="none" lIns="36000" tIns="0" rIns="36000" bIns="0" rtlCol="0">
                  <a:spAutoFit/>
                </a:bodyPr>
                <a:lstStyle/>
                <a:p>
                  <a:pPr algn="ctr"/>
                  <a:r>
                    <a:rPr lang="en-GB" sz="1200" dirty="0">
                      <a:solidFill>
                        <a:srgbClr val="000000"/>
                      </a:solidFill>
                    </a:rPr>
                    <a:t>9</a:t>
                  </a:r>
                </a:p>
              </p:txBody>
            </p:sp>
            <p:sp>
              <p:nvSpPr>
                <p:cNvPr id="91" name="TextBox 90">
                  <a:extLst>
                    <a:ext uri="{FF2B5EF4-FFF2-40B4-BE49-F238E27FC236}">
                      <a16:creationId xmlns:a16="http://schemas.microsoft.com/office/drawing/2014/main" id="{35A0F772-58F5-4313-AA9B-9791120A6F0D}"/>
                    </a:ext>
                  </a:extLst>
                </p:cNvPr>
                <p:cNvSpPr txBox="1"/>
                <p:nvPr/>
              </p:nvSpPr>
              <p:spPr>
                <a:xfrm>
                  <a:off x="2884744" y="5038404"/>
                  <a:ext cx="168884" cy="184666"/>
                </a:xfrm>
                <a:prstGeom prst="rect">
                  <a:avLst/>
                </a:prstGeom>
                <a:noFill/>
              </p:spPr>
              <p:txBody>
                <a:bodyPr wrap="none" lIns="36000" tIns="0" rIns="36000" bIns="0" rtlCol="0">
                  <a:spAutoFit/>
                </a:bodyPr>
                <a:lstStyle/>
                <a:p>
                  <a:pPr algn="ctr"/>
                  <a:r>
                    <a:rPr lang="en-GB" sz="1200" dirty="0">
                      <a:solidFill>
                        <a:srgbClr val="000000"/>
                      </a:solidFill>
                    </a:rPr>
                    <a:t>6</a:t>
                  </a:r>
                </a:p>
              </p:txBody>
            </p:sp>
            <p:sp>
              <p:nvSpPr>
                <p:cNvPr id="92" name="TextBox 91">
                  <a:extLst>
                    <a:ext uri="{FF2B5EF4-FFF2-40B4-BE49-F238E27FC236}">
                      <a16:creationId xmlns:a16="http://schemas.microsoft.com/office/drawing/2014/main" id="{451398EB-C0F2-4A62-81BF-B166E7DC4FE2}"/>
                    </a:ext>
                  </a:extLst>
                </p:cNvPr>
                <p:cNvSpPr txBox="1"/>
                <p:nvPr/>
              </p:nvSpPr>
              <p:spPr>
                <a:xfrm>
                  <a:off x="2304234" y="5038404"/>
                  <a:ext cx="162472" cy="184666"/>
                </a:xfrm>
                <a:prstGeom prst="rect">
                  <a:avLst/>
                </a:prstGeom>
                <a:noFill/>
              </p:spPr>
              <p:txBody>
                <a:bodyPr wrap="none" lIns="36000" tIns="0" rIns="36000" bIns="0" rtlCol="0">
                  <a:spAutoFit/>
                </a:bodyPr>
                <a:lstStyle/>
                <a:p>
                  <a:pPr algn="ctr"/>
                  <a:r>
                    <a:rPr lang="en-GB" sz="1200" dirty="0">
                      <a:solidFill>
                        <a:srgbClr val="000000"/>
                      </a:solidFill>
                    </a:rPr>
                    <a:t>3</a:t>
                  </a:r>
                </a:p>
              </p:txBody>
            </p:sp>
            <p:sp>
              <p:nvSpPr>
                <p:cNvPr id="93" name="TextBox 92">
                  <a:extLst>
                    <a:ext uri="{FF2B5EF4-FFF2-40B4-BE49-F238E27FC236}">
                      <a16:creationId xmlns:a16="http://schemas.microsoft.com/office/drawing/2014/main" id="{0FC9DAE8-0710-4235-983C-82F7634DF930}"/>
                    </a:ext>
                  </a:extLst>
                </p:cNvPr>
                <p:cNvSpPr txBox="1"/>
                <p:nvPr/>
              </p:nvSpPr>
              <p:spPr>
                <a:xfrm>
                  <a:off x="1718113" y="5038404"/>
                  <a:ext cx="167281" cy="184666"/>
                </a:xfrm>
                <a:prstGeom prst="rect">
                  <a:avLst/>
                </a:prstGeom>
                <a:noFill/>
              </p:spPr>
              <p:txBody>
                <a:bodyPr wrap="none" lIns="36000" tIns="0" rIns="36000" bIns="0" rtlCol="0">
                  <a:spAutoFit/>
                </a:bodyPr>
                <a:lstStyle/>
                <a:p>
                  <a:pPr algn="ctr"/>
                  <a:r>
                    <a:rPr lang="en-GB" sz="1200" dirty="0">
                      <a:solidFill>
                        <a:srgbClr val="000000"/>
                      </a:solidFill>
                    </a:rPr>
                    <a:t>0</a:t>
                  </a:r>
                </a:p>
              </p:txBody>
            </p:sp>
          </p:grpSp>
          <p:sp>
            <p:nvSpPr>
              <p:cNvPr id="100" name="TextBox 99">
                <a:extLst>
                  <a:ext uri="{FF2B5EF4-FFF2-40B4-BE49-F238E27FC236}">
                    <a16:creationId xmlns:a16="http://schemas.microsoft.com/office/drawing/2014/main" id="{1C9CB4BE-26A0-418A-B592-C485D883DE1E}"/>
                  </a:ext>
                </a:extLst>
              </p:cNvPr>
              <p:cNvSpPr txBox="1"/>
              <p:nvPr/>
            </p:nvSpPr>
            <p:spPr>
              <a:xfrm>
                <a:off x="1800009" y="5180043"/>
                <a:ext cx="2336607" cy="215444"/>
              </a:xfrm>
              <a:prstGeom prst="rect">
                <a:avLst/>
              </a:prstGeom>
              <a:noFill/>
            </p:spPr>
            <p:txBody>
              <a:bodyPr wrap="square" lIns="36000" tIns="0" rIns="36000" bIns="0" rtlCol="0">
                <a:spAutoFit/>
              </a:bodyPr>
              <a:lstStyle/>
              <a:p>
                <a:pPr algn="ctr"/>
                <a:r>
                  <a:rPr lang="en-GB" sz="1400" b="1" dirty="0">
                    <a:solidFill>
                      <a:srgbClr val="000000"/>
                    </a:solidFill>
                  </a:rPr>
                  <a:t>Month</a:t>
                </a:r>
              </a:p>
            </p:txBody>
          </p:sp>
          <p:grpSp>
            <p:nvGrpSpPr>
              <p:cNvPr id="288" name="Group 287">
                <a:extLst>
                  <a:ext uri="{FF2B5EF4-FFF2-40B4-BE49-F238E27FC236}">
                    <a16:creationId xmlns:a16="http://schemas.microsoft.com/office/drawing/2014/main" id="{15F82AFA-88DC-4187-9B81-EE805D1B0DD9}"/>
                  </a:ext>
                </a:extLst>
              </p:cNvPr>
              <p:cNvGrpSpPr/>
              <p:nvPr/>
            </p:nvGrpSpPr>
            <p:grpSpPr>
              <a:xfrm>
                <a:off x="1315747" y="3187454"/>
                <a:ext cx="278348" cy="1784356"/>
                <a:chOff x="1315747" y="3187454"/>
                <a:chExt cx="278348" cy="1784356"/>
              </a:xfrm>
            </p:grpSpPr>
            <p:sp>
              <p:nvSpPr>
                <p:cNvPr id="14" name="TextBox 13">
                  <a:extLst>
                    <a:ext uri="{FF2B5EF4-FFF2-40B4-BE49-F238E27FC236}">
                      <a16:creationId xmlns:a16="http://schemas.microsoft.com/office/drawing/2014/main" id="{027DE96D-BEBD-4A8A-8351-6AFC261F768D}"/>
                    </a:ext>
                  </a:extLst>
                </p:cNvPr>
                <p:cNvSpPr txBox="1"/>
                <p:nvPr/>
              </p:nvSpPr>
              <p:spPr>
                <a:xfrm>
                  <a:off x="1466372" y="4787144"/>
                  <a:ext cx="127723" cy="184666"/>
                </a:xfrm>
                <a:prstGeom prst="rect">
                  <a:avLst/>
                </a:prstGeom>
                <a:noFill/>
              </p:spPr>
              <p:txBody>
                <a:bodyPr wrap="square" lIns="0" tIns="0" rIns="108000" bIns="0" rtlCol="0" anchor="ctr">
                  <a:spAutoFit/>
                </a:bodyPr>
                <a:lstStyle/>
                <a:p>
                  <a:pPr algn="r"/>
                  <a:r>
                    <a:rPr lang="en-GB" sz="1200" dirty="0">
                      <a:solidFill>
                        <a:srgbClr val="000000"/>
                      </a:solidFill>
                    </a:rPr>
                    <a:t>0</a:t>
                  </a:r>
                </a:p>
              </p:txBody>
            </p:sp>
            <p:sp>
              <p:nvSpPr>
                <p:cNvPr id="102" name="TextBox 101">
                  <a:extLst>
                    <a:ext uri="{FF2B5EF4-FFF2-40B4-BE49-F238E27FC236}">
                      <a16:creationId xmlns:a16="http://schemas.microsoft.com/office/drawing/2014/main" id="{9BDCA9F6-3A64-40D2-879F-62FDEC5FD2E2}"/>
                    </a:ext>
                  </a:extLst>
                </p:cNvPr>
                <p:cNvSpPr txBox="1"/>
                <p:nvPr/>
              </p:nvSpPr>
              <p:spPr>
                <a:xfrm>
                  <a:off x="1315747" y="4387220"/>
                  <a:ext cx="278348" cy="184666"/>
                </a:xfrm>
                <a:prstGeom prst="rect">
                  <a:avLst/>
                </a:prstGeom>
                <a:noFill/>
              </p:spPr>
              <p:txBody>
                <a:bodyPr wrap="square" lIns="0" tIns="0" rIns="36000" bIns="0" rtlCol="0" anchor="ctr">
                  <a:spAutoFit/>
                </a:bodyPr>
                <a:lstStyle/>
                <a:p>
                  <a:pPr algn="r"/>
                  <a:r>
                    <a:rPr lang="en-GB" sz="1200" dirty="0">
                      <a:solidFill>
                        <a:srgbClr val="000000"/>
                      </a:solidFill>
                    </a:rPr>
                    <a:t>20</a:t>
                  </a:r>
                </a:p>
              </p:txBody>
            </p:sp>
            <p:sp>
              <p:nvSpPr>
                <p:cNvPr id="104" name="TextBox 103">
                  <a:extLst>
                    <a:ext uri="{FF2B5EF4-FFF2-40B4-BE49-F238E27FC236}">
                      <a16:creationId xmlns:a16="http://schemas.microsoft.com/office/drawing/2014/main" id="{E867529F-8D94-4794-AF42-5447ED9F9414}"/>
                    </a:ext>
                  </a:extLst>
                </p:cNvPr>
                <p:cNvSpPr txBox="1"/>
                <p:nvPr/>
              </p:nvSpPr>
              <p:spPr>
                <a:xfrm>
                  <a:off x="1315747" y="3987298"/>
                  <a:ext cx="278348" cy="184666"/>
                </a:xfrm>
                <a:prstGeom prst="rect">
                  <a:avLst/>
                </a:prstGeom>
                <a:noFill/>
              </p:spPr>
              <p:txBody>
                <a:bodyPr wrap="square" lIns="0" tIns="0" rIns="36000" bIns="0" rtlCol="0" anchor="ctr">
                  <a:spAutoFit/>
                </a:bodyPr>
                <a:lstStyle/>
                <a:p>
                  <a:pPr algn="r"/>
                  <a:r>
                    <a:rPr lang="en-GB" sz="1200" dirty="0">
                      <a:solidFill>
                        <a:srgbClr val="000000"/>
                      </a:solidFill>
                    </a:rPr>
                    <a:t>40</a:t>
                  </a:r>
                </a:p>
              </p:txBody>
            </p:sp>
            <p:sp>
              <p:nvSpPr>
                <p:cNvPr id="106" name="TextBox 105">
                  <a:extLst>
                    <a:ext uri="{FF2B5EF4-FFF2-40B4-BE49-F238E27FC236}">
                      <a16:creationId xmlns:a16="http://schemas.microsoft.com/office/drawing/2014/main" id="{56BA8CD2-8BE2-421A-9D11-14DC124C3CFC}"/>
                    </a:ext>
                  </a:extLst>
                </p:cNvPr>
                <p:cNvSpPr txBox="1"/>
                <p:nvPr/>
              </p:nvSpPr>
              <p:spPr>
                <a:xfrm>
                  <a:off x="1315747" y="3587376"/>
                  <a:ext cx="278348" cy="184666"/>
                </a:xfrm>
                <a:prstGeom prst="rect">
                  <a:avLst/>
                </a:prstGeom>
                <a:noFill/>
              </p:spPr>
              <p:txBody>
                <a:bodyPr wrap="square" lIns="0" tIns="0" rIns="36000" bIns="0" rtlCol="0" anchor="ctr">
                  <a:spAutoFit/>
                </a:bodyPr>
                <a:lstStyle/>
                <a:p>
                  <a:pPr algn="r"/>
                  <a:r>
                    <a:rPr lang="en-GB" sz="1200" dirty="0">
                      <a:solidFill>
                        <a:srgbClr val="000000"/>
                      </a:solidFill>
                    </a:rPr>
                    <a:t>60</a:t>
                  </a:r>
                </a:p>
              </p:txBody>
            </p:sp>
            <p:sp>
              <p:nvSpPr>
                <p:cNvPr id="108" name="TextBox 107">
                  <a:extLst>
                    <a:ext uri="{FF2B5EF4-FFF2-40B4-BE49-F238E27FC236}">
                      <a16:creationId xmlns:a16="http://schemas.microsoft.com/office/drawing/2014/main" id="{BB4EECD0-DFDF-4566-9615-67D21B9DA5B1}"/>
                    </a:ext>
                  </a:extLst>
                </p:cNvPr>
                <p:cNvSpPr txBox="1"/>
                <p:nvPr/>
              </p:nvSpPr>
              <p:spPr>
                <a:xfrm>
                  <a:off x="1355226" y="3187454"/>
                  <a:ext cx="238869" cy="184666"/>
                </a:xfrm>
                <a:prstGeom prst="rect">
                  <a:avLst/>
                </a:prstGeom>
                <a:noFill/>
              </p:spPr>
              <p:txBody>
                <a:bodyPr wrap="square" lIns="0" tIns="0" rIns="36000" bIns="0" rtlCol="0" anchor="ctr">
                  <a:spAutoFit/>
                </a:bodyPr>
                <a:lstStyle/>
                <a:p>
                  <a:pPr algn="r"/>
                  <a:r>
                    <a:rPr lang="en-GB" sz="1200" dirty="0">
                      <a:solidFill>
                        <a:srgbClr val="000000"/>
                      </a:solidFill>
                    </a:rPr>
                    <a:t>80</a:t>
                  </a:r>
                </a:p>
              </p:txBody>
            </p:sp>
          </p:grpSp>
          <p:sp>
            <p:nvSpPr>
              <p:cNvPr id="109" name="TextBox 108">
                <a:extLst>
                  <a:ext uri="{FF2B5EF4-FFF2-40B4-BE49-F238E27FC236}">
                    <a16:creationId xmlns:a16="http://schemas.microsoft.com/office/drawing/2014/main" id="{F4D71BEE-F2F6-49B1-9A2B-D4B4201E7294}"/>
                  </a:ext>
                </a:extLst>
              </p:cNvPr>
              <p:cNvSpPr txBox="1"/>
              <p:nvPr/>
            </p:nvSpPr>
            <p:spPr>
              <a:xfrm rot="16200000">
                <a:off x="-41820" y="3698565"/>
                <a:ext cx="2096660" cy="777392"/>
              </a:xfrm>
              <a:prstGeom prst="rect">
                <a:avLst/>
              </a:prstGeom>
              <a:noFill/>
            </p:spPr>
            <p:txBody>
              <a:bodyPr wrap="square" lIns="0" tIns="0" rIns="0" bIns="0" rtlCol="0">
                <a:spAutoFit/>
              </a:bodyPr>
              <a:lstStyle/>
              <a:p>
                <a:pPr algn="ctr">
                  <a:lnSpc>
                    <a:spcPct val="90000"/>
                  </a:lnSpc>
                </a:pPr>
                <a:r>
                  <a:rPr lang="en-GB" sz="1400" b="1" dirty="0"/>
                  <a:t>Percent of men whose haemoglobin levels increased ≥1 from baseline</a:t>
                </a:r>
              </a:p>
            </p:txBody>
          </p:sp>
          <p:sp>
            <p:nvSpPr>
              <p:cNvPr id="114" name="TextBox 113">
                <a:extLst>
                  <a:ext uri="{FF2B5EF4-FFF2-40B4-BE49-F238E27FC236}">
                    <a16:creationId xmlns:a16="http://schemas.microsoft.com/office/drawing/2014/main" id="{2353FCD0-8E9D-4A07-8A4F-AEAAB5BFC984}"/>
                  </a:ext>
                </a:extLst>
              </p:cNvPr>
              <p:cNvSpPr txBox="1"/>
              <p:nvPr/>
            </p:nvSpPr>
            <p:spPr>
              <a:xfrm>
                <a:off x="3512608" y="3271852"/>
                <a:ext cx="639919" cy="230832"/>
              </a:xfrm>
              <a:prstGeom prst="rect">
                <a:avLst/>
              </a:prstGeom>
              <a:noFill/>
            </p:spPr>
            <p:txBody>
              <a:bodyPr wrap="none" rtlCol="0">
                <a:spAutoFit/>
              </a:bodyPr>
              <a:lstStyle/>
              <a:p>
                <a:r>
                  <a:rPr lang="en-GB" sz="900" dirty="0">
                    <a:solidFill>
                      <a:srgbClr val="000000"/>
                    </a:solidFill>
                  </a:rPr>
                  <a:t>p=0.002</a:t>
                </a:r>
              </a:p>
            </p:txBody>
          </p:sp>
          <p:sp>
            <p:nvSpPr>
              <p:cNvPr id="165" name="Freeform: Shape 164">
                <a:extLst>
                  <a:ext uri="{FF2B5EF4-FFF2-40B4-BE49-F238E27FC236}">
                    <a16:creationId xmlns:a16="http://schemas.microsoft.com/office/drawing/2014/main" id="{6424C0DF-57B2-4672-BF16-9A07986376A1}"/>
                  </a:ext>
                </a:extLst>
              </p:cNvPr>
              <p:cNvSpPr/>
              <p:nvPr/>
            </p:nvSpPr>
            <p:spPr>
              <a:xfrm>
                <a:off x="1805362" y="3630613"/>
                <a:ext cx="2338387" cy="1260475"/>
              </a:xfrm>
              <a:custGeom>
                <a:avLst/>
                <a:gdLst>
                  <a:gd name="connsiteX0" fmla="*/ 0 w 2338387"/>
                  <a:gd name="connsiteY0" fmla="*/ 1260475 h 1260475"/>
                  <a:gd name="connsiteX1" fmla="*/ 584200 w 2338387"/>
                  <a:gd name="connsiteY1" fmla="*/ 757237 h 1260475"/>
                  <a:gd name="connsiteX2" fmla="*/ 1171575 w 2338387"/>
                  <a:gd name="connsiteY2" fmla="*/ 530225 h 1260475"/>
                  <a:gd name="connsiteX3" fmla="*/ 1755775 w 2338387"/>
                  <a:gd name="connsiteY3" fmla="*/ 0 h 1260475"/>
                  <a:gd name="connsiteX4" fmla="*/ 2338387 w 2338387"/>
                  <a:gd name="connsiteY4" fmla="*/ 171450 h 126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87" h="1260475">
                    <a:moveTo>
                      <a:pt x="0" y="1260475"/>
                    </a:moveTo>
                    <a:lnTo>
                      <a:pt x="584200" y="757237"/>
                    </a:lnTo>
                    <a:lnTo>
                      <a:pt x="1171575" y="530225"/>
                    </a:lnTo>
                    <a:lnTo>
                      <a:pt x="1755775" y="0"/>
                    </a:lnTo>
                    <a:lnTo>
                      <a:pt x="2338387" y="17145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FB646849-A92D-4A58-8DE1-10A162C50326}"/>
                  </a:ext>
                </a:extLst>
              </p:cNvPr>
              <p:cNvSpPr/>
              <p:nvPr/>
            </p:nvSpPr>
            <p:spPr>
              <a:xfrm>
                <a:off x="2929706" y="412307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5A1C7A83-3EC6-4835-80AA-35846BBF8816}"/>
                  </a:ext>
                </a:extLst>
              </p:cNvPr>
              <p:cNvSpPr/>
              <p:nvPr/>
            </p:nvSpPr>
            <p:spPr>
              <a:xfrm>
                <a:off x="3514900" y="359602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87A62D89-A415-4868-8F48-06DE752F3469}"/>
                  </a:ext>
                </a:extLst>
              </p:cNvPr>
              <p:cNvSpPr/>
              <p:nvPr/>
            </p:nvSpPr>
            <p:spPr>
              <a:xfrm>
                <a:off x="4105834" y="376112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21A22761-3762-4F3E-8EF3-1647B48FED74}"/>
                  </a:ext>
                </a:extLst>
              </p:cNvPr>
              <p:cNvSpPr/>
              <p:nvPr/>
            </p:nvSpPr>
            <p:spPr>
              <a:xfrm>
                <a:off x="2346100" y="435325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07828BCC-C5A7-494A-A7D4-F69073B2DA85}"/>
                  </a:ext>
                </a:extLst>
              </p:cNvPr>
              <p:cNvSpPr/>
              <p:nvPr/>
            </p:nvSpPr>
            <p:spPr>
              <a:xfrm>
                <a:off x="1770220" y="485490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91" name="Group 290">
                <a:extLst>
                  <a:ext uri="{FF2B5EF4-FFF2-40B4-BE49-F238E27FC236}">
                    <a16:creationId xmlns:a16="http://schemas.microsoft.com/office/drawing/2014/main" id="{69A9C1DB-95B5-4BCD-8DF4-FB32E9384A0A}"/>
                  </a:ext>
                </a:extLst>
              </p:cNvPr>
              <p:cNvGrpSpPr/>
              <p:nvPr/>
            </p:nvGrpSpPr>
            <p:grpSpPr>
              <a:xfrm>
                <a:off x="1734827" y="3256292"/>
                <a:ext cx="1217735" cy="333938"/>
                <a:chOff x="1840742" y="3284538"/>
                <a:chExt cx="1217735" cy="333938"/>
              </a:xfrm>
            </p:grpSpPr>
            <p:sp>
              <p:nvSpPr>
                <p:cNvPr id="113" name="TextBox 112">
                  <a:extLst>
                    <a:ext uri="{FF2B5EF4-FFF2-40B4-BE49-F238E27FC236}">
                      <a16:creationId xmlns:a16="http://schemas.microsoft.com/office/drawing/2014/main" id="{083D566F-30D9-44D5-A8AA-D06FFB6C9D56}"/>
                    </a:ext>
                  </a:extLst>
                </p:cNvPr>
                <p:cNvSpPr txBox="1"/>
                <p:nvPr/>
              </p:nvSpPr>
              <p:spPr>
                <a:xfrm>
                  <a:off x="1886361" y="3284538"/>
                  <a:ext cx="1172116" cy="333938"/>
                </a:xfrm>
                <a:prstGeom prst="rect">
                  <a:avLst/>
                </a:prstGeom>
                <a:noFill/>
              </p:spPr>
              <p:txBody>
                <a:bodyPr wrap="none" tIns="0" bIns="0" rtlCol="0">
                  <a:spAutoFit/>
                </a:bodyPr>
                <a:lstStyle/>
                <a:p>
                  <a:pPr>
                    <a:lnSpc>
                      <a:spcPct val="90000"/>
                    </a:lnSpc>
                  </a:pPr>
                  <a:r>
                    <a:rPr lang="en-GB" sz="1200" dirty="0">
                      <a:solidFill>
                        <a:srgbClr val="000000"/>
                      </a:solidFill>
                    </a:rPr>
                    <a:t>Testosterone</a:t>
                  </a:r>
                </a:p>
                <a:p>
                  <a:pPr>
                    <a:lnSpc>
                      <a:spcPct val="90000"/>
                    </a:lnSpc>
                  </a:pPr>
                  <a:r>
                    <a:rPr lang="en-GB" sz="1200" dirty="0">
                      <a:solidFill>
                        <a:srgbClr val="000000"/>
                      </a:solidFill>
                    </a:rPr>
                    <a:t>Placebo</a:t>
                  </a:r>
                </a:p>
              </p:txBody>
            </p:sp>
            <p:sp>
              <p:nvSpPr>
                <p:cNvPr id="120" name="Oval 119">
                  <a:extLst>
                    <a:ext uri="{FF2B5EF4-FFF2-40B4-BE49-F238E27FC236}">
                      <a16:creationId xmlns:a16="http://schemas.microsoft.com/office/drawing/2014/main" id="{B48E100B-78D4-470B-A51A-61ADC4A89187}"/>
                    </a:ext>
                  </a:extLst>
                </p:cNvPr>
                <p:cNvSpPr/>
                <p:nvPr/>
              </p:nvSpPr>
              <p:spPr>
                <a:xfrm>
                  <a:off x="1840742" y="333325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B67BFB91-8722-4262-A840-51332D5FEEAD}"/>
                    </a:ext>
                  </a:extLst>
                </p:cNvPr>
                <p:cNvSpPr/>
                <p:nvPr/>
              </p:nvSpPr>
              <p:spPr>
                <a:xfrm>
                  <a:off x="1840742" y="348960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sp>
        <p:nvSpPr>
          <p:cNvPr id="178" name="TextBox 177">
            <a:extLst>
              <a:ext uri="{FF2B5EF4-FFF2-40B4-BE49-F238E27FC236}">
                <a16:creationId xmlns:a16="http://schemas.microsoft.com/office/drawing/2014/main" id="{89443EDF-34C0-4B85-B145-95A9E89FF33A}"/>
              </a:ext>
            </a:extLst>
          </p:cNvPr>
          <p:cNvSpPr txBox="1"/>
          <p:nvPr/>
        </p:nvSpPr>
        <p:spPr>
          <a:xfrm>
            <a:off x="3188201" y="2958364"/>
            <a:ext cx="2598019" cy="317779"/>
          </a:xfrm>
          <a:prstGeom prst="rect">
            <a:avLst/>
          </a:prstGeom>
          <a:noFill/>
        </p:spPr>
        <p:txBody>
          <a:bodyPr wrap="square" lIns="36000" tIns="0" rIns="36000" bIns="0" rtlCol="0">
            <a:spAutoFit/>
          </a:bodyPr>
          <a:lstStyle/>
          <a:p>
            <a:pPr algn="ctr">
              <a:lnSpc>
                <a:spcPct val="85000"/>
              </a:lnSpc>
            </a:pPr>
            <a:r>
              <a:rPr lang="en-GB" sz="1200" b="1" dirty="0">
                <a:solidFill>
                  <a:srgbClr val="000000"/>
                </a:solidFill>
              </a:rPr>
              <a:t>Unexplained anaemia at baseline</a:t>
            </a:r>
            <a:endParaRPr lang="en-GB" sz="1200" dirty="0">
              <a:solidFill>
                <a:srgbClr val="000000"/>
              </a:solidFill>
            </a:endParaRPr>
          </a:p>
        </p:txBody>
      </p:sp>
      <p:grpSp>
        <p:nvGrpSpPr>
          <p:cNvPr id="298" name="Group 297">
            <a:extLst>
              <a:ext uri="{FF2B5EF4-FFF2-40B4-BE49-F238E27FC236}">
                <a16:creationId xmlns:a16="http://schemas.microsoft.com/office/drawing/2014/main" id="{5E8456B8-516C-457E-8C19-ACDB1667CC95}"/>
              </a:ext>
            </a:extLst>
          </p:cNvPr>
          <p:cNvGrpSpPr/>
          <p:nvPr/>
        </p:nvGrpSpPr>
        <p:grpSpPr>
          <a:xfrm>
            <a:off x="6265484" y="3217275"/>
            <a:ext cx="3563860" cy="2577275"/>
            <a:chOff x="4569605" y="3149130"/>
            <a:chExt cx="3563860" cy="2577275"/>
          </a:xfrm>
        </p:grpSpPr>
        <p:grpSp>
          <p:nvGrpSpPr>
            <p:cNvPr id="187" name="Group 186">
              <a:extLst>
                <a:ext uri="{FF2B5EF4-FFF2-40B4-BE49-F238E27FC236}">
                  <a16:creationId xmlns:a16="http://schemas.microsoft.com/office/drawing/2014/main" id="{6CAE3623-1492-47D5-BEDE-63B8D06ABF10}"/>
                </a:ext>
              </a:extLst>
            </p:cNvPr>
            <p:cNvGrpSpPr/>
            <p:nvPr/>
          </p:nvGrpSpPr>
          <p:grpSpPr>
            <a:xfrm>
              <a:off x="4584860" y="5267947"/>
              <a:ext cx="3548605" cy="458458"/>
              <a:chOff x="929399" y="4903517"/>
              <a:chExt cx="3548605" cy="458458"/>
            </a:xfrm>
          </p:grpSpPr>
          <p:sp>
            <p:nvSpPr>
              <p:cNvPr id="212" name="TextBox 211">
                <a:extLst>
                  <a:ext uri="{FF2B5EF4-FFF2-40B4-BE49-F238E27FC236}">
                    <a16:creationId xmlns:a16="http://schemas.microsoft.com/office/drawing/2014/main" id="{AC939D83-C0DF-4BBF-ACAD-4B36DC3A2535}"/>
                  </a:ext>
                </a:extLst>
              </p:cNvPr>
              <p:cNvSpPr txBox="1"/>
              <p:nvPr/>
            </p:nvSpPr>
            <p:spPr>
              <a:xfrm>
                <a:off x="4238589" y="5055866"/>
                <a:ext cx="239415"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24</a:t>
                </a:r>
              </a:p>
              <a:p>
                <a:pPr algn="ctr">
                  <a:lnSpc>
                    <a:spcPct val="90000"/>
                  </a:lnSpc>
                </a:pPr>
                <a:r>
                  <a:rPr lang="en-GB" sz="1100" dirty="0">
                    <a:solidFill>
                      <a:srgbClr val="000000"/>
                    </a:solidFill>
                  </a:rPr>
                  <a:t>27</a:t>
                </a:r>
              </a:p>
            </p:txBody>
          </p:sp>
          <p:sp>
            <p:nvSpPr>
              <p:cNvPr id="213" name="TextBox 212">
                <a:extLst>
                  <a:ext uri="{FF2B5EF4-FFF2-40B4-BE49-F238E27FC236}">
                    <a16:creationId xmlns:a16="http://schemas.microsoft.com/office/drawing/2014/main" id="{80291C7B-9508-4616-A3C7-8FF7715A7A0B}"/>
                  </a:ext>
                </a:extLst>
              </p:cNvPr>
              <p:cNvSpPr txBox="1"/>
              <p:nvPr/>
            </p:nvSpPr>
            <p:spPr>
              <a:xfrm>
                <a:off x="3654072" y="5055866"/>
                <a:ext cx="24101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24</a:t>
                </a:r>
              </a:p>
              <a:p>
                <a:pPr algn="ctr">
                  <a:lnSpc>
                    <a:spcPct val="90000"/>
                  </a:lnSpc>
                </a:pPr>
                <a:r>
                  <a:rPr lang="en-GB" sz="1100" dirty="0">
                    <a:solidFill>
                      <a:srgbClr val="000000"/>
                    </a:solidFill>
                  </a:rPr>
                  <a:t>28</a:t>
                </a:r>
              </a:p>
            </p:txBody>
          </p:sp>
          <p:sp>
            <p:nvSpPr>
              <p:cNvPr id="214" name="TextBox 213">
                <a:extLst>
                  <a:ext uri="{FF2B5EF4-FFF2-40B4-BE49-F238E27FC236}">
                    <a16:creationId xmlns:a16="http://schemas.microsoft.com/office/drawing/2014/main" id="{C7919350-2A51-4C2A-8A5E-1D5554DD488F}"/>
                  </a:ext>
                </a:extLst>
              </p:cNvPr>
              <p:cNvSpPr txBox="1"/>
              <p:nvPr/>
            </p:nvSpPr>
            <p:spPr>
              <a:xfrm>
                <a:off x="3074365" y="5055866"/>
                <a:ext cx="233003"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22</a:t>
                </a:r>
              </a:p>
              <a:p>
                <a:pPr algn="ctr">
                  <a:lnSpc>
                    <a:spcPct val="90000"/>
                  </a:lnSpc>
                </a:pPr>
                <a:r>
                  <a:rPr lang="en-GB" sz="1100" dirty="0">
                    <a:solidFill>
                      <a:srgbClr val="000000"/>
                    </a:solidFill>
                  </a:rPr>
                  <a:t>27</a:t>
                </a:r>
              </a:p>
            </p:txBody>
          </p:sp>
          <p:sp>
            <p:nvSpPr>
              <p:cNvPr id="215" name="TextBox 214">
                <a:extLst>
                  <a:ext uri="{FF2B5EF4-FFF2-40B4-BE49-F238E27FC236}">
                    <a16:creationId xmlns:a16="http://schemas.microsoft.com/office/drawing/2014/main" id="{44EB1032-DB5D-45B5-9919-899602E03113}"/>
                  </a:ext>
                </a:extLst>
              </p:cNvPr>
              <p:cNvSpPr txBox="1"/>
              <p:nvPr/>
            </p:nvSpPr>
            <p:spPr>
              <a:xfrm>
                <a:off x="2487443" y="5055866"/>
                <a:ext cx="239415"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24</a:t>
                </a:r>
              </a:p>
              <a:p>
                <a:pPr algn="ctr">
                  <a:lnSpc>
                    <a:spcPct val="90000"/>
                  </a:lnSpc>
                </a:pPr>
                <a:r>
                  <a:rPr lang="en-GB" sz="1100" dirty="0">
                    <a:solidFill>
                      <a:srgbClr val="000000"/>
                    </a:solidFill>
                  </a:rPr>
                  <a:t>32</a:t>
                </a:r>
              </a:p>
            </p:txBody>
          </p:sp>
          <p:sp>
            <p:nvSpPr>
              <p:cNvPr id="216" name="TextBox 215">
                <a:extLst>
                  <a:ext uri="{FF2B5EF4-FFF2-40B4-BE49-F238E27FC236}">
                    <a16:creationId xmlns:a16="http://schemas.microsoft.com/office/drawing/2014/main" id="{7B157A73-6646-426D-BE78-692065F3BA0B}"/>
                  </a:ext>
                </a:extLst>
              </p:cNvPr>
              <p:cNvSpPr txBox="1"/>
              <p:nvPr/>
            </p:nvSpPr>
            <p:spPr>
              <a:xfrm>
                <a:off x="1902925" y="5055866"/>
                <a:ext cx="24101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27</a:t>
                </a:r>
              </a:p>
              <a:p>
                <a:pPr algn="ctr">
                  <a:lnSpc>
                    <a:spcPct val="90000"/>
                  </a:lnSpc>
                </a:pPr>
                <a:r>
                  <a:rPr lang="en-GB" sz="1100" dirty="0">
                    <a:solidFill>
                      <a:srgbClr val="000000"/>
                    </a:solidFill>
                  </a:rPr>
                  <a:t>35</a:t>
                </a:r>
              </a:p>
            </p:txBody>
          </p:sp>
          <p:sp>
            <p:nvSpPr>
              <p:cNvPr id="217" name="TextBox 216">
                <a:extLst>
                  <a:ext uri="{FF2B5EF4-FFF2-40B4-BE49-F238E27FC236}">
                    <a16:creationId xmlns:a16="http://schemas.microsoft.com/office/drawing/2014/main" id="{A85C38C6-04B0-4951-B0BB-BA1715D40420}"/>
                  </a:ext>
                </a:extLst>
              </p:cNvPr>
              <p:cNvSpPr txBox="1"/>
              <p:nvPr/>
            </p:nvSpPr>
            <p:spPr>
              <a:xfrm>
                <a:off x="929399" y="4903517"/>
                <a:ext cx="976797" cy="444481"/>
              </a:xfrm>
              <a:prstGeom prst="rect">
                <a:avLst/>
              </a:prstGeom>
              <a:noFill/>
            </p:spPr>
            <p:txBody>
              <a:bodyPr wrap="none" lIns="36000" tIns="0" rIns="36000" bIns="0" rtlCol="0">
                <a:spAutoFit/>
              </a:bodyPr>
              <a:lstStyle/>
              <a:p>
                <a:pPr>
                  <a:lnSpc>
                    <a:spcPct val="90000"/>
                  </a:lnSpc>
                </a:pPr>
                <a:r>
                  <a:rPr lang="en-GB" sz="1100" b="1" dirty="0">
                    <a:solidFill>
                      <a:srgbClr val="000000"/>
                    </a:solidFill>
                  </a:rPr>
                  <a:t>No. at risk</a:t>
                </a:r>
              </a:p>
              <a:p>
                <a:pPr>
                  <a:lnSpc>
                    <a:spcPct val="90000"/>
                  </a:lnSpc>
                </a:pPr>
                <a:r>
                  <a:rPr lang="en-GB" sz="1100" dirty="0">
                    <a:solidFill>
                      <a:srgbClr val="000000"/>
                    </a:solidFill>
                  </a:rPr>
                  <a:t>  </a:t>
                </a:r>
                <a:r>
                  <a:rPr lang="en-GB" sz="1000" dirty="0">
                    <a:solidFill>
                      <a:srgbClr val="000000"/>
                    </a:solidFill>
                  </a:rPr>
                  <a:t>Testosterone</a:t>
                </a:r>
              </a:p>
              <a:p>
                <a:pPr>
                  <a:lnSpc>
                    <a:spcPct val="90000"/>
                  </a:lnSpc>
                </a:pPr>
                <a:r>
                  <a:rPr lang="en-GB" sz="1000" dirty="0">
                    <a:solidFill>
                      <a:srgbClr val="000000"/>
                    </a:solidFill>
                  </a:rPr>
                  <a:t>  Placebo</a:t>
                </a:r>
              </a:p>
            </p:txBody>
          </p:sp>
        </p:grpSp>
        <p:grpSp>
          <p:nvGrpSpPr>
            <p:cNvPr id="295" name="Group 294">
              <a:extLst>
                <a:ext uri="{FF2B5EF4-FFF2-40B4-BE49-F238E27FC236}">
                  <a16:creationId xmlns:a16="http://schemas.microsoft.com/office/drawing/2014/main" id="{CCB5DEB0-3962-467C-A4C6-F2F5D62BACF2}"/>
                </a:ext>
              </a:extLst>
            </p:cNvPr>
            <p:cNvGrpSpPr/>
            <p:nvPr/>
          </p:nvGrpSpPr>
          <p:grpSpPr>
            <a:xfrm>
              <a:off x="4569605" y="3149130"/>
              <a:ext cx="3553560" cy="2245291"/>
              <a:chOff x="4569605" y="3149130"/>
              <a:chExt cx="3553560" cy="2245291"/>
            </a:xfrm>
          </p:grpSpPr>
          <p:grpSp>
            <p:nvGrpSpPr>
              <p:cNvPr id="262" name="Group 261">
                <a:extLst>
                  <a:ext uri="{FF2B5EF4-FFF2-40B4-BE49-F238E27FC236}">
                    <a16:creationId xmlns:a16="http://schemas.microsoft.com/office/drawing/2014/main" id="{931F5315-2134-4982-8533-9BA2003CDFB0}"/>
                  </a:ext>
                </a:extLst>
              </p:cNvPr>
              <p:cNvGrpSpPr/>
              <p:nvPr/>
            </p:nvGrpSpPr>
            <p:grpSpPr>
              <a:xfrm>
                <a:off x="7388769" y="3251606"/>
                <a:ext cx="80558" cy="671037"/>
                <a:chOff x="3743571" y="3308401"/>
                <a:chExt cx="80558" cy="722480"/>
              </a:xfrm>
            </p:grpSpPr>
            <p:cxnSp>
              <p:nvCxnSpPr>
                <p:cNvPr id="275" name="Straight Connector 274">
                  <a:extLst>
                    <a:ext uri="{FF2B5EF4-FFF2-40B4-BE49-F238E27FC236}">
                      <a16:creationId xmlns:a16="http://schemas.microsoft.com/office/drawing/2014/main" id="{1A83EDAC-F05B-4F4E-BE76-4DDCDD44A0A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a:extLst>
                    <a:ext uri="{FF2B5EF4-FFF2-40B4-BE49-F238E27FC236}">
                      <a16:creationId xmlns:a16="http://schemas.microsoft.com/office/drawing/2014/main" id="{A549EB3D-7629-4B17-B415-1C7C351D817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2790B5D2-2833-4469-AC15-303BF8342B5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63" name="Group 262">
                <a:extLst>
                  <a:ext uri="{FF2B5EF4-FFF2-40B4-BE49-F238E27FC236}">
                    <a16:creationId xmlns:a16="http://schemas.microsoft.com/office/drawing/2014/main" id="{536FF3E9-7015-4D56-BD00-8726AFE5E720}"/>
                  </a:ext>
                </a:extLst>
              </p:cNvPr>
              <p:cNvGrpSpPr/>
              <p:nvPr/>
            </p:nvGrpSpPr>
            <p:grpSpPr>
              <a:xfrm>
                <a:off x="7979268" y="3273564"/>
                <a:ext cx="80558" cy="944413"/>
                <a:chOff x="3743571" y="3308401"/>
                <a:chExt cx="80558" cy="722480"/>
              </a:xfrm>
            </p:grpSpPr>
            <p:cxnSp>
              <p:nvCxnSpPr>
                <p:cNvPr id="272" name="Straight Connector 271">
                  <a:extLst>
                    <a:ext uri="{FF2B5EF4-FFF2-40B4-BE49-F238E27FC236}">
                      <a16:creationId xmlns:a16="http://schemas.microsoft.com/office/drawing/2014/main" id="{5E70AC20-8A74-4643-BAB1-5C8C424DF63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a:extLst>
                    <a:ext uri="{FF2B5EF4-FFF2-40B4-BE49-F238E27FC236}">
                      <a16:creationId xmlns:a16="http://schemas.microsoft.com/office/drawing/2014/main" id="{1794A086-B6C0-40B6-B609-9C6513CF85D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a:extLst>
                    <a:ext uri="{FF2B5EF4-FFF2-40B4-BE49-F238E27FC236}">
                      <a16:creationId xmlns:a16="http://schemas.microsoft.com/office/drawing/2014/main" id="{E4696486-E45A-491D-8A4D-618BA4F62FE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64" name="Group 263">
                <a:extLst>
                  <a:ext uri="{FF2B5EF4-FFF2-40B4-BE49-F238E27FC236}">
                    <a16:creationId xmlns:a16="http://schemas.microsoft.com/office/drawing/2014/main" id="{5FF9D1C3-86BD-4338-B991-5295884669F2}"/>
                  </a:ext>
                </a:extLst>
              </p:cNvPr>
              <p:cNvGrpSpPr/>
              <p:nvPr/>
            </p:nvGrpSpPr>
            <p:grpSpPr>
              <a:xfrm>
                <a:off x="6805860" y="3423429"/>
                <a:ext cx="80558" cy="764258"/>
                <a:chOff x="3743571" y="3308401"/>
                <a:chExt cx="80558" cy="722480"/>
              </a:xfrm>
            </p:grpSpPr>
            <p:cxnSp>
              <p:nvCxnSpPr>
                <p:cNvPr id="269" name="Straight Connector 268">
                  <a:extLst>
                    <a:ext uri="{FF2B5EF4-FFF2-40B4-BE49-F238E27FC236}">
                      <a16:creationId xmlns:a16="http://schemas.microsoft.com/office/drawing/2014/main" id="{4B8B76DA-D65B-44F5-A4BD-8704FA7225D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08945B97-43A2-4D94-A368-6D02F3454A7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2695ACA2-D109-4242-B368-9F3CA2B51FB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65" name="Group 264">
                <a:extLst>
                  <a:ext uri="{FF2B5EF4-FFF2-40B4-BE49-F238E27FC236}">
                    <a16:creationId xmlns:a16="http://schemas.microsoft.com/office/drawing/2014/main" id="{F6006742-AFC4-4616-B63A-486E9DB2DDC2}"/>
                  </a:ext>
                </a:extLst>
              </p:cNvPr>
              <p:cNvGrpSpPr/>
              <p:nvPr/>
            </p:nvGrpSpPr>
            <p:grpSpPr>
              <a:xfrm>
                <a:off x="6221355" y="3631214"/>
                <a:ext cx="80558" cy="736324"/>
                <a:chOff x="3743571" y="3308401"/>
                <a:chExt cx="80558" cy="722480"/>
              </a:xfrm>
            </p:grpSpPr>
            <p:cxnSp>
              <p:nvCxnSpPr>
                <p:cNvPr id="266" name="Straight Connector 265">
                  <a:extLst>
                    <a:ext uri="{FF2B5EF4-FFF2-40B4-BE49-F238E27FC236}">
                      <a16:creationId xmlns:a16="http://schemas.microsoft.com/office/drawing/2014/main" id="{01175EDA-8807-456E-BAA0-EC09C806FB7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a:extLst>
                    <a:ext uri="{FF2B5EF4-FFF2-40B4-BE49-F238E27FC236}">
                      <a16:creationId xmlns:a16="http://schemas.microsoft.com/office/drawing/2014/main" id="{822B4BF6-A8D6-4C1D-A328-818A3A803DB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2CAE9B8B-6EEC-4A14-8076-3C47108E60E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46" name="Group 245">
                <a:extLst>
                  <a:ext uri="{FF2B5EF4-FFF2-40B4-BE49-F238E27FC236}">
                    <a16:creationId xmlns:a16="http://schemas.microsoft.com/office/drawing/2014/main" id="{E06CED7F-69DB-441A-88A6-9B841A08FA25}"/>
                  </a:ext>
                </a:extLst>
              </p:cNvPr>
              <p:cNvGrpSpPr/>
              <p:nvPr/>
            </p:nvGrpSpPr>
            <p:grpSpPr>
              <a:xfrm>
                <a:off x="6221355" y="4134610"/>
                <a:ext cx="80558" cy="471467"/>
                <a:chOff x="3743571" y="3308401"/>
                <a:chExt cx="80558" cy="722480"/>
              </a:xfrm>
            </p:grpSpPr>
            <p:cxnSp>
              <p:nvCxnSpPr>
                <p:cNvPr id="259" name="Straight Connector 258">
                  <a:extLst>
                    <a:ext uri="{FF2B5EF4-FFF2-40B4-BE49-F238E27FC236}">
                      <a16:creationId xmlns:a16="http://schemas.microsoft.com/office/drawing/2014/main" id="{42AC3100-D34C-4EBD-834B-04219A1B403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6A04C31E-54D2-45F5-A2B0-BAF5DBFFB52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EF5661E9-4A5F-4AB1-A289-82C103EAE6E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47" name="Group 246">
                <a:extLst>
                  <a:ext uri="{FF2B5EF4-FFF2-40B4-BE49-F238E27FC236}">
                    <a16:creationId xmlns:a16="http://schemas.microsoft.com/office/drawing/2014/main" id="{92F3F40B-0E77-4FC2-9ED1-F20F0F317404}"/>
                  </a:ext>
                </a:extLst>
              </p:cNvPr>
              <p:cNvGrpSpPr/>
              <p:nvPr/>
            </p:nvGrpSpPr>
            <p:grpSpPr>
              <a:xfrm>
                <a:off x="7388769" y="4272179"/>
                <a:ext cx="80558" cy="367975"/>
                <a:chOff x="3743571" y="3308401"/>
                <a:chExt cx="80558" cy="722480"/>
              </a:xfrm>
            </p:grpSpPr>
            <p:cxnSp>
              <p:nvCxnSpPr>
                <p:cNvPr id="256" name="Straight Connector 255">
                  <a:extLst>
                    <a:ext uri="{FF2B5EF4-FFF2-40B4-BE49-F238E27FC236}">
                      <a16:creationId xmlns:a16="http://schemas.microsoft.com/office/drawing/2014/main" id="{DA5C9AC1-BF28-4001-A22E-90EDE6819E1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74E6EB11-BF3E-4BD9-98FD-6471C264F79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a16="http://schemas.microsoft.com/office/drawing/2014/main" id="{A1ED9244-8505-419F-BE96-5EE90E77F9A4}"/>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48" name="Group 247">
                <a:extLst>
                  <a:ext uri="{FF2B5EF4-FFF2-40B4-BE49-F238E27FC236}">
                    <a16:creationId xmlns:a16="http://schemas.microsoft.com/office/drawing/2014/main" id="{2EB22FA9-2711-457D-A049-D1DA70F79F45}"/>
                  </a:ext>
                </a:extLst>
              </p:cNvPr>
              <p:cNvGrpSpPr/>
              <p:nvPr/>
            </p:nvGrpSpPr>
            <p:grpSpPr>
              <a:xfrm>
                <a:off x="7979268" y="4094626"/>
                <a:ext cx="80558" cy="483054"/>
                <a:chOff x="3743571" y="3308401"/>
                <a:chExt cx="80558" cy="722480"/>
              </a:xfrm>
            </p:grpSpPr>
            <p:cxnSp>
              <p:nvCxnSpPr>
                <p:cNvPr id="253" name="Straight Connector 252">
                  <a:extLst>
                    <a:ext uri="{FF2B5EF4-FFF2-40B4-BE49-F238E27FC236}">
                      <a16:creationId xmlns:a16="http://schemas.microsoft.com/office/drawing/2014/main" id="{76D5B3AD-3BBB-4906-93CA-A15E787DDF9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a:extLst>
                    <a:ext uri="{FF2B5EF4-FFF2-40B4-BE49-F238E27FC236}">
                      <a16:creationId xmlns:a16="http://schemas.microsoft.com/office/drawing/2014/main" id="{2913158A-211E-494B-A303-9FB4805244F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933D361C-9BF1-4D59-9F51-ADC029B87C8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49" name="Group 248">
                <a:extLst>
                  <a:ext uri="{FF2B5EF4-FFF2-40B4-BE49-F238E27FC236}">
                    <a16:creationId xmlns:a16="http://schemas.microsoft.com/office/drawing/2014/main" id="{CA6F2121-C046-4B0F-9DDC-90A66F8E2F87}"/>
                  </a:ext>
                </a:extLst>
              </p:cNvPr>
              <p:cNvGrpSpPr/>
              <p:nvPr/>
            </p:nvGrpSpPr>
            <p:grpSpPr>
              <a:xfrm>
                <a:off x="6805860" y="4145969"/>
                <a:ext cx="80558" cy="380595"/>
                <a:chOff x="3743571" y="3308401"/>
                <a:chExt cx="80558" cy="722480"/>
              </a:xfrm>
            </p:grpSpPr>
            <p:cxnSp>
              <p:nvCxnSpPr>
                <p:cNvPr id="250" name="Straight Connector 249">
                  <a:extLst>
                    <a:ext uri="{FF2B5EF4-FFF2-40B4-BE49-F238E27FC236}">
                      <a16:creationId xmlns:a16="http://schemas.microsoft.com/office/drawing/2014/main" id="{38294727-665B-493A-A556-9433E668605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17515579-D2B4-4227-9C21-8737D6320E5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a16="http://schemas.microsoft.com/office/drawing/2014/main" id="{479C8F2F-E366-472E-87E8-AF83B157E1D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42" name="Oval 241">
                <a:extLst>
                  <a:ext uri="{FF2B5EF4-FFF2-40B4-BE49-F238E27FC236}">
                    <a16:creationId xmlns:a16="http://schemas.microsoft.com/office/drawing/2014/main" id="{03DD9308-61D5-4564-9D43-B3BBF8FB17AB}"/>
                  </a:ext>
                </a:extLst>
              </p:cNvPr>
              <p:cNvSpPr/>
              <p:nvPr/>
            </p:nvSpPr>
            <p:spPr>
              <a:xfrm>
                <a:off x="6810161" y="429408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3" name="Oval 242">
                <a:extLst>
                  <a:ext uri="{FF2B5EF4-FFF2-40B4-BE49-F238E27FC236}">
                    <a16:creationId xmlns:a16="http://schemas.microsoft.com/office/drawing/2014/main" id="{6F1CCAB9-FCF3-4EA2-8B4E-67A2358FA072}"/>
                  </a:ext>
                </a:extLst>
              </p:cNvPr>
              <p:cNvSpPr/>
              <p:nvPr/>
            </p:nvSpPr>
            <p:spPr>
              <a:xfrm>
                <a:off x="7393070" y="441700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4" name="Oval 243">
                <a:extLst>
                  <a:ext uri="{FF2B5EF4-FFF2-40B4-BE49-F238E27FC236}">
                    <a16:creationId xmlns:a16="http://schemas.microsoft.com/office/drawing/2014/main" id="{C50B0F00-05C1-4CB3-9E52-7893C520C42A}"/>
                  </a:ext>
                </a:extLst>
              </p:cNvPr>
              <p:cNvSpPr/>
              <p:nvPr/>
            </p:nvSpPr>
            <p:spPr>
              <a:xfrm>
                <a:off x="7983569" y="430118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5" name="Oval 244">
                <a:extLst>
                  <a:ext uri="{FF2B5EF4-FFF2-40B4-BE49-F238E27FC236}">
                    <a16:creationId xmlns:a16="http://schemas.microsoft.com/office/drawing/2014/main" id="{24296065-DCA5-4480-B38A-ACD9D74EC5B6}"/>
                  </a:ext>
                </a:extLst>
              </p:cNvPr>
              <p:cNvSpPr/>
              <p:nvPr/>
            </p:nvSpPr>
            <p:spPr>
              <a:xfrm>
                <a:off x="6225656" y="4328963"/>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1" name="Freeform: Shape 240">
                <a:extLst>
                  <a:ext uri="{FF2B5EF4-FFF2-40B4-BE49-F238E27FC236}">
                    <a16:creationId xmlns:a16="http://schemas.microsoft.com/office/drawing/2014/main" id="{EEB576B4-92D6-43FA-B160-0FCB6C21F81E}"/>
                  </a:ext>
                </a:extLst>
              </p:cNvPr>
              <p:cNvSpPr/>
              <p:nvPr/>
            </p:nvSpPr>
            <p:spPr>
              <a:xfrm>
                <a:off x="5677051" y="4330795"/>
                <a:ext cx="2341218" cy="156012"/>
              </a:xfrm>
              <a:custGeom>
                <a:avLst/>
                <a:gdLst>
                  <a:gd name="connsiteX0" fmla="*/ 0 w 2341296"/>
                  <a:gd name="connsiteY0" fmla="*/ 302103 h 302103"/>
                  <a:gd name="connsiteX1" fmla="*/ 582627 w 2341296"/>
                  <a:gd name="connsiteY1" fmla="*/ 566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41296"/>
                  <a:gd name="connsiteY0" fmla="*/ 302103 h 302103"/>
                  <a:gd name="connsiteX1" fmla="*/ 589928 w 2341296"/>
                  <a:gd name="connsiteY1" fmla="*/ 493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37645"/>
                  <a:gd name="connsiteY0" fmla="*/ 294802 h 294802"/>
                  <a:gd name="connsiteX1" fmla="*/ 586277 w 2337645"/>
                  <a:gd name="connsiteY1" fmla="*/ 49345 h 294802"/>
                  <a:gd name="connsiteX2" fmla="*/ 1177786 w 2337645"/>
                  <a:gd name="connsiteY2" fmla="*/ 72829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43114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5890 w 2337645"/>
                  <a:gd name="connsiteY3" fmla="*/ 154702 h 294802"/>
                  <a:gd name="connsiteX4" fmla="*/ 2337645 w 2337645"/>
                  <a:gd name="connsiteY4" fmla="*/ 0 h 294802"/>
                  <a:gd name="connsiteX0" fmla="*/ 0 w 2339470"/>
                  <a:gd name="connsiteY0" fmla="*/ 302103 h 302103"/>
                  <a:gd name="connsiteX1" fmla="*/ 586277 w 2339470"/>
                  <a:gd name="connsiteY1" fmla="*/ 56646 h 302103"/>
                  <a:gd name="connsiteX2" fmla="*/ 1161360 w 2339470"/>
                  <a:gd name="connsiteY2" fmla="*/ 83781 h 302103"/>
                  <a:gd name="connsiteX3" fmla="*/ 1755890 w 2339470"/>
                  <a:gd name="connsiteY3" fmla="*/ 162003 h 302103"/>
                  <a:gd name="connsiteX4" fmla="*/ 2339470 w 2339470"/>
                  <a:gd name="connsiteY4" fmla="*/ 0 h 302103"/>
                  <a:gd name="connsiteX0" fmla="*/ 0 w 2328519"/>
                  <a:gd name="connsiteY0" fmla="*/ 294803 h 294803"/>
                  <a:gd name="connsiteX1" fmla="*/ 586277 w 2328519"/>
                  <a:gd name="connsiteY1" fmla="*/ 49346 h 294803"/>
                  <a:gd name="connsiteX2" fmla="*/ 1161360 w 2328519"/>
                  <a:gd name="connsiteY2" fmla="*/ 76481 h 294803"/>
                  <a:gd name="connsiteX3" fmla="*/ 1755890 w 2328519"/>
                  <a:gd name="connsiteY3" fmla="*/ 154703 h 294803"/>
                  <a:gd name="connsiteX4" fmla="*/ 2328519 w 2328519"/>
                  <a:gd name="connsiteY4" fmla="*/ 0 h 294803"/>
                  <a:gd name="connsiteX0" fmla="*/ 0 w 2328519"/>
                  <a:gd name="connsiteY0" fmla="*/ 303246 h 303246"/>
                  <a:gd name="connsiteX1" fmla="*/ 586277 w 2328519"/>
                  <a:gd name="connsiteY1" fmla="*/ 5778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8519"/>
                  <a:gd name="connsiteY0" fmla="*/ 303246 h 303246"/>
                  <a:gd name="connsiteX1" fmla="*/ 582491 w 2328519"/>
                  <a:gd name="connsiteY1" fmla="*/ 4779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6626"/>
                  <a:gd name="connsiteY0" fmla="*/ 205834 h 205834"/>
                  <a:gd name="connsiteX1" fmla="*/ 580598 w 2326626"/>
                  <a:gd name="connsiteY1" fmla="*/ 47799 h 205834"/>
                  <a:gd name="connsiteX2" fmla="*/ 1174612 w 2326626"/>
                  <a:gd name="connsiteY2" fmla="*/ 0 h 205834"/>
                  <a:gd name="connsiteX3" fmla="*/ 1753997 w 2326626"/>
                  <a:gd name="connsiteY3" fmla="*/ 163146 h 205834"/>
                  <a:gd name="connsiteX4" fmla="*/ 2326626 w 2326626"/>
                  <a:gd name="connsiteY4" fmla="*/ 8443 h 205834"/>
                  <a:gd name="connsiteX0" fmla="*/ 0 w 2341218"/>
                  <a:gd name="connsiteY0" fmla="*/ 208086 h 208086"/>
                  <a:gd name="connsiteX1" fmla="*/ 580598 w 2341218"/>
                  <a:gd name="connsiteY1" fmla="*/ 50051 h 208086"/>
                  <a:gd name="connsiteX2" fmla="*/ 1174612 w 2341218"/>
                  <a:gd name="connsiteY2" fmla="*/ 2252 h 208086"/>
                  <a:gd name="connsiteX3" fmla="*/ 1753997 w 2341218"/>
                  <a:gd name="connsiteY3" fmla="*/ 165398 h 208086"/>
                  <a:gd name="connsiteX4" fmla="*/ 2341218 w 2341218"/>
                  <a:gd name="connsiteY4" fmla="*/ 0 h 208086"/>
                  <a:gd name="connsiteX0" fmla="*/ 0 w 2341218"/>
                  <a:gd name="connsiteY0" fmla="*/ 205834 h 205834"/>
                  <a:gd name="connsiteX1" fmla="*/ 580598 w 2341218"/>
                  <a:gd name="connsiteY1" fmla="*/ 47799 h 205834"/>
                  <a:gd name="connsiteX2" fmla="*/ 1174612 w 2341218"/>
                  <a:gd name="connsiteY2" fmla="*/ 0 h 205834"/>
                  <a:gd name="connsiteX3" fmla="*/ 1753997 w 2341218"/>
                  <a:gd name="connsiteY3" fmla="*/ 163146 h 205834"/>
                  <a:gd name="connsiteX4" fmla="*/ 2341218 w 2341218"/>
                  <a:gd name="connsiteY4" fmla="*/ 2027 h 20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218" h="205834">
                    <a:moveTo>
                      <a:pt x="0" y="205834"/>
                    </a:moveTo>
                    <a:lnTo>
                      <a:pt x="580598" y="47799"/>
                    </a:lnTo>
                    <a:lnTo>
                      <a:pt x="1174612" y="0"/>
                    </a:lnTo>
                    <a:lnTo>
                      <a:pt x="1753997" y="163146"/>
                    </a:lnTo>
                    <a:lnTo>
                      <a:pt x="2341218" y="2027"/>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3" name="Freeform: Shape 182">
                <a:extLst>
                  <a:ext uri="{FF2B5EF4-FFF2-40B4-BE49-F238E27FC236}">
                    <a16:creationId xmlns:a16="http://schemas.microsoft.com/office/drawing/2014/main" id="{F613B35D-58EE-4ED1-8E21-3DBF9B70C527}"/>
                  </a:ext>
                </a:extLst>
              </p:cNvPr>
              <p:cNvSpPr/>
              <p:nvPr/>
            </p:nvSpPr>
            <p:spPr>
              <a:xfrm>
                <a:off x="5537241" y="3283051"/>
                <a:ext cx="2480261" cy="1714835"/>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84" name="Group 183">
                <a:extLst>
                  <a:ext uri="{FF2B5EF4-FFF2-40B4-BE49-F238E27FC236}">
                    <a16:creationId xmlns:a16="http://schemas.microsoft.com/office/drawing/2014/main" id="{774B54F3-EA3A-4E21-9308-34136369CB89}"/>
                  </a:ext>
                </a:extLst>
              </p:cNvPr>
              <p:cNvGrpSpPr/>
              <p:nvPr/>
            </p:nvGrpSpPr>
            <p:grpSpPr>
              <a:xfrm>
                <a:off x="5473791" y="3281571"/>
                <a:ext cx="61200" cy="1601203"/>
                <a:chOff x="1818526" y="3281571"/>
                <a:chExt cx="61200" cy="1601203"/>
              </a:xfrm>
            </p:grpSpPr>
            <p:cxnSp>
              <p:nvCxnSpPr>
                <p:cNvPr id="229" name="Straight Connector 228">
                  <a:extLst>
                    <a:ext uri="{FF2B5EF4-FFF2-40B4-BE49-F238E27FC236}">
                      <a16:creationId xmlns:a16="http://schemas.microsoft.com/office/drawing/2014/main" id="{2DBAE67E-9774-4900-99C2-ACDB52E58204}"/>
                    </a:ext>
                  </a:extLst>
                </p:cNvPr>
                <p:cNvCxnSpPr/>
                <p:nvPr/>
              </p:nvCxnSpPr>
              <p:spPr>
                <a:xfrm>
                  <a:off x="1818526"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F19C6966-2572-4887-9ACF-532397BD14C4}"/>
                    </a:ext>
                  </a:extLst>
                </p:cNvPr>
                <p:cNvCxnSpPr/>
                <p:nvPr/>
              </p:nvCxnSpPr>
              <p:spPr>
                <a:xfrm>
                  <a:off x="1818526"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5E4B4A9D-9423-4093-B405-9ABB400EA37D}"/>
                    </a:ext>
                  </a:extLst>
                </p:cNvPr>
                <p:cNvCxnSpPr/>
                <p:nvPr/>
              </p:nvCxnSpPr>
              <p:spPr>
                <a:xfrm>
                  <a:off x="1818526"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D914B174-0AD0-4751-8973-6C81CA0C94D7}"/>
                    </a:ext>
                  </a:extLst>
                </p:cNvPr>
                <p:cNvCxnSpPr/>
                <p:nvPr/>
              </p:nvCxnSpPr>
              <p:spPr>
                <a:xfrm>
                  <a:off x="1818526"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90F71087-50F3-49E7-84EA-7A6C1B916A48}"/>
                    </a:ext>
                  </a:extLst>
                </p:cNvPr>
                <p:cNvCxnSpPr/>
                <p:nvPr/>
              </p:nvCxnSpPr>
              <p:spPr>
                <a:xfrm>
                  <a:off x="1818526"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224" name="Straight Connector 223">
                <a:extLst>
                  <a:ext uri="{FF2B5EF4-FFF2-40B4-BE49-F238E27FC236}">
                    <a16:creationId xmlns:a16="http://schemas.microsoft.com/office/drawing/2014/main" id="{0B63992C-2F1B-4901-A954-18175170404B}"/>
                  </a:ext>
                </a:extLst>
              </p:cNvPr>
              <p:cNvCxnSpPr/>
              <p:nvPr/>
            </p:nvCxnSpPr>
            <p:spPr>
              <a:xfrm rot="5400000">
                <a:off x="7399006"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A4A6DA3F-CBFB-4FE8-B74D-6482986DC877}"/>
                  </a:ext>
                </a:extLst>
              </p:cNvPr>
              <p:cNvCxnSpPr/>
              <p:nvPr/>
            </p:nvCxnSpPr>
            <p:spPr>
              <a:xfrm rot="5400000">
                <a:off x="6814854"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D6DE24A1-0741-4327-B526-C3568452676D}"/>
                  </a:ext>
                </a:extLst>
              </p:cNvPr>
              <p:cNvCxnSpPr/>
              <p:nvPr/>
            </p:nvCxnSpPr>
            <p:spPr>
              <a:xfrm rot="5400000">
                <a:off x="6230702"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8CA03F23-8478-4D1A-A058-E8B5AC70F2DD}"/>
                  </a:ext>
                </a:extLst>
              </p:cNvPr>
              <p:cNvCxnSpPr/>
              <p:nvPr/>
            </p:nvCxnSpPr>
            <p:spPr>
              <a:xfrm rot="5400000">
                <a:off x="5646550"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B37F54BB-D93B-419B-931F-1E61BA8EF5DE}"/>
                  </a:ext>
                </a:extLst>
              </p:cNvPr>
              <p:cNvCxnSpPr/>
              <p:nvPr/>
            </p:nvCxnSpPr>
            <p:spPr>
              <a:xfrm rot="5400000">
                <a:off x="7988021"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186" name="Group 185">
                <a:extLst>
                  <a:ext uri="{FF2B5EF4-FFF2-40B4-BE49-F238E27FC236}">
                    <a16:creationId xmlns:a16="http://schemas.microsoft.com/office/drawing/2014/main" id="{B45BB34A-E0D7-4368-B5B0-819B06A5AAFB}"/>
                  </a:ext>
                </a:extLst>
              </p:cNvPr>
              <p:cNvGrpSpPr/>
              <p:nvPr/>
            </p:nvGrpSpPr>
            <p:grpSpPr>
              <a:xfrm>
                <a:off x="5595254" y="5051209"/>
                <a:ext cx="2527911" cy="343212"/>
                <a:chOff x="1939793" y="5079386"/>
                <a:chExt cx="2527911" cy="343212"/>
              </a:xfrm>
            </p:grpSpPr>
            <p:sp>
              <p:nvSpPr>
                <p:cNvPr id="218" name="TextBox 217">
                  <a:extLst>
                    <a:ext uri="{FF2B5EF4-FFF2-40B4-BE49-F238E27FC236}">
                      <a16:creationId xmlns:a16="http://schemas.microsoft.com/office/drawing/2014/main" id="{4458C06D-3AC1-4D79-BA69-F1C897F74690}"/>
                    </a:ext>
                  </a:extLst>
                </p:cNvPr>
                <p:cNvSpPr txBox="1"/>
                <p:nvPr/>
              </p:nvSpPr>
              <p:spPr>
                <a:xfrm>
                  <a:off x="4261951" y="5079386"/>
                  <a:ext cx="205753" cy="184666"/>
                </a:xfrm>
                <a:prstGeom prst="rect">
                  <a:avLst/>
                </a:prstGeom>
                <a:noFill/>
              </p:spPr>
              <p:txBody>
                <a:bodyPr wrap="none" lIns="36000" tIns="0" rIns="36000" bIns="0" rtlCol="0">
                  <a:spAutoFit/>
                </a:bodyPr>
                <a:lstStyle/>
                <a:p>
                  <a:pPr algn="ctr"/>
                  <a:r>
                    <a:rPr lang="en-GB" sz="1200" dirty="0">
                      <a:solidFill>
                        <a:srgbClr val="000000"/>
                      </a:solidFill>
                    </a:rPr>
                    <a:t>12</a:t>
                  </a:r>
                </a:p>
              </p:txBody>
            </p:sp>
            <p:sp>
              <p:nvSpPr>
                <p:cNvPr id="219" name="TextBox 218">
                  <a:extLst>
                    <a:ext uri="{FF2B5EF4-FFF2-40B4-BE49-F238E27FC236}">
                      <a16:creationId xmlns:a16="http://schemas.microsoft.com/office/drawing/2014/main" id="{9FBD1510-FB31-4BA0-8CD4-5BD7FA52A632}"/>
                    </a:ext>
                  </a:extLst>
                </p:cNvPr>
                <p:cNvSpPr txBox="1"/>
                <p:nvPr/>
              </p:nvSpPr>
              <p:spPr>
                <a:xfrm>
                  <a:off x="3690139" y="5079386"/>
                  <a:ext cx="168884" cy="184666"/>
                </a:xfrm>
                <a:prstGeom prst="rect">
                  <a:avLst/>
                </a:prstGeom>
                <a:noFill/>
              </p:spPr>
              <p:txBody>
                <a:bodyPr wrap="none" lIns="36000" tIns="0" rIns="36000" bIns="0" rtlCol="0">
                  <a:spAutoFit/>
                </a:bodyPr>
                <a:lstStyle/>
                <a:p>
                  <a:pPr algn="ctr"/>
                  <a:r>
                    <a:rPr lang="en-GB" sz="1200" dirty="0">
                      <a:solidFill>
                        <a:srgbClr val="000000"/>
                      </a:solidFill>
                    </a:rPr>
                    <a:t>9</a:t>
                  </a:r>
                </a:p>
              </p:txBody>
            </p:sp>
            <p:sp>
              <p:nvSpPr>
                <p:cNvPr id="220" name="TextBox 219">
                  <a:extLst>
                    <a:ext uri="{FF2B5EF4-FFF2-40B4-BE49-F238E27FC236}">
                      <a16:creationId xmlns:a16="http://schemas.microsoft.com/office/drawing/2014/main" id="{936FEA47-C9D3-403F-B737-F9DC0D6750F5}"/>
                    </a:ext>
                  </a:extLst>
                </p:cNvPr>
                <p:cNvSpPr txBox="1"/>
                <p:nvPr/>
              </p:nvSpPr>
              <p:spPr>
                <a:xfrm>
                  <a:off x="3106424" y="5079386"/>
                  <a:ext cx="168884" cy="184666"/>
                </a:xfrm>
                <a:prstGeom prst="rect">
                  <a:avLst/>
                </a:prstGeom>
                <a:noFill/>
              </p:spPr>
              <p:txBody>
                <a:bodyPr wrap="none" lIns="36000" tIns="0" rIns="36000" bIns="0" rtlCol="0">
                  <a:spAutoFit/>
                </a:bodyPr>
                <a:lstStyle/>
                <a:p>
                  <a:pPr algn="ctr"/>
                  <a:r>
                    <a:rPr lang="en-GB" sz="1200" dirty="0">
                      <a:solidFill>
                        <a:srgbClr val="000000"/>
                      </a:solidFill>
                    </a:rPr>
                    <a:t>6</a:t>
                  </a:r>
                </a:p>
              </p:txBody>
            </p:sp>
            <p:sp>
              <p:nvSpPr>
                <p:cNvPr id="221" name="TextBox 220">
                  <a:extLst>
                    <a:ext uri="{FF2B5EF4-FFF2-40B4-BE49-F238E27FC236}">
                      <a16:creationId xmlns:a16="http://schemas.microsoft.com/office/drawing/2014/main" id="{58650084-8819-4829-B988-705BE3771C9B}"/>
                    </a:ext>
                  </a:extLst>
                </p:cNvPr>
                <p:cNvSpPr txBox="1"/>
                <p:nvPr/>
              </p:nvSpPr>
              <p:spPr>
                <a:xfrm>
                  <a:off x="2525914" y="5079386"/>
                  <a:ext cx="162472" cy="184666"/>
                </a:xfrm>
                <a:prstGeom prst="rect">
                  <a:avLst/>
                </a:prstGeom>
                <a:noFill/>
              </p:spPr>
              <p:txBody>
                <a:bodyPr wrap="none" lIns="36000" tIns="0" rIns="36000" bIns="0" rtlCol="0">
                  <a:spAutoFit/>
                </a:bodyPr>
                <a:lstStyle/>
                <a:p>
                  <a:pPr algn="ctr"/>
                  <a:r>
                    <a:rPr lang="en-GB" sz="1200" dirty="0">
                      <a:solidFill>
                        <a:srgbClr val="000000"/>
                      </a:solidFill>
                    </a:rPr>
                    <a:t>3</a:t>
                  </a:r>
                </a:p>
              </p:txBody>
            </p:sp>
            <p:sp>
              <p:nvSpPr>
                <p:cNvPr id="222" name="TextBox 221">
                  <a:extLst>
                    <a:ext uri="{FF2B5EF4-FFF2-40B4-BE49-F238E27FC236}">
                      <a16:creationId xmlns:a16="http://schemas.microsoft.com/office/drawing/2014/main" id="{64FD049F-27F5-4CC9-85DE-84BCB8FB50F0}"/>
                    </a:ext>
                  </a:extLst>
                </p:cNvPr>
                <p:cNvSpPr txBox="1"/>
                <p:nvPr/>
              </p:nvSpPr>
              <p:spPr>
                <a:xfrm>
                  <a:off x="1939793" y="5079386"/>
                  <a:ext cx="167281" cy="184666"/>
                </a:xfrm>
                <a:prstGeom prst="rect">
                  <a:avLst/>
                </a:prstGeom>
                <a:noFill/>
              </p:spPr>
              <p:txBody>
                <a:bodyPr wrap="none" lIns="36000" tIns="0" rIns="36000" bIns="0" rtlCol="0">
                  <a:spAutoFit/>
                </a:bodyPr>
                <a:lstStyle/>
                <a:p>
                  <a:pPr algn="ctr"/>
                  <a:r>
                    <a:rPr lang="en-GB" sz="1200" dirty="0">
                      <a:solidFill>
                        <a:srgbClr val="000000"/>
                      </a:solidFill>
                    </a:rPr>
                    <a:t>0</a:t>
                  </a:r>
                </a:p>
              </p:txBody>
            </p:sp>
            <p:sp>
              <p:nvSpPr>
                <p:cNvPr id="223" name="TextBox 222">
                  <a:extLst>
                    <a:ext uri="{FF2B5EF4-FFF2-40B4-BE49-F238E27FC236}">
                      <a16:creationId xmlns:a16="http://schemas.microsoft.com/office/drawing/2014/main" id="{34EB017B-83F4-412E-82BD-F1B38FD15C7C}"/>
                    </a:ext>
                  </a:extLst>
                </p:cNvPr>
                <p:cNvSpPr txBox="1"/>
                <p:nvPr/>
              </p:nvSpPr>
              <p:spPr>
                <a:xfrm>
                  <a:off x="2021689" y="5207154"/>
                  <a:ext cx="2336607" cy="215444"/>
                </a:xfrm>
                <a:prstGeom prst="rect">
                  <a:avLst/>
                </a:prstGeom>
                <a:noFill/>
              </p:spPr>
              <p:txBody>
                <a:bodyPr wrap="square" lIns="36000" tIns="0" rIns="36000" bIns="0" rtlCol="0">
                  <a:spAutoFit/>
                </a:bodyPr>
                <a:lstStyle/>
                <a:p>
                  <a:pPr algn="ctr"/>
                  <a:r>
                    <a:rPr lang="en-GB" sz="1400" b="1" dirty="0">
                      <a:solidFill>
                        <a:srgbClr val="000000"/>
                      </a:solidFill>
                    </a:rPr>
                    <a:t>Month</a:t>
                  </a:r>
                </a:p>
              </p:txBody>
            </p:sp>
          </p:grpSp>
          <p:grpSp>
            <p:nvGrpSpPr>
              <p:cNvPr id="278" name="Group 277">
                <a:extLst>
                  <a:ext uri="{FF2B5EF4-FFF2-40B4-BE49-F238E27FC236}">
                    <a16:creationId xmlns:a16="http://schemas.microsoft.com/office/drawing/2014/main" id="{415411FA-9307-49BA-80A8-0F02E4EC071E}"/>
                  </a:ext>
                </a:extLst>
              </p:cNvPr>
              <p:cNvGrpSpPr/>
              <p:nvPr/>
            </p:nvGrpSpPr>
            <p:grpSpPr>
              <a:xfrm>
                <a:off x="5003495" y="3187232"/>
                <a:ext cx="467742" cy="1785692"/>
                <a:chOff x="5003495" y="3187232"/>
                <a:chExt cx="467742" cy="1785692"/>
              </a:xfrm>
            </p:grpSpPr>
            <p:sp>
              <p:nvSpPr>
                <p:cNvPr id="203" name="TextBox 202">
                  <a:extLst>
                    <a:ext uri="{FF2B5EF4-FFF2-40B4-BE49-F238E27FC236}">
                      <a16:creationId xmlns:a16="http://schemas.microsoft.com/office/drawing/2014/main" id="{CC1108A9-99FB-43C0-9C74-AD389927E78A}"/>
                    </a:ext>
                  </a:extLst>
                </p:cNvPr>
                <p:cNvSpPr txBox="1"/>
                <p:nvPr/>
              </p:nvSpPr>
              <p:spPr>
                <a:xfrm>
                  <a:off x="5003495" y="4788258"/>
                  <a:ext cx="467742" cy="184666"/>
                </a:xfrm>
                <a:prstGeom prst="rect">
                  <a:avLst/>
                </a:prstGeom>
                <a:noFill/>
              </p:spPr>
              <p:txBody>
                <a:bodyPr wrap="square" lIns="0" tIns="0" rIns="36000" bIns="0" rtlCol="0" anchor="ctr">
                  <a:spAutoFit/>
                </a:bodyPr>
                <a:lstStyle/>
                <a:p>
                  <a:pPr algn="r"/>
                  <a:r>
                    <a:rPr lang="en-GB" sz="1200" dirty="0"/>
                    <a:t>-0.5</a:t>
                  </a:r>
                </a:p>
              </p:txBody>
            </p:sp>
            <p:sp>
              <p:nvSpPr>
                <p:cNvPr id="205" name="TextBox 204">
                  <a:extLst>
                    <a:ext uri="{FF2B5EF4-FFF2-40B4-BE49-F238E27FC236}">
                      <a16:creationId xmlns:a16="http://schemas.microsoft.com/office/drawing/2014/main" id="{D9302492-2F49-4F76-A2F8-A2E806B4E5FF}"/>
                    </a:ext>
                  </a:extLst>
                </p:cNvPr>
                <p:cNvSpPr txBox="1"/>
                <p:nvPr/>
              </p:nvSpPr>
              <p:spPr>
                <a:xfrm>
                  <a:off x="5192888" y="4388002"/>
                  <a:ext cx="278348" cy="184666"/>
                </a:xfrm>
                <a:prstGeom prst="rect">
                  <a:avLst/>
                </a:prstGeom>
                <a:noFill/>
              </p:spPr>
              <p:txBody>
                <a:bodyPr wrap="square" lIns="0" tIns="0" rIns="36000" bIns="0" rtlCol="0" anchor="ctr">
                  <a:spAutoFit/>
                </a:bodyPr>
                <a:lstStyle/>
                <a:p>
                  <a:pPr algn="r"/>
                  <a:r>
                    <a:rPr lang="en-GB" sz="1200" dirty="0"/>
                    <a:t>0</a:t>
                  </a:r>
                </a:p>
              </p:txBody>
            </p:sp>
            <p:sp>
              <p:nvSpPr>
                <p:cNvPr id="207" name="TextBox 206">
                  <a:extLst>
                    <a:ext uri="{FF2B5EF4-FFF2-40B4-BE49-F238E27FC236}">
                      <a16:creationId xmlns:a16="http://schemas.microsoft.com/office/drawing/2014/main" id="{DB404EB7-B8AD-45BF-ADFB-200485CB5C2C}"/>
                    </a:ext>
                  </a:extLst>
                </p:cNvPr>
                <p:cNvSpPr txBox="1"/>
                <p:nvPr/>
              </p:nvSpPr>
              <p:spPr>
                <a:xfrm>
                  <a:off x="5104654" y="3987745"/>
                  <a:ext cx="366582" cy="184666"/>
                </a:xfrm>
                <a:prstGeom prst="rect">
                  <a:avLst/>
                </a:prstGeom>
                <a:noFill/>
              </p:spPr>
              <p:txBody>
                <a:bodyPr wrap="square" lIns="0" tIns="0" rIns="36000" bIns="0" rtlCol="0" anchor="ctr">
                  <a:spAutoFit/>
                </a:bodyPr>
                <a:lstStyle/>
                <a:p>
                  <a:pPr algn="r"/>
                  <a:r>
                    <a:rPr lang="en-GB" sz="1200" dirty="0"/>
                    <a:t>0.5</a:t>
                  </a:r>
                </a:p>
              </p:txBody>
            </p:sp>
            <p:sp>
              <p:nvSpPr>
                <p:cNvPr id="209" name="TextBox 208">
                  <a:extLst>
                    <a:ext uri="{FF2B5EF4-FFF2-40B4-BE49-F238E27FC236}">
                      <a16:creationId xmlns:a16="http://schemas.microsoft.com/office/drawing/2014/main" id="{12FC490E-FA9A-45E0-8449-56F82997B86E}"/>
                    </a:ext>
                  </a:extLst>
                </p:cNvPr>
                <p:cNvSpPr txBox="1"/>
                <p:nvPr/>
              </p:nvSpPr>
              <p:spPr>
                <a:xfrm>
                  <a:off x="5192888" y="3587489"/>
                  <a:ext cx="278348" cy="184666"/>
                </a:xfrm>
                <a:prstGeom prst="rect">
                  <a:avLst/>
                </a:prstGeom>
                <a:noFill/>
              </p:spPr>
              <p:txBody>
                <a:bodyPr wrap="square" lIns="0" tIns="0" rIns="36000" bIns="0" rtlCol="0" anchor="ctr">
                  <a:spAutoFit/>
                </a:bodyPr>
                <a:lstStyle/>
                <a:p>
                  <a:pPr algn="r"/>
                  <a:r>
                    <a:rPr lang="en-GB" sz="1200" dirty="0"/>
                    <a:t>1.0</a:t>
                  </a:r>
                </a:p>
              </p:txBody>
            </p:sp>
            <p:sp>
              <p:nvSpPr>
                <p:cNvPr id="211" name="TextBox 210">
                  <a:extLst>
                    <a:ext uri="{FF2B5EF4-FFF2-40B4-BE49-F238E27FC236}">
                      <a16:creationId xmlns:a16="http://schemas.microsoft.com/office/drawing/2014/main" id="{531C771B-26C5-49EB-9F50-3696836AE4A1}"/>
                    </a:ext>
                  </a:extLst>
                </p:cNvPr>
                <p:cNvSpPr txBox="1"/>
                <p:nvPr/>
              </p:nvSpPr>
              <p:spPr>
                <a:xfrm>
                  <a:off x="5232367" y="3187232"/>
                  <a:ext cx="238869" cy="184666"/>
                </a:xfrm>
                <a:prstGeom prst="rect">
                  <a:avLst/>
                </a:prstGeom>
                <a:noFill/>
              </p:spPr>
              <p:txBody>
                <a:bodyPr wrap="square" lIns="0" tIns="0" rIns="36000" bIns="0" rtlCol="0" anchor="ctr">
                  <a:spAutoFit/>
                </a:bodyPr>
                <a:lstStyle/>
                <a:p>
                  <a:pPr algn="r"/>
                  <a:r>
                    <a:rPr lang="en-GB" sz="1200" dirty="0"/>
                    <a:t>1.5</a:t>
                  </a:r>
                </a:p>
              </p:txBody>
            </p:sp>
          </p:grpSp>
          <p:sp>
            <p:nvSpPr>
              <p:cNvPr id="189" name="TextBox 188">
                <a:extLst>
                  <a:ext uri="{FF2B5EF4-FFF2-40B4-BE49-F238E27FC236}">
                    <a16:creationId xmlns:a16="http://schemas.microsoft.com/office/drawing/2014/main" id="{736D913C-2BB0-4916-89F3-7159BC362317}"/>
                  </a:ext>
                </a:extLst>
              </p:cNvPr>
              <p:cNvSpPr txBox="1"/>
              <p:nvPr/>
            </p:nvSpPr>
            <p:spPr>
              <a:xfrm rot="16200000">
                <a:off x="3931060" y="3787675"/>
                <a:ext cx="1860584" cy="583493"/>
              </a:xfrm>
              <a:prstGeom prst="rect">
                <a:avLst/>
              </a:prstGeom>
              <a:noFill/>
            </p:spPr>
            <p:txBody>
              <a:bodyPr wrap="square" lIns="0" tIns="0" rIns="0" bIns="0" rtlCol="0">
                <a:spAutoFit/>
              </a:bodyPr>
              <a:lstStyle/>
              <a:p>
                <a:pPr algn="ctr">
                  <a:lnSpc>
                    <a:spcPct val="90000"/>
                  </a:lnSpc>
                </a:pPr>
                <a:r>
                  <a:rPr lang="en-GB" sz="1400" b="1" dirty="0"/>
                  <a:t>Change in haemoglobin levels from baseline</a:t>
                </a:r>
              </a:p>
            </p:txBody>
          </p:sp>
          <p:sp>
            <p:nvSpPr>
              <p:cNvPr id="191" name="TextBox 190">
                <a:extLst>
                  <a:ext uri="{FF2B5EF4-FFF2-40B4-BE49-F238E27FC236}">
                    <a16:creationId xmlns:a16="http://schemas.microsoft.com/office/drawing/2014/main" id="{F5860A9C-5D7F-4A79-8B06-B35FA5741836}"/>
                  </a:ext>
                </a:extLst>
              </p:cNvPr>
              <p:cNvSpPr txBox="1"/>
              <p:nvPr/>
            </p:nvSpPr>
            <p:spPr>
              <a:xfrm>
                <a:off x="7447518" y="3269064"/>
                <a:ext cx="569387" cy="230832"/>
              </a:xfrm>
              <a:prstGeom prst="rect">
                <a:avLst/>
              </a:prstGeom>
              <a:noFill/>
            </p:spPr>
            <p:txBody>
              <a:bodyPr wrap="none" rtlCol="0">
                <a:spAutoFit/>
              </a:bodyPr>
              <a:lstStyle/>
              <a:p>
                <a:r>
                  <a:rPr lang="en-GB" sz="900" dirty="0">
                    <a:solidFill>
                      <a:srgbClr val="000000"/>
                    </a:solidFill>
                  </a:rPr>
                  <a:t>p=0.02</a:t>
                </a:r>
              </a:p>
            </p:txBody>
          </p:sp>
          <p:sp>
            <p:nvSpPr>
              <p:cNvPr id="196" name="Freeform: Shape 195">
                <a:extLst>
                  <a:ext uri="{FF2B5EF4-FFF2-40B4-BE49-F238E27FC236}">
                    <a16:creationId xmlns:a16="http://schemas.microsoft.com/office/drawing/2014/main" id="{F34C89AF-82CE-4479-BEEC-69DAA0D170E4}"/>
                  </a:ext>
                </a:extLst>
              </p:cNvPr>
              <p:cNvSpPr/>
              <p:nvPr/>
            </p:nvSpPr>
            <p:spPr>
              <a:xfrm>
                <a:off x="5682503" y="3583284"/>
                <a:ext cx="2338387" cy="899737"/>
              </a:xfrm>
              <a:custGeom>
                <a:avLst/>
                <a:gdLst>
                  <a:gd name="connsiteX0" fmla="*/ 0 w 2338387"/>
                  <a:gd name="connsiteY0" fmla="*/ 1260475 h 1260475"/>
                  <a:gd name="connsiteX1" fmla="*/ 584200 w 2338387"/>
                  <a:gd name="connsiteY1" fmla="*/ 757237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318048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232450 h 126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87" h="1260475">
                    <a:moveTo>
                      <a:pt x="0" y="1260475"/>
                    </a:moveTo>
                    <a:lnTo>
                      <a:pt x="580413" y="574236"/>
                    </a:lnTo>
                    <a:lnTo>
                      <a:pt x="1162110" y="310092"/>
                    </a:lnTo>
                    <a:lnTo>
                      <a:pt x="1755775" y="0"/>
                    </a:lnTo>
                    <a:lnTo>
                      <a:pt x="2338387" y="23245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8" name="Oval 197">
                <a:extLst>
                  <a:ext uri="{FF2B5EF4-FFF2-40B4-BE49-F238E27FC236}">
                    <a16:creationId xmlns:a16="http://schemas.microsoft.com/office/drawing/2014/main" id="{84B4EA11-3858-47AC-8B84-F88ED0724E40}"/>
                  </a:ext>
                </a:extLst>
              </p:cNvPr>
              <p:cNvSpPr/>
              <p:nvPr/>
            </p:nvSpPr>
            <p:spPr>
              <a:xfrm>
                <a:off x="6810161" y="377094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9" name="Oval 198">
                <a:extLst>
                  <a:ext uri="{FF2B5EF4-FFF2-40B4-BE49-F238E27FC236}">
                    <a16:creationId xmlns:a16="http://schemas.microsoft.com/office/drawing/2014/main" id="{31908701-8918-465D-913D-839FE7C258E4}"/>
                  </a:ext>
                </a:extLst>
              </p:cNvPr>
              <p:cNvSpPr/>
              <p:nvPr/>
            </p:nvSpPr>
            <p:spPr>
              <a:xfrm>
                <a:off x="7393070" y="355626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0" name="Oval 199">
                <a:extLst>
                  <a:ext uri="{FF2B5EF4-FFF2-40B4-BE49-F238E27FC236}">
                    <a16:creationId xmlns:a16="http://schemas.microsoft.com/office/drawing/2014/main" id="{245ACA86-4D53-40A2-B913-F0884E2FE95B}"/>
                  </a:ext>
                </a:extLst>
              </p:cNvPr>
              <p:cNvSpPr/>
              <p:nvPr/>
            </p:nvSpPr>
            <p:spPr>
              <a:xfrm>
                <a:off x="7983569" y="371379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1" name="Oval 200">
                <a:extLst>
                  <a:ext uri="{FF2B5EF4-FFF2-40B4-BE49-F238E27FC236}">
                    <a16:creationId xmlns:a16="http://schemas.microsoft.com/office/drawing/2014/main" id="{288029EF-7126-4B58-940F-FC23E61594EA}"/>
                  </a:ext>
                </a:extLst>
              </p:cNvPr>
              <p:cNvSpPr/>
              <p:nvPr/>
            </p:nvSpPr>
            <p:spPr>
              <a:xfrm>
                <a:off x="6225656" y="395948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2" name="Oval 201">
                <a:extLst>
                  <a:ext uri="{FF2B5EF4-FFF2-40B4-BE49-F238E27FC236}">
                    <a16:creationId xmlns:a16="http://schemas.microsoft.com/office/drawing/2014/main" id="{F4DE8CCA-A0FA-4F68-B065-82094061B536}"/>
                  </a:ext>
                </a:extLst>
              </p:cNvPr>
              <p:cNvSpPr/>
              <p:nvPr/>
            </p:nvSpPr>
            <p:spPr>
              <a:xfrm>
                <a:off x="5647361" y="4447878"/>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195" name="TextBox 194">
            <a:extLst>
              <a:ext uri="{FF2B5EF4-FFF2-40B4-BE49-F238E27FC236}">
                <a16:creationId xmlns:a16="http://schemas.microsoft.com/office/drawing/2014/main" id="{B1A112CE-F9FB-4671-B18C-81737A3FF687}"/>
              </a:ext>
            </a:extLst>
          </p:cNvPr>
          <p:cNvSpPr txBox="1"/>
          <p:nvPr/>
        </p:nvSpPr>
        <p:spPr>
          <a:xfrm>
            <a:off x="6863802" y="2958364"/>
            <a:ext cx="3421100" cy="317779"/>
          </a:xfrm>
          <a:prstGeom prst="rect">
            <a:avLst/>
          </a:prstGeom>
          <a:noFill/>
        </p:spPr>
        <p:txBody>
          <a:bodyPr wrap="square" lIns="36000" tIns="0" rIns="36000" bIns="0" rtlCol="0">
            <a:spAutoFit/>
          </a:bodyPr>
          <a:lstStyle/>
          <a:p>
            <a:pPr algn="ctr">
              <a:lnSpc>
                <a:spcPct val="85000"/>
              </a:lnSpc>
            </a:pPr>
            <a:r>
              <a:rPr lang="en-GB" sz="1200" b="1" dirty="0">
                <a:solidFill>
                  <a:srgbClr val="000000"/>
                </a:solidFill>
              </a:rPr>
              <a:t>Change in haemoglobin levels for</a:t>
            </a:r>
            <a:br>
              <a:rPr lang="en-GB" sz="1200" b="1" dirty="0">
                <a:solidFill>
                  <a:srgbClr val="000000"/>
                </a:solidFill>
              </a:rPr>
            </a:br>
            <a:r>
              <a:rPr lang="en-GB" sz="1200" b="1" dirty="0">
                <a:solidFill>
                  <a:srgbClr val="000000"/>
                </a:solidFill>
              </a:rPr>
              <a:t>unexplained anaemia from baseline</a:t>
            </a:r>
            <a:endParaRPr lang="en-GB" sz="1200" dirty="0">
              <a:solidFill>
                <a:srgbClr val="000000"/>
              </a:solidFill>
            </a:endParaRPr>
          </a:p>
        </p:txBody>
      </p:sp>
    </p:spTree>
    <p:extLst>
      <p:ext uri="{BB962C8B-B14F-4D97-AF65-F5344CB8AC3E}">
        <p14:creationId xmlns:p14="http://schemas.microsoft.com/office/powerpoint/2010/main" val="1801004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58" y="152401"/>
            <a:ext cx="11241248" cy="834047"/>
          </a:xfrm>
        </p:spPr>
        <p:txBody>
          <a:bodyPr>
            <a:noAutofit/>
          </a:bodyPr>
          <a:lstStyle/>
          <a:p>
            <a:r>
              <a:rPr lang="en-GB" sz="3000" dirty="0" err="1"/>
              <a:t>TTh</a:t>
            </a:r>
            <a:r>
              <a:rPr lang="en-GB" sz="3000" dirty="0"/>
              <a:t> significantly increased </a:t>
            </a:r>
            <a:r>
              <a:rPr lang="en-GB" sz="3000" dirty="0" err="1"/>
              <a:t>Hb</a:t>
            </a:r>
            <a:r>
              <a:rPr lang="en-GB" sz="3000" dirty="0"/>
              <a:t> levels in older men with low testosterone and anaemia of known cause</a:t>
            </a:r>
          </a:p>
        </p:txBody>
      </p:sp>
      <p:sp>
        <p:nvSpPr>
          <p:cNvPr id="5" name="TextBox 4"/>
          <p:cNvSpPr txBox="1"/>
          <p:nvPr/>
        </p:nvSpPr>
        <p:spPr>
          <a:xfrm>
            <a:off x="1524001" y="5797490"/>
            <a:ext cx="9144001" cy="400110"/>
          </a:xfrm>
          <a:prstGeom prst="rect">
            <a:avLst/>
          </a:prstGeom>
          <a:noFill/>
        </p:spPr>
        <p:txBody>
          <a:bodyPr wrap="square" rtlCol="0" anchor="b">
            <a:spAutoFit/>
          </a:bodyPr>
          <a:lstStyle/>
          <a:p>
            <a:r>
              <a:rPr lang="en-GB" sz="1000" dirty="0">
                <a:solidFill>
                  <a:schemeClr val="tx2"/>
                </a:solidFill>
              </a:rPr>
              <a:t>CI, confidence interval; </a:t>
            </a:r>
            <a:r>
              <a:rPr lang="en-GB" sz="1000" dirty="0" err="1">
                <a:solidFill>
                  <a:schemeClr val="tx2"/>
                </a:solidFill>
              </a:rPr>
              <a:t>Hb</a:t>
            </a:r>
            <a:r>
              <a:rPr lang="en-GB" sz="1000" dirty="0">
                <a:solidFill>
                  <a:schemeClr val="tx2"/>
                </a:solidFill>
              </a:rPr>
              <a:t>, haemoglobin; OR, odds ratio; </a:t>
            </a:r>
            <a:r>
              <a:rPr lang="en-GB" sz="1000" dirty="0" err="1">
                <a:solidFill>
                  <a:schemeClr val="tx2"/>
                </a:solidFill>
              </a:rPr>
              <a:t>TTh</a:t>
            </a:r>
            <a:r>
              <a:rPr lang="en-GB" sz="1000" dirty="0">
                <a:solidFill>
                  <a:schemeClr val="tx2"/>
                </a:solidFill>
              </a:rPr>
              <a:t>, testosterone therapy</a:t>
            </a:r>
          </a:p>
          <a:p>
            <a:r>
              <a:rPr lang="en-GB" sz="1000" dirty="0">
                <a:solidFill>
                  <a:schemeClr val="tx2"/>
                </a:solidFill>
              </a:rPr>
              <a:t>Roy CN </a:t>
            </a:r>
            <a:r>
              <a:rPr lang="en-GB" sz="1000" i="1" dirty="0">
                <a:solidFill>
                  <a:schemeClr val="tx2"/>
                </a:solidFill>
              </a:rPr>
              <a:t>et al. </a:t>
            </a:r>
            <a:r>
              <a:rPr lang="sv-SE" sz="1000" i="1" dirty="0">
                <a:solidFill>
                  <a:schemeClr val="tx2"/>
                </a:solidFill>
              </a:rPr>
              <a:t>JAMA Intern Med</a:t>
            </a:r>
            <a:r>
              <a:rPr lang="sv-SE" sz="1000" dirty="0">
                <a:solidFill>
                  <a:schemeClr val="tx2"/>
                </a:solidFill>
              </a:rPr>
              <a:t> 2017;177:480–90.</a:t>
            </a:r>
            <a:endParaRPr lang="en-GB" sz="1000" dirty="0">
              <a:solidFill>
                <a:schemeClr val="tx2"/>
              </a:solidFill>
            </a:endParaRPr>
          </a:p>
        </p:txBody>
      </p:sp>
      <p:sp>
        <p:nvSpPr>
          <p:cNvPr id="29" name="Content Placeholder 2"/>
          <p:cNvSpPr>
            <a:spLocks noGrp="1"/>
          </p:cNvSpPr>
          <p:nvPr>
            <p:ph idx="1"/>
          </p:nvPr>
        </p:nvSpPr>
        <p:spPr>
          <a:xfrm>
            <a:off x="369116" y="1086807"/>
            <a:ext cx="10872131" cy="928335"/>
          </a:xfrm>
        </p:spPr>
        <p:txBody>
          <a:bodyPr>
            <a:noAutofit/>
          </a:bodyPr>
          <a:lstStyle/>
          <a:p>
            <a:r>
              <a:rPr lang="en-GB" sz="1800" dirty="0"/>
              <a:t>Significantly more men with anaemia of known cause had an increase in </a:t>
            </a:r>
            <a:r>
              <a:rPr lang="en-GB" sz="1800" dirty="0" err="1"/>
              <a:t>Hb</a:t>
            </a:r>
            <a:r>
              <a:rPr lang="en-GB" sz="1800" dirty="0"/>
              <a:t> level </a:t>
            </a:r>
            <a:br>
              <a:rPr lang="en-GB" sz="1800" dirty="0"/>
            </a:br>
            <a:r>
              <a:rPr lang="en-GB" sz="1800" dirty="0"/>
              <a:t>≥1 g/</a:t>
            </a:r>
            <a:r>
              <a:rPr lang="en-GB" sz="1800" dirty="0" err="1"/>
              <a:t>dL</a:t>
            </a:r>
            <a:r>
              <a:rPr lang="en-GB" sz="1800" dirty="0"/>
              <a:t> from baseline at Month 12 with </a:t>
            </a:r>
            <a:r>
              <a:rPr lang="en-GB" sz="1800" dirty="0" err="1"/>
              <a:t>TTh</a:t>
            </a:r>
            <a:r>
              <a:rPr lang="en-GB" sz="1800" dirty="0"/>
              <a:t> (</a:t>
            </a:r>
            <a:r>
              <a:rPr lang="en-GB" sz="1800" b="1" dirty="0"/>
              <a:t>52%</a:t>
            </a:r>
            <a:r>
              <a:rPr lang="en-GB" sz="1800" dirty="0"/>
              <a:t>) than placebo (</a:t>
            </a:r>
            <a:r>
              <a:rPr lang="en-GB" sz="1800" b="1" dirty="0"/>
              <a:t>19%</a:t>
            </a:r>
            <a:r>
              <a:rPr lang="en-GB" sz="1800" dirty="0"/>
              <a:t>)</a:t>
            </a:r>
          </a:p>
          <a:p>
            <a:pPr lvl="1"/>
            <a:r>
              <a:rPr lang="en-GB" sz="1600" dirty="0"/>
              <a:t>Adjusted OR 8.2, 95% CI: 2.1–31.9; p=0.003</a:t>
            </a:r>
          </a:p>
        </p:txBody>
      </p:sp>
      <p:grpSp>
        <p:nvGrpSpPr>
          <p:cNvPr id="34" name="Group 33"/>
          <p:cNvGrpSpPr/>
          <p:nvPr/>
        </p:nvGrpSpPr>
        <p:grpSpPr>
          <a:xfrm>
            <a:off x="1255552" y="2089976"/>
            <a:ext cx="9680895" cy="3383516"/>
            <a:chOff x="4981632" y="1087049"/>
            <a:chExt cx="3671886" cy="4098009"/>
          </a:xfrm>
        </p:grpSpPr>
        <p:sp>
          <p:nvSpPr>
            <p:cNvPr id="58" name="Rounded Rectangle 57"/>
            <p:cNvSpPr/>
            <p:nvPr/>
          </p:nvSpPr>
          <p:spPr>
            <a:xfrm>
              <a:off x="4981632" y="1144285"/>
              <a:ext cx="3671886" cy="4040773"/>
            </a:xfrm>
            <a:prstGeom prst="roundRect">
              <a:avLst>
                <a:gd name="adj" fmla="val 4316"/>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Round Same Side Corner Rectangle 58"/>
            <p:cNvSpPr/>
            <p:nvPr/>
          </p:nvSpPr>
          <p:spPr>
            <a:xfrm>
              <a:off x="4981632" y="1091685"/>
              <a:ext cx="3671886" cy="345447"/>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 name="TextBox 59"/>
            <p:cNvSpPr txBox="1"/>
            <p:nvPr/>
          </p:nvSpPr>
          <p:spPr>
            <a:xfrm>
              <a:off x="5209227" y="1087049"/>
              <a:ext cx="3216696" cy="633708"/>
            </a:xfrm>
            <a:prstGeom prst="rect">
              <a:avLst/>
            </a:prstGeom>
            <a:noFill/>
          </p:spPr>
          <p:txBody>
            <a:bodyPr wrap="square" rtlCol="0">
              <a:spAutoFit/>
            </a:bodyPr>
            <a:lstStyle/>
            <a:p>
              <a:pPr algn="ctr"/>
              <a:r>
                <a:rPr lang="en-GB" sz="1400" b="1" dirty="0">
                  <a:solidFill>
                    <a:schemeClr val="bg1"/>
                  </a:solidFill>
                </a:rPr>
                <a:t>Association between </a:t>
              </a:r>
              <a:r>
                <a:rPr lang="en-GB" sz="1400" b="1" dirty="0" err="1">
                  <a:solidFill>
                    <a:schemeClr val="bg1"/>
                  </a:solidFill>
                </a:rPr>
                <a:t>TTh</a:t>
              </a:r>
              <a:r>
                <a:rPr lang="en-GB" sz="1400" b="1" dirty="0">
                  <a:solidFill>
                    <a:schemeClr val="bg1"/>
                  </a:solidFill>
                </a:rPr>
                <a:t> and </a:t>
              </a:r>
              <a:r>
                <a:rPr lang="en-GB" sz="1400" b="1" dirty="0" err="1">
                  <a:solidFill>
                    <a:schemeClr val="bg1"/>
                  </a:solidFill>
                </a:rPr>
                <a:t>Hb</a:t>
              </a:r>
              <a:r>
                <a:rPr lang="en-GB" sz="1400" b="1" dirty="0">
                  <a:solidFill>
                    <a:schemeClr val="bg1"/>
                  </a:solidFill>
                </a:rPr>
                <a:t> concentration in men with anaemia of known cause</a:t>
              </a:r>
            </a:p>
          </p:txBody>
        </p:sp>
      </p:grpSp>
      <p:grpSp>
        <p:nvGrpSpPr>
          <p:cNvPr id="124" name="Group 123">
            <a:extLst>
              <a:ext uri="{FF2B5EF4-FFF2-40B4-BE49-F238E27FC236}">
                <a16:creationId xmlns:a16="http://schemas.microsoft.com/office/drawing/2014/main" id="{0989BA3F-338B-49C6-97D2-F5E612737106}"/>
              </a:ext>
            </a:extLst>
          </p:cNvPr>
          <p:cNvGrpSpPr/>
          <p:nvPr/>
        </p:nvGrpSpPr>
        <p:grpSpPr>
          <a:xfrm>
            <a:off x="6280740" y="4886718"/>
            <a:ext cx="3548605" cy="458458"/>
            <a:chOff x="929399" y="4903517"/>
            <a:chExt cx="3548605" cy="458458"/>
          </a:xfrm>
        </p:grpSpPr>
        <p:sp>
          <p:nvSpPr>
            <p:cNvPr id="200" name="TextBox 199">
              <a:extLst>
                <a:ext uri="{FF2B5EF4-FFF2-40B4-BE49-F238E27FC236}">
                  <a16:creationId xmlns:a16="http://schemas.microsoft.com/office/drawing/2014/main" id="{B47F563A-1DAD-4D32-83BB-A8C88DCD8426}"/>
                </a:ext>
              </a:extLst>
            </p:cNvPr>
            <p:cNvSpPr txBox="1"/>
            <p:nvPr/>
          </p:nvSpPr>
          <p:spPr>
            <a:xfrm>
              <a:off x="4238589" y="5055866"/>
              <a:ext cx="239415"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25</a:t>
              </a:r>
            </a:p>
            <a:p>
              <a:pPr algn="ctr">
                <a:lnSpc>
                  <a:spcPct val="90000"/>
                </a:lnSpc>
              </a:pPr>
              <a:r>
                <a:rPr lang="en-GB" sz="1100" dirty="0">
                  <a:solidFill>
                    <a:srgbClr val="000000"/>
                  </a:solidFill>
                </a:rPr>
                <a:t>27</a:t>
              </a:r>
            </a:p>
          </p:txBody>
        </p:sp>
        <p:sp>
          <p:nvSpPr>
            <p:cNvPr id="201" name="TextBox 200">
              <a:extLst>
                <a:ext uri="{FF2B5EF4-FFF2-40B4-BE49-F238E27FC236}">
                  <a16:creationId xmlns:a16="http://schemas.microsoft.com/office/drawing/2014/main" id="{D68973D6-5381-433D-9DD0-7577AC897AA2}"/>
                </a:ext>
              </a:extLst>
            </p:cNvPr>
            <p:cNvSpPr txBox="1"/>
            <p:nvPr/>
          </p:nvSpPr>
          <p:spPr>
            <a:xfrm>
              <a:off x="3654072" y="5055866"/>
              <a:ext cx="24101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25</a:t>
              </a:r>
            </a:p>
            <a:p>
              <a:pPr algn="ctr">
                <a:lnSpc>
                  <a:spcPct val="90000"/>
                </a:lnSpc>
              </a:pPr>
              <a:r>
                <a:rPr lang="en-GB" sz="1100" dirty="0">
                  <a:solidFill>
                    <a:srgbClr val="000000"/>
                  </a:solidFill>
                </a:rPr>
                <a:t>26</a:t>
              </a:r>
            </a:p>
          </p:txBody>
        </p:sp>
        <p:sp>
          <p:nvSpPr>
            <p:cNvPr id="202" name="TextBox 201">
              <a:extLst>
                <a:ext uri="{FF2B5EF4-FFF2-40B4-BE49-F238E27FC236}">
                  <a16:creationId xmlns:a16="http://schemas.microsoft.com/office/drawing/2014/main" id="{6AA8346F-B62D-4B8F-82A6-8F763780786F}"/>
                </a:ext>
              </a:extLst>
            </p:cNvPr>
            <p:cNvSpPr txBox="1"/>
            <p:nvPr/>
          </p:nvSpPr>
          <p:spPr>
            <a:xfrm>
              <a:off x="3070357" y="5055866"/>
              <a:ext cx="24101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26</a:t>
              </a:r>
            </a:p>
            <a:p>
              <a:pPr algn="ctr">
                <a:lnSpc>
                  <a:spcPct val="90000"/>
                </a:lnSpc>
              </a:pPr>
              <a:r>
                <a:rPr lang="en-GB" sz="1100" dirty="0">
                  <a:solidFill>
                    <a:srgbClr val="000000"/>
                  </a:solidFill>
                </a:rPr>
                <a:t>25</a:t>
              </a:r>
            </a:p>
          </p:txBody>
        </p:sp>
        <p:sp>
          <p:nvSpPr>
            <p:cNvPr id="203" name="TextBox 202">
              <a:extLst>
                <a:ext uri="{FF2B5EF4-FFF2-40B4-BE49-F238E27FC236}">
                  <a16:creationId xmlns:a16="http://schemas.microsoft.com/office/drawing/2014/main" id="{A93E04A8-DE0E-4DB2-81C6-6D1ED0E519D6}"/>
                </a:ext>
              </a:extLst>
            </p:cNvPr>
            <p:cNvSpPr txBox="1"/>
            <p:nvPr/>
          </p:nvSpPr>
          <p:spPr>
            <a:xfrm>
              <a:off x="2487443" y="5055866"/>
              <a:ext cx="239415"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25</a:t>
              </a:r>
            </a:p>
            <a:p>
              <a:pPr algn="ctr">
                <a:lnSpc>
                  <a:spcPct val="90000"/>
                </a:lnSpc>
              </a:pPr>
              <a:r>
                <a:rPr lang="en-GB" sz="1100" dirty="0">
                  <a:solidFill>
                    <a:srgbClr val="000000"/>
                  </a:solidFill>
                </a:rPr>
                <a:t>31</a:t>
              </a:r>
            </a:p>
          </p:txBody>
        </p:sp>
        <p:sp>
          <p:nvSpPr>
            <p:cNvPr id="204" name="TextBox 203">
              <a:extLst>
                <a:ext uri="{FF2B5EF4-FFF2-40B4-BE49-F238E27FC236}">
                  <a16:creationId xmlns:a16="http://schemas.microsoft.com/office/drawing/2014/main" id="{A1568204-9567-48B0-A415-AF4CA19A3B37}"/>
                </a:ext>
              </a:extLst>
            </p:cNvPr>
            <p:cNvSpPr txBox="1"/>
            <p:nvPr/>
          </p:nvSpPr>
          <p:spPr>
            <a:xfrm>
              <a:off x="1902925" y="5055866"/>
              <a:ext cx="24101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29</a:t>
              </a:r>
            </a:p>
            <a:p>
              <a:pPr algn="ctr">
                <a:lnSpc>
                  <a:spcPct val="90000"/>
                </a:lnSpc>
              </a:pPr>
              <a:r>
                <a:rPr lang="en-GB" sz="1100" dirty="0">
                  <a:solidFill>
                    <a:srgbClr val="000000"/>
                  </a:solidFill>
                </a:rPr>
                <a:t>35</a:t>
              </a:r>
            </a:p>
          </p:txBody>
        </p:sp>
        <p:sp>
          <p:nvSpPr>
            <p:cNvPr id="205" name="TextBox 204">
              <a:extLst>
                <a:ext uri="{FF2B5EF4-FFF2-40B4-BE49-F238E27FC236}">
                  <a16:creationId xmlns:a16="http://schemas.microsoft.com/office/drawing/2014/main" id="{F0B8CEF6-3183-4EEA-A632-1BC73D03EA52}"/>
                </a:ext>
              </a:extLst>
            </p:cNvPr>
            <p:cNvSpPr txBox="1"/>
            <p:nvPr/>
          </p:nvSpPr>
          <p:spPr>
            <a:xfrm>
              <a:off x="929399" y="4903517"/>
              <a:ext cx="976797" cy="444481"/>
            </a:xfrm>
            <a:prstGeom prst="rect">
              <a:avLst/>
            </a:prstGeom>
            <a:noFill/>
          </p:spPr>
          <p:txBody>
            <a:bodyPr wrap="none" lIns="36000" tIns="0" rIns="36000" bIns="0" rtlCol="0">
              <a:spAutoFit/>
            </a:bodyPr>
            <a:lstStyle/>
            <a:p>
              <a:pPr>
                <a:lnSpc>
                  <a:spcPct val="90000"/>
                </a:lnSpc>
              </a:pPr>
              <a:r>
                <a:rPr lang="en-GB" sz="1100" b="1" dirty="0">
                  <a:solidFill>
                    <a:srgbClr val="000000"/>
                  </a:solidFill>
                </a:rPr>
                <a:t>No. at risk</a:t>
              </a:r>
            </a:p>
            <a:p>
              <a:pPr>
                <a:lnSpc>
                  <a:spcPct val="90000"/>
                </a:lnSpc>
              </a:pPr>
              <a:r>
                <a:rPr lang="en-GB" sz="1100" dirty="0">
                  <a:solidFill>
                    <a:srgbClr val="000000"/>
                  </a:solidFill>
                </a:rPr>
                <a:t>  </a:t>
              </a:r>
              <a:r>
                <a:rPr lang="en-GB" sz="1000" dirty="0">
                  <a:solidFill>
                    <a:srgbClr val="000000"/>
                  </a:solidFill>
                </a:rPr>
                <a:t>Testosterone</a:t>
              </a:r>
            </a:p>
            <a:p>
              <a:pPr>
                <a:lnSpc>
                  <a:spcPct val="90000"/>
                </a:lnSpc>
              </a:pPr>
              <a:r>
                <a:rPr lang="en-GB" sz="1000" dirty="0">
                  <a:solidFill>
                    <a:srgbClr val="000000"/>
                  </a:solidFill>
                </a:rPr>
                <a:t>  Placebo</a:t>
              </a:r>
            </a:p>
          </p:txBody>
        </p:sp>
      </p:grpSp>
      <p:sp>
        <p:nvSpPr>
          <p:cNvPr id="139" name="Freeform: Shape 138">
            <a:extLst>
              <a:ext uri="{FF2B5EF4-FFF2-40B4-BE49-F238E27FC236}">
                <a16:creationId xmlns:a16="http://schemas.microsoft.com/office/drawing/2014/main" id="{A6A74982-A0F7-4152-9732-3F9425B69F80}"/>
              </a:ext>
            </a:extLst>
          </p:cNvPr>
          <p:cNvSpPr/>
          <p:nvPr/>
        </p:nvSpPr>
        <p:spPr>
          <a:xfrm>
            <a:off x="7233121" y="2901822"/>
            <a:ext cx="2480261" cy="1714835"/>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40" name="Group 139">
            <a:extLst>
              <a:ext uri="{FF2B5EF4-FFF2-40B4-BE49-F238E27FC236}">
                <a16:creationId xmlns:a16="http://schemas.microsoft.com/office/drawing/2014/main" id="{49DEF729-E3AC-4CC5-8495-F27680149F37}"/>
              </a:ext>
            </a:extLst>
          </p:cNvPr>
          <p:cNvGrpSpPr/>
          <p:nvPr/>
        </p:nvGrpSpPr>
        <p:grpSpPr>
          <a:xfrm>
            <a:off x="7176506" y="2900342"/>
            <a:ext cx="61200" cy="1601203"/>
            <a:chOff x="1818526" y="3281571"/>
            <a:chExt cx="61200" cy="1601203"/>
          </a:xfrm>
        </p:grpSpPr>
        <p:cxnSp>
          <p:nvCxnSpPr>
            <p:cNvPr id="167" name="Straight Connector 166">
              <a:extLst>
                <a:ext uri="{FF2B5EF4-FFF2-40B4-BE49-F238E27FC236}">
                  <a16:creationId xmlns:a16="http://schemas.microsoft.com/office/drawing/2014/main" id="{344F8F69-B7B2-4F0A-A8AB-43625CEFA82D}"/>
                </a:ext>
              </a:extLst>
            </p:cNvPr>
            <p:cNvCxnSpPr/>
            <p:nvPr/>
          </p:nvCxnSpPr>
          <p:spPr>
            <a:xfrm>
              <a:off x="1818526"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BC0BF8E9-7E6A-4D8F-994A-7579A18A32B6}"/>
                </a:ext>
              </a:extLst>
            </p:cNvPr>
            <p:cNvCxnSpPr/>
            <p:nvPr/>
          </p:nvCxnSpPr>
          <p:spPr>
            <a:xfrm>
              <a:off x="1818526"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4DB7276D-01C7-4C48-B331-9D5FCB65549B}"/>
                </a:ext>
              </a:extLst>
            </p:cNvPr>
            <p:cNvCxnSpPr/>
            <p:nvPr/>
          </p:nvCxnSpPr>
          <p:spPr>
            <a:xfrm>
              <a:off x="1818526"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8DDE23AA-5FDE-458B-B40F-DDDBDE0FD03B}"/>
                </a:ext>
              </a:extLst>
            </p:cNvPr>
            <p:cNvCxnSpPr/>
            <p:nvPr/>
          </p:nvCxnSpPr>
          <p:spPr>
            <a:xfrm>
              <a:off x="1818526"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DC7713AE-8445-472F-B009-40736D484D78}"/>
                </a:ext>
              </a:extLst>
            </p:cNvPr>
            <p:cNvCxnSpPr/>
            <p:nvPr/>
          </p:nvCxnSpPr>
          <p:spPr>
            <a:xfrm>
              <a:off x="1818526"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D6FE5627-8B0A-461F-A584-BB84FBD8BE47}"/>
              </a:ext>
            </a:extLst>
          </p:cNvPr>
          <p:cNvGrpSpPr/>
          <p:nvPr/>
        </p:nvGrpSpPr>
        <p:grpSpPr>
          <a:xfrm>
            <a:off x="7373030" y="4607981"/>
            <a:ext cx="2341471" cy="61200"/>
            <a:chOff x="5849029" y="4616526"/>
            <a:chExt cx="2341471" cy="61200"/>
          </a:xfrm>
        </p:grpSpPr>
        <p:cxnSp>
          <p:nvCxnSpPr>
            <p:cNvPr id="141" name="Straight Connector 140">
              <a:extLst>
                <a:ext uri="{FF2B5EF4-FFF2-40B4-BE49-F238E27FC236}">
                  <a16:creationId xmlns:a16="http://schemas.microsoft.com/office/drawing/2014/main" id="{FA8475AE-FB5F-4C0E-BE8F-FE33812CA77A}"/>
                </a:ext>
              </a:extLst>
            </p:cNvPr>
            <p:cNvCxnSpPr/>
            <p:nvPr/>
          </p:nvCxnSpPr>
          <p:spPr>
            <a:xfrm rot="5400000">
              <a:off x="7570885"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0524C49C-F334-43E9-9C21-0C41C2836FE7}"/>
                </a:ext>
              </a:extLst>
            </p:cNvPr>
            <p:cNvCxnSpPr/>
            <p:nvPr/>
          </p:nvCxnSpPr>
          <p:spPr>
            <a:xfrm rot="5400000">
              <a:off x="6986733"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ADDE34D1-3A83-461E-8E22-824A341EC19B}"/>
                </a:ext>
              </a:extLst>
            </p:cNvPr>
            <p:cNvCxnSpPr/>
            <p:nvPr/>
          </p:nvCxnSpPr>
          <p:spPr>
            <a:xfrm rot="5400000">
              <a:off x="6402581"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35EA206E-A91E-48B1-9BBB-07D1043BCBC3}"/>
                </a:ext>
              </a:extLst>
            </p:cNvPr>
            <p:cNvCxnSpPr/>
            <p:nvPr/>
          </p:nvCxnSpPr>
          <p:spPr>
            <a:xfrm rot="5400000">
              <a:off x="5818429"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EDD420F1-521F-4A37-B173-42D7E6354D70}"/>
                </a:ext>
              </a:extLst>
            </p:cNvPr>
            <p:cNvCxnSpPr/>
            <p:nvPr/>
          </p:nvCxnSpPr>
          <p:spPr>
            <a:xfrm rot="5400000">
              <a:off x="8159900"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46" name="Group 145">
            <a:extLst>
              <a:ext uri="{FF2B5EF4-FFF2-40B4-BE49-F238E27FC236}">
                <a16:creationId xmlns:a16="http://schemas.microsoft.com/office/drawing/2014/main" id="{3EE3158F-77AA-41FF-9D08-11F5199EFEBD}"/>
              </a:ext>
            </a:extLst>
          </p:cNvPr>
          <p:cNvGrpSpPr/>
          <p:nvPr/>
        </p:nvGrpSpPr>
        <p:grpSpPr>
          <a:xfrm>
            <a:off x="7291133" y="4669979"/>
            <a:ext cx="2525734" cy="343212"/>
            <a:chOff x="1939793" y="5079386"/>
            <a:chExt cx="2525734" cy="343212"/>
          </a:xfrm>
        </p:grpSpPr>
        <p:sp>
          <p:nvSpPr>
            <p:cNvPr id="161" name="TextBox 160">
              <a:extLst>
                <a:ext uri="{FF2B5EF4-FFF2-40B4-BE49-F238E27FC236}">
                  <a16:creationId xmlns:a16="http://schemas.microsoft.com/office/drawing/2014/main" id="{EF615C87-AF44-4019-9110-81B5F1ACC55A}"/>
                </a:ext>
              </a:extLst>
            </p:cNvPr>
            <p:cNvSpPr txBox="1"/>
            <p:nvPr/>
          </p:nvSpPr>
          <p:spPr>
            <a:xfrm>
              <a:off x="4259774" y="5079386"/>
              <a:ext cx="205753" cy="184666"/>
            </a:xfrm>
            <a:prstGeom prst="rect">
              <a:avLst/>
            </a:prstGeom>
            <a:noFill/>
          </p:spPr>
          <p:txBody>
            <a:bodyPr wrap="none" lIns="36000" tIns="0" rIns="36000" bIns="0" rtlCol="0">
              <a:spAutoFit/>
            </a:bodyPr>
            <a:lstStyle/>
            <a:p>
              <a:pPr algn="ctr"/>
              <a:r>
                <a:rPr lang="en-GB" sz="1200" dirty="0">
                  <a:solidFill>
                    <a:srgbClr val="000000"/>
                  </a:solidFill>
                </a:rPr>
                <a:t>12</a:t>
              </a:r>
            </a:p>
          </p:txBody>
        </p:sp>
        <p:sp>
          <p:nvSpPr>
            <p:cNvPr id="162" name="TextBox 161">
              <a:extLst>
                <a:ext uri="{FF2B5EF4-FFF2-40B4-BE49-F238E27FC236}">
                  <a16:creationId xmlns:a16="http://schemas.microsoft.com/office/drawing/2014/main" id="{45925A65-553D-4B46-B13F-BDF7ACA49FCD}"/>
                </a:ext>
              </a:extLst>
            </p:cNvPr>
            <p:cNvSpPr txBox="1"/>
            <p:nvPr/>
          </p:nvSpPr>
          <p:spPr>
            <a:xfrm>
              <a:off x="3690139" y="5079386"/>
              <a:ext cx="168884" cy="184666"/>
            </a:xfrm>
            <a:prstGeom prst="rect">
              <a:avLst/>
            </a:prstGeom>
            <a:noFill/>
          </p:spPr>
          <p:txBody>
            <a:bodyPr wrap="none" lIns="36000" tIns="0" rIns="36000" bIns="0" rtlCol="0">
              <a:spAutoFit/>
            </a:bodyPr>
            <a:lstStyle/>
            <a:p>
              <a:pPr algn="ctr"/>
              <a:r>
                <a:rPr lang="en-GB" sz="1200" dirty="0">
                  <a:solidFill>
                    <a:srgbClr val="000000"/>
                  </a:solidFill>
                </a:rPr>
                <a:t>9</a:t>
              </a:r>
            </a:p>
          </p:txBody>
        </p:sp>
        <p:sp>
          <p:nvSpPr>
            <p:cNvPr id="163" name="TextBox 162">
              <a:extLst>
                <a:ext uri="{FF2B5EF4-FFF2-40B4-BE49-F238E27FC236}">
                  <a16:creationId xmlns:a16="http://schemas.microsoft.com/office/drawing/2014/main" id="{F21221CA-5CF5-4680-85AA-84665FDD5611}"/>
                </a:ext>
              </a:extLst>
            </p:cNvPr>
            <p:cNvSpPr txBox="1"/>
            <p:nvPr/>
          </p:nvSpPr>
          <p:spPr>
            <a:xfrm>
              <a:off x="3106424" y="5079386"/>
              <a:ext cx="168884" cy="184666"/>
            </a:xfrm>
            <a:prstGeom prst="rect">
              <a:avLst/>
            </a:prstGeom>
            <a:noFill/>
          </p:spPr>
          <p:txBody>
            <a:bodyPr wrap="none" lIns="36000" tIns="0" rIns="36000" bIns="0" rtlCol="0">
              <a:spAutoFit/>
            </a:bodyPr>
            <a:lstStyle/>
            <a:p>
              <a:pPr algn="ctr"/>
              <a:r>
                <a:rPr lang="en-GB" sz="1200" dirty="0">
                  <a:solidFill>
                    <a:srgbClr val="000000"/>
                  </a:solidFill>
                </a:rPr>
                <a:t>6</a:t>
              </a:r>
            </a:p>
          </p:txBody>
        </p:sp>
        <p:sp>
          <p:nvSpPr>
            <p:cNvPr id="164" name="TextBox 163">
              <a:extLst>
                <a:ext uri="{FF2B5EF4-FFF2-40B4-BE49-F238E27FC236}">
                  <a16:creationId xmlns:a16="http://schemas.microsoft.com/office/drawing/2014/main" id="{2C6C296F-8CD3-49F6-96A0-039EA3FB019E}"/>
                </a:ext>
              </a:extLst>
            </p:cNvPr>
            <p:cNvSpPr txBox="1"/>
            <p:nvPr/>
          </p:nvSpPr>
          <p:spPr>
            <a:xfrm>
              <a:off x="2525914" y="5079386"/>
              <a:ext cx="162472" cy="184666"/>
            </a:xfrm>
            <a:prstGeom prst="rect">
              <a:avLst/>
            </a:prstGeom>
            <a:noFill/>
          </p:spPr>
          <p:txBody>
            <a:bodyPr wrap="none" lIns="36000" tIns="0" rIns="36000" bIns="0" rtlCol="0">
              <a:spAutoFit/>
            </a:bodyPr>
            <a:lstStyle/>
            <a:p>
              <a:pPr algn="ctr"/>
              <a:r>
                <a:rPr lang="en-GB" sz="1200" dirty="0">
                  <a:solidFill>
                    <a:srgbClr val="000000"/>
                  </a:solidFill>
                </a:rPr>
                <a:t>3</a:t>
              </a:r>
            </a:p>
          </p:txBody>
        </p:sp>
        <p:sp>
          <p:nvSpPr>
            <p:cNvPr id="165" name="TextBox 164">
              <a:extLst>
                <a:ext uri="{FF2B5EF4-FFF2-40B4-BE49-F238E27FC236}">
                  <a16:creationId xmlns:a16="http://schemas.microsoft.com/office/drawing/2014/main" id="{ED6DF862-D9E7-43FC-B461-392C78AC7AE5}"/>
                </a:ext>
              </a:extLst>
            </p:cNvPr>
            <p:cNvSpPr txBox="1"/>
            <p:nvPr/>
          </p:nvSpPr>
          <p:spPr>
            <a:xfrm>
              <a:off x="1939793" y="5079386"/>
              <a:ext cx="167281" cy="184666"/>
            </a:xfrm>
            <a:prstGeom prst="rect">
              <a:avLst/>
            </a:prstGeom>
            <a:noFill/>
          </p:spPr>
          <p:txBody>
            <a:bodyPr wrap="none" lIns="36000" tIns="0" rIns="36000" bIns="0" rtlCol="0">
              <a:spAutoFit/>
            </a:bodyPr>
            <a:lstStyle/>
            <a:p>
              <a:pPr algn="ctr"/>
              <a:r>
                <a:rPr lang="en-GB" sz="1200" dirty="0">
                  <a:solidFill>
                    <a:srgbClr val="000000"/>
                  </a:solidFill>
                </a:rPr>
                <a:t>0</a:t>
              </a:r>
            </a:p>
          </p:txBody>
        </p:sp>
        <p:sp>
          <p:nvSpPr>
            <p:cNvPr id="166" name="TextBox 165">
              <a:extLst>
                <a:ext uri="{FF2B5EF4-FFF2-40B4-BE49-F238E27FC236}">
                  <a16:creationId xmlns:a16="http://schemas.microsoft.com/office/drawing/2014/main" id="{0E483EE5-04B6-4A63-9BC4-8261001E01FE}"/>
                </a:ext>
              </a:extLst>
            </p:cNvPr>
            <p:cNvSpPr txBox="1"/>
            <p:nvPr/>
          </p:nvSpPr>
          <p:spPr>
            <a:xfrm>
              <a:off x="2021689" y="5207154"/>
              <a:ext cx="2336607" cy="215444"/>
            </a:xfrm>
            <a:prstGeom prst="rect">
              <a:avLst/>
            </a:prstGeom>
            <a:noFill/>
          </p:spPr>
          <p:txBody>
            <a:bodyPr wrap="square" lIns="36000" tIns="0" rIns="36000" bIns="0" rtlCol="0">
              <a:spAutoFit/>
            </a:bodyPr>
            <a:lstStyle/>
            <a:p>
              <a:pPr algn="ctr"/>
              <a:r>
                <a:rPr lang="en-GB" sz="1400" b="1" dirty="0">
                  <a:solidFill>
                    <a:srgbClr val="000000"/>
                  </a:solidFill>
                </a:rPr>
                <a:t>Month</a:t>
              </a:r>
            </a:p>
          </p:txBody>
        </p:sp>
      </p:grpSp>
      <p:grpSp>
        <p:nvGrpSpPr>
          <p:cNvPr id="147" name="Group 146">
            <a:extLst>
              <a:ext uri="{FF2B5EF4-FFF2-40B4-BE49-F238E27FC236}">
                <a16:creationId xmlns:a16="http://schemas.microsoft.com/office/drawing/2014/main" id="{89D80E45-877D-41BE-B1ED-90E097F80F24}"/>
              </a:ext>
            </a:extLst>
          </p:cNvPr>
          <p:cNvGrpSpPr/>
          <p:nvPr/>
        </p:nvGrpSpPr>
        <p:grpSpPr>
          <a:xfrm>
            <a:off x="6699374" y="2806002"/>
            <a:ext cx="467742" cy="1785692"/>
            <a:chOff x="5003495" y="3187232"/>
            <a:chExt cx="467742" cy="1785692"/>
          </a:xfrm>
        </p:grpSpPr>
        <p:sp>
          <p:nvSpPr>
            <p:cNvPr id="156" name="TextBox 155">
              <a:extLst>
                <a:ext uri="{FF2B5EF4-FFF2-40B4-BE49-F238E27FC236}">
                  <a16:creationId xmlns:a16="http://schemas.microsoft.com/office/drawing/2014/main" id="{67138A74-25FC-4194-BA60-71BE4CFFC59C}"/>
                </a:ext>
              </a:extLst>
            </p:cNvPr>
            <p:cNvSpPr txBox="1"/>
            <p:nvPr/>
          </p:nvSpPr>
          <p:spPr>
            <a:xfrm>
              <a:off x="5003495" y="4788258"/>
              <a:ext cx="467742" cy="184666"/>
            </a:xfrm>
            <a:prstGeom prst="rect">
              <a:avLst/>
            </a:prstGeom>
            <a:noFill/>
          </p:spPr>
          <p:txBody>
            <a:bodyPr wrap="square" lIns="0" tIns="0" rIns="36000" bIns="0" rtlCol="0" anchor="ctr">
              <a:spAutoFit/>
            </a:bodyPr>
            <a:lstStyle/>
            <a:p>
              <a:pPr algn="r"/>
              <a:r>
                <a:rPr lang="en-GB" sz="1200" dirty="0"/>
                <a:t>-0.5</a:t>
              </a:r>
            </a:p>
          </p:txBody>
        </p:sp>
        <p:sp>
          <p:nvSpPr>
            <p:cNvPr id="157" name="TextBox 156">
              <a:extLst>
                <a:ext uri="{FF2B5EF4-FFF2-40B4-BE49-F238E27FC236}">
                  <a16:creationId xmlns:a16="http://schemas.microsoft.com/office/drawing/2014/main" id="{C1546C42-15D0-413E-A404-4AF0D17E9D92}"/>
                </a:ext>
              </a:extLst>
            </p:cNvPr>
            <p:cNvSpPr txBox="1"/>
            <p:nvPr/>
          </p:nvSpPr>
          <p:spPr>
            <a:xfrm>
              <a:off x="5192888" y="4388002"/>
              <a:ext cx="278348" cy="184666"/>
            </a:xfrm>
            <a:prstGeom prst="rect">
              <a:avLst/>
            </a:prstGeom>
            <a:noFill/>
          </p:spPr>
          <p:txBody>
            <a:bodyPr wrap="square" lIns="0" tIns="0" rIns="36000" bIns="0" rtlCol="0" anchor="ctr">
              <a:spAutoFit/>
            </a:bodyPr>
            <a:lstStyle/>
            <a:p>
              <a:pPr algn="r"/>
              <a:r>
                <a:rPr lang="en-GB" sz="1200" dirty="0"/>
                <a:t>0</a:t>
              </a:r>
            </a:p>
          </p:txBody>
        </p:sp>
        <p:sp>
          <p:nvSpPr>
            <p:cNvPr id="158" name="TextBox 157">
              <a:extLst>
                <a:ext uri="{FF2B5EF4-FFF2-40B4-BE49-F238E27FC236}">
                  <a16:creationId xmlns:a16="http://schemas.microsoft.com/office/drawing/2014/main" id="{14AB3D4F-2A2C-4460-9474-809D46011F2E}"/>
                </a:ext>
              </a:extLst>
            </p:cNvPr>
            <p:cNvSpPr txBox="1"/>
            <p:nvPr/>
          </p:nvSpPr>
          <p:spPr>
            <a:xfrm>
              <a:off x="5104654" y="3987745"/>
              <a:ext cx="366582" cy="184666"/>
            </a:xfrm>
            <a:prstGeom prst="rect">
              <a:avLst/>
            </a:prstGeom>
            <a:noFill/>
          </p:spPr>
          <p:txBody>
            <a:bodyPr wrap="square" lIns="0" tIns="0" rIns="36000" bIns="0" rtlCol="0" anchor="ctr">
              <a:spAutoFit/>
            </a:bodyPr>
            <a:lstStyle/>
            <a:p>
              <a:pPr algn="r"/>
              <a:r>
                <a:rPr lang="en-GB" sz="1200" dirty="0"/>
                <a:t>0.5</a:t>
              </a:r>
            </a:p>
          </p:txBody>
        </p:sp>
        <p:sp>
          <p:nvSpPr>
            <p:cNvPr id="159" name="TextBox 158">
              <a:extLst>
                <a:ext uri="{FF2B5EF4-FFF2-40B4-BE49-F238E27FC236}">
                  <a16:creationId xmlns:a16="http://schemas.microsoft.com/office/drawing/2014/main" id="{1DF43FDB-5C66-4139-B1A1-36B87FE74CDA}"/>
                </a:ext>
              </a:extLst>
            </p:cNvPr>
            <p:cNvSpPr txBox="1"/>
            <p:nvPr/>
          </p:nvSpPr>
          <p:spPr>
            <a:xfrm>
              <a:off x="5192888" y="3587489"/>
              <a:ext cx="278348" cy="184666"/>
            </a:xfrm>
            <a:prstGeom prst="rect">
              <a:avLst/>
            </a:prstGeom>
            <a:noFill/>
          </p:spPr>
          <p:txBody>
            <a:bodyPr wrap="square" lIns="0" tIns="0" rIns="36000" bIns="0" rtlCol="0" anchor="ctr">
              <a:spAutoFit/>
            </a:bodyPr>
            <a:lstStyle/>
            <a:p>
              <a:pPr algn="r"/>
              <a:r>
                <a:rPr lang="en-GB" sz="1200" dirty="0"/>
                <a:t>1.0</a:t>
              </a:r>
            </a:p>
          </p:txBody>
        </p:sp>
        <p:sp>
          <p:nvSpPr>
            <p:cNvPr id="160" name="TextBox 159">
              <a:extLst>
                <a:ext uri="{FF2B5EF4-FFF2-40B4-BE49-F238E27FC236}">
                  <a16:creationId xmlns:a16="http://schemas.microsoft.com/office/drawing/2014/main" id="{99001FB1-BADB-4780-B62E-B191A3C1B83E}"/>
                </a:ext>
              </a:extLst>
            </p:cNvPr>
            <p:cNvSpPr txBox="1"/>
            <p:nvPr/>
          </p:nvSpPr>
          <p:spPr>
            <a:xfrm>
              <a:off x="5232367" y="3187232"/>
              <a:ext cx="238869" cy="184666"/>
            </a:xfrm>
            <a:prstGeom prst="rect">
              <a:avLst/>
            </a:prstGeom>
            <a:noFill/>
          </p:spPr>
          <p:txBody>
            <a:bodyPr wrap="square" lIns="0" tIns="0" rIns="36000" bIns="0" rtlCol="0" anchor="ctr">
              <a:spAutoFit/>
            </a:bodyPr>
            <a:lstStyle/>
            <a:p>
              <a:pPr algn="r"/>
              <a:r>
                <a:rPr lang="en-GB" sz="1200" dirty="0"/>
                <a:t>1.5</a:t>
              </a:r>
            </a:p>
          </p:txBody>
        </p:sp>
      </p:grpSp>
      <p:sp>
        <p:nvSpPr>
          <p:cNvPr id="148" name="TextBox 147">
            <a:extLst>
              <a:ext uri="{FF2B5EF4-FFF2-40B4-BE49-F238E27FC236}">
                <a16:creationId xmlns:a16="http://schemas.microsoft.com/office/drawing/2014/main" id="{D11B41BB-6B7A-4910-8445-A967939DA872}"/>
              </a:ext>
            </a:extLst>
          </p:cNvPr>
          <p:cNvSpPr txBox="1"/>
          <p:nvPr/>
        </p:nvSpPr>
        <p:spPr>
          <a:xfrm rot="16200000">
            <a:off x="5626612" y="3406119"/>
            <a:ext cx="1861238" cy="583493"/>
          </a:xfrm>
          <a:prstGeom prst="rect">
            <a:avLst/>
          </a:prstGeom>
          <a:noFill/>
        </p:spPr>
        <p:txBody>
          <a:bodyPr wrap="square" lIns="0" tIns="0" rIns="0" bIns="0" rtlCol="0">
            <a:spAutoFit/>
          </a:bodyPr>
          <a:lstStyle/>
          <a:p>
            <a:pPr algn="ctr">
              <a:lnSpc>
                <a:spcPct val="90000"/>
              </a:lnSpc>
            </a:pPr>
            <a:r>
              <a:rPr lang="en-GB" sz="1400" b="1" dirty="0"/>
              <a:t>Change in haemoglobin levels from baseline</a:t>
            </a:r>
          </a:p>
        </p:txBody>
      </p:sp>
      <p:sp>
        <p:nvSpPr>
          <p:cNvPr id="149" name="TextBox 148">
            <a:extLst>
              <a:ext uri="{FF2B5EF4-FFF2-40B4-BE49-F238E27FC236}">
                <a16:creationId xmlns:a16="http://schemas.microsoft.com/office/drawing/2014/main" id="{6D3AB2C3-79FD-4030-B7D7-B4C7ABBF3BB1}"/>
              </a:ext>
            </a:extLst>
          </p:cNvPr>
          <p:cNvSpPr txBox="1"/>
          <p:nvPr/>
        </p:nvSpPr>
        <p:spPr>
          <a:xfrm>
            <a:off x="9103413" y="2892961"/>
            <a:ext cx="569387" cy="230832"/>
          </a:xfrm>
          <a:prstGeom prst="rect">
            <a:avLst/>
          </a:prstGeom>
          <a:noFill/>
        </p:spPr>
        <p:txBody>
          <a:bodyPr wrap="none" rtlCol="0">
            <a:spAutoFit/>
          </a:bodyPr>
          <a:lstStyle/>
          <a:p>
            <a:r>
              <a:rPr lang="en-GB" sz="900" dirty="0">
                <a:solidFill>
                  <a:srgbClr val="000000"/>
                </a:solidFill>
              </a:rPr>
              <a:t>p=0.02</a:t>
            </a:r>
          </a:p>
        </p:txBody>
      </p:sp>
      <p:grpSp>
        <p:nvGrpSpPr>
          <p:cNvPr id="13" name="Group 12">
            <a:extLst>
              <a:ext uri="{FF2B5EF4-FFF2-40B4-BE49-F238E27FC236}">
                <a16:creationId xmlns:a16="http://schemas.microsoft.com/office/drawing/2014/main" id="{BE3C16F9-64AA-4507-AEA0-7A48F0E15166}"/>
              </a:ext>
            </a:extLst>
          </p:cNvPr>
          <p:cNvGrpSpPr/>
          <p:nvPr/>
        </p:nvGrpSpPr>
        <p:grpSpPr>
          <a:xfrm>
            <a:off x="7343241" y="2953138"/>
            <a:ext cx="2412465" cy="1468262"/>
            <a:chOff x="5819240" y="2953138"/>
            <a:chExt cx="2412465" cy="1468262"/>
          </a:xfrm>
        </p:grpSpPr>
        <p:grpSp>
          <p:nvGrpSpPr>
            <p:cNvPr id="126" name="Group 125">
              <a:extLst>
                <a:ext uri="{FF2B5EF4-FFF2-40B4-BE49-F238E27FC236}">
                  <a16:creationId xmlns:a16="http://schemas.microsoft.com/office/drawing/2014/main" id="{8128E958-241D-44A1-808A-A211D62A74D5}"/>
                </a:ext>
              </a:extLst>
            </p:cNvPr>
            <p:cNvGrpSpPr/>
            <p:nvPr/>
          </p:nvGrpSpPr>
          <p:grpSpPr>
            <a:xfrm>
              <a:off x="7560648" y="3024201"/>
              <a:ext cx="80558" cy="882936"/>
              <a:chOff x="3743571" y="3308401"/>
              <a:chExt cx="80558" cy="722480"/>
            </a:xfrm>
          </p:grpSpPr>
          <p:cxnSp>
            <p:nvCxnSpPr>
              <p:cNvPr id="197" name="Straight Connector 196">
                <a:extLst>
                  <a:ext uri="{FF2B5EF4-FFF2-40B4-BE49-F238E27FC236}">
                    <a16:creationId xmlns:a16="http://schemas.microsoft.com/office/drawing/2014/main" id="{9FF5BEBA-8AE4-4088-992A-9C8AD1142CC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C0AD140F-7C4C-4DDC-B751-0C83AE7AF261}"/>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5F1EE72B-20E8-4A7D-9DB4-0D726830E68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7" name="Group 126">
              <a:extLst>
                <a:ext uri="{FF2B5EF4-FFF2-40B4-BE49-F238E27FC236}">
                  <a16:creationId xmlns:a16="http://schemas.microsoft.com/office/drawing/2014/main" id="{E81491DC-3E40-433C-96E4-C03381B1C8EB}"/>
                </a:ext>
              </a:extLst>
            </p:cNvPr>
            <p:cNvGrpSpPr/>
            <p:nvPr/>
          </p:nvGrpSpPr>
          <p:grpSpPr>
            <a:xfrm>
              <a:off x="8151147" y="2953138"/>
              <a:ext cx="80558" cy="769410"/>
              <a:chOff x="3743571" y="3308401"/>
              <a:chExt cx="80558" cy="722480"/>
            </a:xfrm>
          </p:grpSpPr>
          <p:cxnSp>
            <p:nvCxnSpPr>
              <p:cNvPr id="194" name="Straight Connector 193">
                <a:extLst>
                  <a:ext uri="{FF2B5EF4-FFF2-40B4-BE49-F238E27FC236}">
                    <a16:creationId xmlns:a16="http://schemas.microsoft.com/office/drawing/2014/main" id="{352F3D8D-E274-4F4C-AD8A-921D0A3E965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318AD1ED-2A71-48FF-A454-36424485D8E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231C99D6-A566-4F78-81D1-3AA88320393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8" name="Group 127">
              <a:extLst>
                <a:ext uri="{FF2B5EF4-FFF2-40B4-BE49-F238E27FC236}">
                  <a16:creationId xmlns:a16="http://schemas.microsoft.com/office/drawing/2014/main" id="{5006F97A-CFA1-4FEE-BBC8-E37850618FCF}"/>
                </a:ext>
              </a:extLst>
            </p:cNvPr>
            <p:cNvGrpSpPr/>
            <p:nvPr/>
          </p:nvGrpSpPr>
          <p:grpSpPr>
            <a:xfrm>
              <a:off x="6977739" y="3009724"/>
              <a:ext cx="80558" cy="786317"/>
              <a:chOff x="3743571" y="3308401"/>
              <a:chExt cx="80558" cy="722480"/>
            </a:xfrm>
          </p:grpSpPr>
          <p:cxnSp>
            <p:nvCxnSpPr>
              <p:cNvPr id="191" name="Straight Connector 190">
                <a:extLst>
                  <a:ext uri="{FF2B5EF4-FFF2-40B4-BE49-F238E27FC236}">
                    <a16:creationId xmlns:a16="http://schemas.microsoft.com/office/drawing/2014/main" id="{352CC31D-E307-49A4-A045-2135F529CDB3}"/>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0E4C974D-CDA1-4659-B54A-466EFA1DBE7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64533BC5-C7CF-4F7F-A884-71B95E70CBE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9" name="Group 128">
              <a:extLst>
                <a:ext uri="{FF2B5EF4-FFF2-40B4-BE49-F238E27FC236}">
                  <a16:creationId xmlns:a16="http://schemas.microsoft.com/office/drawing/2014/main" id="{2604AA3A-0774-4F6F-82F3-A3E8392166A9}"/>
                </a:ext>
              </a:extLst>
            </p:cNvPr>
            <p:cNvGrpSpPr/>
            <p:nvPr/>
          </p:nvGrpSpPr>
          <p:grpSpPr>
            <a:xfrm>
              <a:off x="6393234" y="3496102"/>
              <a:ext cx="80558" cy="771667"/>
              <a:chOff x="3743571" y="3308401"/>
              <a:chExt cx="80558" cy="722480"/>
            </a:xfrm>
          </p:grpSpPr>
          <p:cxnSp>
            <p:nvCxnSpPr>
              <p:cNvPr id="188" name="Straight Connector 187">
                <a:extLst>
                  <a:ext uri="{FF2B5EF4-FFF2-40B4-BE49-F238E27FC236}">
                    <a16:creationId xmlns:a16="http://schemas.microsoft.com/office/drawing/2014/main" id="{3CB5B67F-4D41-4506-ADAE-CFAE560CC24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C4FBC872-2049-448F-8974-32E9CF57295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478DBE70-9FB7-43F3-A78F-21D4EC31658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0" name="Group 129">
              <a:extLst>
                <a:ext uri="{FF2B5EF4-FFF2-40B4-BE49-F238E27FC236}">
                  <a16:creationId xmlns:a16="http://schemas.microsoft.com/office/drawing/2014/main" id="{DD91D696-650A-4865-BFFD-52E6C30B214F}"/>
                </a:ext>
              </a:extLst>
            </p:cNvPr>
            <p:cNvGrpSpPr/>
            <p:nvPr/>
          </p:nvGrpSpPr>
          <p:grpSpPr>
            <a:xfrm>
              <a:off x="6393234" y="3997723"/>
              <a:ext cx="80558" cy="423677"/>
              <a:chOff x="3743571" y="3308401"/>
              <a:chExt cx="80558" cy="722480"/>
            </a:xfrm>
          </p:grpSpPr>
          <p:cxnSp>
            <p:nvCxnSpPr>
              <p:cNvPr id="185" name="Straight Connector 184">
                <a:extLst>
                  <a:ext uri="{FF2B5EF4-FFF2-40B4-BE49-F238E27FC236}">
                    <a16:creationId xmlns:a16="http://schemas.microsoft.com/office/drawing/2014/main" id="{42D29D09-BDA0-46EF-8E71-3D3870351A9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6F8B3C01-BB81-451D-863C-9CE0696A431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4CDA27FA-E0F8-4FB5-B5CA-ECAFEA3FB716}"/>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1" name="Group 130">
              <a:extLst>
                <a:ext uri="{FF2B5EF4-FFF2-40B4-BE49-F238E27FC236}">
                  <a16:creationId xmlns:a16="http://schemas.microsoft.com/office/drawing/2014/main" id="{417C6CDB-2F2C-45A2-B856-BBC3A805849C}"/>
                </a:ext>
              </a:extLst>
            </p:cNvPr>
            <p:cNvGrpSpPr/>
            <p:nvPr/>
          </p:nvGrpSpPr>
          <p:grpSpPr>
            <a:xfrm>
              <a:off x="7560648" y="3731094"/>
              <a:ext cx="80558" cy="581113"/>
              <a:chOff x="3743571" y="3308401"/>
              <a:chExt cx="80558" cy="722480"/>
            </a:xfrm>
          </p:grpSpPr>
          <p:cxnSp>
            <p:nvCxnSpPr>
              <p:cNvPr id="182" name="Straight Connector 181">
                <a:extLst>
                  <a:ext uri="{FF2B5EF4-FFF2-40B4-BE49-F238E27FC236}">
                    <a16:creationId xmlns:a16="http://schemas.microsoft.com/office/drawing/2014/main" id="{3D4D5424-8A37-4034-9FB0-96C72396712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B3822885-65E9-456C-81F7-19535CB47166}"/>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D19DDCE7-8D94-4030-8C0F-AE631811E00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2" name="Group 131">
              <a:extLst>
                <a:ext uri="{FF2B5EF4-FFF2-40B4-BE49-F238E27FC236}">
                  <a16:creationId xmlns:a16="http://schemas.microsoft.com/office/drawing/2014/main" id="{1EDB33BC-47D8-4655-A566-B5D422F52D04}"/>
                </a:ext>
              </a:extLst>
            </p:cNvPr>
            <p:cNvGrpSpPr/>
            <p:nvPr/>
          </p:nvGrpSpPr>
          <p:grpSpPr>
            <a:xfrm>
              <a:off x="8151147" y="3562990"/>
              <a:ext cx="80558" cy="586848"/>
              <a:chOff x="3743571" y="3308401"/>
              <a:chExt cx="80558" cy="722480"/>
            </a:xfrm>
          </p:grpSpPr>
          <p:cxnSp>
            <p:nvCxnSpPr>
              <p:cNvPr id="179" name="Straight Connector 178">
                <a:extLst>
                  <a:ext uri="{FF2B5EF4-FFF2-40B4-BE49-F238E27FC236}">
                    <a16:creationId xmlns:a16="http://schemas.microsoft.com/office/drawing/2014/main" id="{D92AAA0F-8BFF-4DAD-AB78-A2B3259C5AE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E83CBCE4-6069-42C6-B71B-02FC13BCF27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097592DA-5DB9-4693-9001-B30DD852BE6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3" name="Group 132">
              <a:extLst>
                <a:ext uri="{FF2B5EF4-FFF2-40B4-BE49-F238E27FC236}">
                  <a16:creationId xmlns:a16="http://schemas.microsoft.com/office/drawing/2014/main" id="{80C3803E-9C0B-47FA-BDB0-71C9520CB70B}"/>
                </a:ext>
              </a:extLst>
            </p:cNvPr>
            <p:cNvGrpSpPr/>
            <p:nvPr/>
          </p:nvGrpSpPr>
          <p:grpSpPr>
            <a:xfrm>
              <a:off x="6977739" y="3972085"/>
              <a:ext cx="80558" cy="371512"/>
              <a:chOff x="3743571" y="3308401"/>
              <a:chExt cx="80558" cy="722480"/>
            </a:xfrm>
          </p:grpSpPr>
          <p:cxnSp>
            <p:nvCxnSpPr>
              <p:cNvPr id="176" name="Straight Connector 175">
                <a:extLst>
                  <a:ext uri="{FF2B5EF4-FFF2-40B4-BE49-F238E27FC236}">
                    <a16:creationId xmlns:a16="http://schemas.microsoft.com/office/drawing/2014/main" id="{6E2CF7F9-0A0C-403E-B3A0-DDA3E4919CB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6352E4C4-F612-4DD4-A58B-B527B73BFA9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FE0FE941-05B3-4B32-A359-E4850DB24FD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4" name="Oval 133">
              <a:extLst>
                <a:ext uri="{FF2B5EF4-FFF2-40B4-BE49-F238E27FC236}">
                  <a16:creationId xmlns:a16="http://schemas.microsoft.com/office/drawing/2014/main" id="{31F3868A-A89E-4FC0-8EB7-4126CDCED266}"/>
                </a:ext>
              </a:extLst>
            </p:cNvPr>
            <p:cNvSpPr/>
            <p:nvPr/>
          </p:nvSpPr>
          <p:spPr>
            <a:xfrm>
              <a:off x="6982040" y="412821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55E89931-7EBA-43B6-9405-CFA9E16E86B4}"/>
                </a:ext>
              </a:extLst>
            </p:cNvPr>
            <p:cNvSpPr/>
            <p:nvPr/>
          </p:nvSpPr>
          <p:spPr>
            <a:xfrm>
              <a:off x="7564949" y="3987920"/>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1D03CDE9-DB91-4BCA-B850-6F65D78DEEF7}"/>
                </a:ext>
              </a:extLst>
            </p:cNvPr>
            <p:cNvSpPr/>
            <p:nvPr/>
          </p:nvSpPr>
          <p:spPr>
            <a:xfrm>
              <a:off x="8155448" y="381911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877101E3-97CC-4124-AE81-6E85032F0F09}"/>
                </a:ext>
              </a:extLst>
            </p:cNvPr>
            <p:cNvSpPr/>
            <p:nvPr/>
          </p:nvSpPr>
          <p:spPr>
            <a:xfrm>
              <a:off x="6397535" y="4169923"/>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8" name="Freeform: Shape 137">
              <a:extLst>
                <a:ext uri="{FF2B5EF4-FFF2-40B4-BE49-F238E27FC236}">
                  <a16:creationId xmlns:a16="http://schemas.microsoft.com/office/drawing/2014/main" id="{3720CD29-C284-4793-839A-5C2A063A17D7}"/>
                </a:ext>
              </a:extLst>
            </p:cNvPr>
            <p:cNvSpPr/>
            <p:nvPr/>
          </p:nvSpPr>
          <p:spPr>
            <a:xfrm>
              <a:off x="5855768" y="3860251"/>
              <a:ext cx="2333462" cy="351151"/>
            </a:xfrm>
            <a:custGeom>
              <a:avLst/>
              <a:gdLst>
                <a:gd name="connsiteX0" fmla="*/ 0 w 2341296"/>
                <a:gd name="connsiteY0" fmla="*/ 302103 h 302103"/>
                <a:gd name="connsiteX1" fmla="*/ 582627 w 2341296"/>
                <a:gd name="connsiteY1" fmla="*/ 566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41296"/>
                <a:gd name="connsiteY0" fmla="*/ 302103 h 302103"/>
                <a:gd name="connsiteX1" fmla="*/ 589928 w 2341296"/>
                <a:gd name="connsiteY1" fmla="*/ 493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37645"/>
                <a:gd name="connsiteY0" fmla="*/ 294802 h 294802"/>
                <a:gd name="connsiteX1" fmla="*/ 586277 w 2337645"/>
                <a:gd name="connsiteY1" fmla="*/ 49345 h 294802"/>
                <a:gd name="connsiteX2" fmla="*/ 1177786 w 2337645"/>
                <a:gd name="connsiteY2" fmla="*/ 72829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43114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5890 w 2337645"/>
                <a:gd name="connsiteY3" fmla="*/ 154702 h 294802"/>
                <a:gd name="connsiteX4" fmla="*/ 2337645 w 2337645"/>
                <a:gd name="connsiteY4" fmla="*/ 0 h 294802"/>
                <a:gd name="connsiteX0" fmla="*/ 0 w 2339470"/>
                <a:gd name="connsiteY0" fmla="*/ 302103 h 302103"/>
                <a:gd name="connsiteX1" fmla="*/ 586277 w 2339470"/>
                <a:gd name="connsiteY1" fmla="*/ 56646 h 302103"/>
                <a:gd name="connsiteX2" fmla="*/ 1161360 w 2339470"/>
                <a:gd name="connsiteY2" fmla="*/ 83781 h 302103"/>
                <a:gd name="connsiteX3" fmla="*/ 1755890 w 2339470"/>
                <a:gd name="connsiteY3" fmla="*/ 162003 h 302103"/>
                <a:gd name="connsiteX4" fmla="*/ 2339470 w 2339470"/>
                <a:gd name="connsiteY4" fmla="*/ 0 h 302103"/>
                <a:gd name="connsiteX0" fmla="*/ 0 w 2328519"/>
                <a:gd name="connsiteY0" fmla="*/ 294803 h 294803"/>
                <a:gd name="connsiteX1" fmla="*/ 586277 w 2328519"/>
                <a:gd name="connsiteY1" fmla="*/ 49346 h 294803"/>
                <a:gd name="connsiteX2" fmla="*/ 1161360 w 2328519"/>
                <a:gd name="connsiteY2" fmla="*/ 76481 h 294803"/>
                <a:gd name="connsiteX3" fmla="*/ 1755890 w 2328519"/>
                <a:gd name="connsiteY3" fmla="*/ 154703 h 294803"/>
                <a:gd name="connsiteX4" fmla="*/ 2328519 w 2328519"/>
                <a:gd name="connsiteY4" fmla="*/ 0 h 294803"/>
                <a:gd name="connsiteX0" fmla="*/ 0 w 2328519"/>
                <a:gd name="connsiteY0" fmla="*/ 303246 h 303246"/>
                <a:gd name="connsiteX1" fmla="*/ 586277 w 2328519"/>
                <a:gd name="connsiteY1" fmla="*/ 5778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8519"/>
                <a:gd name="connsiteY0" fmla="*/ 303246 h 303246"/>
                <a:gd name="connsiteX1" fmla="*/ 582491 w 2328519"/>
                <a:gd name="connsiteY1" fmla="*/ 4779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6626"/>
                <a:gd name="connsiteY0" fmla="*/ 205834 h 205834"/>
                <a:gd name="connsiteX1" fmla="*/ 580598 w 2326626"/>
                <a:gd name="connsiteY1" fmla="*/ 47799 h 205834"/>
                <a:gd name="connsiteX2" fmla="*/ 1174612 w 2326626"/>
                <a:gd name="connsiteY2" fmla="*/ 0 h 205834"/>
                <a:gd name="connsiteX3" fmla="*/ 1753997 w 2326626"/>
                <a:gd name="connsiteY3" fmla="*/ 163146 h 205834"/>
                <a:gd name="connsiteX4" fmla="*/ 2326626 w 2326626"/>
                <a:gd name="connsiteY4" fmla="*/ 8443 h 205834"/>
                <a:gd name="connsiteX0" fmla="*/ 0 w 2326626"/>
                <a:gd name="connsiteY0" fmla="*/ 197391 h 271173"/>
                <a:gd name="connsiteX1" fmla="*/ 580598 w 2326626"/>
                <a:gd name="connsiteY1" fmla="*/ 39356 h 271173"/>
                <a:gd name="connsiteX2" fmla="*/ 1172903 w 2326626"/>
                <a:gd name="connsiteY2" fmla="*/ 271173 h 271173"/>
                <a:gd name="connsiteX3" fmla="*/ 1753997 w 2326626"/>
                <a:gd name="connsiteY3" fmla="*/ 154703 h 271173"/>
                <a:gd name="connsiteX4" fmla="*/ 2326626 w 2326626"/>
                <a:gd name="connsiteY4" fmla="*/ 0 h 271173"/>
                <a:gd name="connsiteX0" fmla="*/ 0 w 2326626"/>
                <a:gd name="connsiteY0" fmla="*/ 197391 h 337011"/>
                <a:gd name="connsiteX1" fmla="*/ 584016 w 2326626"/>
                <a:gd name="connsiteY1" fmla="*/ 337011 h 337011"/>
                <a:gd name="connsiteX2" fmla="*/ 1172903 w 2326626"/>
                <a:gd name="connsiteY2" fmla="*/ 271173 h 337011"/>
                <a:gd name="connsiteX3" fmla="*/ 1753997 w 2326626"/>
                <a:gd name="connsiteY3" fmla="*/ 154703 h 337011"/>
                <a:gd name="connsiteX4" fmla="*/ 2326626 w 2326626"/>
                <a:gd name="connsiteY4" fmla="*/ 0 h 337011"/>
                <a:gd name="connsiteX0" fmla="*/ 0 w 2319789"/>
                <a:gd name="connsiteY0" fmla="*/ 190626 h 337011"/>
                <a:gd name="connsiteX1" fmla="*/ 577179 w 2319789"/>
                <a:gd name="connsiteY1" fmla="*/ 337011 h 337011"/>
                <a:gd name="connsiteX2" fmla="*/ 1166066 w 2319789"/>
                <a:gd name="connsiteY2" fmla="*/ 271173 h 337011"/>
                <a:gd name="connsiteX3" fmla="*/ 1747160 w 2319789"/>
                <a:gd name="connsiteY3" fmla="*/ 154703 h 337011"/>
                <a:gd name="connsiteX4" fmla="*/ 2319789 w 2319789"/>
                <a:gd name="connsiteY4" fmla="*/ 0 h 337011"/>
                <a:gd name="connsiteX0" fmla="*/ 0 w 2319789"/>
                <a:gd name="connsiteY0" fmla="*/ 190626 h 337011"/>
                <a:gd name="connsiteX1" fmla="*/ 577179 w 2319789"/>
                <a:gd name="connsiteY1" fmla="*/ 337011 h 337011"/>
                <a:gd name="connsiteX2" fmla="*/ 1166066 w 2319789"/>
                <a:gd name="connsiteY2" fmla="*/ 271173 h 337011"/>
                <a:gd name="connsiteX3" fmla="*/ 1742033 w 2319789"/>
                <a:gd name="connsiteY3" fmla="*/ 91564 h 337011"/>
                <a:gd name="connsiteX4" fmla="*/ 2319789 w 2319789"/>
                <a:gd name="connsiteY4" fmla="*/ 0 h 337011"/>
                <a:gd name="connsiteX0" fmla="*/ 0 w 2333462"/>
                <a:gd name="connsiteY0" fmla="*/ 316905 h 463290"/>
                <a:gd name="connsiteX1" fmla="*/ 577179 w 2333462"/>
                <a:gd name="connsiteY1" fmla="*/ 463290 h 463290"/>
                <a:gd name="connsiteX2" fmla="*/ 1166066 w 2333462"/>
                <a:gd name="connsiteY2" fmla="*/ 397452 h 463290"/>
                <a:gd name="connsiteX3" fmla="*/ 1742033 w 2333462"/>
                <a:gd name="connsiteY3" fmla="*/ 217843 h 463290"/>
                <a:gd name="connsiteX4" fmla="*/ 2333462 w 2333462"/>
                <a:gd name="connsiteY4" fmla="*/ 0 h 46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462" h="463290">
                  <a:moveTo>
                    <a:pt x="0" y="316905"/>
                  </a:moveTo>
                  <a:lnTo>
                    <a:pt x="577179" y="463290"/>
                  </a:lnTo>
                  <a:lnTo>
                    <a:pt x="1166066" y="397452"/>
                  </a:lnTo>
                  <a:lnTo>
                    <a:pt x="1742033" y="217843"/>
                  </a:lnTo>
                  <a:lnTo>
                    <a:pt x="2333462" y="0"/>
                  </a:lnTo>
                </a:path>
              </a:pathLst>
            </a:cu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0" name="Freeform: Shape 149">
              <a:extLst>
                <a:ext uri="{FF2B5EF4-FFF2-40B4-BE49-F238E27FC236}">
                  <a16:creationId xmlns:a16="http://schemas.microsoft.com/office/drawing/2014/main" id="{6DF88A61-E5C5-4B35-A6C6-D48E6E3F2D8B}"/>
                </a:ext>
              </a:extLst>
            </p:cNvPr>
            <p:cNvSpPr/>
            <p:nvPr/>
          </p:nvSpPr>
          <p:spPr>
            <a:xfrm>
              <a:off x="5854382" y="3338924"/>
              <a:ext cx="2338387" cy="762867"/>
            </a:xfrm>
            <a:custGeom>
              <a:avLst/>
              <a:gdLst>
                <a:gd name="connsiteX0" fmla="*/ 0 w 2338387"/>
                <a:gd name="connsiteY0" fmla="*/ 1260475 h 1260475"/>
                <a:gd name="connsiteX1" fmla="*/ 584200 w 2338387"/>
                <a:gd name="connsiteY1" fmla="*/ 757237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318048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232450 h 1260475"/>
                <a:gd name="connsiteX0" fmla="*/ 0 w 2338387"/>
                <a:gd name="connsiteY0" fmla="*/ 1028025 h 1028025"/>
                <a:gd name="connsiteX1" fmla="*/ 580413 w 2338387"/>
                <a:gd name="connsiteY1" fmla="*/ 341786 h 1028025"/>
                <a:gd name="connsiteX2" fmla="*/ 1162110 w 2338387"/>
                <a:gd name="connsiteY2" fmla="*/ 77642 h 1028025"/>
                <a:gd name="connsiteX3" fmla="*/ 1743811 w 2338387"/>
                <a:gd name="connsiteY3" fmla="*/ 136291 h 1028025"/>
                <a:gd name="connsiteX4" fmla="*/ 2338387 w 2338387"/>
                <a:gd name="connsiteY4" fmla="*/ 0 h 1028025"/>
                <a:gd name="connsiteX0" fmla="*/ 0 w 2338387"/>
                <a:gd name="connsiteY0" fmla="*/ 1068729 h 1068729"/>
                <a:gd name="connsiteX1" fmla="*/ 580413 w 2338387"/>
                <a:gd name="connsiteY1" fmla="*/ 382490 h 1068729"/>
                <a:gd name="connsiteX2" fmla="*/ 1162110 w 2338387"/>
                <a:gd name="connsiteY2" fmla="*/ 118346 h 1068729"/>
                <a:gd name="connsiteX3" fmla="*/ 1743811 w 2338387"/>
                <a:gd name="connsiteY3" fmla="*/ 176995 h 1068729"/>
                <a:gd name="connsiteX4" fmla="*/ 2338387 w 2338387"/>
                <a:gd name="connsiteY4" fmla="*/ 0 h 1068729"/>
                <a:gd name="connsiteX0" fmla="*/ 0 w 2338387"/>
                <a:gd name="connsiteY0" fmla="*/ 1068729 h 1068729"/>
                <a:gd name="connsiteX1" fmla="*/ 580413 w 2338387"/>
                <a:gd name="connsiteY1" fmla="*/ 382490 h 1068729"/>
                <a:gd name="connsiteX2" fmla="*/ 1158691 w 2338387"/>
                <a:gd name="connsiteY2" fmla="*/ 87218 h 1068729"/>
                <a:gd name="connsiteX3" fmla="*/ 1743811 w 2338387"/>
                <a:gd name="connsiteY3" fmla="*/ 176995 h 1068729"/>
                <a:gd name="connsiteX4" fmla="*/ 2338387 w 2338387"/>
                <a:gd name="connsiteY4" fmla="*/ 0 h 1068729"/>
                <a:gd name="connsiteX0" fmla="*/ 0 w 2338387"/>
                <a:gd name="connsiteY0" fmla="*/ 1068729 h 1068729"/>
                <a:gd name="connsiteX1" fmla="*/ 575286 w 2338387"/>
                <a:gd name="connsiteY1" fmla="*/ 760809 h 1068729"/>
                <a:gd name="connsiteX2" fmla="*/ 1158691 w 2338387"/>
                <a:gd name="connsiteY2" fmla="*/ 87218 h 1068729"/>
                <a:gd name="connsiteX3" fmla="*/ 1743811 w 2338387"/>
                <a:gd name="connsiteY3" fmla="*/ 176995 h 1068729"/>
                <a:gd name="connsiteX4" fmla="*/ 2338387 w 2338387"/>
                <a:gd name="connsiteY4" fmla="*/ 0 h 1068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87" h="1068729">
                  <a:moveTo>
                    <a:pt x="0" y="1068729"/>
                  </a:moveTo>
                  <a:lnTo>
                    <a:pt x="575286" y="760809"/>
                  </a:lnTo>
                  <a:lnTo>
                    <a:pt x="1158691" y="87218"/>
                  </a:lnTo>
                  <a:lnTo>
                    <a:pt x="1743811" y="176995"/>
                  </a:lnTo>
                  <a:lnTo>
                    <a:pt x="2338387" y="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1" name="Oval 150">
              <a:extLst>
                <a:ext uri="{FF2B5EF4-FFF2-40B4-BE49-F238E27FC236}">
                  <a16:creationId xmlns:a16="http://schemas.microsoft.com/office/drawing/2014/main" id="{A8F78073-7A5C-4056-9DAC-BF525859DDD4}"/>
                </a:ext>
              </a:extLst>
            </p:cNvPr>
            <p:cNvSpPr/>
            <p:nvPr/>
          </p:nvSpPr>
          <p:spPr>
            <a:xfrm>
              <a:off x="6982040" y="336920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2" name="Oval 151">
              <a:extLst>
                <a:ext uri="{FF2B5EF4-FFF2-40B4-BE49-F238E27FC236}">
                  <a16:creationId xmlns:a16="http://schemas.microsoft.com/office/drawing/2014/main" id="{A45B94E1-946F-4DB8-B08C-4F9908F2ACB7}"/>
                </a:ext>
              </a:extLst>
            </p:cNvPr>
            <p:cNvSpPr/>
            <p:nvPr/>
          </p:nvSpPr>
          <p:spPr>
            <a:xfrm>
              <a:off x="7564949" y="342799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3" name="Oval 152">
              <a:extLst>
                <a:ext uri="{FF2B5EF4-FFF2-40B4-BE49-F238E27FC236}">
                  <a16:creationId xmlns:a16="http://schemas.microsoft.com/office/drawing/2014/main" id="{7452948A-8289-441A-A576-7DEEA9AF376A}"/>
                </a:ext>
              </a:extLst>
            </p:cNvPr>
            <p:cNvSpPr/>
            <p:nvPr/>
          </p:nvSpPr>
          <p:spPr>
            <a:xfrm>
              <a:off x="8155448" y="330521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9BD72C39-5C94-4889-9253-EBAC51C17DB8}"/>
                </a:ext>
              </a:extLst>
            </p:cNvPr>
            <p:cNvSpPr/>
            <p:nvPr/>
          </p:nvSpPr>
          <p:spPr>
            <a:xfrm>
              <a:off x="6397535" y="3848297"/>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92955D57-8C1B-4B0D-9883-3A48F6F79B48}"/>
                </a:ext>
              </a:extLst>
            </p:cNvPr>
            <p:cNvSpPr/>
            <p:nvPr/>
          </p:nvSpPr>
          <p:spPr>
            <a:xfrm>
              <a:off x="5819240" y="4066648"/>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06" name="TextBox 205">
            <a:extLst>
              <a:ext uri="{FF2B5EF4-FFF2-40B4-BE49-F238E27FC236}">
                <a16:creationId xmlns:a16="http://schemas.microsoft.com/office/drawing/2014/main" id="{78D13972-286D-4F55-8278-70711497A6AA}"/>
              </a:ext>
            </a:extLst>
          </p:cNvPr>
          <p:cNvSpPr txBox="1"/>
          <p:nvPr/>
        </p:nvSpPr>
        <p:spPr>
          <a:xfrm>
            <a:off x="6952279" y="2448334"/>
            <a:ext cx="3125183" cy="317779"/>
          </a:xfrm>
          <a:prstGeom prst="rect">
            <a:avLst/>
          </a:prstGeom>
          <a:noFill/>
        </p:spPr>
        <p:txBody>
          <a:bodyPr wrap="square" lIns="36000" tIns="0" rIns="36000" bIns="0" rtlCol="0">
            <a:spAutoFit/>
          </a:bodyPr>
          <a:lstStyle/>
          <a:p>
            <a:pPr algn="ctr">
              <a:lnSpc>
                <a:spcPct val="85000"/>
              </a:lnSpc>
            </a:pPr>
            <a:r>
              <a:rPr lang="en-GB" sz="1200" b="1" dirty="0">
                <a:solidFill>
                  <a:srgbClr val="000000"/>
                </a:solidFill>
              </a:rPr>
              <a:t>Change in haemoglobin levels for anaemia of known cause from baseline</a:t>
            </a:r>
            <a:endParaRPr lang="en-GB" sz="1200" dirty="0">
              <a:solidFill>
                <a:srgbClr val="000000"/>
              </a:solidFill>
            </a:endParaRPr>
          </a:p>
        </p:txBody>
      </p:sp>
      <p:grpSp>
        <p:nvGrpSpPr>
          <p:cNvPr id="23" name="Group 22">
            <a:extLst>
              <a:ext uri="{FF2B5EF4-FFF2-40B4-BE49-F238E27FC236}">
                <a16:creationId xmlns:a16="http://schemas.microsoft.com/office/drawing/2014/main" id="{79366A37-D4FF-4031-9F48-70A67DAB8764}"/>
              </a:ext>
            </a:extLst>
          </p:cNvPr>
          <p:cNvGrpSpPr/>
          <p:nvPr/>
        </p:nvGrpSpPr>
        <p:grpSpPr>
          <a:xfrm>
            <a:off x="2262441" y="4874334"/>
            <a:ext cx="3623900" cy="462022"/>
            <a:chOff x="632424" y="5240695"/>
            <a:chExt cx="3623900" cy="462022"/>
          </a:xfrm>
        </p:grpSpPr>
        <p:sp>
          <p:nvSpPr>
            <p:cNvPr id="116" name="TextBox 115">
              <a:extLst>
                <a:ext uri="{FF2B5EF4-FFF2-40B4-BE49-F238E27FC236}">
                  <a16:creationId xmlns:a16="http://schemas.microsoft.com/office/drawing/2014/main" id="{F772735A-B6BD-4FD1-85BF-0CB885E65B37}"/>
                </a:ext>
              </a:extLst>
            </p:cNvPr>
            <p:cNvSpPr txBox="1"/>
            <p:nvPr/>
          </p:nvSpPr>
          <p:spPr>
            <a:xfrm>
              <a:off x="4016909" y="5396608"/>
              <a:ext cx="239415"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25</a:t>
              </a:r>
            </a:p>
            <a:p>
              <a:pPr algn="ctr">
                <a:lnSpc>
                  <a:spcPct val="90000"/>
                </a:lnSpc>
              </a:pPr>
              <a:r>
                <a:rPr lang="en-GB" sz="1100" dirty="0">
                  <a:solidFill>
                    <a:srgbClr val="000000"/>
                  </a:solidFill>
                </a:rPr>
                <a:t>27</a:t>
              </a:r>
            </a:p>
          </p:txBody>
        </p:sp>
        <p:sp>
          <p:nvSpPr>
            <p:cNvPr id="117" name="TextBox 116">
              <a:extLst>
                <a:ext uri="{FF2B5EF4-FFF2-40B4-BE49-F238E27FC236}">
                  <a16:creationId xmlns:a16="http://schemas.microsoft.com/office/drawing/2014/main" id="{61F53B65-84DC-437A-9126-2C8ACB0E2189}"/>
                </a:ext>
              </a:extLst>
            </p:cNvPr>
            <p:cNvSpPr txBox="1"/>
            <p:nvPr/>
          </p:nvSpPr>
          <p:spPr>
            <a:xfrm>
              <a:off x="3432392" y="5396608"/>
              <a:ext cx="24101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25</a:t>
              </a:r>
            </a:p>
            <a:p>
              <a:pPr algn="ctr">
                <a:lnSpc>
                  <a:spcPct val="90000"/>
                </a:lnSpc>
              </a:pPr>
              <a:r>
                <a:rPr lang="en-GB" sz="1100" dirty="0">
                  <a:solidFill>
                    <a:srgbClr val="000000"/>
                  </a:solidFill>
                </a:rPr>
                <a:t>26</a:t>
              </a:r>
            </a:p>
          </p:txBody>
        </p:sp>
        <p:sp>
          <p:nvSpPr>
            <p:cNvPr id="118" name="TextBox 117">
              <a:extLst>
                <a:ext uri="{FF2B5EF4-FFF2-40B4-BE49-F238E27FC236}">
                  <a16:creationId xmlns:a16="http://schemas.microsoft.com/office/drawing/2014/main" id="{D85983D4-2F51-47CA-BB7F-599470792160}"/>
                </a:ext>
              </a:extLst>
            </p:cNvPr>
            <p:cNvSpPr txBox="1"/>
            <p:nvPr/>
          </p:nvSpPr>
          <p:spPr>
            <a:xfrm>
              <a:off x="2848677" y="5396608"/>
              <a:ext cx="24101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26</a:t>
              </a:r>
            </a:p>
            <a:p>
              <a:pPr algn="ctr">
                <a:lnSpc>
                  <a:spcPct val="90000"/>
                </a:lnSpc>
              </a:pPr>
              <a:r>
                <a:rPr lang="en-GB" sz="1100" dirty="0">
                  <a:solidFill>
                    <a:srgbClr val="000000"/>
                  </a:solidFill>
                </a:rPr>
                <a:t>25</a:t>
              </a:r>
            </a:p>
          </p:txBody>
        </p:sp>
        <p:sp>
          <p:nvSpPr>
            <p:cNvPr id="119" name="TextBox 118">
              <a:extLst>
                <a:ext uri="{FF2B5EF4-FFF2-40B4-BE49-F238E27FC236}">
                  <a16:creationId xmlns:a16="http://schemas.microsoft.com/office/drawing/2014/main" id="{DB793059-DFE7-4FFB-AF13-211975CB1D85}"/>
                </a:ext>
              </a:extLst>
            </p:cNvPr>
            <p:cNvSpPr txBox="1"/>
            <p:nvPr/>
          </p:nvSpPr>
          <p:spPr>
            <a:xfrm>
              <a:off x="2265763" y="5396608"/>
              <a:ext cx="239415"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25</a:t>
              </a:r>
            </a:p>
            <a:p>
              <a:pPr algn="ctr">
                <a:lnSpc>
                  <a:spcPct val="90000"/>
                </a:lnSpc>
              </a:pPr>
              <a:r>
                <a:rPr lang="en-GB" sz="1100" dirty="0">
                  <a:solidFill>
                    <a:srgbClr val="000000"/>
                  </a:solidFill>
                </a:rPr>
                <a:t>31</a:t>
              </a:r>
            </a:p>
          </p:txBody>
        </p:sp>
        <p:sp>
          <p:nvSpPr>
            <p:cNvPr id="120" name="TextBox 119">
              <a:extLst>
                <a:ext uri="{FF2B5EF4-FFF2-40B4-BE49-F238E27FC236}">
                  <a16:creationId xmlns:a16="http://schemas.microsoft.com/office/drawing/2014/main" id="{F9C9F1AD-6C53-492D-BE4C-8A1657F942F4}"/>
                </a:ext>
              </a:extLst>
            </p:cNvPr>
            <p:cNvSpPr txBox="1"/>
            <p:nvPr/>
          </p:nvSpPr>
          <p:spPr>
            <a:xfrm>
              <a:off x="1681245" y="5396608"/>
              <a:ext cx="24101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29</a:t>
              </a:r>
            </a:p>
            <a:p>
              <a:pPr algn="ctr">
                <a:lnSpc>
                  <a:spcPct val="90000"/>
                </a:lnSpc>
              </a:pPr>
              <a:r>
                <a:rPr lang="en-GB" sz="1100" dirty="0">
                  <a:solidFill>
                    <a:srgbClr val="000000"/>
                  </a:solidFill>
                </a:rPr>
                <a:t>35</a:t>
              </a:r>
            </a:p>
          </p:txBody>
        </p:sp>
        <p:sp>
          <p:nvSpPr>
            <p:cNvPr id="121" name="TextBox 120">
              <a:extLst>
                <a:ext uri="{FF2B5EF4-FFF2-40B4-BE49-F238E27FC236}">
                  <a16:creationId xmlns:a16="http://schemas.microsoft.com/office/drawing/2014/main" id="{8F575E90-CD4D-48C8-8DA7-B13C08D4AC8D}"/>
                </a:ext>
              </a:extLst>
            </p:cNvPr>
            <p:cNvSpPr txBox="1"/>
            <p:nvPr/>
          </p:nvSpPr>
          <p:spPr>
            <a:xfrm>
              <a:off x="632424" y="5240695"/>
              <a:ext cx="970385" cy="430631"/>
            </a:xfrm>
            <a:prstGeom prst="rect">
              <a:avLst/>
            </a:prstGeom>
            <a:noFill/>
          </p:spPr>
          <p:txBody>
            <a:bodyPr wrap="none" lIns="36000" tIns="0" rIns="36000" bIns="0" rtlCol="0">
              <a:spAutoFit/>
            </a:bodyPr>
            <a:lstStyle/>
            <a:p>
              <a:pPr>
                <a:lnSpc>
                  <a:spcPct val="90000"/>
                </a:lnSpc>
              </a:pPr>
              <a:r>
                <a:rPr lang="en-GB" sz="1100" b="1" dirty="0">
                  <a:solidFill>
                    <a:srgbClr val="000000"/>
                  </a:solidFill>
                </a:rPr>
                <a:t>No. at risk</a:t>
              </a:r>
            </a:p>
            <a:p>
              <a:pPr>
                <a:lnSpc>
                  <a:spcPct val="90000"/>
                </a:lnSpc>
              </a:pPr>
              <a:r>
                <a:rPr lang="en-GB" sz="1000" dirty="0">
                  <a:solidFill>
                    <a:srgbClr val="000000"/>
                  </a:solidFill>
                </a:rPr>
                <a:t>  Testosterone</a:t>
              </a:r>
            </a:p>
            <a:p>
              <a:pPr>
                <a:lnSpc>
                  <a:spcPct val="90000"/>
                </a:lnSpc>
              </a:pPr>
              <a:r>
                <a:rPr lang="en-GB" sz="1000" dirty="0">
                  <a:solidFill>
                    <a:srgbClr val="000000"/>
                  </a:solidFill>
                </a:rPr>
                <a:t>  Placebo</a:t>
              </a:r>
            </a:p>
          </p:txBody>
        </p:sp>
      </p:grpSp>
      <p:sp>
        <p:nvSpPr>
          <p:cNvPr id="122" name="TextBox 121">
            <a:extLst>
              <a:ext uri="{FF2B5EF4-FFF2-40B4-BE49-F238E27FC236}">
                <a16:creationId xmlns:a16="http://schemas.microsoft.com/office/drawing/2014/main" id="{1B8B3CDF-E99F-451D-B595-CC56FC326130}"/>
              </a:ext>
            </a:extLst>
          </p:cNvPr>
          <p:cNvSpPr txBox="1"/>
          <p:nvPr/>
        </p:nvSpPr>
        <p:spPr>
          <a:xfrm>
            <a:off x="3340916" y="2448334"/>
            <a:ext cx="2515702" cy="317779"/>
          </a:xfrm>
          <a:prstGeom prst="rect">
            <a:avLst/>
          </a:prstGeom>
          <a:noFill/>
        </p:spPr>
        <p:txBody>
          <a:bodyPr wrap="square" lIns="36000" tIns="0" rIns="36000" bIns="0" rtlCol="0">
            <a:spAutoFit/>
          </a:bodyPr>
          <a:lstStyle/>
          <a:p>
            <a:pPr algn="ctr">
              <a:lnSpc>
                <a:spcPct val="85000"/>
              </a:lnSpc>
            </a:pPr>
            <a:r>
              <a:rPr lang="en-GB" sz="1200" b="1" dirty="0">
                <a:solidFill>
                  <a:srgbClr val="000000"/>
                </a:solidFill>
              </a:rPr>
              <a:t>Anaemia of known cause</a:t>
            </a:r>
            <a:br>
              <a:rPr lang="en-GB" sz="1200" b="1" dirty="0">
                <a:solidFill>
                  <a:srgbClr val="000000"/>
                </a:solidFill>
              </a:rPr>
            </a:br>
            <a:r>
              <a:rPr lang="en-GB" sz="1200" b="1" dirty="0">
                <a:solidFill>
                  <a:srgbClr val="000000"/>
                </a:solidFill>
              </a:rPr>
              <a:t>at baseline</a:t>
            </a:r>
            <a:endParaRPr lang="en-GB" sz="1200" dirty="0">
              <a:solidFill>
                <a:srgbClr val="000000"/>
              </a:solidFill>
            </a:endParaRPr>
          </a:p>
        </p:txBody>
      </p:sp>
      <p:grpSp>
        <p:nvGrpSpPr>
          <p:cNvPr id="14" name="Group 13">
            <a:extLst>
              <a:ext uri="{FF2B5EF4-FFF2-40B4-BE49-F238E27FC236}">
                <a16:creationId xmlns:a16="http://schemas.microsoft.com/office/drawing/2014/main" id="{D01DD11C-03C1-4D2F-8075-EB97593D2276}"/>
              </a:ext>
            </a:extLst>
          </p:cNvPr>
          <p:cNvGrpSpPr/>
          <p:nvPr/>
        </p:nvGrpSpPr>
        <p:grpSpPr>
          <a:xfrm>
            <a:off x="2247831" y="2760895"/>
            <a:ext cx="3626033" cy="2253362"/>
            <a:chOff x="723830" y="2760895"/>
            <a:chExt cx="3626033" cy="2253362"/>
          </a:xfrm>
        </p:grpSpPr>
        <p:sp>
          <p:nvSpPr>
            <p:cNvPr id="9" name="Freeform: Shape 8">
              <a:extLst>
                <a:ext uri="{FF2B5EF4-FFF2-40B4-BE49-F238E27FC236}">
                  <a16:creationId xmlns:a16="http://schemas.microsoft.com/office/drawing/2014/main" id="{03BA32E9-6789-4B6A-8285-9BDAD078319C}"/>
                </a:ext>
              </a:extLst>
            </p:cNvPr>
            <p:cNvSpPr/>
            <p:nvPr/>
          </p:nvSpPr>
          <p:spPr>
            <a:xfrm>
              <a:off x="1911485" y="4147226"/>
              <a:ext cx="2336260" cy="353438"/>
            </a:xfrm>
            <a:custGeom>
              <a:avLst/>
              <a:gdLst>
                <a:gd name="connsiteX0" fmla="*/ 2336260 w 2336260"/>
                <a:gd name="connsiteY0" fmla="*/ 0 h 353438"/>
                <a:gd name="connsiteX1" fmla="*/ 1747736 w 2336260"/>
                <a:gd name="connsiteY1" fmla="*/ 56744 h 353438"/>
                <a:gd name="connsiteX2" fmla="*/ 1157592 w 2336260"/>
                <a:gd name="connsiteY2" fmla="*/ 204280 h 353438"/>
                <a:gd name="connsiteX3" fmla="*/ 575553 w 2336260"/>
                <a:gd name="connsiteY3" fmla="*/ 236706 h 353438"/>
                <a:gd name="connsiteX4" fmla="*/ 0 w 2336260"/>
                <a:gd name="connsiteY4" fmla="*/ 353438 h 35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260" h="353438">
                  <a:moveTo>
                    <a:pt x="2336260" y="0"/>
                  </a:moveTo>
                  <a:lnTo>
                    <a:pt x="1747736" y="56744"/>
                  </a:lnTo>
                  <a:lnTo>
                    <a:pt x="1157592" y="204280"/>
                  </a:lnTo>
                  <a:lnTo>
                    <a:pt x="575553" y="236706"/>
                  </a:lnTo>
                  <a:lnTo>
                    <a:pt x="0" y="353438"/>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37A18847-5683-4864-B291-C80AC54D7E7F}"/>
                </a:ext>
              </a:extLst>
            </p:cNvPr>
            <p:cNvGrpSpPr/>
            <p:nvPr/>
          </p:nvGrpSpPr>
          <p:grpSpPr>
            <a:xfrm>
              <a:off x="3616615" y="3173101"/>
              <a:ext cx="80558" cy="732553"/>
              <a:chOff x="3743571" y="3308401"/>
              <a:chExt cx="80558" cy="722480"/>
            </a:xfrm>
          </p:grpSpPr>
          <p:cxnSp>
            <p:nvCxnSpPr>
              <p:cNvPr id="113" name="Straight Connector 112">
                <a:extLst>
                  <a:ext uri="{FF2B5EF4-FFF2-40B4-BE49-F238E27FC236}">
                    <a16:creationId xmlns:a16="http://schemas.microsoft.com/office/drawing/2014/main" id="{CFB8D388-529F-47E5-8D0A-A0281C03BF9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32F4B4F0-5465-4715-A677-2EA1F3AF82B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E964C3ED-E33D-49F5-B8BF-F01C5325680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B85BB484-11B4-4760-A578-56833D3DF82E}"/>
                </a:ext>
              </a:extLst>
            </p:cNvPr>
            <p:cNvGrpSpPr/>
            <p:nvPr/>
          </p:nvGrpSpPr>
          <p:grpSpPr>
            <a:xfrm>
              <a:off x="4207549" y="3097353"/>
              <a:ext cx="80558" cy="742900"/>
              <a:chOff x="3743571" y="3308401"/>
              <a:chExt cx="80558" cy="722480"/>
            </a:xfrm>
          </p:grpSpPr>
          <p:cxnSp>
            <p:nvCxnSpPr>
              <p:cNvPr id="110" name="Straight Connector 109">
                <a:extLst>
                  <a:ext uri="{FF2B5EF4-FFF2-40B4-BE49-F238E27FC236}">
                    <a16:creationId xmlns:a16="http://schemas.microsoft.com/office/drawing/2014/main" id="{BAE1ED10-4B9C-4689-B78B-7E0A0600DCD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98F4B5F3-9D4D-4BE6-832B-B3E2B3543891}"/>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969274BB-5821-438B-8CC0-1474514AC800}"/>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C4335A13-EB89-4555-88C3-307FE7AF2871}"/>
                </a:ext>
              </a:extLst>
            </p:cNvPr>
            <p:cNvGrpSpPr/>
            <p:nvPr/>
          </p:nvGrpSpPr>
          <p:grpSpPr>
            <a:xfrm>
              <a:off x="3031421" y="3349177"/>
              <a:ext cx="80558" cy="712121"/>
              <a:chOff x="3743571" y="3308401"/>
              <a:chExt cx="80558" cy="722480"/>
            </a:xfrm>
          </p:grpSpPr>
          <p:cxnSp>
            <p:nvCxnSpPr>
              <p:cNvPr id="107" name="Straight Connector 106">
                <a:extLst>
                  <a:ext uri="{FF2B5EF4-FFF2-40B4-BE49-F238E27FC236}">
                    <a16:creationId xmlns:a16="http://schemas.microsoft.com/office/drawing/2014/main" id="{6B95E6EB-E8E0-43F0-B3BC-4B9DF3D55A2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BD078C70-6794-4978-BF85-D6441DE2AEA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2FCE0410-7121-4F10-974D-146148CEAE5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id="{1013B594-02A2-42F1-8F5B-A059F324E7F8}"/>
                </a:ext>
              </a:extLst>
            </p:cNvPr>
            <p:cNvGrpSpPr/>
            <p:nvPr/>
          </p:nvGrpSpPr>
          <p:grpSpPr>
            <a:xfrm>
              <a:off x="2447815" y="3548340"/>
              <a:ext cx="80558" cy="677861"/>
              <a:chOff x="3743571" y="3308401"/>
              <a:chExt cx="80558" cy="722480"/>
            </a:xfrm>
          </p:grpSpPr>
          <p:cxnSp>
            <p:nvCxnSpPr>
              <p:cNvPr id="104" name="Straight Connector 103">
                <a:extLst>
                  <a:ext uri="{FF2B5EF4-FFF2-40B4-BE49-F238E27FC236}">
                    <a16:creationId xmlns:a16="http://schemas.microsoft.com/office/drawing/2014/main" id="{DFACC246-4A9B-48AF-8F59-3CF61CE643D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9D215506-852D-4FEF-AA3E-506F176A026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EB47CB94-9EA1-446E-88BF-95CABD492A1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C7CD0641-8BF1-4576-9AD5-D0EEF9BFFE0D}"/>
                </a:ext>
              </a:extLst>
            </p:cNvPr>
            <p:cNvGrpSpPr/>
            <p:nvPr/>
          </p:nvGrpSpPr>
          <p:grpSpPr>
            <a:xfrm>
              <a:off x="2447815" y="4074268"/>
              <a:ext cx="80558" cy="422955"/>
              <a:chOff x="3743571" y="3308401"/>
              <a:chExt cx="80558" cy="722480"/>
            </a:xfrm>
          </p:grpSpPr>
          <p:cxnSp>
            <p:nvCxnSpPr>
              <p:cNvPr id="101" name="Straight Connector 100">
                <a:extLst>
                  <a:ext uri="{FF2B5EF4-FFF2-40B4-BE49-F238E27FC236}">
                    <a16:creationId xmlns:a16="http://schemas.microsoft.com/office/drawing/2014/main" id="{ABA85D79-DAA2-45EB-8B3F-AC186B87594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0F42AFB3-3840-4E72-AD58-8A5A1FA602D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5A082637-2B09-4DB1-832F-4E423DE3B64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CAC84AE6-3BA9-48FA-B71C-893BCC8476A1}"/>
                </a:ext>
              </a:extLst>
            </p:cNvPr>
            <p:cNvGrpSpPr/>
            <p:nvPr/>
          </p:nvGrpSpPr>
          <p:grpSpPr>
            <a:xfrm>
              <a:off x="3616615" y="3824598"/>
              <a:ext cx="80558" cy="572304"/>
              <a:chOff x="3743571" y="3308401"/>
              <a:chExt cx="80558" cy="722480"/>
            </a:xfrm>
          </p:grpSpPr>
          <p:cxnSp>
            <p:nvCxnSpPr>
              <p:cNvPr id="98" name="Straight Connector 97">
                <a:extLst>
                  <a:ext uri="{FF2B5EF4-FFF2-40B4-BE49-F238E27FC236}">
                    <a16:creationId xmlns:a16="http://schemas.microsoft.com/office/drawing/2014/main" id="{D08CEA4C-1BAF-4D13-BC85-DA90AE82673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5F932D71-9EDD-46E8-86DB-0AE5E11E538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20F33C48-B77E-4248-BE7C-B005462B40A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4D00E3E7-1BDA-4617-BC00-8E57146A8579}"/>
                </a:ext>
              </a:extLst>
            </p:cNvPr>
            <p:cNvGrpSpPr/>
            <p:nvPr/>
          </p:nvGrpSpPr>
          <p:grpSpPr>
            <a:xfrm>
              <a:off x="4207549" y="3758902"/>
              <a:ext cx="80558" cy="597468"/>
              <a:chOff x="3743571" y="3308401"/>
              <a:chExt cx="80558" cy="722480"/>
            </a:xfrm>
          </p:grpSpPr>
          <p:cxnSp>
            <p:nvCxnSpPr>
              <p:cNvPr id="95" name="Straight Connector 94">
                <a:extLst>
                  <a:ext uri="{FF2B5EF4-FFF2-40B4-BE49-F238E27FC236}">
                    <a16:creationId xmlns:a16="http://schemas.microsoft.com/office/drawing/2014/main" id="{2E0E0861-3D4B-43B0-B760-BEA65E978BB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5FD63375-40A7-49A8-AF0B-E11AD5D00EA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0BF256EC-EA9B-4057-91AC-5A1668C9E77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413E4463-CAC2-4ECA-B6F2-7F954477A53F}"/>
                </a:ext>
              </a:extLst>
            </p:cNvPr>
            <p:cNvGrpSpPr/>
            <p:nvPr/>
          </p:nvGrpSpPr>
          <p:grpSpPr>
            <a:xfrm>
              <a:off x="3031421" y="3987268"/>
              <a:ext cx="80558" cy="502048"/>
              <a:chOff x="3743571" y="3308401"/>
              <a:chExt cx="80558" cy="722480"/>
            </a:xfrm>
          </p:grpSpPr>
          <p:cxnSp>
            <p:nvCxnSpPr>
              <p:cNvPr id="92" name="Straight Connector 91">
                <a:extLst>
                  <a:ext uri="{FF2B5EF4-FFF2-40B4-BE49-F238E27FC236}">
                    <a16:creationId xmlns:a16="http://schemas.microsoft.com/office/drawing/2014/main" id="{EC53BABB-4431-4783-814F-DFDD2CBFA99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B80C7586-2F94-4F0F-866B-8029270F194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A11D056B-7511-4F07-94A9-BD244496E79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Oval 35">
              <a:extLst>
                <a:ext uri="{FF2B5EF4-FFF2-40B4-BE49-F238E27FC236}">
                  <a16:creationId xmlns:a16="http://schemas.microsoft.com/office/drawing/2014/main" id="{DD7F1D41-D327-4E08-AE17-685DCABA55FD}"/>
                </a:ext>
              </a:extLst>
            </p:cNvPr>
            <p:cNvSpPr/>
            <p:nvPr/>
          </p:nvSpPr>
          <p:spPr>
            <a:xfrm>
              <a:off x="3035722" y="4314693"/>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91C3A803-6324-4C07-BE4E-7851DC1A228B}"/>
                </a:ext>
              </a:extLst>
            </p:cNvPr>
            <p:cNvSpPr/>
            <p:nvPr/>
          </p:nvSpPr>
          <p:spPr>
            <a:xfrm>
              <a:off x="3620916" y="4168710"/>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9B7F9866-7309-4D55-91CA-5560395AF28F}"/>
                </a:ext>
              </a:extLst>
            </p:cNvPr>
            <p:cNvSpPr/>
            <p:nvPr/>
          </p:nvSpPr>
          <p:spPr>
            <a:xfrm>
              <a:off x="4209862" y="411041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ECB633C9-41D0-453E-8AED-FCAF7A85B4EA}"/>
                </a:ext>
              </a:extLst>
            </p:cNvPr>
            <p:cNvSpPr/>
            <p:nvPr/>
          </p:nvSpPr>
          <p:spPr>
            <a:xfrm>
              <a:off x="2452116" y="4347625"/>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2A7060A5-DDD6-4F75-9EE7-00AC0D6BC991}"/>
                </a:ext>
              </a:extLst>
            </p:cNvPr>
            <p:cNvGrpSpPr/>
            <p:nvPr/>
          </p:nvGrpSpPr>
          <p:grpSpPr>
            <a:xfrm>
              <a:off x="1709018" y="2900250"/>
              <a:ext cx="2537359" cy="1771124"/>
              <a:chOff x="1603002" y="3281480"/>
              <a:chExt cx="2537359" cy="1771124"/>
            </a:xfrm>
          </p:grpSpPr>
          <p:sp>
            <p:nvSpPr>
              <p:cNvPr id="75" name="Freeform: Shape 74">
                <a:extLst>
                  <a:ext uri="{FF2B5EF4-FFF2-40B4-BE49-F238E27FC236}">
                    <a16:creationId xmlns:a16="http://schemas.microsoft.com/office/drawing/2014/main" id="{99865602-9605-4653-90EC-59EAF9C6FC86}"/>
                  </a:ext>
                </a:extLst>
              </p:cNvPr>
              <p:cNvSpPr/>
              <p:nvPr/>
            </p:nvSpPr>
            <p:spPr>
              <a:xfrm>
                <a:off x="1660100" y="3281480"/>
                <a:ext cx="2480261" cy="1714818"/>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76" name="Group 75">
                <a:extLst>
                  <a:ext uri="{FF2B5EF4-FFF2-40B4-BE49-F238E27FC236}">
                    <a16:creationId xmlns:a16="http://schemas.microsoft.com/office/drawing/2014/main" id="{B123BF7D-A411-44AF-BF77-D9723175B1EF}"/>
                  </a:ext>
                </a:extLst>
              </p:cNvPr>
              <p:cNvGrpSpPr/>
              <p:nvPr/>
            </p:nvGrpSpPr>
            <p:grpSpPr>
              <a:xfrm>
                <a:off x="1603002" y="3281571"/>
                <a:ext cx="61200" cy="1601203"/>
                <a:chOff x="1603002" y="3281571"/>
                <a:chExt cx="61200" cy="1601203"/>
              </a:xfrm>
            </p:grpSpPr>
            <p:cxnSp>
              <p:nvCxnSpPr>
                <p:cNvPr id="83" name="Straight Connector 82">
                  <a:extLst>
                    <a:ext uri="{FF2B5EF4-FFF2-40B4-BE49-F238E27FC236}">
                      <a16:creationId xmlns:a16="http://schemas.microsoft.com/office/drawing/2014/main" id="{16F255EE-28DF-4317-9F2B-2C162C7B3625}"/>
                    </a:ext>
                  </a:extLst>
                </p:cNvPr>
                <p:cNvCxnSpPr/>
                <p:nvPr/>
              </p:nvCxnSpPr>
              <p:spPr>
                <a:xfrm>
                  <a:off x="1603002"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95F2CBC8-3DD5-4845-8E0F-21A208FEAC65}"/>
                    </a:ext>
                  </a:extLst>
                </p:cNvPr>
                <p:cNvCxnSpPr/>
                <p:nvPr/>
              </p:nvCxnSpPr>
              <p:spPr>
                <a:xfrm>
                  <a:off x="1603002"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ABF37CA6-EEC0-4D99-9EC5-5E5DEAA4CF54}"/>
                    </a:ext>
                  </a:extLst>
                </p:cNvPr>
                <p:cNvCxnSpPr/>
                <p:nvPr/>
              </p:nvCxnSpPr>
              <p:spPr>
                <a:xfrm>
                  <a:off x="1603002"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18EE6E2-548D-45F1-8AAE-4422C80F6DD8}"/>
                    </a:ext>
                  </a:extLst>
                </p:cNvPr>
                <p:cNvCxnSpPr/>
                <p:nvPr/>
              </p:nvCxnSpPr>
              <p:spPr>
                <a:xfrm>
                  <a:off x="1603002"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7ABD7BB5-7657-46EA-8713-016015E4BDC7}"/>
                    </a:ext>
                  </a:extLst>
                </p:cNvPr>
                <p:cNvCxnSpPr/>
                <p:nvPr/>
              </p:nvCxnSpPr>
              <p:spPr>
                <a:xfrm>
                  <a:off x="1603002"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7" name="Group 76">
                <a:extLst>
                  <a:ext uri="{FF2B5EF4-FFF2-40B4-BE49-F238E27FC236}">
                    <a16:creationId xmlns:a16="http://schemas.microsoft.com/office/drawing/2014/main" id="{A5A53F7E-7CD2-48F8-9068-C6EFE5D925FF}"/>
                  </a:ext>
                </a:extLst>
              </p:cNvPr>
              <p:cNvGrpSpPr/>
              <p:nvPr/>
            </p:nvGrpSpPr>
            <p:grpSpPr>
              <a:xfrm>
                <a:off x="1800009" y="4991404"/>
                <a:ext cx="2339883" cy="61200"/>
                <a:chOff x="1800009" y="4991404"/>
                <a:chExt cx="2339883" cy="61200"/>
              </a:xfrm>
            </p:grpSpPr>
            <p:cxnSp>
              <p:nvCxnSpPr>
                <p:cNvPr id="78" name="Straight Connector 77">
                  <a:extLst>
                    <a:ext uri="{FF2B5EF4-FFF2-40B4-BE49-F238E27FC236}">
                      <a16:creationId xmlns:a16="http://schemas.microsoft.com/office/drawing/2014/main" id="{DBBEBEF6-6A6C-46B7-930A-E8F88BD49566}"/>
                    </a:ext>
                  </a:extLst>
                </p:cNvPr>
                <p:cNvCxnSpPr/>
                <p:nvPr/>
              </p:nvCxnSpPr>
              <p:spPr>
                <a:xfrm rot="5400000">
                  <a:off x="3521865"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14A4B559-CC48-41AE-AAC3-1DCAA52A93FC}"/>
                    </a:ext>
                  </a:extLst>
                </p:cNvPr>
                <p:cNvCxnSpPr/>
                <p:nvPr/>
              </p:nvCxnSpPr>
              <p:spPr>
                <a:xfrm rot="5400000">
                  <a:off x="2937713"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C16DD460-5E2D-4280-A0C7-BBB3F25E65CE}"/>
                    </a:ext>
                  </a:extLst>
                </p:cNvPr>
                <p:cNvCxnSpPr/>
                <p:nvPr/>
              </p:nvCxnSpPr>
              <p:spPr>
                <a:xfrm rot="5400000">
                  <a:off x="2353561"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5A40AD62-5A37-4EE6-B1D3-23752A6196F9}"/>
                    </a:ext>
                  </a:extLst>
                </p:cNvPr>
                <p:cNvCxnSpPr/>
                <p:nvPr/>
              </p:nvCxnSpPr>
              <p:spPr>
                <a:xfrm rot="5400000">
                  <a:off x="1769409"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E2B4DEE-D112-4F48-9721-FF1784C8A116}"/>
                    </a:ext>
                  </a:extLst>
                </p:cNvPr>
                <p:cNvCxnSpPr/>
                <p:nvPr/>
              </p:nvCxnSpPr>
              <p:spPr>
                <a:xfrm rot="5400000">
                  <a:off x="4109292"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42" name="Group 41">
              <a:extLst>
                <a:ext uri="{FF2B5EF4-FFF2-40B4-BE49-F238E27FC236}">
                  <a16:creationId xmlns:a16="http://schemas.microsoft.com/office/drawing/2014/main" id="{BA087B1D-18E7-4F6E-8121-52AF67394C1F}"/>
                </a:ext>
              </a:extLst>
            </p:cNvPr>
            <p:cNvGrpSpPr/>
            <p:nvPr/>
          </p:nvGrpSpPr>
          <p:grpSpPr>
            <a:xfrm>
              <a:off x="1824129" y="4669979"/>
              <a:ext cx="2525734" cy="184666"/>
              <a:chOff x="1718113" y="5038404"/>
              <a:chExt cx="2525734" cy="184666"/>
            </a:xfrm>
          </p:grpSpPr>
          <p:sp>
            <p:nvSpPr>
              <p:cNvPr id="70" name="TextBox 69">
                <a:extLst>
                  <a:ext uri="{FF2B5EF4-FFF2-40B4-BE49-F238E27FC236}">
                    <a16:creationId xmlns:a16="http://schemas.microsoft.com/office/drawing/2014/main" id="{87E6AF86-5568-41C9-BCCD-BF4E74FE3DD7}"/>
                  </a:ext>
                </a:extLst>
              </p:cNvPr>
              <p:cNvSpPr txBox="1"/>
              <p:nvPr/>
            </p:nvSpPr>
            <p:spPr>
              <a:xfrm>
                <a:off x="4038094" y="5038404"/>
                <a:ext cx="205753" cy="184666"/>
              </a:xfrm>
              <a:prstGeom prst="rect">
                <a:avLst/>
              </a:prstGeom>
              <a:noFill/>
            </p:spPr>
            <p:txBody>
              <a:bodyPr wrap="none" lIns="36000" tIns="0" rIns="36000" bIns="0" rtlCol="0">
                <a:spAutoFit/>
              </a:bodyPr>
              <a:lstStyle/>
              <a:p>
                <a:pPr algn="ctr"/>
                <a:r>
                  <a:rPr lang="en-GB" sz="1200" dirty="0">
                    <a:solidFill>
                      <a:srgbClr val="000000"/>
                    </a:solidFill>
                  </a:rPr>
                  <a:t>12</a:t>
                </a:r>
              </a:p>
            </p:txBody>
          </p:sp>
          <p:sp>
            <p:nvSpPr>
              <p:cNvPr id="71" name="TextBox 70">
                <a:extLst>
                  <a:ext uri="{FF2B5EF4-FFF2-40B4-BE49-F238E27FC236}">
                    <a16:creationId xmlns:a16="http://schemas.microsoft.com/office/drawing/2014/main" id="{235D7800-8FCD-4C1C-81C1-9832B9D3B343}"/>
                  </a:ext>
                </a:extLst>
              </p:cNvPr>
              <p:cNvSpPr txBox="1"/>
              <p:nvPr/>
            </p:nvSpPr>
            <p:spPr>
              <a:xfrm>
                <a:off x="3468459" y="5038404"/>
                <a:ext cx="168884" cy="184666"/>
              </a:xfrm>
              <a:prstGeom prst="rect">
                <a:avLst/>
              </a:prstGeom>
              <a:noFill/>
            </p:spPr>
            <p:txBody>
              <a:bodyPr wrap="none" lIns="36000" tIns="0" rIns="36000" bIns="0" rtlCol="0">
                <a:spAutoFit/>
              </a:bodyPr>
              <a:lstStyle/>
              <a:p>
                <a:pPr algn="ctr"/>
                <a:r>
                  <a:rPr lang="en-GB" sz="1200" dirty="0">
                    <a:solidFill>
                      <a:srgbClr val="000000"/>
                    </a:solidFill>
                  </a:rPr>
                  <a:t>9</a:t>
                </a:r>
              </a:p>
            </p:txBody>
          </p:sp>
          <p:sp>
            <p:nvSpPr>
              <p:cNvPr id="72" name="TextBox 71">
                <a:extLst>
                  <a:ext uri="{FF2B5EF4-FFF2-40B4-BE49-F238E27FC236}">
                    <a16:creationId xmlns:a16="http://schemas.microsoft.com/office/drawing/2014/main" id="{4AF93A42-DB8F-4C9A-8996-A2A580EAE175}"/>
                  </a:ext>
                </a:extLst>
              </p:cNvPr>
              <p:cNvSpPr txBox="1"/>
              <p:nvPr/>
            </p:nvSpPr>
            <p:spPr>
              <a:xfrm>
                <a:off x="2884744" y="5038404"/>
                <a:ext cx="168884" cy="184666"/>
              </a:xfrm>
              <a:prstGeom prst="rect">
                <a:avLst/>
              </a:prstGeom>
              <a:noFill/>
            </p:spPr>
            <p:txBody>
              <a:bodyPr wrap="none" lIns="36000" tIns="0" rIns="36000" bIns="0" rtlCol="0">
                <a:spAutoFit/>
              </a:bodyPr>
              <a:lstStyle/>
              <a:p>
                <a:pPr algn="ctr"/>
                <a:r>
                  <a:rPr lang="en-GB" sz="1200" dirty="0">
                    <a:solidFill>
                      <a:srgbClr val="000000"/>
                    </a:solidFill>
                  </a:rPr>
                  <a:t>6</a:t>
                </a:r>
              </a:p>
            </p:txBody>
          </p:sp>
          <p:sp>
            <p:nvSpPr>
              <p:cNvPr id="73" name="TextBox 72">
                <a:extLst>
                  <a:ext uri="{FF2B5EF4-FFF2-40B4-BE49-F238E27FC236}">
                    <a16:creationId xmlns:a16="http://schemas.microsoft.com/office/drawing/2014/main" id="{019D368B-F28E-42DD-8660-19E96BCF1EF7}"/>
                  </a:ext>
                </a:extLst>
              </p:cNvPr>
              <p:cNvSpPr txBox="1"/>
              <p:nvPr/>
            </p:nvSpPr>
            <p:spPr>
              <a:xfrm>
                <a:off x="2304234" y="5038404"/>
                <a:ext cx="162472" cy="184666"/>
              </a:xfrm>
              <a:prstGeom prst="rect">
                <a:avLst/>
              </a:prstGeom>
              <a:noFill/>
            </p:spPr>
            <p:txBody>
              <a:bodyPr wrap="none" lIns="36000" tIns="0" rIns="36000" bIns="0" rtlCol="0">
                <a:spAutoFit/>
              </a:bodyPr>
              <a:lstStyle/>
              <a:p>
                <a:pPr algn="ctr"/>
                <a:r>
                  <a:rPr lang="en-GB" sz="1200" dirty="0">
                    <a:solidFill>
                      <a:srgbClr val="000000"/>
                    </a:solidFill>
                  </a:rPr>
                  <a:t>3</a:t>
                </a:r>
              </a:p>
            </p:txBody>
          </p:sp>
          <p:sp>
            <p:nvSpPr>
              <p:cNvPr id="74" name="TextBox 73">
                <a:extLst>
                  <a:ext uri="{FF2B5EF4-FFF2-40B4-BE49-F238E27FC236}">
                    <a16:creationId xmlns:a16="http://schemas.microsoft.com/office/drawing/2014/main" id="{71F5A526-0A36-4A77-83C7-5761509746FF}"/>
                  </a:ext>
                </a:extLst>
              </p:cNvPr>
              <p:cNvSpPr txBox="1"/>
              <p:nvPr/>
            </p:nvSpPr>
            <p:spPr>
              <a:xfrm>
                <a:off x="1718113" y="5038404"/>
                <a:ext cx="167281" cy="184666"/>
              </a:xfrm>
              <a:prstGeom prst="rect">
                <a:avLst/>
              </a:prstGeom>
              <a:noFill/>
            </p:spPr>
            <p:txBody>
              <a:bodyPr wrap="none" lIns="36000" tIns="0" rIns="36000" bIns="0" rtlCol="0">
                <a:spAutoFit/>
              </a:bodyPr>
              <a:lstStyle/>
              <a:p>
                <a:pPr algn="ctr"/>
                <a:r>
                  <a:rPr lang="en-GB" sz="1200" dirty="0">
                    <a:solidFill>
                      <a:srgbClr val="000000"/>
                    </a:solidFill>
                  </a:rPr>
                  <a:t>0</a:t>
                </a:r>
              </a:p>
            </p:txBody>
          </p:sp>
        </p:grpSp>
        <p:sp>
          <p:nvSpPr>
            <p:cNvPr id="44" name="TextBox 43">
              <a:extLst>
                <a:ext uri="{FF2B5EF4-FFF2-40B4-BE49-F238E27FC236}">
                  <a16:creationId xmlns:a16="http://schemas.microsoft.com/office/drawing/2014/main" id="{CC187784-72DC-4420-ACDE-7A9593C8EA9E}"/>
                </a:ext>
              </a:extLst>
            </p:cNvPr>
            <p:cNvSpPr txBox="1"/>
            <p:nvPr/>
          </p:nvSpPr>
          <p:spPr>
            <a:xfrm>
              <a:off x="1906025" y="4798813"/>
              <a:ext cx="2336607" cy="215444"/>
            </a:xfrm>
            <a:prstGeom prst="rect">
              <a:avLst/>
            </a:prstGeom>
            <a:noFill/>
          </p:spPr>
          <p:txBody>
            <a:bodyPr wrap="square" lIns="36000" tIns="0" rIns="36000" bIns="0" rtlCol="0">
              <a:spAutoFit/>
            </a:bodyPr>
            <a:lstStyle/>
            <a:p>
              <a:pPr algn="ctr"/>
              <a:r>
                <a:rPr lang="en-GB" sz="1400" b="1" dirty="0">
                  <a:solidFill>
                    <a:srgbClr val="000000"/>
                  </a:solidFill>
                </a:rPr>
                <a:t>Month</a:t>
              </a:r>
            </a:p>
          </p:txBody>
        </p:sp>
        <p:grpSp>
          <p:nvGrpSpPr>
            <p:cNvPr id="45" name="Group 44">
              <a:extLst>
                <a:ext uri="{FF2B5EF4-FFF2-40B4-BE49-F238E27FC236}">
                  <a16:creationId xmlns:a16="http://schemas.microsoft.com/office/drawing/2014/main" id="{3DBA3EFA-234E-4C6C-89B5-241CEAD8A83D}"/>
                </a:ext>
              </a:extLst>
            </p:cNvPr>
            <p:cNvGrpSpPr/>
            <p:nvPr/>
          </p:nvGrpSpPr>
          <p:grpSpPr>
            <a:xfrm>
              <a:off x="1421763" y="2806224"/>
              <a:ext cx="278348" cy="1784356"/>
              <a:chOff x="1315747" y="3187454"/>
              <a:chExt cx="278348" cy="1784356"/>
            </a:xfrm>
          </p:grpSpPr>
          <p:sp>
            <p:nvSpPr>
              <p:cNvPr id="61" name="TextBox 60">
                <a:extLst>
                  <a:ext uri="{FF2B5EF4-FFF2-40B4-BE49-F238E27FC236}">
                    <a16:creationId xmlns:a16="http://schemas.microsoft.com/office/drawing/2014/main" id="{B7ABAF19-ACC2-4207-AC9B-CE321A2ACBA5}"/>
                  </a:ext>
                </a:extLst>
              </p:cNvPr>
              <p:cNvSpPr txBox="1"/>
              <p:nvPr/>
            </p:nvSpPr>
            <p:spPr>
              <a:xfrm>
                <a:off x="1466372" y="4787144"/>
                <a:ext cx="127723" cy="184666"/>
              </a:xfrm>
              <a:prstGeom prst="rect">
                <a:avLst/>
              </a:prstGeom>
              <a:noFill/>
            </p:spPr>
            <p:txBody>
              <a:bodyPr wrap="square" lIns="0" tIns="0" rIns="108000" bIns="0" rtlCol="0" anchor="ctr">
                <a:spAutoFit/>
              </a:bodyPr>
              <a:lstStyle/>
              <a:p>
                <a:pPr algn="r"/>
                <a:r>
                  <a:rPr lang="en-GB" sz="1200" dirty="0">
                    <a:solidFill>
                      <a:srgbClr val="000000"/>
                    </a:solidFill>
                  </a:rPr>
                  <a:t>0</a:t>
                </a:r>
              </a:p>
            </p:txBody>
          </p:sp>
          <p:sp>
            <p:nvSpPr>
              <p:cNvPr id="63" name="TextBox 62">
                <a:extLst>
                  <a:ext uri="{FF2B5EF4-FFF2-40B4-BE49-F238E27FC236}">
                    <a16:creationId xmlns:a16="http://schemas.microsoft.com/office/drawing/2014/main" id="{8920C54B-3D71-4426-AFCF-F5D96AD787B4}"/>
                  </a:ext>
                </a:extLst>
              </p:cNvPr>
              <p:cNvSpPr txBox="1"/>
              <p:nvPr/>
            </p:nvSpPr>
            <p:spPr>
              <a:xfrm>
                <a:off x="1315747" y="4387220"/>
                <a:ext cx="278348" cy="184666"/>
              </a:xfrm>
              <a:prstGeom prst="rect">
                <a:avLst/>
              </a:prstGeom>
              <a:noFill/>
            </p:spPr>
            <p:txBody>
              <a:bodyPr wrap="square" lIns="0" tIns="0" rIns="36000" bIns="0" rtlCol="0" anchor="ctr">
                <a:spAutoFit/>
              </a:bodyPr>
              <a:lstStyle/>
              <a:p>
                <a:pPr algn="r"/>
                <a:r>
                  <a:rPr lang="en-GB" sz="1200" dirty="0">
                    <a:solidFill>
                      <a:srgbClr val="000000"/>
                    </a:solidFill>
                  </a:rPr>
                  <a:t>20</a:t>
                </a:r>
              </a:p>
            </p:txBody>
          </p:sp>
          <p:sp>
            <p:nvSpPr>
              <p:cNvPr id="65" name="TextBox 64">
                <a:extLst>
                  <a:ext uri="{FF2B5EF4-FFF2-40B4-BE49-F238E27FC236}">
                    <a16:creationId xmlns:a16="http://schemas.microsoft.com/office/drawing/2014/main" id="{A89035F1-6EF6-449A-A77E-1FA3DB10FF75}"/>
                  </a:ext>
                </a:extLst>
              </p:cNvPr>
              <p:cNvSpPr txBox="1"/>
              <p:nvPr/>
            </p:nvSpPr>
            <p:spPr>
              <a:xfrm>
                <a:off x="1315747" y="3987298"/>
                <a:ext cx="278348" cy="184666"/>
              </a:xfrm>
              <a:prstGeom prst="rect">
                <a:avLst/>
              </a:prstGeom>
              <a:noFill/>
            </p:spPr>
            <p:txBody>
              <a:bodyPr wrap="square" lIns="0" tIns="0" rIns="36000" bIns="0" rtlCol="0" anchor="ctr">
                <a:spAutoFit/>
              </a:bodyPr>
              <a:lstStyle/>
              <a:p>
                <a:pPr algn="r"/>
                <a:r>
                  <a:rPr lang="en-GB" sz="1200" dirty="0">
                    <a:solidFill>
                      <a:srgbClr val="000000"/>
                    </a:solidFill>
                  </a:rPr>
                  <a:t>40</a:t>
                </a:r>
              </a:p>
            </p:txBody>
          </p:sp>
          <p:sp>
            <p:nvSpPr>
              <p:cNvPr id="67" name="TextBox 66">
                <a:extLst>
                  <a:ext uri="{FF2B5EF4-FFF2-40B4-BE49-F238E27FC236}">
                    <a16:creationId xmlns:a16="http://schemas.microsoft.com/office/drawing/2014/main" id="{14C0B8F8-5B28-4235-8C17-463746CC3435}"/>
                  </a:ext>
                </a:extLst>
              </p:cNvPr>
              <p:cNvSpPr txBox="1"/>
              <p:nvPr/>
            </p:nvSpPr>
            <p:spPr>
              <a:xfrm>
                <a:off x="1315747" y="3587376"/>
                <a:ext cx="278348" cy="184666"/>
              </a:xfrm>
              <a:prstGeom prst="rect">
                <a:avLst/>
              </a:prstGeom>
              <a:noFill/>
            </p:spPr>
            <p:txBody>
              <a:bodyPr wrap="square" lIns="0" tIns="0" rIns="36000" bIns="0" rtlCol="0" anchor="ctr">
                <a:spAutoFit/>
              </a:bodyPr>
              <a:lstStyle/>
              <a:p>
                <a:pPr algn="r"/>
                <a:r>
                  <a:rPr lang="en-GB" sz="1200" dirty="0">
                    <a:solidFill>
                      <a:srgbClr val="000000"/>
                    </a:solidFill>
                  </a:rPr>
                  <a:t>60</a:t>
                </a:r>
              </a:p>
            </p:txBody>
          </p:sp>
          <p:sp>
            <p:nvSpPr>
              <p:cNvPr id="69" name="TextBox 68">
                <a:extLst>
                  <a:ext uri="{FF2B5EF4-FFF2-40B4-BE49-F238E27FC236}">
                    <a16:creationId xmlns:a16="http://schemas.microsoft.com/office/drawing/2014/main" id="{EBB6E282-5769-4923-A662-E7AC12E62213}"/>
                  </a:ext>
                </a:extLst>
              </p:cNvPr>
              <p:cNvSpPr txBox="1"/>
              <p:nvPr/>
            </p:nvSpPr>
            <p:spPr>
              <a:xfrm>
                <a:off x="1355226" y="3187454"/>
                <a:ext cx="238869" cy="184666"/>
              </a:xfrm>
              <a:prstGeom prst="rect">
                <a:avLst/>
              </a:prstGeom>
              <a:noFill/>
            </p:spPr>
            <p:txBody>
              <a:bodyPr wrap="square" lIns="0" tIns="0" rIns="36000" bIns="0" rtlCol="0" anchor="ctr">
                <a:spAutoFit/>
              </a:bodyPr>
              <a:lstStyle/>
              <a:p>
                <a:pPr algn="r"/>
                <a:r>
                  <a:rPr lang="en-GB" sz="1200" dirty="0">
                    <a:solidFill>
                      <a:srgbClr val="000000"/>
                    </a:solidFill>
                  </a:rPr>
                  <a:t>80</a:t>
                </a:r>
              </a:p>
            </p:txBody>
          </p:sp>
        </p:grpSp>
        <p:sp>
          <p:nvSpPr>
            <p:cNvPr id="46" name="TextBox 45">
              <a:extLst>
                <a:ext uri="{FF2B5EF4-FFF2-40B4-BE49-F238E27FC236}">
                  <a16:creationId xmlns:a16="http://schemas.microsoft.com/office/drawing/2014/main" id="{BFCAB79B-340A-418E-B5EF-1A4D878EEA3E}"/>
                </a:ext>
              </a:extLst>
            </p:cNvPr>
            <p:cNvSpPr txBox="1"/>
            <p:nvPr/>
          </p:nvSpPr>
          <p:spPr>
            <a:xfrm rot="16200000">
              <a:off x="121434" y="3363291"/>
              <a:ext cx="1982184" cy="777392"/>
            </a:xfrm>
            <a:prstGeom prst="rect">
              <a:avLst/>
            </a:prstGeom>
            <a:noFill/>
          </p:spPr>
          <p:txBody>
            <a:bodyPr wrap="square" lIns="0" tIns="0" rIns="0" bIns="0" rtlCol="0">
              <a:spAutoFit/>
            </a:bodyPr>
            <a:lstStyle/>
            <a:p>
              <a:pPr algn="ctr">
                <a:lnSpc>
                  <a:spcPct val="90000"/>
                </a:lnSpc>
              </a:pPr>
              <a:r>
                <a:rPr lang="en-GB" sz="1400" b="1" dirty="0"/>
                <a:t>Percent of men whose haemoglobin levels increased ≥1 from baseline</a:t>
              </a:r>
            </a:p>
          </p:txBody>
        </p:sp>
        <p:sp>
          <p:nvSpPr>
            <p:cNvPr id="49" name="Oval 48">
              <a:extLst>
                <a:ext uri="{FF2B5EF4-FFF2-40B4-BE49-F238E27FC236}">
                  <a16:creationId xmlns:a16="http://schemas.microsoft.com/office/drawing/2014/main" id="{CF9D4BA3-A16C-4663-BE90-C8EFD8C6F8C8}"/>
                </a:ext>
              </a:extLst>
            </p:cNvPr>
            <p:cNvSpPr/>
            <p:nvPr/>
          </p:nvSpPr>
          <p:spPr>
            <a:xfrm>
              <a:off x="3035722" y="369644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A5768E2D-1015-477C-825C-93E1C5CF515A}"/>
                </a:ext>
              </a:extLst>
            </p:cNvPr>
            <p:cNvSpPr/>
            <p:nvPr/>
          </p:nvSpPr>
          <p:spPr>
            <a:xfrm>
              <a:off x="3620916" y="350824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6D9DFF40-6D49-4501-9E24-A70E1181344A}"/>
                </a:ext>
              </a:extLst>
            </p:cNvPr>
            <p:cNvSpPr/>
            <p:nvPr/>
          </p:nvSpPr>
          <p:spPr>
            <a:xfrm>
              <a:off x="4211850" y="342853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CF9CFA7F-CF42-4FB7-8FB4-AFAC6BFB4B44}"/>
                </a:ext>
              </a:extLst>
            </p:cNvPr>
            <p:cNvSpPr/>
            <p:nvPr/>
          </p:nvSpPr>
          <p:spPr>
            <a:xfrm>
              <a:off x="2452116" y="392339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C38FA40E-F648-4D74-9563-60491BF0FE60}"/>
                </a:ext>
              </a:extLst>
            </p:cNvPr>
            <p:cNvSpPr/>
            <p:nvPr/>
          </p:nvSpPr>
          <p:spPr>
            <a:xfrm>
              <a:off x="1876236" y="446719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4" name="Group 53">
              <a:extLst>
                <a:ext uri="{FF2B5EF4-FFF2-40B4-BE49-F238E27FC236}">
                  <a16:creationId xmlns:a16="http://schemas.microsoft.com/office/drawing/2014/main" id="{F6AF2EE3-E9B8-49AA-BA03-A4E3F7ADCFCD}"/>
                </a:ext>
              </a:extLst>
            </p:cNvPr>
            <p:cNvGrpSpPr/>
            <p:nvPr/>
          </p:nvGrpSpPr>
          <p:grpSpPr>
            <a:xfrm>
              <a:off x="1840843" y="2875062"/>
              <a:ext cx="1217735" cy="333938"/>
              <a:chOff x="1840742" y="3284538"/>
              <a:chExt cx="1217735" cy="333938"/>
            </a:xfrm>
          </p:grpSpPr>
          <p:sp>
            <p:nvSpPr>
              <p:cNvPr id="55" name="TextBox 54">
                <a:extLst>
                  <a:ext uri="{FF2B5EF4-FFF2-40B4-BE49-F238E27FC236}">
                    <a16:creationId xmlns:a16="http://schemas.microsoft.com/office/drawing/2014/main" id="{AA3FB540-D94D-4869-9FA8-C4E37F8D11E7}"/>
                  </a:ext>
                </a:extLst>
              </p:cNvPr>
              <p:cNvSpPr txBox="1"/>
              <p:nvPr/>
            </p:nvSpPr>
            <p:spPr>
              <a:xfrm>
                <a:off x="1886361" y="3284538"/>
                <a:ext cx="1172116" cy="333938"/>
              </a:xfrm>
              <a:prstGeom prst="rect">
                <a:avLst/>
              </a:prstGeom>
              <a:noFill/>
            </p:spPr>
            <p:txBody>
              <a:bodyPr wrap="none" tIns="0" bIns="0" rtlCol="0">
                <a:spAutoFit/>
              </a:bodyPr>
              <a:lstStyle/>
              <a:p>
                <a:pPr>
                  <a:lnSpc>
                    <a:spcPct val="90000"/>
                  </a:lnSpc>
                </a:pPr>
                <a:r>
                  <a:rPr lang="en-GB" sz="1200" dirty="0">
                    <a:solidFill>
                      <a:srgbClr val="000000"/>
                    </a:solidFill>
                  </a:rPr>
                  <a:t>Testosterone</a:t>
                </a:r>
              </a:p>
              <a:p>
                <a:pPr>
                  <a:lnSpc>
                    <a:spcPct val="90000"/>
                  </a:lnSpc>
                </a:pPr>
                <a:r>
                  <a:rPr lang="en-GB" sz="1200" dirty="0">
                    <a:solidFill>
                      <a:srgbClr val="000000"/>
                    </a:solidFill>
                  </a:rPr>
                  <a:t>Placebo</a:t>
                </a:r>
              </a:p>
            </p:txBody>
          </p:sp>
          <p:sp>
            <p:nvSpPr>
              <p:cNvPr id="56" name="Oval 55">
                <a:extLst>
                  <a:ext uri="{FF2B5EF4-FFF2-40B4-BE49-F238E27FC236}">
                    <a16:creationId xmlns:a16="http://schemas.microsoft.com/office/drawing/2014/main" id="{DFCCF7E6-6F10-4F8D-A464-6C9C47FEF99F}"/>
                  </a:ext>
                </a:extLst>
              </p:cNvPr>
              <p:cNvSpPr/>
              <p:nvPr/>
            </p:nvSpPr>
            <p:spPr>
              <a:xfrm>
                <a:off x="1840742" y="333325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D950E2-0699-4730-BB43-F1014DAEA240}"/>
                  </a:ext>
                </a:extLst>
              </p:cNvPr>
              <p:cNvSpPr/>
              <p:nvPr/>
            </p:nvSpPr>
            <p:spPr>
              <a:xfrm>
                <a:off x="1840742" y="348960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7" name="Freeform: Shape 6">
              <a:extLst>
                <a:ext uri="{FF2B5EF4-FFF2-40B4-BE49-F238E27FC236}">
                  <a16:creationId xmlns:a16="http://schemas.microsoft.com/office/drawing/2014/main" id="{6B51F45B-887F-465C-8DB5-62C0FD26D9A7}"/>
                </a:ext>
              </a:extLst>
            </p:cNvPr>
            <p:cNvSpPr/>
            <p:nvPr/>
          </p:nvSpPr>
          <p:spPr>
            <a:xfrm>
              <a:off x="1908243" y="3463047"/>
              <a:ext cx="2339502" cy="1042481"/>
            </a:xfrm>
            <a:custGeom>
              <a:avLst/>
              <a:gdLst>
                <a:gd name="connsiteX0" fmla="*/ 0 w 2339502"/>
                <a:gd name="connsiteY0" fmla="*/ 1042481 h 1042481"/>
                <a:gd name="connsiteX1" fmla="*/ 580417 w 2339502"/>
                <a:gd name="connsiteY1" fmla="*/ 496110 h 1042481"/>
                <a:gd name="connsiteX2" fmla="*/ 1162455 w 2339502"/>
                <a:gd name="connsiteY2" fmla="*/ 272374 h 1042481"/>
                <a:gd name="connsiteX3" fmla="*/ 1750978 w 2339502"/>
                <a:gd name="connsiteY3" fmla="*/ 79442 h 1042481"/>
                <a:gd name="connsiteX4" fmla="*/ 2339502 w 2339502"/>
                <a:gd name="connsiteY4" fmla="*/ 0 h 1042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502" h="1042481">
                  <a:moveTo>
                    <a:pt x="0" y="1042481"/>
                  </a:moveTo>
                  <a:lnTo>
                    <a:pt x="580417" y="496110"/>
                  </a:lnTo>
                  <a:lnTo>
                    <a:pt x="1162455" y="272374"/>
                  </a:lnTo>
                  <a:lnTo>
                    <a:pt x="1750978" y="79442"/>
                  </a:lnTo>
                  <a:lnTo>
                    <a:pt x="2339502" y="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16" name="TextBox 215">
            <a:extLst>
              <a:ext uri="{FF2B5EF4-FFF2-40B4-BE49-F238E27FC236}">
                <a16:creationId xmlns:a16="http://schemas.microsoft.com/office/drawing/2014/main" id="{4ABB0A51-98CF-47B5-A55E-67EC2098A889}"/>
              </a:ext>
            </a:extLst>
          </p:cNvPr>
          <p:cNvSpPr txBox="1"/>
          <p:nvPr/>
        </p:nvSpPr>
        <p:spPr>
          <a:xfrm>
            <a:off x="5154991" y="2892961"/>
            <a:ext cx="641522" cy="230832"/>
          </a:xfrm>
          <a:prstGeom prst="rect">
            <a:avLst/>
          </a:prstGeom>
          <a:noFill/>
        </p:spPr>
        <p:txBody>
          <a:bodyPr wrap="none" rtlCol="0">
            <a:spAutoFit/>
          </a:bodyPr>
          <a:lstStyle/>
          <a:p>
            <a:r>
              <a:rPr lang="en-GB" sz="900" dirty="0">
                <a:solidFill>
                  <a:srgbClr val="000000"/>
                </a:solidFill>
              </a:rPr>
              <a:t>p=0.003</a:t>
            </a:r>
          </a:p>
        </p:txBody>
      </p:sp>
    </p:spTree>
    <p:extLst>
      <p:ext uri="{BB962C8B-B14F-4D97-AF65-F5344CB8AC3E}">
        <p14:creationId xmlns:p14="http://schemas.microsoft.com/office/powerpoint/2010/main" val="1225222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a:extLst>
              <a:ext uri="{FF2B5EF4-FFF2-40B4-BE49-F238E27FC236}">
                <a16:creationId xmlns:a16="http://schemas.microsoft.com/office/drawing/2014/main" id="{A29FB63C-09F8-44A0-B9CB-B4C1F7A36B17}"/>
              </a:ext>
            </a:extLst>
          </p:cNvPr>
          <p:cNvGrpSpPr/>
          <p:nvPr/>
        </p:nvGrpSpPr>
        <p:grpSpPr>
          <a:xfrm>
            <a:off x="1523999" y="2091750"/>
            <a:ext cx="8567304" cy="3340087"/>
            <a:chOff x="4367661" y="2439698"/>
            <a:chExt cx="4024246" cy="3289673"/>
          </a:xfrm>
        </p:grpSpPr>
        <p:grpSp>
          <p:nvGrpSpPr>
            <p:cNvPr id="215" name="Group 214">
              <a:extLst>
                <a:ext uri="{FF2B5EF4-FFF2-40B4-BE49-F238E27FC236}">
                  <a16:creationId xmlns:a16="http://schemas.microsoft.com/office/drawing/2014/main" id="{C4662BB9-741A-460A-93B4-E6095189F761}"/>
                </a:ext>
              </a:extLst>
            </p:cNvPr>
            <p:cNvGrpSpPr/>
            <p:nvPr/>
          </p:nvGrpSpPr>
          <p:grpSpPr>
            <a:xfrm>
              <a:off x="4367661" y="2439698"/>
              <a:ext cx="4024246" cy="3289673"/>
              <a:chOff x="4981632" y="1087049"/>
              <a:chExt cx="3671886" cy="4045409"/>
            </a:xfrm>
          </p:grpSpPr>
          <p:sp>
            <p:nvSpPr>
              <p:cNvPr id="217" name="Rounded Rectangle 57">
                <a:extLst>
                  <a:ext uri="{FF2B5EF4-FFF2-40B4-BE49-F238E27FC236}">
                    <a16:creationId xmlns:a16="http://schemas.microsoft.com/office/drawing/2014/main" id="{C4115CE9-3E58-4229-9D96-42F64F79354D}"/>
                  </a:ext>
                </a:extLst>
              </p:cNvPr>
              <p:cNvSpPr/>
              <p:nvPr/>
            </p:nvSpPr>
            <p:spPr>
              <a:xfrm>
                <a:off x="4981632" y="1091685"/>
                <a:ext cx="3671886" cy="4040773"/>
              </a:xfrm>
              <a:prstGeom prst="roundRect">
                <a:avLst>
                  <a:gd name="adj" fmla="val 4316"/>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8" name="Round Same Side Corner Rectangle 58">
                <a:extLst>
                  <a:ext uri="{FF2B5EF4-FFF2-40B4-BE49-F238E27FC236}">
                    <a16:creationId xmlns:a16="http://schemas.microsoft.com/office/drawing/2014/main" id="{5B15A042-AF0B-4911-9441-BEB524C2726C}"/>
                  </a:ext>
                </a:extLst>
              </p:cNvPr>
              <p:cNvSpPr/>
              <p:nvPr/>
            </p:nvSpPr>
            <p:spPr>
              <a:xfrm>
                <a:off x="4981632" y="1091685"/>
                <a:ext cx="3671886" cy="345447"/>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9" name="TextBox 218">
                <a:extLst>
                  <a:ext uri="{FF2B5EF4-FFF2-40B4-BE49-F238E27FC236}">
                    <a16:creationId xmlns:a16="http://schemas.microsoft.com/office/drawing/2014/main" id="{3A139E14-18E0-46CF-9A5E-829BEABF639F}"/>
                  </a:ext>
                </a:extLst>
              </p:cNvPr>
              <p:cNvSpPr txBox="1"/>
              <p:nvPr/>
            </p:nvSpPr>
            <p:spPr>
              <a:xfrm>
                <a:off x="5209227" y="1087049"/>
                <a:ext cx="3216696" cy="372770"/>
              </a:xfrm>
              <a:prstGeom prst="rect">
                <a:avLst/>
              </a:prstGeom>
              <a:noFill/>
            </p:spPr>
            <p:txBody>
              <a:bodyPr wrap="square" rtlCol="0">
                <a:spAutoFit/>
              </a:bodyPr>
              <a:lstStyle/>
              <a:p>
                <a:pPr algn="ctr"/>
                <a:r>
                  <a:rPr lang="en-GB" sz="1400" b="1" dirty="0">
                    <a:solidFill>
                      <a:schemeClr val="bg1"/>
                    </a:solidFill>
                  </a:rPr>
                  <a:t>Association between </a:t>
                </a:r>
                <a:r>
                  <a:rPr lang="en-GB" sz="1400" b="1" dirty="0" err="1">
                    <a:solidFill>
                      <a:schemeClr val="bg1"/>
                    </a:solidFill>
                  </a:rPr>
                  <a:t>TTh</a:t>
                </a:r>
                <a:r>
                  <a:rPr lang="en-GB" sz="1400" b="1" dirty="0">
                    <a:solidFill>
                      <a:schemeClr val="bg1"/>
                    </a:solidFill>
                  </a:rPr>
                  <a:t> and Hb concentration in men without anaemia</a:t>
                </a:r>
              </a:p>
            </p:txBody>
          </p:sp>
        </p:grpSp>
        <p:sp>
          <p:nvSpPr>
            <p:cNvPr id="216" name="Rectangle 215">
              <a:extLst>
                <a:ext uri="{FF2B5EF4-FFF2-40B4-BE49-F238E27FC236}">
                  <a16:creationId xmlns:a16="http://schemas.microsoft.com/office/drawing/2014/main" id="{74A56243-4BEF-45DE-8D79-29A229C2C719}"/>
                </a:ext>
              </a:extLst>
            </p:cNvPr>
            <p:cNvSpPr/>
            <p:nvPr/>
          </p:nvSpPr>
          <p:spPr>
            <a:xfrm>
              <a:off x="5173887" y="3173259"/>
              <a:ext cx="1368815" cy="3652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209724" y="152401"/>
            <a:ext cx="11241247" cy="834047"/>
          </a:xfrm>
        </p:spPr>
        <p:txBody>
          <a:bodyPr>
            <a:noAutofit/>
          </a:bodyPr>
          <a:lstStyle/>
          <a:p>
            <a:r>
              <a:rPr lang="en-GB" sz="3000" dirty="0" err="1"/>
              <a:t>TTh</a:t>
            </a:r>
            <a:r>
              <a:rPr lang="en-GB" sz="3000" dirty="0"/>
              <a:t> significantly increased </a:t>
            </a:r>
            <a:r>
              <a:rPr lang="en-GB" sz="3000" dirty="0" err="1"/>
              <a:t>Hb</a:t>
            </a:r>
            <a:r>
              <a:rPr lang="en-GB" sz="3000" dirty="0"/>
              <a:t> levels in older men with low testosterone without anaemia</a:t>
            </a:r>
          </a:p>
        </p:txBody>
      </p:sp>
      <p:sp>
        <p:nvSpPr>
          <p:cNvPr id="5" name="TextBox 4"/>
          <p:cNvSpPr txBox="1"/>
          <p:nvPr/>
        </p:nvSpPr>
        <p:spPr>
          <a:xfrm>
            <a:off x="1523999" y="5847060"/>
            <a:ext cx="9144001" cy="400110"/>
          </a:xfrm>
          <a:prstGeom prst="rect">
            <a:avLst/>
          </a:prstGeom>
          <a:noFill/>
        </p:spPr>
        <p:txBody>
          <a:bodyPr wrap="square" rtlCol="0" anchor="b">
            <a:spAutoFit/>
          </a:bodyPr>
          <a:lstStyle/>
          <a:p>
            <a:r>
              <a:rPr lang="en-GB" sz="1000" dirty="0">
                <a:solidFill>
                  <a:schemeClr val="tx2"/>
                </a:solidFill>
              </a:rPr>
              <a:t>CI, confidence interval; </a:t>
            </a:r>
            <a:r>
              <a:rPr lang="en-GB" sz="1000" dirty="0" err="1">
                <a:solidFill>
                  <a:schemeClr val="tx2"/>
                </a:solidFill>
              </a:rPr>
              <a:t>Hb</a:t>
            </a:r>
            <a:r>
              <a:rPr lang="en-GB" sz="1000" dirty="0">
                <a:solidFill>
                  <a:schemeClr val="tx2"/>
                </a:solidFill>
              </a:rPr>
              <a:t>, haemoglobin; OR, odds ratio; </a:t>
            </a:r>
            <a:r>
              <a:rPr lang="en-GB" sz="1000" dirty="0" err="1">
                <a:solidFill>
                  <a:schemeClr val="tx2"/>
                </a:solidFill>
              </a:rPr>
              <a:t>TTh</a:t>
            </a:r>
            <a:r>
              <a:rPr lang="en-GB" sz="1000" dirty="0">
                <a:solidFill>
                  <a:schemeClr val="tx2"/>
                </a:solidFill>
              </a:rPr>
              <a:t>, testosterone therapy</a:t>
            </a:r>
          </a:p>
          <a:p>
            <a:r>
              <a:rPr lang="en-GB" sz="1000" dirty="0">
                <a:solidFill>
                  <a:schemeClr val="tx2"/>
                </a:solidFill>
              </a:rPr>
              <a:t>Roy CN </a:t>
            </a:r>
            <a:r>
              <a:rPr lang="en-GB" sz="1000" i="1" dirty="0">
                <a:solidFill>
                  <a:schemeClr val="tx2"/>
                </a:solidFill>
              </a:rPr>
              <a:t>et al. </a:t>
            </a:r>
            <a:r>
              <a:rPr lang="sv-SE" sz="1000" i="1" dirty="0">
                <a:solidFill>
                  <a:schemeClr val="tx2"/>
                </a:solidFill>
              </a:rPr>
              <a:t>JAMA Intern Med</a:t>
            </a:r>
            <a:r>
              <a:rPr lang="sv-SE" sz="1000" dirty="0">
                <a:solidFill>
                  <a:schemeClr val="tx2"/>
                </a:solidFill>
              </a:rPr>
              <a:t> 2017;177:480–90.</a:t>
            </a:r>
            <a:endParaRPr lang="en-GB" sz="1000" dirty="0">
              <a:solidFill>
                <a:schemeClr val="tx2"/>
              </a:solidFill>
            </a:endParaRPr>
          </a:p>
        </p:txBody>
      </p:sp>
      <p:sp>
        <p:nvSpPr>
          <p:cNvPr id="29" name="Content Placeholder 2"/>
          <p:cNvSpPr>
            <a:spLocks noGrp="1"/>
          </p:cNvSpPr>
          <p:nvPr>
            <p:ph idx="1"/>
          </p:nvPr>
        </p:nvSpPr>
        <p:spPr>
          <a:xfrm>
            <a:off x="284968" y="1221406"/>
            <a:ext cx="11182522" cy="641844"/>
          </a:xfrm>
        </p:spPr>
        <p:txBody>
          <a:bodyPr>
            <a:noAutofit/>
          </a:bodyPr>
          <a:lstStyle/>
          <a:p>
            <a:r>
              <a:rPr lang="en-GB" sz="1800" dirty="0"/>
              <a:t>Administration of </a:t>
            </a:r>
            <a:r>
              <a:rPr lang="en-GB" sz="1800" dirty="0" err="1"/>
              <a:t>TTh</a:t>
            </a:r>
            <a:r>
              <a:rPr lang="en-GB" sz="1800" dirty="0"/>
              <a:t> resulted in an </a:t>
            </a:r>
            <a:r>
              <a:rPr lang="en-GB" sz="1800" dirty="0" err="1"/>
              <a:t>Hb</a:t>
            </a:r>
            <a:r>
              <a:rPr lang="en-GB" sz="1800" dirty="0"/>
              <a:t> concentration of &gt;17.5 g/</a:t>
            </a:r>
            <a:r>
              <a:rPr lang="en-GB" sz="1800" dirty="0" err="1"/>
              <a:t>dL</a:t>
            </a:r>
            <a:r>
              <a:rPr lang="en-GB" sz="1800" dirty="0"/>
              <a:t> in 6 older, </a:t>
            </a:r>
            <a:r>
              <a:rPr lang="en-GB" sz="1800" dirty="0" err="1"/>
              <a:t>hypogonadal</a:t>
            </a:r>
            <a:r>
              <a:rPr lang="en-GB" sz="1800" dirty="0"/>
              <a:t> men without anaemia</a:t>
            </a:r>
            <a:endParaRPr lang="en-GB" sz="1600" dirty="0"/>
          </a:p>
        </p:txBody>
      </p:sp>
      <p:grpSp>
        <p:nvGrpSpPr>
          <p:cNvPr id="20" name="Group 19">
            <a:extLst>
              <a:ext uri="{FF2B5EF4-FFF2-40B4-BE49-F238E27FC236}">
                <a16:creationId xmlns:a16="http://schemas.microsoft.com/office/drawing/2014/main" id="{71DB3019-AE82-4C00-9E74-8687AF1C8FD2}"/>
              </a:ext>
            </a:extLst>
          </p:cNvPr>
          <p:cNvGrpSpPr/>
          <p:nvPr/>
        </p:nvGrpSpPr>
        <p:grpSpPr>
          <a:xfrm>
            <a:off x="6280739" y="4886718"/>
            <a:ext cx="3592688" cy="458458"/>
            <a:chOff x="929399" y="4903517"/>
            <a:chExt cx="3592688" cy="458458"/>
          </a:xfrm>
        </p:grpSpPr>
        <p:sp>
          <p:nvSpPr>
            <p:cNvPr id="21" name="TextBox 20">
              <a:extLst>
                <a:ext uri="{FF2B5EF4-FFF2-40B4-BE49-F238E27FC236}">
                  <a16:creationId xmlns:a16="http://schemas.microsoft.com/office/drawing/2014/main" id="{645C0E9B-113D-4DA5-B5B4-FB4E780D83B1}"/>
                </a:ext>
              </a:extLst>
            </p:cNvPr>
            <p:cNvSpPr txBox="1"/>
            <p:nvPr/>
          </p:nvSpPr>
          <p:spPr>
            <a:xfrm>
              <a:off x="4194506" y="5055866"/>
              <a:ext cx="327581"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305</a:t>
              </a:r>
            </a:p>
            <a:p>
              <a:pPr algn="ctr">
                <a:lnSpc>
                  <a:spcPct val="90000"/>
                </a:lnSpc>
              </a:pPr>
              <a:r>
                <a:rPr lang="en-GB" sz="1100" dirty="0">
                  <a:solidFill>
                    <a:srgbClr val="000000"/>
                  </a:solidFill>
                </a:rPr>
                <a:t>285</a:t>
              </a:r>
            </a:p>
          </p:txBody>
        </p:sp>
        <p:sp>
          <p:nvSpPr>
            <p:cNvPr id="22" name="TextBox 21">
              <a:extLst>
                <a:ext uri="{FF2B5EF4-FFF2-40B4-BE49-F238E27FC236}">
                  <a16:creationId xmlns:a16="http://schemas.microsoft.com/office/drawing/2014/main" id="{D2208A45-6B36-467A-BC11-4380C0E29FB0}"/>
                </a:ext>
              </a:extLst>
            </p:cNvPr>
            <p:cNvSpPr txBox="1"/>
            <p:nvPr/>
          </p:nvSpPr>
          <p:spPr>
            <a:xfrm>
              <a:off x="3609989" y="5055866"/>
              <a:ext cx="329184"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309</a:t>
              </a:r>
              <a:br>
                <a:rPr lang="en-GB" sz="1100" dirty="0">
                  <a:solidFill>
                    <a:srgbClr val="000000"/>
                  </a:solidFill>
                </a:rPr>
              </a:br>
              <a:r>
                <a:rPr lang="en-GB" sz="1100" dirty="0">
                  <a:solidFill>
                    <a:srgbClr val="000000"/>
                  </a:solidFill>
                </a:rPr>
                <a:t>284</a:t>
              </a:r>
            </a:p>
          </p:txBody>
        </p:sp>
        <p:sp>
          <p:nvSpPr>
            <p:cNvPr id="24" name="TextBox 23">
              <a:extLst>
                <a:ext uri="{FF2B5EF4-FFF2-40B4-BE49-F238E27FC236}">
                  <a16:creationId xmlns:a16="http://schemas.microsoft.com/office/drawing/2014/main" id="{9305CF27-C99E-4FD9-B3FA-E92B57899944}"/>
                </a:ext>
              </a:extLst>
            </p:cNvPr>
            <p:cNvSpPr txBox="1"/>
            <p:nvPr/>
          </p:nvSpPr>
          <p:spPr>
            <a:xfrm>
              <a:off x="3026274" y="5055866"/>
              <a:ext cx="329184"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314</a:t>
              </a:r>
              <a:br>
                <a:rPr lang="en-GB" sz="1100" dirty="0">
                  <a:solidFill>
                    <a:srgbClr val="000000"/>
                  </a:solidFill>
                </a:rPr>
              </a:br>
              <a:r>
                <a:rPr lang="en-GB" sz="1100" dirty="0">
                  <a:solidFill>
                    <a:srgbClr val="000000"/>
                  </a:solidFill>
                </a:rPr>
                <a:t>298</a:t>
              </a:r>
            </a:p>
          </p:txBody>
        </p:sp>
        <p:sp>
          <p:nvSpPr>
            <p:cNvPr id="25" name="TextBox 24">
              <a:extLst>
                <a:ext uri="{FF2B5EF4-FFF2-40B4-BE49-F238E27FC236}">
                  <a16:creationId xmlns:a16="http://schemas.microsoft.com/office/drawing/2014/main" id="{AA8FCBD3-90CF-4B16-A6C1-C757DE1A7073}"/>
                </a:ext>
              </a:extLst>
            </p:cNvPr>
            <p:cNvSpPr txBox="1"/>
            <p:nvPr/>
          </p:nvSpPr>
          <p:spPr>
            <a:xfrm>
              <a:off x="2443360" y="5055866"/>
              <a:ext cx="327581"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323</a:t>
              </a:r>
            </a:p>
            <a:p>
              <a:pPr algn="ctr">
                <a:lnSpc>
                  <a:spcPct val="90000"/>
                </a:lnSpc>
              </a:pPr>
              <a:r>
                <a:rPr lang="en-GB" sz="1100" dirty="0">
                  <a:solidFill>
                    <a:srgbClr val="000000"/>
                  </a:solidFill>
                </a:rPr>
                <a:t>304</a:t>
              </a:r>
            </a:p>
          </p:txBody>
        </p:sp>
        <p:sp>
          <p:nvSpPr>
            <p:cNvPr id="26" name="TextBox 25">
              <a:extLst>
                <a:ext uri="{FF2B5EF4-FFF2-40B4-BE49-F238E27FC236}">
                  <a16:creationId xmlns:a16="http://schemas.microsoft.com/office/drawing/2014/main" id="{122378CF-590A-4971-9C0B-0233A86D981A}"/>
                </a:ext>
              </a:extLst>
            </p:cNvPr>
            <p:cNvSpPr txBox="1"/>
            <p:nvPr/>
          </p:nvSpPr>
          <p:spPr>
            <a:xfrm>
              <a:off x="1861248" y="5055866"/>
              <a:ext cx="324375"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336</a:t>
              </a:r>
            </a:p>
            <a:p>
              <a:pPr algn="ctr">
                <a:lnSpc>
                  <a:spcPct val="90000"/>
                </a:lnSpc>
              </a:pPr>
              <a:r>
                <a:rPr lang="en-GB" sz="1100" dirty="0">
                  <a:solidFill>
                    <a:srgbClr val="000000"/>
                  </a:solidFill>
                </a:rPr>
                <a:t>321</a:t>
              </a:r>
            </a:p>
          </p:txBody>
        </p:sp>
        <p:sp>
          <p:nvSpPr>
            <p:cNvPr id="27" name="TextBox 26">
              <a:extLst>
                <a:ext uri="{FF2B5EF4-FFF2-40B4-BE49-F238E27FC236}">
                  <a16:creationId xmlns:a16="http://schemas.microsoft.com/office/drawing/2014/main" id="{45726DF3-EC03-4721-BED9-87DE04753F58}"/>
                </a:ext>
              </a:extLst>
            </p:cNvPr>
            <p:cNvSpPr txBox="1"/>
            <p:nvPr/>
          </p:nvSpPr>
          <p:spPr>
            <a:xfrm>
              <a:off x="929399" y="4903517"/>
              <a:ext cx="827718" cy="430502"/>
            </a:xfrm>
            <a:prstGeom prst="rect">
              <a:avLst/>
            </a:prstGeom>
            <a:noFill/>
          </p:spPr>
          <p:txBody>
            <a:bodyPr wrap="none" lIns="36000" tIns="0" rIns="36000" bIns="0" rtlCol="0">
              <a:spAutoFit/>
            </a:bodyPr>
            <a:lstStyle/>
            <a:p>
              <a:pPr>
                <a:lnSpc>
                  <a:spcPct val="90000"/>
                </a:lnSpc>
              </a:pPr>
              <a:r>
                <a:rPr lang="en-GB" sz="1100" b="1" dirty="0">
                  <a:solidFill>
                    <a:srgbClr val="000000"/>
                  </a:solidFill>
                </a:rPr>
                <a:t>No. at risk</a:t>
              </a:r>
            </a:p>
            <a:p>
              <a:pPr>
                <a:lnSpc>
                  <a:spcPct val="90000"/>
                </a:lnSpc>
              </a:pPr>
              <a:r>
                <a:rPr lang="en-GB" sz="1000" dirty="0">
                  <a:solidFill>
                    <a:srgbClr val="000000"/>
                  </a:solidFill>
                </a:rPr>
                <a:t>T</a:t>
              </a:r>
              <a:r>
                <a:rPr lang="en-GB" sz="900" dirty="0">
                  <a:solidFill>
                    <a:srgbClr val="000000"/>
                  </a:solidFill>
                </a:rPr>
                <a:t>estosterone</a:t>
              </a:r>
            </a:p>
            <a:p>
              <a:pPr>
                <a:lnSpc>
                  <a:spcPct val="90000"/>
                </a:lnSpc>
              </a:pPr>
              <a:r>
                <a:rPr lang="en-GB" sz="900" dirty="0">
                  <a:solidFill>
                    <a:srgbClr val="000000"/>
                  </a:solidFill>
                </a:rPr>
                <a:t> Placebo</a:t>
              </a:r>
            </a:p>
          </p:txBody>
        </p:sp>
      </p:grpSp>
      <p:sp>
        <p:nvSpPr>
          <p:cNvPr id="28" name="Freeform: Shape 27">
            <a:extLst>
              <a:ext uri="{FF2B5EF4-FFF2-40B4-BE49-F238E27FC236}">
                <a16:creationId xmlns:a16="http://schemas.microsoft.com/office/drawing/2014/main" id="{1DDD8B43-40B7-4EE3-8ED0-F21FEF53EC1F}"/>
              </a:ext>
            </a:extLst>
          </p:cNvPr>
          <p:cNvSpPr/>
          <p:nvPr/>
        </p:nvSpPr>
        <p:spPr>
          <a:xfrm>
            <a:off x="7233121" y="2901822"/>
            <a:ext cx="2480261" cy="1714835"/>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98F60DC4-DEB3-4D2D-BEDC-B3EA47AC7D25}"/>
              </a:ext>
            </a:extLst>
          </p:cNvPr>
          <p:cNvGrpSpPr/>
          <p:nvPr/>
        </p:nvGrpSpPr>
        <p:grpSpPr>
          <a:xfrm>
            <a:off x="7176506" y="2900342"/>
            <a:ext cx="61200" cy="1601203"/>
            <a:chOff x="1818526" y="3281571"/>
            <a:chExt cx="61200" cy="1601203"/>
          </a:xfrm>
        </p:grpSpPr>
        <p:cxnSp>
          <p:nvCxnSpPr>
            <p:cNvPr id="31" name="Straight Connector 30">
              <a:extLst>
                <a:ext uri="{FF2B5EF4-FFF2-40B4-BE49-F238E27FC236}">
                  <a16:creationId xmlns:a16="http://schemas.microsoft.com/office/drawing/2014/main" id="{56022127-95C9-49A6-8C84-97F6FB7B4283}"/>
                </a:ext>
              </a:extLst>
            </p:cNvPr>
            <p:cNvCxnSpPr/>
            <p:nvPr/>
          </p:nvCxnSpPr>
          <p:spPr>
            <a:xfrm>
              <a:off x="1818526"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840BA86-D21F-4FAB-B56B-B0478C13790D}"/>
                </a:ext>
              </a:extLst>
            </p:cNvPr>
            <p:cNvCxnSpPr/>
            <p:nvPr/>
          </p:nvCxnSpPr>
          <p:spPr>
            <a:xfrm>
              <a:off x="1818526"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93287C6-1152-469A-B064-E988F78B51D7}"/>
                </a:ext>
              </a:extLst>
            </p:cNvPr>
            <p:cNvCxnSpPr/>
            <p:nvPr/>
          </p:nvCxnSpPr>
          <p:spPr>
            <a:xfrm>
              <a:off x="1818526"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BB7A804-2A5E-4D0F-93AF-C20FAF81EBAA}"/>
                </a:ext>
              </a:extLst>
            </p:cNvPr>
            <p:cNvCxnSpPr/>
            <p:nvPr/>
          </p:nvCxnSpPr>
          <p:spPr>
            <a:xfrm>
              <a:off x="1818526"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35C6D0E-A739-410A-B973-23C19E838976}"/>
                </a:ext>
              </a:extLst>
            </p:cNvPr>
            <p:cNvCxnSpPr/>
            <p:nvPr/>
          </p:nvCxnSpPr>
          <p:spPr>
            <a:xfrm>
              <a:off x="1818526"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4EF3D9FE-9F8F-4989-B62B-668D68F8D7D0}"/>
              </a:ext>
            </a:extLst>
          </p:cNvPr>
          <p:cNvGrpSpPr/>
          <p:nvPr/>
        </p:nvGrpSpPr>
        <p:grpSpPr>
          <a:xfrm>
            <a:off x="7373030" y="4607981"/>
            <a:ext cx="2341471" cy="61200"/>
            <a:chOff x="5849029" y="4616526"/>
            <a:chExt cx="2341471" cy="61200"/>
          </a:xfrm>
        </p:grpSpPr>
        <p:cxnSp>
          <p:nvCxnSpPr>
            <p:cNvPr id="39" name="Straight Connector 38">
              <a:extLst>
                <a:ext uri="{FF2B5EF4-FFF2-40B4-BE49-F238E27FC236}">
                  <a16:creationId xmlns:a16="http://schemas.microsoft.com/office/drawing/2014/main" id="{0E53EEED-0AF0-4080-B64F-97172CE09FBC}"/>
                </a:ext>
              </a:extLst>
            </p:cNvPr>
            <p:cNvCxnSpPr/>
            <p:nvPr/>
          </p:nvCxnSpPr>
          <p:spPr>
            <a:xfrm rot="5400000">
              <a:off x="7570885"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E0D3A25-440C-4EED-98D6-D397C3BFBA80}"/>
                </a:ext>
              </a:extLst>
            </p:cNvPr>
            <p:cNvCxnSpPr/>
            <p:nvPr/>
          </p:nvCxnSpPr>
          <p:spPr>
            <a:xfrm rot="5400000">
              <a:off x="6986733"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9554D8CB-2182-47B9-933B-DA32CA6E7612}"/>
                </a:ext>
              </a:extLst>
            </p:cNvPr>
            <p:cNvCxnSpPr/>
            <p:nvPr/>
          </p:nvCxnSpPr>
          <p:spPr>
            <a:xfrm rot="5400000">
              <a:off x="6402581"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1A715CB1-3AD9-43E5-95A4-6E41AB6C049D}"/>
                </a:ext>
              </a:extLst>
            </p:cNvPr>
            <p:cNvCxnSpPr/>
            <p:nvPr/>
          </p:nvCxnSpPr>
          <p:spPr>
            <a:xfrm rot="5400000">
              <a:off x="5818429"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8B58C7B-A953-423E-8807-E04845BD178A}"/>
                </a:ext>
              </a:extLst>
            </p:cNvPr>
            <p:cNvCxnSpPr/>
            <p:nvPr/>
          </p:nvCxnSpPr>
          <p:spPr>
            <a:xfrm rot="5400000">
              <a:off x="8159900"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730CE9A6-16F8-4814-B498-1CD53C203FC7}"/>
              </a:ext>
            </a:extLst>
          </p:cNvPr>
          <p:cNvGrpSpPr/>
          <p:nvPr/>
        </p:nvGrpSpPr>
        <p:grpSpPr>
          <a:xfrm>
            <a:off x="7291133" y="4669979"/>
            <a:ext cx="2525734" cy="343212"/>
            <a:chOff x="1939793" y="5079386"/>
            <a:chExt cx="2525734" cy="343212"/>
          </a:xfrm>
        </p:grpSpPr>
        <p:sp>
          <p:nvSpPr>
            <p:cNvPr id="46" name="TextBox 45">
              <a:extLst>
                <a:ext uri="{FF2B5EF4-FFF2-40B4-BE49-F238E27FC236}">
                  <a16:creationId xmlns:a16="http://schemas.microsoft.com/office/drawing/2014/main" id="{5E9D6799-8399-4A47-B1C4-E76B3D3065B1}"/>
                </a:ext>
              </a:extLst>
            </p:cNvPr>
            <p:cNvSpPr txBox="1"/>
            <p:nvPr/>
          </p:nvSpPr>
          <p:spPr>
            <a:xfrm>
              <a:off x="4259774" y="5079386"/>
              <a:ext cx="205753" cy="184666"/>
            </a:xfrm>
            <a:prstGeom prst="rect">
              <a:avLst/>
            </a:prstGeom>
            <a:noFill/>
          </p:spPr>
          <p:txBody>
            <a:bodyPr wrap="none" lIns="36000" tIns="0" rIns="36000" bIns="0" rtlCol="0">
              <a:spAutoFit/>
            </a:bodyPr>
            <a:lstStyle/>
            <a:p>
              <a:pPr algn="ctr"/>
              <a:r>
                <a:rPr lang="en-GB" sz="1200" dirty="0">
                  <a:solidFill>
                    <a:srgbClr val="000000"/>
                  </a:solidFill>
                </a:rPr>
                <a:t>12</a:t>
              </a:r>
            </a:p>
          </p:txBody>
        </p:sp>
        <p:sp>
          <p:nvSpPr>
            <p:cNvPr id="47" name="TextBox 46">
              <a:extLst>
                <a:ext uri="{FF2B5EF4-FFF2-40B4-BE49-F238E27FC236}">
                  <a16:creationId xmlns:a16="http://schemas.microsoft.com/office/drawing/2014/main" id="{9D0A6567-A486-4269-8A3E-613C27BA3844}"/>
                </a:ext>
              </a:extLst>
            </p:cNvPr>
            <p:cNvSpPr txBox="1"/>
            <p:nvPr/>
          </p:nvSpPr>
          <p:spPr>
            <a:xfrm>
              <a:off x="3690139" y="5079386"/>
              <a:ext cx="168884" cy="184666"/>
            </a:xfrm>
            <a:prstGeom prst="rect">
              <a:avLst/>
            </a:prstGeom>
            <a:noFill/>
          </p:spPr>
          <p:txBody>
            <a:bodyPr wrap="none" lIns="36000" tIns="0" rIns="36000" bIns="0" rtlCol="0">
              <a:spAutoFit/>
            </a:bodyPr>
            <a:lstStyle/>
            <a:p>
              <a:pPr algn="ctr"/>
              <a:r>
                <a:rPr lang="en-GB" sz="1200" dirty="0">
                  <a:solidFill>
                    <a:srgbClr val="000000"/>
                  </a:solidFill>
                </a:rPr>
                <a:t>9</a:t>
              </a:r>
            </a:p>
          </p:txBody>
        </p:sp>
        <p:sp>
          <p:nvSpPr>
            <p:cNvPr id="48" name="TextBox 47">
              <a:extLst>
                <a:ext uri="{FF2B5EF4-FFF2-40B4-BE49-F238E27FC236}">
                  <a16:creationId xmlns:a16="http://schemas.microsoft.com/office/drawing/2014/main" id="{FF8870EB-E56B-4231-944C-09819FC37F7A}"/>
                </a:ext>
              </a:extLst>
            </p:cNvPr>
            <p:cNvSpPr txBox="1"/>
            <p:nvPr/>
          </p:nvSpPr>
          <p:spPr>
            <a:xfrm>
              <a:off x="3106424" y="5079386"/>
              <a:ext cx="168884" cy="184666"/>
            </a:xfrm>
            <a:prstGeom prst="rect">
              <a:avLst/>
            </a:prstGeom>
            <a:noFill/>
          </p:spPr>
          <p:txBody>
            <a:bodyPr wrap="none" lIns="36000" tIns="0" rIns="36000" bIns="0" rtlCol="0">
              <a:spAutoFit/>
            </a:bodyPr>
            <a:lstStyle/>
            <a:p>
              <a:pPr algn="ctr"/>
              <a:r>
                <a:rPr lang="en-GB" sz="1200" dirty="0">
                  <a:solidFill>
                    <a:srgbClr val="000000"/>
                  </a:solidFill>
                </a:rPr>
                <a:t>6</a:t>
              </a:r>
            </a:p>
          </p:txBody>
        </p:sp>
        <p:sp>
          <p:nvSpPr>
            <p:cNvPr id="49" name="TextBox 48">
              <a:extLst>
                <a:ext uri="{FF2B5EF4-FFF2-40B4-BE49-F238E27FC236}">
                  <a16:creationId xmlns:a16="http://schemas.microsoft.com/office/drawing/2014/main" id="{F6A01D61-C3DC-46B2-92BA-99DD12A59CFE}"/>
                </a:ext>
              </a:extLst>
            </p:cNvPr>
            <p:cNvSpPr txBox="1"/>
            <p:nvPr/>
          </p:nvSpPr>
          <p:spPr>
            <a:xfrm>
              <a:off x="2525914" y="5079386"/>
              <a:ext cx="162472" cy="184666"/>
            </a:xfrm>
            <a:prstGeom prst="rect">
              <a:avLst/>
            </a:prstGeom>
            <a:noFill/>
          </p:spPr>
          <p:txBody>
            <a:bodyPr wrap="none" lIns="36000" tIns="0" rIns="36000" bIns="0" rtlCol="0">
              <a:spAutoFit/>
            </a:bodyPr>
            <a:lstStyle/>
            <a:p>
              <a:pPr algn="ctr"/>
              <a:r>
                <a:rPr lang="en-GB" sz="1200" dirty="0">
                  <a:solidFill>
                    <a:srgbClr val="000000"/>
                  </a:solidFill>
                </a:rPr>
                <a:t>3</a:t>
              </a:r>
            </a:p>
          </p:txBody>
        </p:sp>
        <p:sp>
          <p:nvSpPr>
            <p:cNvPr id="50" name="TextBox 49">
              <a:extLst>
                <a:ext uri="{FF2B5EF4-FFF2-40B4-BE49-F238E27FC236}">
                  <a16:creationId xmlns:a16="http://schemas.microsoft.com/office/drawing/2014/main" id="{510F5AF2-5163-49AB-B8E5-451563251E8C}"/>
                </a:ext>
              </a:extLst>
            </p:cNvPr>
            <p:cNvSpPr txBox="1"/>
            <p:nvPr/>
          </p:nvSpPr>
          <p:spPr>
            <a:xfrm>
              <a:off x="1939793" y="5079386"/>
              <a:ext cx="167281" cy="184666"/>
            </a:xfrm>
            <a:prstGeom prst="rect">
              <a:avLst/>
            </a:prstGeom>
            <a:noFill/>
          </p:spPr>
          <p:txBody>
            <a:bodyPr wrap="none" lIns="36000" tIns="0" rIns="36000" bIns="0" rtlCol="0">
              <a:spAutoFit/>
            </a:bodyPr>
            <a:lstStyle/>
            <a:p>
              <a:pPr algn="ctr"/>
              <a:r>
                <a:rPr lang="en-GB" sz="1200" dirty="0">
                  <a:solidFill>
                    <a:srgbClr val="000000"/>
                  </a:solidFill>
                </a:rPr>
                <a:t>0</a:t>
              </a:r>
            </a:p>
          </p:txBody>
        </p:sp>
        <p:sp>
          <p:nvSpPr>
            <p:cNvPr id="51" name="TextBox 50">
              <a:extLst>
                <a:ext uri="{FF2B5EF4-FFF2-40B4-BE49-F238E27FC236}">
                  <a16:creationId xmlns:a16="http://schemas.microsoft.com/office/drawing/2014/main" id="{32D60E24-24C3-4C8E-8912-71CCFF275368}"/>
                </a:ext>
              </a:extLst>
            </p:cNvPr>
            <p:cNvSpPr txBox="1"/>
            <p:nvPr/>
          </p:nvSpPr>
          <p:spPr>
            <a:xfrm>
              <a:off x="2021689" y="5207154"/>
              <a:ext cx="2336607" cy="215444"/>
            </a:xfrm>
            <a:prstGeom prst="rect">
              <a:avLst/>
            </a:prstGeom>
            <a:noFill/>
          </p:spPr>
          <p:txBody>
            <a:bodyPr wrap="square" lIns="36000" tIns="0" rIns="36000" bIns="0" rtlCol="0">
              <a:spAutoFit/>
            </a:bodyPr>
            <a:lstStyle/>
            <a:p>
              <a:pPr algn="ctr"/>
              <a:r>
                <a:rPr lang="en-GB" sz="1400" b="1" dirty="0">
                  <a:solidFill>
                    <a:srgbClr val="000000"/>
                  </a:solidFill>
                </a:rPr>
                <a:t>Month</a:t>
              </a:r>
            </a:p>
          </p:txBody>
        </p:sp>
      </p:grpSp>
      <p:grpSp>
        <p:nvGrpSpPr>
          <p:cNvPr id="52" name="Group 51">
            <a:extLst>
              <a:ext uri="{FF2B5EF4-FFF2-40B4-BE49-F238E27FC236}">
                <a16:creationId xmlns:a16="http://schemas.microsoft.com/office/drawing/2014/main" id="{0882F7D9-FCC1-4147-B596-1D34D82849A4}"/>
              </a:ext>
            </a:extLst>
          </p:cNvPr>
          <p:cNvGrpSpPr/>
          <p:nvPr/>
        </p:nvGrpSpPr>
        <p:grpSpPr>
          <a:xfrm>
            <a:off x="6699374" y="2806002"/>
            <a:ext cx="467742" cy="1785692"/>
            <a:chOff x="5003495" y="3187232"/>
            <a:chExt cx="467742" cy="1785692"/>
          </a:xfrm>
        </p:grpSpPr>
        <p:sp>
          <p:nvSpPr>
            <p:cNvPr id="53" name="TextBox 52">
              <a:extLst>
                <a:ext uri="{FF2B5EF4-FFF2-40B4-BE49-F238E27FC236}">
                  <a16:creationId xmlns:a16="http://schemas.microsoft.com/office/drawing/2014/main" id="{D73A3311-5287-46DF-9D68-462187EE2E02}"/>
                </a:ext>
              </a:extLst>
            </p:cNvPr>
            <p:cNvSpPr txBox="1"/>
            <p:nvPr/>
          </p:nvSpPr>
          <p:spPr>
            <a:xfrm>
              <a:off x="5003495" y="4788258"/>
              <a:ext cx="467742" cy="184666"/>
            </a:xfrm>
            <a:prstGeom prst="rect">
              <a:avLst/>
            </a:prstGeom>
            <a:noFill/>
          </p:spPr>
          <p:txBody>
            <a:bodyPr wrap="square" lIns="0" tIns="0" rIns="36000" bIns="0" rtlCol="0" anchor="ctr">
              <a:spAutoFit/>
            </a:bodyPr>
            <a:lstStyle/>
            <a:p>
              <a:pPr algn="r"/>
              <a:r>
                <a:rPr lang="en-GB" sz="1200" dirty="0"/>
                <a:t>-0.5</a:t>
              </a:r>
            </a:p>
          </p:txBody>
        </p:sp>
        <p:sp>
          <p:nvSpPr>
            <p:cNvPr id="54" name="TextBox 53">
              <a:extLst>
                <a:ext uri="{FF2B5EF4-FFF2-40B4-BE49-F238E27FC236}">
                  <a16:creationId xmlns:a16="http://schemas.microsoft.com/office/drawing/2014/main" id="{8CE12C91-9A73-468D-A1C2-41CDC5578D75}"/>
                </a:ext>
              </a:extLst>
            </p:cNvPr>
            <p:cNvSpPr txBox="1"/>
            <p:nvPr/>
          </p:nvSpPr>
          <p:spPr>
            <a:xfrm>
              <a:off x="5192888" y="4388002"/>
              <a:ext cx="278348" cy="184666"/>
            </a:xfrm>
            <a:prstGeom prst="rect">
              <a:avLst/>
            </a:prstGeom>
            <a:noFill/>
          </p:spPr>
          <p:txBody>
            <a:bodyPr wrap="square" lIns="0" tIns="0" rIns="36000" bIns="0" rtlCol="0" anchor="ctr">
              <a:spAutoFit/>
            </a:bodyPr>
            <a:lstStyle/>
            <a:p>
              <a:pPr algn="r"/>
              <a:r>
                <a:rPr lang="en-GB" sz="1200" dirty="0"/>
                <a:t>0</a:t>
              </a:r>
            </a:p>
          </p:txBody>
        </p:sp>
        <p:sp>
          <p:nvSpPr>
            <p:cNvPr id="55" name="TextBox 54">
              <a:extLst>
                <a:ext uri="{FF2B5EF4-FFF2-40B4-BE49-F238E27FC236}">
                  <a16:creationId xmlns:a16="http://schemas.microsoft.com/office/drawing/2014/main" id="{B5138587-9579-4B88-A49A-CD410097FB35}"/>
                </a:ext>
              </a:extLst>
            </p:cNvPr>
            <p:cNvSpPr txBox="1"/>
            <p:nvPr/>
          </p:nvSpPr>
          <p:spPr>
            <a:xfrm>
              <a:off x="5104654" y="3987745"/>
              <a:ext cx="366582" cy="184666"/>
            </a:xfrm>
            <a:prstGeom prst="rect">
              <a:avLst/>
            </a:prstGeom>
            <a:noFill/>
          </p:spPr>
          <p:txBody>
            <a:bodyPr wrap="square" lIns="0" tIns="0" rIns="36000" bIns="0" rtlCol="0" anchor="ctr">
              <a:spAutoFit/>
            </a:bodyPr>
            <a:lstStyle/>
            <a:p>
              <a:pPr algn="r"/>
              <a:r>
                <a:rPr lang="en-GB" sz="1200" dirty="0"/>
                <a:t>0.5</a:t>
              </a:r>
            </a:p>
          </p:txBody>
        </p:sp>
        <p:sp>
          <p:nvSpPr>
            <p:cNvPr id="56" name="TextBox 55">
              <a:extLst>
                <a:ext uri="{FF2B5EF4-FFF2-40B4-BE49-F238E27FC236}">
                  <a16:creationId xmlns:a16="http://schemas.microsoft.com/office/drawing/2014/main" id="{7F575BCB-7C0C-4D70-AD5E-FD6F35A8452F}"/>
                </a:ext>
              </a:extLst>
            </p:cNvPr>
            <p:cNvSpPr txBox="1"/>
            <p:nvPr/>
          </p:nvSpPr>
          <p:spPr>
            <a:xfrm>
              <a:off x="5192888" y="3587489"/>
              <a:ext cx="278348" cy="184666"/>
            </a:xfrm>
            <a:prstGeom prst="rect">
              <a:avLst/>
            </a:prstGeom>
            <a:noFill/>
          </p:spPr>
          <p:txBody>
            <a:bodyPr wrap="square" lIns="0" tIns="0" rIns="36000" bIns="0" rtlCol="0" anchor="ctr">
              <a:spAutoFit/>
            </a:bodyPr>
            <a:lstStyle/>
            <a:p>
              <a:pPr algn="r"/>
              <a:r>
                <a:rPr lang="en-GB" sz="1200" dirty="0"/>
                <a:t>1.0</a:t>
              </a:r>
            </a:p>
          </p:txBody>
        </p:sp>
        <p:sp>
          <p:nvSpPr>
            <p:cNvPr id="57" name="TextBox 56">
              <a:extLst>
                <a:ext uri="{FF2B5EF4-FFF2-40B4-BE49-F238E27FC236}">
                  <a16:creationId xmlns:a16="http://schemas.microsoft.com/office/drawing/2014/main" id="{3EB527D6-696B-400B-923C-87F9CB0D7D22}"/>
                </a:ext>
              </a:extLst>
            </p:cNvPr>
            <p:cNvSpPr txBox="1"/>
            <p:nvPr/>
          </p:nvSpPr>
          <p:spPr>
            <a:xfrm>
              <a:off x="5232367" y="3187232"/>
              <a:ext cx="238869" cy="184666"/>
            </a:xfrm>
            <a:prstGeom prst="rect">
              <a:avLst/>
            </a:prstGeom>
            <a:noFill/>
          </p:spPr>
          <p:txBody>
            <a:bodyPr wrap="square" lIns="0" tIns="0" rIns="36000" bIns="0" rtlCol="0" anchor="ctr">
              <a:spAutoFit/>
            </a:bodyPr>
            <a:lstStyle/>
            <a:p>
              <a:pPr algn="r"/>
              <a:r>
                <a:rPr lang="en-GB" sz="1200" dirty="0"/>
                <a:t>1.5</a:t>
              </a:r>
            </a:p>
          </p:txBody>
        </p:sp>
      </p:grpSp>
      <p:sp>
        <p:nvSpPr>
          <p:cNvPr id="61" name="TextBox 60">
            <a:extLst>
              <a:ext uri="{FF2B5EF4-FFF2-40B4-BE49-F238E27FC236}">
                <a16:creationId xmlns:a16="http://schemas.microsoft.com/office/drawing/2014/main" id="{E5F8926B-53C5-43C8-B1AC-53E7F5E3CA20}"/>
              </a:ext>
            </a:extLst>
          </p:cNvPr>
          <p:cNvSpPr txBox="1"/>
          <p:nvPr/>
        </p:nvSpPr>
        <p:spPr>
          <a:xfrm rot="16200000">
            <a:off x="5626612" y="3406119"/>
            <a:ext cx="1861238" cy="583493"/>
          </a:xfrm>
          <a:prstGeom prst="rect">
            <a:avLst/>
          </a:prstGeom>
          <a:noFill/>
        </p:spPr>
        <p:txBody>
          <a:bodyPr wrap="square" lIns="0" tIns="0" rIns="0" bIns="0" rtlCol="0">
            <a:spAutoFit/>
          </a:bodyPr>
          <a:lstStyle/>
          <a:p>
            <a:pPr algn="ctr">
              <a:lnSpc>
                <a:spcPct val="90000"/>
              </a:lnSpc>
            </a:pPr>
            <a:r>
              <a:rPr lang="en-GB" sz="1400" b="1" dirty="0"/>
              <a:t>Change in haemoglobin levels from baseline</a:t>
            </a:r>
          </a:p>
        </p:txBody>
      </p:sp>
      <p:sp>
        <p:nvSpPr>
          <p:cNvPr id="62" name="TextBox 61">
            <a:extLst>
              <a:ext uri="{FF2B5EF4-FFF2-40B4-BE49-F238E27FC236}">
                <a16:creationId xmlns:a16="http://schemas.microsoft.com/office/drawing/2014/main" id="{E82FAD05-B9C7-4E3F-9D03-6BA445A99F97}"/>
              </a:ext>
            </a:extLst>
          </p:cNvPr>
          <p:cNvSpPr txBox="1"/>
          <p:nvPr/>
        </p:nvSpPr>
        <p:spPr>
          <a:xfrm>
            <a:off x="9160562" y="2892961"/>
            <a:ext cx="676788" cy="261610"/>
          </a:xfrm>
          <a:prstGeom prst="rect">
            <a:avLst/>
          </a:prstGeom>
          <a:noFill/>
        </p:spPr>
        <p:txBody>
          <a:bodyPr wrap="none" rtlCol="0">
            <a:spAutoFit/>
          </a:bodyPr>
          <a:lstStyle/>
          <a:p>
            <a:r>
              <a:rPr lang="en-GB" sz="1100" dirty="0">
                <a:solidFill>
                  <a:srgbClr val="000000"/>
                </a:solidFill>
              </a:rPr>
              <a:t>p&lt;0.001</a:t>
            </a:r>
          </a:p>
        </p:txBody>
      </p:sp>
      <p:grpSp>
        <p:nvGrpSpPr>
          <p:cNvPr id="3" name="Group 2">
            <a:extLst>
              <a:ext uri="{FF2B5EF4-FFF2-40B4-BE49-F238E27FC236}">
                <a16:creationId xmlns:a16="http://schemas.microsoft.com/office/drawing/2014/main" id="{60E8E7AF-B6C2-46E1-9A82-08D16DACD21D}"/>
              </a:ext>
            </a:extLst>
          </p:cNvPr>
          <p:cNvGrpSpPr/>
          <p:nvPr/>
        </p:nvGrpSpPr>
        <p:grpSpPr>
          <a:xfrm>
            <a:off x="7343241" y="3510858"/>
            <a:ext cx="2412465" cy="977828"/>
            <a:chOff x="5819240" y="3510858"/>
            <a:chExt cx="2412465" cy="977828"/>
          </a:xfrm>
        </p:grpSpPr>
        <p:grpSp>
          <p:nvGrpSpPr>
            <p:cNvPr id="64" name="Group 63">
              <a:extLst>
                <a:ext uri="{FF2B5EF4-FFF2-40B4-BE49-F238E27FC236}">
                  <a16:creationId xmlns:a16="http://schemas.microsoft.com/office/drawing/2014/main" id="{013D312D-0ECD-4C87-A76C-0637C20E3ADD}"/>
                </a:ext>
              </a:extLst>
            </p:cNvPr>
            <p:cNvGrpSpPr/>
            <p:nvPr/>
          </p:nvGrpSpPr>
          <p:grpSpPr>
            <a:xfrm>
              <a:off x="7560648" y="3536524"/>
              <a:ext cx="80558" cy="192412"/>
              <a:chOff x="3743571" y="3308401"/>
              <a:chExt cx="80558" cy="722480"/>
            </a:xfrm>
          </p:grpSpPr>
          <p:cxnSp>
            <p:nvCxnSpPr>
              <p:cNvPr id="104" name="Straight Connector 103">
                <a:extLst>
                  <a:ext uri="{FF2B5EF4-FFF2-40B4-BE49-F238E27FC236}">
                    <a16:creationId xmlns:a16="http://schemas.microsoft.com/office/drawing/2014/main" id="{577F4486-D8C1-4CA9-8BF2-8EDED091EE9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E9668AD7-8119-4627-B934-EC477BDD48E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2A7DF77D-AA25-4E9E-98E2-93F4D85D60F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a:extLst>
                <a:ext uri="{FF2B5EF4-FFF2-40B4-BE49-F238E27FC236}">
                  <a16:creationId xmlns:a16="http://schemas.microsoft.com/office/drawing/2014/main" id="{0038846E-259E-48A7-AF2D-AABD60D9DA8A}"/>
                </a:ext>
              </a:extLst>
            </p:cNvPr>
            <p:cNvGrpSpPr/>
            <p:nvPr/>
          </p:nvGrpSpPr>
          <p:grpSpPr>
            <a:xfrm>
              <a:off x="8151147" y="3510858"/>
              <a:ext cx="80558" cy="205108"/>
              <a:chOff x="3743571" y="3308401"/>
              <a:chExt cx="80558" cy="722480"/>
            </a:xfrm>
          </p:grpSpPr>
          <p:cxnSp>
            <p:nvCxnSpPr>
              <p:cNvPr id="101" name="Straight Connector 100">
                <a:extLst>
                  <a:ext uri="{FF2B5EF4-FFF2-40B4-BE49-F238E27FC236}">
                    <a16:creationId xmlns:a16="http://schemas.microsoft.com/office/drawing/2014/main" id="{5BCFC1B1-C9D9-4F01-A08A-BA6FDD70F3A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C25BA548-DE91-4FB0-AED4-A0ED1B0BF98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0DF71C66-2BA3-4B13-9ECB-4D8BD59BFB8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FD7FC418-1869-4D5C-BF40-696A784A8978}"/>
                </a:ext>
              </a:extLst>
            </p:cNvPr>
            <p:cNvGrpSpPr/>
            <p:nvPr/>
          </p:nvGrpSpPr>
          <p:grpSpPr>
            <a:xfrm>
              <a:off x="6977739" y="3513307"/>
              <a:ext cx="80558" cy="179962"/>
              <a:chOff x="3743571" y="3308401"/>
              <a:chExt cx="80558" cy="722480"/>
            </a:xfrm>
          </p:grpSpPr>
          <p:cxnSp>
            <p:nvCxnSpPr>
              <p:cNvPr id="98" name="Straight Connector 97">
                <a:extLst>
                  <a:ext uri="{FF2B5EF4-FFF2-40B4-BE49-F238E27FC236}">
                    <a16:creationId xmlns:a16="http://schemas.microsoft.com/office/drawing/2014/main" id="{B8B1B3C6-EFE0-42BC-893C-9F8FFD69415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03229878-0413-4556-A803-B7DD7B9AA5B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18634B51-35CE-400B-8442-55041F156CF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 66">
              <a:extLst>
                <a:ext uri="{FF2B5EF4-FFF2-40B4-BE49-F238E27FC236}">
                  <a16:creationId xmlns:a16="http://schemas.microsoft.com/office/drawing/2014/main" id="{C4E72F95-1F64-4646-B1C1-76CC3EE01494}"/>
                </a:ext>
              </a:extLst>
            </p:cNvPr>
            <p:cNvGrpSpPr/>
            <p:nvPr/>
          </p:nvGrpSpPr>
          <p:grpSpPr>
            <a:xfrm>
              <a:off x="6393234" y="3637154"/>
              <a:ext cx="80558" cy="153392"/>
              <a:chOff x="3743571" y="3308401"/>
              <a:chExt cx="80558" cy="722480"/>
            </a:xfrm>
          </p:grpSpPr>
          <p:cxnSp>
            <p:nvCxnSpPr>
              <p:cNvPr id="95" name="Straight Connector 94">
                <a:extLst>
                  <a:ext uri="{FF2B5EF4-FFF2-40B4-BE49-F238E27FC236}">
                    <a16:creationId xmlns:a16="http://schemas.microsoft.com/office/drawing/2014/main" id="{FF2739BD-5933-434A-A1BA-2B2EF540BDE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4C988356-2BAF-4CD6-9BEA-249589BDE1D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41583734-9FFC-45C9-B1E6-731A9D4A7CE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a:extLst>
                <a:ext uri="{FF2B5EF4-FFF2-40B4-BE49-F238E27FC236}">
                  <a16:creationId xmlns:a16="http://schemas.microsoft.com/office/drawing/2014/main" id="{6A1F7B96-E258-4AC8-8C6F-1BC768A94127}"/>
                </a:ext>
              </a:extLst>
            </p:cNvPr>
            <p:cNvGrpSpPr/>
            <p:nvPr/>
          </p:nvGrpSpPr>
          <p:grpSpPr>
            <a:xfrm>
              <a:off x="6393234" y="4270097"/>
              <a:ext cx="80558" cy="131669"/>
              <a:chOff x="3743571" y="3308401"/>
              <a:chExt cx="80558" cy="722480"/>
            </a:xfrm>
          </p:grpSpPr>
          <p:cxnSp>
            <p:nvCxnSpPr>
              <p:cNvPr id="92" name="Straight Connector 91">
                <a:extLst>
                  <a:ext uri="{FF2B5EF4-FFF2-40B4-BE49-F238E27FC236}">
                    <a16:creationId xmlns:a16="http://schemas.microsoft.com/office/drawing/2014/main" id="{F2794869-BC38-4C8B-80A4-8C884F04B29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C2E4C328-1157-4498-A449-6DAE2C0328C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3A8FF7F1-9277-4F24-BF04-2D252D04E5A0}"/>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65EDA004-B86F-45C9-AB93-B3EC932E1D80}"/>
                </a:ext>
              </a:extLst>
            </p:cNvPr>
            <p:cNvGrpSpPr/>
            <p:nvPr/>
          </p:nvGrpSpPr>
          <p:grpSpPr>
            <a:xfrm>
              <a:off x="7560648" y="4312596"/>
              <a:ext cx="80558" cy="155253"/>
              <a:chOff x="3743571" y="3308401"/>
              <a:chExt cx="80558" cy="722480"/>
            </a:xfrm>
          </p:grpSpPr>
          <p:cxnSp>
            <p:nvCxnSpPr>
              <p:cNvPr id="89" name="Straight Connector 88">
                <a:extLst>
                  <a:ext uri="{FF2B5EF4-FFF2-40B4-BE49-F238E27FC236}">
                    <a16:creationId xmlns:a16="http://schemas.microsoft.com/office/drawing/2014/main" id="{9C48E678-768E-4343-B6CD-ADD4107B007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42F8D8C4-C1F5-48AB-850A-61DBA9B423D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77791133-566B-44FA-887D-130C1D9E2F7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BA279D84-509F-4A4C-960C-A474FCCD7B69}"/>
                </a:ext>
              </a:extLst>
            </p:cNvPr>
            <p:cNvGrpSpPr/>
            <p:nvPr/>
          </p:nvGrpSpPr>
          <p:grpSpPr>
            <a:xfrm>
              <a:off x="8151147" y="4317460"/>
              <a:ext cx="80558" cy="171226"/>
              <a:chOff x="3743571" y="3308400"/>
              <a:chExt cx="80558" cy="722481"/>
            </a:xfrm>
          </p:grpSpPr>
          <p:cxnSp>
            <p:nvCxnSpPr>
              <p:cNvPr id="86" name="Straight Connector 85">
                <a:extLst>
                  <a:ext uri="{FF2B5EF4-FFF2-40B4-BE49-F238E27FC236}">
                    <a16:creationId xmlns:a16="http://schemas.microsoft.com/office/drawing/2014/main" id="{A3B361BC-F551-4D92-B4B6-D99466245CFB}"/>
                  </a:ext>
                </a:extLst>
              </p:cNvPr>
              <p:cNvCxnSpPr>
                <a:cxnSpLocks/>
              </p:cNvCxnSpPr>
              <p:nvPr/>
            </p:nvCxnSpPr>
            <p:spPr>
              <a:xfrm>
                <a:off x="3783850" y="3308400"/>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03B35DBE-A86A-4924-B787-D43AB2E97D5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48A4662-1112-431F-9015-714DD4516D7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a:extLst>
                <a:ext uri="{FF2B5EF4-FFF2-40B4-BE49-F238E27FC236}">
                  <a16:creationId xmlns:a16="http://schemas.microsoft.com/office/drawing/2014/main" id="{2327D391-B7D9-4F27-808D-9621C3CDE1B9}"/>
                </a:ext>
              </a:extLst>
            </p:cNvPr>
            <p:cNvGrpSpPr/>
            <p:nvPr/>
          </p:nvGrpSpPr>
          <p:grpSpPr>
            <a:xfrm>
              <a:off x="6977739" y="4291518"/>
              <a:ext cx="80558" cy="150780"/>
              <a:chOff x="3743571" y="3308401"/>
              <a:chExt cx="80558" cy="722480"/>
            </a:xfrm>
          </p:grpSpPr>
          <p:cxnSp>
            <p:nvCxnSpPr>
              <p:cNvPr id="83" name="Straight Connector 82">
                <a:extLst>
                  <a:ext uri="{FF2B5EF4-FFF2-40B4-BE49-F238E27FC236}">
                    <a16:creationId xmlns:a16="http://schemas.microsoft.com/office/drawing/2014/main" id="{F2090F7A-1FAE-4DEA-80D2-D34859B0C13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D4A987E6-B396-462F-BC1D-E26C2BD80BE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05186BA7-B3A2-4404-9E1C-C292CF453F4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2" name="Oval 71">
              <a:extLst>
                <a:ext uri="{FF2B5EF4-FFF2-40B4-BE49-F238E27FC236}">
                  <a16:creationId xmlns:a16="http://schemas.microsoft.com/office/drawing/2014/main" id="{2E0C82F3-E28B-4EE2-B052-892D54DB45BC}"/>
                </a:ext>
              </a:extLst>
            </p:cNvPr>
            <p:cNvSpPr/>
            <p:nvPr/>
          </p:nvSpPr>
          <p:spPr>
            <a:xfrm>
              <a:off x="6982040" y="433087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D5D28143-1CFB-4C24-9708-10532220F6E0}"/>
                </a:ext>
              </a:extLst>
            </p:cNvPr>
            <p:cNvSpPr/>
            <p:nvPr/>
          </p:nvSpPr>
          <p:spPr>
            <a:xfrm>
              <a:off x="7564949" y="4355950"/>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FD67CAA2-B310-4BE2-95F1-14909BE6FFEA}"/>
                </a:ext>
              </a:extLst>
            </p:cNvPr>
            <p:cNvSpPr/>
            <p:nvPr/>
          </p:nvSpPr>
          <p:spPr>
            <a:xfrm>
              <a:off x="8155448" y="436548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1D019D07-BFA7-492E-B586-B36E822926B1}"/>
                </a:ext>
              </a:extLst>
            </p:cNvPr>
            <p:cNvSpPr/>
            <p:nvPr/>
          </p:nvSpPr>
          <p:spPr>
            <a:xfrm>
              <a:off x="6397535" y="430124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6" name="Freeform: Shape 75">
              <a:extLst>
                <a:ext uri="{FF2B5EF4-FFF2-40B4-BE49-F238E27FC236}">
                  <a16:creationId xmlns:a16="http://schemas.microsoft.com/office/drawing/2014/main" id="{2A9633B2-2A12-4EA4-B012-E37237915650}"/>
                </a:ext>
              </a:extLst>
            </p:cNvPr>
            <p:cNvSpPr/>
            <p:nvPr/>
          </p:nvSpPr>
          <p:spPr>
            <a:xfrm>
              <a:off x="5855768" y="4111800"/>
              <a:ext cx="2335083" cy="291581"/>
            </a:xfrm>
            <a:custGeom>
              <a:avLst/>
              <a:gdLst>
                <a:gd name="connsiteX0" fmla="*/ 0 w 2341296"/>
                <a:gd name="connsiteY0" fmla="*/ 302103 h 302103"/>
                <a:gd name="connsiteX1" fmla="*/ 582627 w 2341296"/>
                <a:gd name="connsiteY1" fmla="*/ 566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41296"/>
                <a:gd name="connsiteY0" fmla="*/ 302103 h 302103"/>
                <a:gd name="connsiteX1" fmla="*/ 589928 w 2341296"/>
                <a:gd name="connsiteY1" fmla="*/ 493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37645"/>
                <a:gd name="connsiteY0" fmla="*/ 294802 h 294802"/>
                <a:gd name="connsiteX1" fmla="*/ 586277 w 2337645"/>
                <a:gd name="connsiteY1" fmla="*/ 49345 h 294802"/>
                <a:gd name="connsiteX2" fmla="*/ 1177786 w 2337645"/>
                <a:gd name="connsiteY2" fmla="*/ 72829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43114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5890 w 2337645"/>
                <a:gd name="connsiteY3" fmla="*/ 154702 h 294802"/>
                <a:gd name="connsiteX4" fmla="*/ 2337645 w 2337645"/>
                <a:gd name="connsiteY4" fmla="*/ 0 h 294802"/>
                <a:gd name="connsiteX0" fmla="*/ 0 w 2339470"/>
                <a:gd name="connsiteY0" fmla="*/ 302103 h 302103"/>
                <a:gd name="connsiteX1" fmla="*/ 586277 w 2339470"/>
                <a:gd name="connsiteY1" fmla="*/ 56646 h 302103"/>
                <a:gd name="connsiteX2" fmla="*/ 1161360 w 2339470"/>
                <a:gd name="connsiteY2" fmla="*/ 83781 h 302103"/>
                <a:gd name="connsiteX3" fmla="*/ 1755890 w 2339470"/>
                <a:gd name="connsiteY3" fmla="*/ 162003 h 302103"/>
                <a:gd name="connsiteX4" fmla="*/ 2339470 w 2339470"/>
                <a:gd name="connsiteY4" fmla="*/ 0 h 302103"/>
                <a:gd name="connsiteX0" fmla="*/ 0 w 2328519"/>
                <a:gd name="connsiteY0" fmla="*/ 294803 h 294803"/>
                <a:gd name="connsiteX1" fmla="*/ 586277 w 2328519"/>
                <a:gd name="connsiteY1" fmla="*/ 49346 h 294803"/>
                <a:gd name="connsiteX2" fmla="*/ 1161360 w 2328519"/>
                <a:gd name="connsiteY2" fmla="*/ 76481 h 294803"/>
                <a:gd name="connsiteX3" fmla="*/ 1755890 w 2328519"/>
                <a:gd name="connsiteY3" fmla="*/ 154703 h 294803"/>
                <a:gd name="connsiteX4" fmla="*/ 2328519 w 2328519"/>
                <a:gd name="connsiteY4" fmla="*/ 0 h 294803"/>
                <a:gd name="connsiteX0" fmla="*/ 0 w 2328519"/>
                <a:gd name="connsiteY0" fmla="*/ 303246 h 303246"/>
                <a:gd name="connsiteX1" fmla="*/ 586277 w 2328519"/>
                <a:gd name="connsiteY1" fmla="*/ 5778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8519"/>
                <a:gd name="connsiteY0" fmla="*/ 303246 h 303246"/>
                <a:gd name="connsiteX1" fmla="*/ 582491 w 2328519"/>
                <a:gd name="connsiteY1" fmla="*/ 4779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6626"/>
                <a:gd name="connsiteY0" fmla="*/ 205834 h 205834"/>
                <a:gd name="connsiteX1" fmla="*/ 580598 w 2326626"/>
                <a:gd name="connsiteY1" fmla="*/ 47799 h 205834"/>
                <a:gd name="connsiteX2" fmla="*/ 1174612 w 2326626"/>
                <a:gd name="connsiteY2" fmla="*/ 0 h 205834"/>
                <a:gd name="connsiteX3" fmla="*/ 1753997 w 2326626"/>
                <a:gd name="connsiteY3" fmla="*/ 163146 h 205834"/>
                <a:gd name="connsiteX4" fmla="*/ 2326626 w 2326626"/>
                <a:gd name="connsiteY4" fmla="*/ 8443 h 205834"/>
                <a:gd name="connsiteX0" fmla="*/ 0 w 2326626"/>
                <a:gd name="connsiteY0" fmla="*/ 197391 h 271173"/>
                <a:gd name="connsiteX1" fmla="*/ 580598 w 2326626"/>
                <a:gd name="connsiteY1" fmla="*/ 39356 h 271173"/>
                <a:gd name="connsiteX2" fmla="*/ 1172903 w 2326626"/>
                <a:gd name="connsiteY2" fmla="*/ 271173 h 271173"/>
                <a:gd name="connsiteX3" fmla="*/ 1753997 w 2326626"/>
                <a:gd name="connsiteY3" fmla="*/ 154703 h 271173"/>
                <a:gd name="connsiteX4" fmla="*/ 2326626 w 2326626"/>
                <a:gd name="connsiteY4" fmla="*/ 0 h 271173"/>
                <a:gd name="connsiteX0" fmla="*/ 0 w 2326626"/>
                <a:gd name="connsiteY0" fmla="*/ 197391 h 337011"/>
                <a:gd name="connsiteX1" fmla="*/ 584016 w 2326626"/>
                <a:gd name="connsiteY1" fmla="*/ 337011 h 337011"/>
                <a:gd name="connsiteX2" fmla="*/ 1172903 w 2326626"/>
                <a:gd name="connsiteY2" fmla="*/ 271173 h 337011"/>
                <a:gd name="connsiteX3" fmla="*/ 1753997 w 2326626"/>
                <a:gd name="connsiteY3" fmla="*/ 154703 h 337011"/>
                <a:gd name="connsiteX4" fmla="*/ 2326626 w 2326626"/>
                <a:gd name="connsiteY4" fmla="*/ 0 h 337011"/>
                <a:gd name="connsiteX0" fmla="*/ 0 w 2319789"/>
                <a:gd name="connsiteY0" fmla="*/ 190626 h 337011"/>
                <a:gd name="connsiteX1" fmla="*/ 577179 w 2319789"/>
                <a:gd name="connsiteY1" fmla="*/ 337011 h 337011"/>
                <a:gd name="connsiteX2" fmla="*/ 1166066 w 2319789"/>
                <a:gd name="connsiteY2" fmla="*/ 271173 h 337011"/>
                <a:gd name="connsiteX3" fmla="*/ 1747160 w 2319789"/>
                <a:gd name="connsiteY3" fmla="*/ 154703 h 337011"/>
                <a:gd name="connsiteX4" fmla="*/ 2319789 w 2319789"/>
                <a:gd name="connsiteY4" fmla="*/ 0 h 337011"/>
                <a:gd name="connsiteX0" fmla="*/ 0 w 2319789"/>
                <a:gd name="connsiteY0" fmla="*/ 190626 h 337011"/>
                <a:gd name="connsiteX1" fmla="*/ 577179 w 2319789"/>
                <a:gd name="connsiteY1" fmla="*/ 337011 h 337011"/>
                <a:gd name="connsiteX2" fmla="*/ 1166066 w 2319789"/>
                <a:gd name="connsiteY2" fmla="*/ 271173 h 337011"/>
                <a:gd name="connsiteX3" fmla="*/ 1742033 w 2319789"/>
                <a:gd name="connsiteY3" fmla="*/ 91564 h 337011"/>
                <a:gd name="connsiteX4" fmla="*/ 2319789 w 2319789"/>
                <a:gd name="connsiteY4" fmla="*/ 0 h 337011"/>
                <a:gd name="connsiteX0" fmla="*/ 0 w 2333462"/>
                <a:gd name="connsiteY0" fmla="*/ 316905 h 463290"/>
                <a:gd name="connsiteX1" fmla="*/ 577179 w 2333462"/>
                <a:gd name="connsiteY1" fmla="*/ 463290 h 463290"/>
                <a:gd name="connsiteX2" fmla="*/ 1166066 w 2333462"/>
                <a:gd name="connsiteY2" fmla="*/ 397452 h 463290"/>
                <a:gd name="connsiteX3" fmla="*/ 1742033 w 2333462"/>
                <a:gd name="connsiteY3" fmla="*/ 217843 h 463290"/>
                <a:gd name="connsiteX4" fmla="*/ 2333462 w 2333462"/>
                <a:gd name="connsiteY4" fmla="*/ 0 h 463290"/>
                <a:gd name="connsiteX0" fmla="*/ 0 w 2333462"/>
                <a:gd name="connsiteY0" fmla="*/ 316905 h 638691"/>
                <a:gd name="connsiteX1" fmla="*/ 575558 w 2333462"/>
                <a:gd name="connsiteY1" fmla="*/ 638691 h 638691"/>
                <a:gd name="connsiteX2" fmla="*/ 1166066 w 2333462"/>
                <a:gd name="connsiteY2" fmla="*/ 397452 h 638691"/>
                <a:gd name="connsiteX3" fmla="*/ 1742033 w 2333462"/>
                <a:gd name="connsiteY3" fmla="*/ 217843 h 638691"/>
                <a:gd name="connsiteX4" fmla="*/ 2333462 w 2333462"/>
                <a:gd name="connsiteY4" fmla="*/ 0 h 638691"/>
                <a:gd name="connsiteX0" fmla="*/ 0 w 2333462"/>
                <a:gd name="connsiteY0" fmla="*/ 331878 h 638691"/>
                <a:gd name="connsiteX1" fmla="*/ 575558 w 2333462"/>
                <a:gd name="connsiteY1" fmla="*/ 638691 h 638691"/>
                <a:gd name="connsiteX2" fmla="*/ 1166066 w 2333462"/>
                <a:gd name="connsiteY2" fmla="*/ 397452 h 638691"/>
                <a:gd name="connsiteX3" fmla="*/ 1742033 w 2333462"/>
                <a:gd name="connsiteY3" fmla="*/ 217843 h 638691"/>
                <a:gd name="connsiteX4" fmla="*/ 2333462 w 2333462"/>
                <a:gd name="connsiteY4" fmla="*/ 0 h 638691"/>
                <a:gd name="connsiteX0" fmla="*/ 0 w 2333462"/>
                <a:gd name="connsiteY0" fmla="*/ 331878 h 671249"/>
                <a:gd name="connsiteX1" fmla="*/ 575558 w 2333462"/>
                <a:gd name="connsiteY1" fmla="*/ 638691 h 671249"/>
                <a:gd name="connsiteX2" fmla="*/ 1164445 w 2333462"/>
                <a:gd name="connsiteY2" fmla="*/ 671249 h 671249"/>
                <a:gd name="connsiteX3" fmla="*/ 1742033 w 2333462"/>
                <a:gd name="connsiteY3" fmla="*/ 217843 h 671249"/>
                <a:gd name="connsiteX4" fmla="*/ 2333462 w 2333462"/>
                <a:gd name="connsiteY4" fmla="*/ 0 h 671249"/>
                <a:gd name="connsiteX0" fmla="*/ 0 w 2333462"/>
                <a:gd name="connsiteY0" fmla="*/ 331878 h 701264"/>
                <a:gd name="connsiteX1" fmla="*/ 575558 w 2333462"/>
                <a:gd name="connsiteY1" fmla="*/ 638691 h 701264"/>
                <a:gd name="connsiteX2" fmla="*/ 1164445 w 2333462"/>
                <a:gd name="connsiteY2" fmla="*/ 671249 h 701264"/>
                <a:gd name="connsiteX3" fmla="*/ 1740411 w 2333462"/>
                <a:gd name="connsiteY3" fmla="*/ 701264 h 701264"/>
                <a:gd name="connsiteX4" fmla="*/ 2333462 w 2333462"/>
                <a:gd name="connsiteY4" fmla="*/ 0 h 701264"/>
                <a:gd name="connsiteX0" fmla="*/ 0 w 2335083"/>
                <a:gd name="connsiteY0" fmla="*/ 0 h 384697"/>
                <a:gd name="connsiteX1" fmla="*/ 575558 w 2335083"/>
                <a:gd name="connsiteY1" fmla="*/ 306813 h 384697"/>
                <a:gd name="connsiteX2" fmla="*/ 1164445 w 2335083"/>
                <a:gd name="connsiteY2" fmla="*/ 339371 h 384697"/>
                <a:gd name="connsiteX3" fmla="*/ 1740411 w 2335083"/>
                <a:gd name="connsiteY3" fmla="*/ 369386 h 384697"/>
                <a:gd name="connsiteX4" fmla="*/ 2335083 w 2335083"/>
                <a:gd name="connsiteY4" fmla="*/ 384697 h 38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083" h="384697">
                  <a:moveTo>
                    <a:pt x="0" y="0"/>
                  </a:moveTo>
                  <a:lnTo>
                    <a:pt x="575558" y="306813"/>
                  </a:lnTo>
                  <a:lnTo>
                    <a:pt x="1164445" y="339371"/>
                  </a:lnTo>
                  <a:lnTo>
                    <a:pt x="1740411" y="369386"/>
                  </a:lnTo>
                  <a:lnTo>
                    <a:pt x="2335083" y="384697"/>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7" name="Freeform: Shape 76">
              <a:extLst>
                <a:ext uri="{FF2B5EF4-FFF2-40B4-BE49-F238E27FC236}">
                  <a16:creationId xmlns:a16="http://schemas.microsoft.com/office/drawing/2014/main" id="{BC5883EE-5B91-4B2D-A9FD-8305820143CC}"/>
                </a:ext>
              </a:extLst>
            </p:cNvPr>
            <p:cNvSpPr/>
            <p:nvPr/>
          </p:nvSpPr>
          <p:spPr>
            <a:xfrm>
              <a:off x="5857626" y="3605463"/>
              <a:ext cx="2331902" cy="509299"/>
            </a:xfrm>
            <a:custGeom>
              <a:avLst/>
              <a:gdLst>
                <a:gd name="connsiteX0" fmla="*/ 0 w 2338387"/>
                <a:gd name="connsiteY0" fmla="*/ 1260475 h 1260475"/>
                <a:gd name="connsiteX1" fmla="*/ 584200 w 2338387"/>
                <a:gd name="connsiteY1" fmla="*/ 757237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318048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232450 h 1260475"/>
                <a:gd name="connsiteX0" fmla="*/ 0 w 2338387"/>
                <a:gd name="connsiteY0" fmla="*/ 1028025 h 1028025"/>
                <a:gd name="connsiteX1" fmla="*/ 580413 w 2338387"/>
                <a:gd name="connsiteY1" fmla="*/ 341786 h 1028025"/>
                <a:gd name="connsiteX2" fmla="*/ 1162110 w 2338387"/>
                <a:gd name="connsiteY2" fmla="*/ 77642 h 1028025"/>
                <a:gd name="connsiteX3" fmla="*/ 1743811 w 2338387"/>
                <a:gd name="connsiteY3" fmla="*/ 136291 h 1028025"/>
                <a:gd name="connsiteX4" fmla="*/ 2338387 w 2338387"/>
                <a:gd name="connsiteY4" fmla="*/ 0 h 1028025"/>
                <a:gd name="connsiteX0" fmla="*/ 0 w 2338387"/>
                <a:gd name="connsiteY0" fmla="*/ 1068729 h 1068729"/>
                <a:gd name="connsiteX1" fmla="*/ 580413 w 2338387"/>
                <a:gd name="connsiteY1" fmla="*/ 382490 h 1068729"/>
                <a:gd name="connsiteX2" fmla="*/ 1162110 w 2338387"/>
                <a:gd name="connsiteY2" fmla="*/ 118346 h 1068729"/>
                <a:gd name="connsiteX3" fmla="*/ 1743811 w 2338387"/>
                <a:gd name="connsiteY3" fmla="*/ 176995 h 1068729"/>
                <a:gd name="connsiteX4" fmla="*/ 2338387 w 2338387"/>
                <a:gd name="connsiteY4" fmla="*/ 0 h 1068729"/>
                <a:gd name="connsiteX0" fmla="*/ 0 w 2338387"/>
                <a:gd name="connsiteY0" fmla="*/ 1068729 h 1068729"/>
                <a:gd name="connsiteX1" fmla="*/ 580413 w 2338387"/>
                <a:gd name="connsiteY1" fmla="*/ 382490 h 1068729"/>
                <a:gd name="connsiteX2" fmla="*/ 1158691 w 2338387"/>
                <a:gd name="connsiteY2" fmla="*/ 87218 h 1068729"/>
                <a:gd name="connsiteX3" fmla="*/ 1743811 w 2338387"/>
                <a:gd name="connsiteY3" fmla="*/ 176995 h 1068729"/>
                <a:gd name="connsiteX4" fmla="*/ 2338387 w 2338387"/>
                <a:gd name="connsiteY4" fmla="*/ 0 h 1068729"/>
                <a:gd name="connsiteX0" fmla="*/ 0 w 2338387"/>
                <a:gd name="connsiteY0" fmla="*/ 1068729 h 1068729"/>
                <a:gd name="connsiteX1" fmla="*/ 575286 w 2338387"/>
                <a:gd name="connsiteY1" fmla="*/ 760809 h 1068729"/>
                <a:gd name="connsiteX2" fmla="*/ 1158691 w 2338387"/>
                <a:gd name="connsiteY2" fmla="*/ 87218 h 1068729"/>
                <a:gd name="connsiteX3" fmla="*/ 1743811 w 2338387"/>
                <a:gd name="connsiteY3" fmla="*/ 176995 h 1068729"/>
                <a:gd name="connsiteX4" fmla="*/ 2338387 w 2338387"/>
                <a:gd name="connsiteY4" fmla="*/ 0 h 1068729"/>
                <a:gd name="connsiteX0" fmla="*/ 0 w 2335145"/>
                <a:gd name="connsiteY0" fmla="*/ 981511 h 981511"/>
                <a:gd name="connsiteX1" fmla="*/ 575286 w 2335145"/>
                <a:gd name="connsiteY1" fmla="*/ 673591 h 981511"/>
                <a:gd name="connsiteX2" fmla="*/ 1158691 w 2335145"/>
                <a:gd name="connsiteY2" fmla="*/ 0 h 981511"/>
                <a:gd name="connsiteX3" fmla="*/ 1743811 w 2335145"/>
                <a:gd name="connsiteY3" fmla="*/ 89777 h 981511"/>
                <a:gd name="connsiteX4" fmla="*/ 2335145 w 2335145"/>
                <a:gd name="connsiteY4" fmla="*/ 310260 h 981511"/>
                <a:gd name="connsiteX0" fmla="*/ 0 w 2335145"/>
                <a:gd name="connsiteY0" fmla="*/ 981511 h 981511"/>
                <a:gd name="connsiteX1" fmla="*/ 575286 w 2335145"/>
                <a:gd name="connsiteY1" fmla="*/ 673591 h 981511"/>
                <a:gd name="connsiteX2" fmla="*/ 1158691 w 2335145"/>
                <a:gd name="connsiteY2" fmla="*/ 0 h 981511"/>
                <a:gd name="connsiteX3" fmla="*/ 1747053 w 2335145"/>
                <a:gd name="connsiteY3" fmla="*/ 325993 h 981511"/>
                <a:gd name="connsiteX4" fmla="*/ 2335145 w 2335145"/>
                <a:gd name="connsiteY4" fmla="*/ 310260 h 981511"/>
                <a:gd name="connsiteX0" fmla="*/ 0 w 2335145"/>
                <a:gd name="connsiteY0" fmla="*/ 695326 h 695326"/>
                <a:gd name="connsiteX1" fmla="*/ 575286 w 2335145"/>
                <a:gd name="connsiteY1" fmla="*/ 387406 h 695326"/>
                <a:gd name="connsiteX2" fmla="*/ 1171661 w 2335145"/>
                <a:gd name="connsiteY2" fmla="*/ 0 h 695326"/>
                <a:gd name="connsiteX3" fmla="*/ 1747053 w 2335145"/>
                <a:gd name="connsiteY3" fmla="*/ 39808 h 695326"/>
                <a:gd name="connsiteX4" fmla="*/ 2335145 w 2335145"/>
                <a:gd name="connsiteY4" fmla="*/ 24075 h 695326"/>
                <a:gd name="connsiteX0" fmla="*/ 0 w 2335145"/>
                <a:gd name="connsiteY0" fmla="*/ 695326 h 695326"/>
                <a:gd name="connsiteX1" fmla="*/ 580150 w 2335145"/>
                <a:gd name="connsiteY1" fmla="*/ 144376 h 695326"/>
                <a:gd name="connsiteX2" fmla="*/ 1171661 w 2335145"/>
                <a:gd name="connsiteY2" fmla="*/ 0 h 695326"/>
                <a:gd name="connsiteX3" fmla="*/ 1747053 w 2335145"/>
                <a:gd name="connsiteY3" fmla="*/ 39808 h 695326"/>
                <a:gd name="connsiteX4" fmla="*/ 2335145 w 2335145"/>
                <a:gd name="connsiteY4" fmla="*/ 24075 h 695326"/>
                <a:gd name="connsiteX0" fmla="*/ 0 w 2331902"/>
                <a:gd name="connsiteY0" fmla="*/ 713496 h 713496"/>
                <a:gd name="connsiteX1" fmla="*/ 576907 w 2331902"/>
                <a:gd name="connsiteY1" fmla="*/ 144376 h 713496"/>
                <a:gd name="connsiteX2" fmla="*/ 1168418 w 2331902"/>
                <a:gd name="connsiteY2" fmla="*/ 0 h 713496"/>
                <a:gd name="connsiteX3" fmla="*/ 1743810 w 2331902"/>
                <a:gd name="connsiteY3" fmla="*/ 39808 h 713496"/>
                <a:gd name="connsiteX4" fmla="*/ 2331902 w 2331902"/>
                <a:gd name="connsiteY4" fmla="*/ 24075 h 71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902" h="713496">
                  <a:moveTo>
                    <a:pt x="0" y="713496"/>
                  </a:moveTo>
                  <a:lnTo>
                    <a:pt x="576907" y="144376"/>
                  </a:lnTo>
                  <a:lnTo>
                    <a:pt x="1168418" y="0"/>
                  </a:lnTo>
                  <a:lnTo>
                    <a:pt x="1743810" y="39808"/>
                  </a:lnTo>
                  <a:lnTo>
                    <a:pt x="2331902" y="24075"/>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304CE09C-1EF3-40EE-8EFB-2C55DA940BF6}"/>
                </a:ext>
              </a:extLst>
            </p:cNvPr>
            <p:cNvSpPr/>
            <p:nvPr/>
          </p:nvSpPr>
          <p:spPr>
            <a:xfrm>
              <a:off x="6982040" y="356862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B13A7956-088F-4915-A90B-2A815F3291CB}"/>
                </a:ext>
              </a:extLst>
            </p:cNvPr>
            <p:cNvSpPr/>
            <p:nvPr/>
          </p:nvSpPr>
          <p:spPr>
            <a:xfrm>
              <a:off x="7564949" y="359498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C14FC68F-4602-4723-81A5-2F32E18BB765}"/>
                </a:ext>
              </a:extLst>
            </p:cNvPr>
            <p:cNvSpPr/>
            <p:nvPr/>
          </p:nvSpPr>
          <p:spPr>
            <a:xfrm>
              <a:off x="8155448" y="357759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868E36DD-9480-4361-8EC2-C20BAC50A546}"/>
                </a:ext>
              </a:extLst>
            </p:cNvPr>
            <p:cNvSpPr/>
            <p:nvPr/>
          </p:nvSpPr>
          <p:spPr>
            <a:xfrm>
              <a:off x="6397535" y="367482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C9203FF-1591-40E4-A722-A3E984C06DC4}"/>
                </a:ext>
              </a:extLst>
            </p:cNvPr>
            <p:cNvSpPr/>
            <p:nvPr/>
          </p:nvSpPr>
          <p:spPr>
            <a:xfrm>
              <a:off x="5819240" y="4076374"/>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07" name="TextBox 106">
            <a:extLst>
              <a:ext uri="{FF2B5EF4-FFF2-40B4-BE49-F238E27FC236}">
                <a16:creationId xmlns:a16="http://schemas.microsoft.com/office/drawing/2014/main" id="{6FD2E50E-C27E-4267-BE42-A2276307D8AC}"/>
              </a:ext>
            </a:extLst>
          </p:cNvPr>
          <p:cNvSpPr txBox="1"/>
          <p:nvPr/>
        </p:nvSpPr>
        <p:spPr>
          <a:xfrm>
            <a:off x="7263082" y="2448334"/>
            <a:ext cx="2546265" cy="317779"/>
          </a:xfrm>
          <a:prstGeom prst="rect">
            <a:avLst/>
          </a:prstGeom>
          <a:noFill/>
        </p:spPr>
        <p:txBody>
          <a:bodyPr wrap="square" lIns="36000" tIns="0" rIns="36000" bIns="0" rtlCol="0">
            <a:spAutoFit/>
          </a:bodyPr>
          <a:lstStyle/>
          <a:p>
            <a:pPr algn="ctr">
              <a:lnSpc>
                <a:spcPct val="85000"/>
              </a:lnSpc>
            </a:pPr>
            <a:r>
              <a:rPr lang="en-GB" sz="1200" b="1" dirty="0">
                <a:solidFill>
                  <a:srgbClr val="000000"/>
                </a:solidFill>
              </a:rPr>
              <a:t>Change in haemoglobin levels for no anaemia from baseline</a:t>
            </a:r>
            <a:endParaRPr lang="en-GB" sz="1200" dirty="0">
              <a:solidFill>
                <a:srgbClr val="000000"/>
              </a:solidFill>
            </a:endParaRPr>
          </a:p>
        </p:txBody>
      </p:sp>
      <p:grpSp>
        <p:nvGrpSpPr>
          <p:cNvPr id="109" name="Group 108">
            <a:extLst>
              <a:ext uri="{FF2B5EF4-FFF2-40B4-BE49-F238E27FC236}">
                <a16:creationId xmlns:a16="http://schemas.microsoft.com/office/drawing/2014/main" id="{29AD8B66-9B38-4B24-B913-7E6638C4C1AC}"/>
              </a:ext>
            </a:extLst>
          </p:cNvPr>
          <p:cNvGrpSpPr/>
          <p:nvPr/>
        </p:nvGrpSpPr>
        <p:grpSpPr>
          <a:xfrm>
            <a:off x="2390893" y="4898756"/>
            <a:ext cx="3539530" cy="437600"/>
            <a:chOff x="760877" y="5265117"/>
            <a:chExt cx="3539530" cy="437600"/>
          </a:xfrm>
        </p:grpSpPr>
        <p:sp>
          <p:nvSpPr>
            <p:cNvPr id="195" name="TextBox 194">
              <a:extLst>
                <a:ext uri="{FF2B5EF4-FFF2-40B4-BE49-F238E27FC236}">
                  <a16:creationId xmlns:a16="http://schemas.microsoft.com/office/drawing/2014/main" id="{033DC462-178C-481A-AA80-F561A4BEB2D0}"/>
                </a:ext>
              </a:extLst>
            </p:cNvPr>
            <p:cNvSpPr txBox="1"/>
            <p:nvPr/>
          </p:nvSpPr>
          <p:spPr>
            <a:xfrm>
              <a:off x="3972826" y="5396608"/>
              <a:ext cx="327581"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305</a:t>
              </a:r>
            </a:p>
            <a:p>
              <a:pPr algn="ctr">
                <a:lnSpc>
                  <a:spcPct val="90000"/>
                </a:lnSpc>
              </a:pPr>
              <a:r>
                <a:rPr lang="en-GB" sz="1100" dirty="0">
                  <a:solidFill>
                    <a:srgbClr val="000000"/>
                  </a:solidFill>
                </a:rPr>
                <a:t>285</a:t>
              </a:r>
            </a:p>
          </p:txBody>
        </p:sp>
        <p:sp>
          <p:nvSpPr>
            <p:cNvPr id="196" name="TextBox 195">
              <a:extLst>
                <a:ext uri="{FF2B5EF4-FFF2-40B4-BE49-F238E27FC236}">
                  <a16:creationId xmlns:a16="http://schemas.microsoft.com/office/drawing/2014/main" id="{5761FE20-4917-418D-9178-DB141202E899}"/>
                </a:ext>
              </a:extLst>
            </p:cNvPr>
            <p:cNvSpPr txBox="1"/>
            <p:nvPr/>
          </p:nvSpPr>
          <p:spPr>
            <a:xfrm>
              <a:off x="3388310" y="5396608"/>
              <a:ext cx="329184"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309</a:t>
              </a:r>
            </a:p>
            <a:p>
              <a:pPr algn="ctr">
                <a:lnSpc>
                  <a:spcPct val="90000"/>
                </a:lnSpc>
              </a:pPr>
              <a:r>
                <a:rPr lang="en-GB" sz="1100" dirty="0">
                  <a:solidFill>
                    <a:srgbClr val="000000"/>
                  </a:solidFill>
                </a:rPr>
                <a:t>284</a:t>
              </a:r>
            </a:p>
          </p:txBody>
        </p:sp>
        <p:sp>
          <p:nvSpPr>
            <p:cNvPr id="197" name="TextBox 196">
              <a:extLst>
                <a:ext uri="{FF2B5EF4-FFF2-40B4-BE49-F238E27FC236}">
                  <a16:creationId xmlns:a16="http://schemas.microsoft.com/office/drawing/2014/main" id="{AA06123B-7AE8-4800-AD0D-362286DE45B0}"/>
                </a:ext>
              </a:extLst>
            </p:cNvPr>
            <p:cNvSpPr txBox="1"/>
            <p:nvPr/>
          </p:nvSpPr>
          <p:spPr>
            <a:xfrm>
              <a:off x="2804594" y="5396608"/>
              <a:ext cx="329184"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314</a:t>
              </a:r>
            </a:p>
            <a:p>
              <a:pPr algn="ctr">
                <a:lnSpc>
                  <a:spcPct val="90000"/>
                </a:lnSpc>
              </a:pPr>
              <a:r>
                <a:rPr lang="en-GB" sz="1100" dirty="0">
                  <a:solidFill>
                    <a:srgbClr val="000000"/>
                  </a:solidFill>
                </a:rPr>
                <a:t>298</a:t>
              </a:r>
            </a:p>
          </p:txBody>
        </p:sp>
        <p:sp>
          <p:nvSpPr>
            <p:cNvPr id="198" name="TextBox 197">
              <a:extLst>
                <a:ext uri="{FF2B5EF4-FFF2-40B4-BE49-F238E27FC236}">
                  <a16:creationId xmlns:a16="http://schemas.microsoft.com/office/drawing/2014/main" id="{199E30A4-2964-47DA-BBD2-25D6C0F30EE9}"/>
                </a:ext>
              </a:extLst>
            </p:cNvPr>
            <p:cNvSpPr txBox="1"/>
            <p:nvPr/>
          </p:nvSpPr>
          <p:spPr>
            <a:xfrm>
              <a:off x="2221680" y="5396608"/>
              <a:ext cx="327581"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323</a:t>
              </a:r>
            </a:p>
            <a:p>
              <a:pPr algn="ctr">
                <a:lnSpc>
                  <a:spcPct val="90000"/>
                </a:lnSpc>
              </a:pPr>
              <a:r>
                <a:rPr lang="en-GB" sz="1100" dirty="0">
                  <a:solidFill>
                    <a:srgbClr val="000000"/>
                  </a:solidFill>
                </a:rPr>
                <a:t>304</a:t>
              </a:r>
            </a:p>
          </p:txBody>
        </p:sp>
        <p:sp>
          <p:nvSpPr>
            <p:cNvPr id="199" name="TextBox 198">
              <a:extLst>
                <a:ext uri="{FF2B5EF4-FFF2-40B4-BE49-F238E27FC236}">
                  <a16:creationId xmlns:a16="http://schemas.microsoft.com/office/drawing/2014/main" id="{A4D430C9-ADAC-419D-8EE3-B71A712D2652}"/>
                </a:ext>
              </a:extLst>
            </p:cNvPr>
            <p:cNvSpPr txBox="1"/>
            <p:nvPr/>
          </p:nvSpPr>
          <p:spPr>
            <a:xfrm>
              <a:off x="1639567" y="5396608"/>
              <a:ext cx="324375"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336</a:t>
              </a:r>
            </a:p>
            <a:p>
              <a:pPr algn="ctr">
                <a:lnSpc>
                  <a:spcPct val="90000"/>
                </a:lnSpc>
              </a:pPr>
              <a:r>
                <a:rPr lang="en-GB" sz="1100" dirty="0">
                  <a:solidFill>
                    <a:srgbClr val="000000"/>
                  </a:solidFill>
                </a:rPr>
                <a:t>321</a:t>
              </a:r>
            </a:p>
          </p:txBody>
        </p:sp>
        <p:sp>
          <p:nvSpPr>
            <p:cNvPr id="200" name="TextBox 199">
              <a:extLst>
                <a:ext uri="{FF2B5EF4-FFF2-40B4-BE49-F238E27FC236}">
                  <a16:creationId xmlns:a16="http://schemas.microsoft.com/office/drawing/2014/main" id="{80D311FB-B8C8-40FD-BF6B-0327CBD6A1C7}"/>
                </a:ext>
              </a:extLst>
            </p:cNvPr>
            <p:cNvSpPr txBox="1"/>
            <p:nvPr/>
          </p:nvSpPr>
          <p:spPr>
            <a:xfrm>
              <a:off x="760877" y="5265117"/>
              <a:ext cx="813290" cy="402803"/>
            </a:xfrm>
            <a:prstGeom prst="rect">
              <a:avLst/>
            </a:prstGeom>
            <a:noFill/>
          </p:spPr>
          <p:txBody>
            <a:bodyPr wrap="none" lIns="36000" tIns="0" rIns="36000" bIns="0" rtlCol="0">
              <a:spAutoFit/>
            </a:bodyPr>
            <a:lstStyle/>
            <a:p>
              <a:pPr>
                <a:lnSpc>
                  <a:spcPct val="90000"/>
                </a:lnSpc>
              </a:pPr>
              <a:r>
                <a:rPr lang="en-GB" sz="1100" b="1" dirty="0">
                  <a:solidFill>
                    <a:srgbClr val="000000"/>
                  </a:solidFill>
                </a:rPr>
                <a:t>No. at risk</a:t>
              </a:r>
            </a:p>
            <a:p>
              <a:pPr>
                <a:lnSpc>
                  <a:spcPct val="90000"/>
                </a:lnSpc>
              </a:pPr>
              <a:r>
                <a:rPr lang="en-GB" sz="900" dirty="0">
                  <a:solidFill>
                    <a:srgbClr val="000000"/>
                  </a:solidFill>
                </a:rPr>
                <a:t>Testosterone</a:t>
              </a:r>
            </a:p>
            <a:p>
              <a:pPr>
                <a:lnSpc>
                  <a:spcPct val="90000"/>
                </a:lnSpc>
              </a:pPr>
              <a:r>
                <a:rPr lang="en-GB" sz="900" dirty="0">
                  <a:solidFill>
                    <a:srgbClr val="000000"/>
                  </a:solidFill>
                </a:rPr>
                <a:t>Placebo</a:t>
              </a:r>
            </a:p>
          </p:txBody>
        </p:sp>
      </p:grpSp>
      <p:sp>
        <p:nvSpPr>
          <p:cNvPr id="110" name="TextBox 109">
            <a:extLst>
              <a:ext uri="{FF2B5EF4-FFF2-40B4-BE49-F238E27FC236}">
                <a16:creationId xmlns:a16="http://schemas.microsoft.com/office/drawing/2014/main" id="{F723C3A3-79AB-43C0-83D7-41A1EC1AD8A9}"/>
              </a:ext>
            </a:extLst>
          </p:cNvPr>
          <p:cNvSpPr txBox="1"/>
          <p:nvPr/>
        </p:nvSpPr>
        <p:spPr>
          <a:xfrm>
            <a:off x="3348368" y="2494702"/>
            <a:ext cx="2518602" cy="160813"/>
          </a:xfrm>
          <a:prstGeom prst="rect">
            <a:avLst/>
          </a:prstGeom>
          <a:noFill/>
        </p:spPr>
        <p:txBody>
          <a:bodyPr wrap="square" lIns="36000" tIns="0" rIns="36000" bIns="0" rtlCol="0">
            <a:spAutoFit/>
          </a:bodyPr>
          <a:lstStyle/>
          <a:p>
            <a:pPr algn="ctr">
              <a:lnSpc>
                <a:spcPct val="85000"/>
              </a:lnSpc>
            </a:pPr>
            <a:r>
              <a:rPr lang="en-GB" sz="1200" b="1" dirty="0">
                <a:solidFill>
                  <a:srgbClr val="000000"/>
                </a:solidFill>
              </a:rPr>
              <a:t>No anaemia at baseline</a:t>
            </a:r>
            <a:endParaRPr lang="en-GB" sz="1200" dirty="0">
              <a:solidFill>
                <a:srgbClr val="000000"/>
              </a:solidFill>
            </a:endParaRPr>
          </a:p>
        </p:txBody>
      </p:sp>
      <p:grpSp>
        <p:nvGrpSpPr>
          <p:cNvPr id="4" name="Group 3">
            <a:extLst>
              <a:ext uri="{FF2B5EF4-FFF2-40B4-BE49-F238E27FC236}">
                <a16:creationId xmlns:a16="http://schemas.microsoft.com/office/drawing/2014/main" id="{1E671B28-E572-49E8-A261-04284E078CC1}"/>
              </a:ext>
            </a:extLst>
          </p:cNvPr>
          <p:cNvGrpSpPr/>
          <p:nvPr/>
        </p:nvGrpSpPr>
        <p:grpSpPr>
          <a:xfrm>
            <a:off x="2247831" y="2635327"/>
            <a:ext cx="3626033" cy="2378930"/>
            <a:chOff x="723830" y="2635327"/>
            <a:chExt cx="3626033" cy="2378930"/>
          </a:xfrm>
        </p:grpSpPr>
        <p:sp>
          <p:nvSpPr>
            <p:cNvPr id="136" name="Freeform: Shape 135">
              <a:extLst>
                <a:ext uri="{FF2B5EF4-FFF2-40B4-BE49-F238E27FC236}">
                  <a16:creationId xmlns:a16="http://schemas.microsoft.com/office/drawing/2014/main" id="{B88708B2-922F-4FF4-8F86-57AADD1F7F43}"/>
                </a:ext>
              </a:extLst>
            </p:cNvPr>
            <p:cNvSpPr/>
            <p:nvPr/>
          </p:nvSpPr>
          <p:spPr>
            <a:xfrm>
              <a:off x="1911485" y="4435813"/>
              <a:ext cx="2344366" cy="64851"/>
            </a:xfrm>
            <a:custGeom>
              <a:avLst/>
              <a:gdLst>
                <a:gd name="connsiteX0" fmla="*/ 2336260 w 2336260"/>
                <a:gd name="connsiteY0" fmla="*/ 0 h 353438"/>
                <a:gd name="connsiteX1" fmla="*/ 1747736 w 2336260"/>
                <a:gd name="connsiteY1" fmla="*/ 56744 h 353438"/>
                <a:gd name="connsiteX2" fmla="*/ 1157592 w 2336260"/>
                <a:gd name="connsiteY2" fmla="*/ 204280 h 353438"/>
                <a:gd name="connsiteX3" fmla="*/ 575553 w 2336260"/>
                <a:gd name="connsiteY3" fmla="*/ 236706 h 353438"/>
                <a:gd name="connsiteX4" fmla="*/ 0 w 2336260"/>
                <a:gd name="connsiteY4" fmla="*/ 353438 h 353438"/>
                <a:gd name="connsiteX0" fmla="*/ 2336260 w 2336260"/>
                <a:gd name="connsiteY0" fmla="*/ 0 h 353438"/>
                <a:gd name="connsiteX1" fmla="*/ 1744494 w 2336260"/>
                <a:gd name="connsiteY1" fmla="*/ 290208 h 353438"/>
                <a:gd name="connsiteX2" fmla="*/ 1157592 w 2336260"/>
                <a:gd name="connsiteY2" fmla="*/ 204280 h 353438"/>
                <a:gd name="connsiteX3" fmla="*/ 575553 w 2336260"/>
                <a:gd name="connsiteY3" fmla="*/ 236706 h 353438"/>
                <a:gd name="connsiteX4" fmla="*/ 0 w 2336260"/>
                <a:gd name="connsiteY4" fmla="*/ 353438 h 353438"/>
                <a:gd name="connsiteX0" fmla="*/ 2344366 w 2344366"/>
                <a:gd name="connsiteY0" fmla="*/ 84307 h 149158"/>
                <a:gd name="connsiteX1" fmla="*/ 1744494 w 2344366"/>
                <a:gd name="connsiteY1" fmla="*/ 85928 h 149158"/>
                <a:gd name="connsiteX2" fmla="*/ 1157592 w 2344366"/>
                <a:gd name="connsiteY2" fmla="*/ 0 h 149158"/>
                <a:gd name="connsiteX3" fmla="*/ 575553 w 2344366"/>
                <a:gd name="connsiteY3" fmla="*/ 32426 h 149158"/>
                <a:gd name="connsiteX4" fmla="*/ 0 w 2344366"/>
                <a:gd name="connsiteY4" fmla="*/ 149158 h 149158"/>
                <a:gd name="connsiteX0" fmla="*/ 2344366 w 2344366"/>
                <a:gd name="connsiteY0" fmla="*/ 51881 h 116732"/>
                <a:gd name="connsiteX1" fmla="*/ 1744494 w 2344366"/>
                <a:gd name="connsiteY1" fmla="*/ 53502 h 116732"/>
                <a:gd name="connsiteX2" fmla="*/ 1154350 w 2344366"/>
                <a:gd name="connsiteY2" fmla="*/ 53501 h 116732"/>
                <a:gd name="connsiteX3" fmla="*/ 575553 w 2344366"/>
                <a:gd name="connsiteY3" fmla="*/ 0 h 116732"/>
                <a:gd name="connsiteX4" fmla="*/ 0 w 2344366"/>
                <a:gd name="connsiteY4" fmla="*/ 116732 h 116732"/>
                <a:gd name="connsiteX0" fmla="*/ 2344366 w 2344366"/>
                <a:gd name="connsiteY0" fmla="*/ 0 h 64851"/>
                <a:gd name="connsiteX1" fmla="*/ 1744494 w 2344366"/>
                <a:gd name="connsiteY1" fmla="*/ 1621 h 64851"/>
                <a:gd name="connsiteX2" fmla="*/ 1154350 w 2344366"/>
                <a:gd name="connsiteY2" fmla="*/ 1620 h 64851"/>
                <a:gd name="connsiteX3" fmla="*/ 577174 w 2344366"/>
                <a:gd name="connsiteY3" fmla="*/ 12970 h 64851"/>
                <a:gd name="connsiteX4" fmla="*/ 0 w 2344366"/>
                <a:gd name="connsiteY4" fmla="*/ 64851 h 6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366" h="64851">
                  <a:moveTo>
                    <a:pt x="2344366" y="0"/>
                  </a:moveTo>
                  <a:lnTo>
                    <a:pt x="1744494" y="1621"/>
                  </a:lnTo>
                  <a:lnTo>
                    <a:pt x="1154350" y="1620"/>
                  </a:lnTo>
                  <a:lnTo>
                    <a:pt x="577174" y="12970"/>
                  </a:lnTo>
                  <a:lnTo>
                    <a:pt x="0" y="64851"/>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12" name="Group 111">
              <a:extLst>
                <a:ext uri="{FF2B5EF4-FFF2-40B4-BE49-F238E27FC236}">
                  <a16:creationId xmlns:a16="http://schemas.microsoft.com/office/drawing/2014/main" id="{DF16C10E-1D26-4120-B1CC-3EAD669B3759}"/>
                </a:ext>
              </a:extLst>
            </p:cNvPr>
            <p:cNvGrpSpPr/>
            <p:nvPr/>
          </p:nvGrpSpPr>
          <p:grpSpPr>
            <a:xfrm>
              <a:off x="3616615" y="3683803"/>
              <a:ext cx="80558" cy="212125"/>
              <a:chOff x="3743571" y="3308401"/>
              <a:chExt cx="80558" cy="722480"/>
            </a:xfrm>
          </p:grpSpPr>
          <p:cxnSp>
            <p:nvCxnSpPr>
              <p:cNvPr id="192" name="Straight Connector 191">
                <a:extLst>
                  <a:ext uri="{FF2B5EF4-FFF2-40B4-BE49-F238E27FC236}">
                    <a16:creationId xmlns:a16="http://schemas.microsoft.com/office/drawing/2014/main" id="{5BD7693F-5113-4D5B-80A0-C81FC871556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6809D027-435F-4863-BE01-44B74B86D6F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73ACD1C6-E13D-48E4-91E7-0C80BCC9564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a:extLst>
                <a:ext uri="{FF2B5EF4-FFF2-40B4-BE49-F238E27FC236}">
                  <a16:creationId xmlns:a16="http://schemas.microsoft.com/office/drawing/2014/main" id="{BE5990E2-A1C4-4551-B0F3-763DAA6E3122}"/>
                </a:ext>
              </a:extLst>
            </p:cNvPr>
            <p:cNvGrpSpPr/>
            <p:nvPr/>
          </p:nvGrpSpPr>
          <p:grpSpPr>
            <a:xfrm>
              <a:off x="4207549" y="3639765"/>
              <a:ext cx="80558" cy="215631"/>
              <a:chOff x="3743571" y="3308401"/>
              <a:chExt cx="80558" cy="722480"/>
            </a:xfrm>
          </p:grpSpPr>
          <p:cxnSp>
            <p:nvCxnSpPr>
              <p:cNvPr id="189" name="Straight Connector 188">
                <a:extLst>
                  <a:ext uri="{FF2B5EF4-FFF2-40B4-BE49-F238E27FC236}">
                    <a16:creationId xmlns:a16="http://schemas.microsoft.com/office/drawing/2014/main" id="{CDCDF84C-9806-4B36-B9F0-D6F1BBDAA5B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B7773BFF-7DC3-4363-9B5F-2AE4EDE76056}"/>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46BC48BA-F363-428D-90E3-64A473E2B44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4" name="Group 113">
              <a:extLst>
                <a:ext uri="{FF2B5EF4-FFF2-40B4-BE49-F238E27FC236}">
                  <a16:creationId xmlns:a16="http://schemas.microsoft.com/office/drawing/2014/main" id="{DD1DEE58-AD63-430A-A7A3-60C51E9C790C}"/>
                </a:ext>
              </a:extLst>
            </p:cNvPr>
            <p:cNvGrpSpPr/>
            <p:nvPr/>
          </p:nvGrpSpPr>
          <p:grpSpPr>
            <a:xfrm>
              <a:off x="3031421" y="3595992"/>
              <a:ext cx="80558" cy="220494"/>
              <a:chOff x="3743571" y="3308401"/>
              <a:chExt cx="80558" cy="722480"/>
            </a:xfrm>
          </p:grpSpPr>
          <p:cxnSp>
            <p:nvCxnSpPr>
              <p:cNvPr id="186" name="Straight Connector 185">
                <a:extLst>
                  <a:ext uri="{FF2B5EF4-FFF2-40B4-BE49-F238E27FC236}">
                    <a16:creationId xmlns:a16="http://schemas.microsoft.com/office/drawing/2014/main" id="{B0838717-1A7E-495E-BA32-DA525DFEC1B8}"/>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FD648181-61F8-430A-84B0-A34806182F9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BE912591-9698-4C17-9A82-73D18CFBED1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5" name="Group 114">
              <a:extLst>
                <a:ext uri="{FF2B5EF4-FFF2-40B4-BE49-F238E27FC236}">
                  <a16:creationId xmlns:a16="http://schemas.microsoft.com/office/drawing/2014/main" id="{96E9F7F6-25B3-4507-90BB-D8664B1C6159}"/>
                </a:ext>
              </a:extLst>
            </p:cNvPr>
            <p:cNvGrpSpPr/>
            <p:nvPr/>
          </p:nvGrpSpPr>
          <p:grpSpPr>
            <a:xfrm>
              <a:off x="2447815" y="3795409"/>
              <a:ext cx="80558" cy="196174"/>
              <a:chOff x="3743571" y="3308401"/>
              <a:chExt cx="80558" cy="722480"/>
            </a:xfrm>
          </p:grpSpPr>
          <p:cxnSp>
            <p:nvCxnSpPr>
              <p:cNvPr id="183" name="Straight Connector 182">
                <a:extLst>
                  <a:ext uri="{FF2B5EF4-FFF2-40B4-BE49-F238E27FC236}">
                    <a16:creationId xmlns:a16="http://schemas.microsoft.com/office/drawing/2014/main" id="{45EA254C-04BA-4811-B72E-BACF6C5DC45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40A4E67C-B7E1-431C-A95A-84FFADAFD36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a:extLst>
                  <a:ext uri="{FF2B5EF4-FFF2-40B4-BE49-F238E27FC236}">
                    <a16:creationId xmlns:a16="http://schemas.microsoft.com/office/drawing/2014/main" id="{A95DA62C-AA4A-4886-8431-C8469242A4A4}"/>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6" name="Group 115">
              <a:extLst>
                <a:ext uri="{FF2B5EF4-FFF2-40B4-BE49-F238E27FC236}">
                  <a16:creationId xmlns:a16="http://schemas.microsoft.com/office/drawing/2014/main" id="{5C960B4F-65A5-4BB6-B9E0-F41CC83C6C56}"/>
                </a:ext>
              </a:extLst>
            </p:cNvPr>
            <p:cNvGrpSpPr/>
            <p:nvPr/>
          </p:nvGrpSpPr>
          <p:grpSpPr>
            <a:xfrm>
              <a:off x="2447815" y="4392039"/>
              <a:ext cx="80558" cy="90792"/>
              <a:chOff x="3743571" y="3308401"/>
              <a:chExt cx="80558" cy="722480"/>
            </a:xfrm>
          </p:grpSpPr>
          <p:cxnSp>
            <p:nvCxnSpPr>
              <p:cNvPr id="180" name="Straight Connector 179">
                <a:extLst>
                  <a:ext uri="{FF2B5EF4-FFF2-40B4-BE49-F238E27FC236}">
                    <a16:creationId xmlns:a16="http://schemas.microsoft.com/office/drawing/2014/main" id="{D27F4D99-2A72-45BD-B37A-66896F7F1A0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BF9E771F-A33E-4D9A-A6C7-E2FC66F2F34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865ED294-F5EC-43AD-ABB5-A40C256DF94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7" name="Group 116">
              <a:extLst>
                <a:ext uri="{FF2B5EF4-FFF2-40B4-BE49-F238E27FC236}">
                  <a16:creationId xmlns:a16="http://schemas.microsoft.com/office/drawing/2014/main" id="{4147ECEE-E90C-44F9-AE4E-056D7938DDEC}"/>
                </a:ext>
              </a:extLst>
            </p:cNvPr>
            <p:cNvGrpSpPr/>
            <p:nvPr/>
          </p:nvGrpSpPr>
          <p:grpSpPr>
            <a:xfrm>
              <a:off x="3616615" y="4372582"/>
              <a:ext cx="80558" cy="97277"/>
              <a:chOff x="3743571" y="3308401"/>
              <a:chExt cx="80558" cy="722480"/>
            </a:xfrm>
          </p:grpSpPr>
          <p:cxnSp>
            <p:nvCxnSpPr>
              <p:cNvPr id="177" name="Straight Connector 176">
                <a:extLst>
                  <a:ext uri="{FF2B5EF4-FFF2-40B4-BE49-F238E27FC236}">
                    <a16:creationId xmlns:a16="http://schemas.microsoft.com/office/drawing/2014/main" id="{E9D0DE08-6087-406F-AF43-278D3F35CE9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64D7F11E-B760-484E-AA92-51079116BAE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62D0B382-B077-492C-9ED9-D00A0A8BC4A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8" name="Group 117">
              <a:extLst>
                <a:ext uri="{FF2B5EF4-FFF2-40B4-BE49-F238E27FC236}">
                  <a16:creationId xmlns:a16="http://schemas.microsoft.com/office/drawing/2014/main" id="{A6237E5F-F1AD-4FFC-A334-E57505A0F5F7}"/>
                </a:ext>
              </a:extLst>
            </p:cNvPr>
            <p:cNvGrpSpPr/>
            <p:nvPr/>
          </p:nvGrpSpPr>
          <p:grpSpPr>
            <a:xfrm flipV="1">
              <a:off x="4207549" y="4369340"/>
              <a:ext cx="80558" cy="100520"/>
              <a:chOff x="3743571" y="3308401"/>
              <a:chExt cx="80558" cy="722480"/>
            </a:xfrm>
          </p:grpSpPr>
          <p:cxnSp>
            <p:nvCxnSpPr>
              <p:cNvPr id="174" name="Straight Connector 173">
                <a:extLst>
                  <a:ext uri="{FF2B5EF4-FFF2-40B4-BE49-F238E27FC236}">
                    <a16:creationId xmlns:a16="http://schemas.microsoft.com/office/drawing/2014/main" id="{6C762A04-5507-46CD-8992-7C3B8046DA4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B09DE05E-F773-4EA9-8F5D-A04D5EAE977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3AB7424C-A056-4FAF-B9CC-0DE900365AE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9" name="Group 118">
              <a:extLst>
                <a:ext uri="{FF2B5EF4-FFF2-40B4-BE49-F238E27FC236}">
                  <a16:creationId xmlns:a16="http://schemas.microsoft.com/office/drawing/2014/main" id="{209681E1-5DC4-4CAE-9A39-3611ADE9F734}"/>
                </a:ext>
              </a:extLst>
            </p:cNvPr>
            <p:cNvGrpSpPr/>
            <p:nvPr/>
          </p:nvGrpSpPr>
          <p:grpSpPr>
            <a:xfrm>
              <a:off x="3031421" y="4375826"/>
              <a:ext cx="80558" cy="92412"/>
              <a:chOff x="3743571" y="3308401"/>
              <a:chExt cx="80558" cy="722480"/>
            </a:xfrm>
          </p:grpSpPr>
          <p:cxnSp>
            <p:nvCxnSpPr>
              <p:cNvPr id="171" name="Straight Connector 170">
                <a:extLst>
                  <a:ext uri="{FF2B5EF4-FFF2-40B4-BE49-F238E27FC236}">
                    <a16:creationId xmlns:a16="http://schemas.microsoft.com/office/drawing/2014/main" id="{2B9CC8C6-E0DF-476E-A0AF-CCB70395907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3F08C2D2-DDB9-4F3A-AC58-E88873BDF9F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EED2B349-8DE0-435D-BF5D-7C6098E1631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0" name="Oval 119">
              <a:extLst>
                <a:ext uri="{FF2B5EF4-FFF2-40B4-BE49-F238E27FC236}">
                  <a16:creationId xmlns:a16="http://schemas.microsoft.com/office/drawing/2014/main" id="{70A82081-86C0-4665-BD76-AA9D561D7D01}"/>
                </a:ext>
              </a:extLst>
            </p:cNvPr>
            <p:cNvSpPr/>
            <p:nvPr/>
          </p:nvSpPr>
          <p:spPr>
            <a:xfrm>
              <a:off x="3035722" y="440062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C43BC4E7-E7F1-40BA-AE4A-ACFC461210B8}"/>
                </a:ext>
              </a:extLst>
            </p:cNvPr>
            <p:cNvSpPr/>
            <p:nvPr/>
          </p:nvSpPr>
          <p:spPr>
            <a:xfrm>
              <a:off x="3620916" y="439893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9C9CA8AC-B5D4-4A4A-9F7B-BABBC4FCC319}"/>
                </a:ext>
              </a:extLst>
            </p:cNvPr>
            <p:cNvSpPr/>
            <p:nvPr/>
          </p:nvSpPr>
          <p:spPr>
            <a:xfrm>
              <a:off x="4209862" y="4398999"/>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FDA94D97-238D-41DF-AF70-3E4B1F36D4FF}"/>
                </a:ext>
              </a:extLst>
            </p:cNvPr>
            <p:cNvSpPr/>
            <p:nvPr/>
          </p:nvSpPr>
          <p:spPr>
            <a:xfrm>
              <a:off x="2452116" y="4410855"/>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24" name="Group 123">
              <a:extLst>
                <a:ext uri="{FF2B5EF4-FFF2-40B4-BE49-F238E27FC236}">
                  <a16:creationId xmlns:a16="http://schemas.microsoft.com/office/drawing/2014/main" id="{52239E52-2D7C-4151-A251-64A9CD1C85DF}"/>
                </a:ext>
              </a:extLst>
            </p:cNvPr>
            <p:cNvGrpSpPr/>
            <p:nvPr/>
          </p:nvGrpSpPr>
          <p:grpSpPr>
            <a:xfrm>
              <a:off x="1709018" y="2900250"/>
              <a:ext cx="2537359" cy="1771124"/>
              <a:chOff x="1603002" y="3281480"/>
              <a:chExt cx="2537359" cy="1771124"/>
            </a:xfrm>
          </p:grpSpPr>
          <p:sp>
            <p:nvSpPr>
              <p:cNvPr id="154" name="Freeform: Shape 153">
                <a:extLst>
                  <a:ext uri="{FF2B5EF4-FFF2-40B4-BE49-F238E27FC236}">
                    <a16:creationId xmlns:a16="http://schemas.microsoft.com/office/drawing/2014/main" id="{AFD03478-092D-44FF-9D77-93E07A209C3D}"/>
                  </a:ext>
                </a:extLst>
              </p:cNvPr>
              <p:cNvSpPr/>
              <p:nvPr/>
            </p:nvSpPr>
            <p:spPr>
              <a:xfrm>
                <a:off x="1660100" y="3281480"/>
                <a:ext cx="2480261" cy="1714818"/>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55" name="Group 154">
                <a:extLst>
                  <a:ext uri="{FF2B5EF4-FFF2-40B4-BE49-F238E27FC236}">
                    <a16:creationId xmlns:a16="http://schemas.microsoft.com/office/drawing/2014/main" id="{123A2872-8FC6-453D-B1A2-098805E15E6F}"/>
                  </a:ext>
                </a:extLst>
              </p:cNvPr>
              <p:cNvGrpSpPr/>
              <p:nvPr/>
            </p:nvGrpSpPr>
            <p:grpSpPr>
              <a:xfrm>
                <a:off x="1603002" y="3281571"/>
                <a:ext cx="61200" cy="1601203"/>
                <a:chOff x="1603002" y="3281571"/>
                <a:chExt cx="61200" cy="1601203"/>
              </a:xfrm>
            </p:grpSpPr>
            <p:cxnSp>
              <p:nvCxnSpPr>
                <p:cNvPr id="162" name="Straight Connector 161">
                  <a:extLst>
                    <a:ext uri="{FF2B5EF4-FFF2-40B4-BE49-F238E27FC236}">
                      <a16:creationId xmlns:a16="http://schemas.microsoft.com/office/drawing/2014/main" id="{EAFDDC37-62CA-4355-92C5-CC9F7DF57B97}"/>
                    </a:ext>
                  </a:extLst>
                </p:cNvPr>
                <p:cNvCxnSpPr/>
                <p:nvPr/>
              </p:nvCxnSpPr>
              <p:spPr>
                <a:xfrm>
                  <a:off x="1603002"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3775507D-D804-44FD-9C4B-811388A11E48}"/>
                    </a:ext>
                  </a:extLst>
                </p:cNvPr>
                <p:cNvCxnSpPr/>
                <p:nvPr/>
              </p:nvCxnSpPr>
              <p:spPr>
                <a:xfrm>
                  <a:off x="1603002"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0B5D906B-FD78-4F5D-9F92-82043A3D5D35}"/>
                    </a:ext>
                  </a:extLst>
                </p:cNvPr>
                <p:cNvCxnSpPr/>
                <p:nvPr/>
              </p:nvCxnSpPr>
              <p:spPr>
                <a:xfrm>
                  <a:off x="1603002"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799AF08A-0695-4D39-9359-13DE024B48AF}"/>
                    </a:ext>
                  </a:extLst>
                </p:cNvPr>
                <p:cNvCxnSpPr/>
                <p:nvPr/>
              </p:nvCxnSpPr>
              <p:spPr>
                <a:xfrm>
                  <a:off x="1603002"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3A8A115B-0826-4803-B6CA-BBACD5AB6B79}"/>
                    </a:ext>
                  </a:extLst>
                </p:cNvPr>
                <p:cNvCxnSpPr/>
                <p:nvPr/>
              </p:nvCxnSpPr>
              <p:spPr>
                <a:xfrm>
                  <a:off x="1603002"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56" name="Group 155">
                <a:extLst>
                  <a:ext uri="{FF2B5EF4-FFF2-40B4-BE49-F238E27FC236}">
                    <a16:creationId xmlns:a16="http://schemas.microsoft.com/office/drawing/2014/main" id="{F10AC7A2-236B-460D-A229-6AF85831C7AE}"/>
                  </a:ext>
                </a:extLst>
              </p:cNvPr>
              <p:cNvGrpSpPr/>
              <p:nvPr/>
            </p:nvGrpSpPr>
            <p:grpSpPr>
              <a:xfrm>
                <a:off x="1800009" y="4991404"/>
                <a:ext cx="2339883" cy="61200"/>
                <a:chOff x="1800009" y="4991404"/>
                <a:chExt cx="2339883" cy="61200"/>
              </a:xfrm>
            </p:grpSpPr>
            <p:cxnSp>
              <p:nvCxnSpPr>
                <p:cNvPr id="157" name="Straight Connector 156">
                  <a:extLst>
                    <a:ext uri="{FF2B5EF4-FFF2-40B4-BE49-F238E27FC236}">
                      <a16:creationId xmlns:a16="http://schemas.microsoft.com/office/drawing/2014/main" id="{D174E5A8-44CD-45B9-9B75-E0F3F5C0FF6B}"/>
                    </a:ext>
                  </a:extLst>
                </p:cNvPr>
                <p:cNvCxnSpPr/>
                <p:nvPr/>
              </p:nvCxnSpPr>
              <p:spPr>
                <a:xfrm rot="5400000">
                  <a:off x="3521865"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719890DD-1FFB-4A20-95C5-A8D9FBD219DF}"/>
                    </a:ext>
                  </a:extLst>
                </p:cNvPr>
                <p:cNvCxnSpPr/>
                <p:nvPr/>
              </p:nvCxnSpPr>
              <p:spPr>
                <a:xfrm rot="5400000">
                  <a:off x="2937713"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7515B71C-4E64-4765-B964-A736C88BA260}"/>
                    </a:ext>
                  </a:extLst>
                </p:cNvPr>
                <p:cNvCxnSpPr/>
                <p:nvPr/>
              </p:nvCxnSpPr>
              <p:spPr>
                <a:xfrm rot="5400000">
                  <a:off x="2353561"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99EB72E9-9B58-4001-8599-B6426A55D129}"/>
                    </a:ext>
                  </a:extLst>
                </p:cNvPr>
                <p:cNvCxnSpPr/>
                <p:nvPr/>
              </p:nvCxnSpPr>
              <p:spPr>
                <a:xfrm rot="5400000">
                  <a:off x="1769409"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0349D7EE-B56D-4E18-8239-AE282E4D03BC}"/>
                    </a:ext>
                  </a:extLst>
                </p:cNvPr>
                <p:cNvCxnSpPr/>
                <p:nvPr/>
              </p:nvCxnSpPr>
              <p:spPr>
                <a:xfrm rot="5400000">
                  <a:off x="4109292"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125" name="Group 124">
              <a:extLst>
                <a:ext uri="{FF2B5EF4-FFF2-40B4-BE49-F238E27FC236}">
                  <a16:creationId xmlns:a16="http://schemas.microsoft.com/office/drawing/2014/main" id="{D15942EB-8211-491C-9AC8-9C8B0974E850}"/>
                </a:ext>
              </a:extLst>
            </p:cNvPr>
            <p:cNvGrpSpPr/>
            <p:nvPr/>
          </p:nvGrpSpPr>
          <p:grpSpPr>
            <a:xfrm>
              <a:off x="1824129" y="4669979"/>
              <a:ext cx="2525734" cy="184666"/>
              <a:chOff x="1718113" y="5038404"/>
              <a:chExt cx="2525734" cy="184666"/>
            </a:xfrm>
          </p:grpSpPr>
          <p:sp>
            <p:nvSpPr>
              <p:cNvPr id="149" name="TextBox 148">
                <a:extLst>
                  <a:ext uri="{FF2B5EF4-FFF2-40B4-BE49-F238E27FC236}">
                    <a16:creationId xmlns:a16="http://schemas.microsoft.com/office/drawing/2014/main" id="{2583EAAD-5919-48C8-92D4-3F3076425C41}"/>
                  </a:ext>
                </a:extLst>
              </p:cNvPr>
              <p:cNvSpPr txBox="1"/>
              <p:nvPr/>
            </p:nvSpPr>
            <p:spPr>
              <a:xfrm>
                <a:off x="4038094" y="5038404"/>
                <a:ext cx="205753" cy="184666"/>
              </a:xfrm>
              <a:prstGeom prst="rect">
                <a:avLst/>
              </a:prstGeom>
              <a:noFill/>
            </p:spPr>
            <p:txBody>
              <a:bodyPr wrap="none" lIns="36000" tIns="0" rIns="36000" bIns="0" rtlCol="0">
                <a:spAutoFit/>
              </a:bodyPr>
              <a:lstStyle/>
              <a:p>
                <a:pPr algn="ctr"/>
                <a:r>
                  <a:rPr lang="en-GB" sz="1200" dirty="0">
                    <a:solidFill>
                      <a:srgbClr val="000000"/>
                    </a:solidFill>
                  </a:rPr>
                  <a:t>12</a:t>
                </a:r>
              </a:p>
            </p:txBody>
          </p:sp>
          <p:sp>
            <p:nvSpPr>
              <p:cNvPr id="150" name="TextBox 149">
                <a:extLst>
                  <a:ext uri="{FF2B5EF4-FFF2-40B4-BE49-F238E27FC236}">
                    <a16:creationId xmlns:a16="http://schemas.microsoft.com/office/drawing/2014/main" id="{0DD008DE-976C-4F23-B0F4-3A6962E9909D}"/>
                  </a:ext>
                </a:extLst>
              </p:cNvPr>
              <p:cNvSpPr txBox="1"/>
              <p:nvPr/>
            </p:nvSpPr>
            <p:spPr>
              <a:xfrm>
                <a:off x="3468459" y="5038404"/>
                <a:ext cx="168884" cy="184666"/>
              </a:xfrm>
              <a:prstGeom prst="rect">
                <a:avLst/>
              </a:prstGeom>
              <a:noFill/>
            </p:spPr>
            <p:txBody>
              <a:bodyPr wrap="none" lIns="36000" tIns="0" rIns="36000" bIns="0" rtlCol="0">
                <a:spAutoFit/>
              </a:bodyPr>
              <a:lstStyle/>
              <a:p>
                <a:pPr algn="ctr"/>
                <a:r>
                  <a:rPr lang="en-GB" sz="1200" dirty="0">
                    <a:solidFill>
                      <a:srgbClr val="000000"/>
                    </a:solidFill>
                  </a:rPr>
                  <a:t>9</a:t>
                </a:r>
              </a:p>
            </p:txBody>
          </p:sp>
          <p:sp>
            <p:nvSpPr>
              <p:cNvPr id="151" name="TextBox 150">
                <a:extLst>
                  <a:ext uri="{FF2B5EF4-FFF2-40B4-BE49-F238E27FC236}">
                    <a16:creationId xmlns:a16="http://schemas.microsoft.com/office/drawing/2014/main" id="{4D51C5EB-0C16-441C-A3A4-9971604F9710}"/>
                  </a:ext>
                </a:extLst>
              </p:cNvPr>
              <p:cNvSpPr txBox="1"/>
              <p:nvPr/>
            </p:nvSpPr>
            <p:spPr>
              <a:xfrm>
                <a:off x="2884744" y="5038404"/>
                <a:ext cx="168884" cy="184666"/>
              </a:xfrm>
              <a:prstGeom prst="rect">
                <a:avLst/>
              </a:prstGeom>
              <a:noFill/>
            </p:spPr>
            <p:txBody>
              <a:bodyPr wrap="none" lIns="36000" tIns="0" rIns="36000" bIns="0" rtlCol="0">
                <a:spAutoFit/>
              </a:bodyPr>
              <a:lstStyle/>
              <a:p>
                <a:pPr algn="ctr"/>
                <a:r>
                  <a:rPr lang="en-GB" sz="1200" dirty="0">
                    <a:solidFill>
                      <a:srgbClr val="000000"/>
                    </a:solidFill>
                  </a:rPr>
                  <a:t>6</a:t>
                </a:r>
              </a:p>
            </p:txBody>
          </p:sp>
          <p:sp>
            <p:nvSpPr>
              <p:cNvPr id="152" name="TextBox 151">
                <a:extLst>
                  <a:ext uri="{FF2B5EF4-FFF2-40B4-BE49-F238E27FC236}">
                    <a16:creationId xmlns:a16="http://schemas.microsoft.com/office/drawing/2014/main" id="{F38E6729-35DF-4E60-85B1-6A313F360F6C}"/>
                  </a:ext>
                </a:extLst>
              </p:cNvPr>
              <p:cNvSpPr txBox="1"/>
              <p:nvPr/>
            </p:nvSpPr>
            <p:spPr>
              <a:xfrm>
                <a:off x="2304234" y="5038404"/>
                <a:ext cx="162472" cy="184666"/>
              </a:xfrm>
              <a:prstGeom prst="rect">
                <a:avLst/>
              </a:prstGeom>
              <a:noFill/>
            </p:spPr>
            <p:txBody>
              <a:bodyPr wrap="none" lIns="36000" tIns="0" rIns="36000" bIns="0" rtlCol="0">
                <a:spAutoFit/>
              </a:bodyPr>
              <a:lstStyle/>
              <a:p>
                <a:pPr algn="ctr"/>
                <a:r>
                  <a:rPr lang="en-GB" sz="1200" dirty="0">
                    <a:solidFill>
                      <a:srgbClr val="000000"/>
                    </a:solidFill>
                  </a:rPr>
                  <a:t>3</a:t>
                </a:r>
              </a:p>
            </p:txBody>
          </p:sp>
          <p:sp>
            <p:nvSpPr>
              <p:cNvPr id="153" name="TextBox 152">
                <a:extLst>
                  <a:ext uri="{FF2B5EF4-FFF2-40B4-BE49-F238E27FC236}">
                    <a16:creationId xmlns:a16="http://schemas.microsoft.com/office/drawing/2014/main" id="{99F1F47C-837B-4D80-B7D5-57E7EE62BC2A}"/>
                  </a:ext>
                </a:extLst>
              </p:cNvPr>
              <p:cNvSpPr txBox="1"/>
              <p:nvPr/>
            </p:nvSpPr>
            <p:spPr>
              <a:xfrm>
                <a:off x="1718113" y="5038404"/>
                <a:ext cx="167281" cy="184666"/>
              </a:xfrm>
              <a:prstGeom prst="rect">
                <a:avLst/>
              </a:prstGeom>
              <a:noFill/>
            </p:spPr>
            <p:txBody>
              <a:bodyPr wrap="none" lIns="36000" tIns="0" rIns="36000" bIns="0" rtlCol="0">
                <a:spAutoFit/>
              </a:bodyPr>
              <a:lstStyle/>
              <a:p>
                <a:pPr algn="ctr"/>
                <a:r>
                  <a:rPr lang="en-GB" sz="1200" dirty="0">
                    <a:solidFill>
                      <a:srgbClr val="000000"/>
                    </a:solidFill>
                  </a:rPr>
                  <a:t>0</a:t>
                </a:r>
              </a:p>
            </p:txBody>
          </p:sp>
        </p:grpSp>
        <p:sp>
          <p:nvSpPr>
            <p:cNvPr id="126" name="TextBox 125">
              <a:extLst>
                <a:ext uri="{FF2B5EF4-FFF2-40B4-BE49-F238E27FC236}">
                  <a16:creationId xmlns:a16="http://schemas.microsoft.com/office/drawing/2014/main" id="{1E20D1BF-30F7-4EB9-A97F-9D48357D1570}"/>
                </a:ext>
              </a:extLst>
            </p:cNvPr>
            <p:cNvSpPr txBox="1"/>
            <p:nvPr/>
          </p:nvSpPr>
          <p:spPr>
            <a:xfrm>
              <a:off x="1906025" y="4798813"/>
              <a:ext cx="2336607" cy="215444"/>
            </a:xfrm>
            <a:prstGeom prst="rect">
              <a:avLst/>
            </a:prstGeom>
            <a:noFill/>
          </p:spPr>
          <p:txBody>
            <a:bodyPr wrap="square" lIns="36000" tIns="0" rIns="36000" bIns="0" rtlCol="0">
              <a:spAutoFit/>
            </a:bodyPr>
            <a:lstStyle/>
            <a:p>
              <a:pPr algn="ctr"/>
              <a:r>
                <a:rPr lang="en-GB" sz="1400" b="1" dirty="0">
                  <a:solidFill>
                    <a:srgbClr val="000000"/>
                  </a:solidFill>
                </a:rPr>
                <a:t>Month</a:t>
              </a:r>
            </a:p>
          </p:txBody>
        </p:sp>
        <p:grpSp>
          <p:nvGrpSpPr>
            <p:cNvPr id="127" name="Group 126">
              <a:extLst>
                <a:ext uri="{FF2B5EF4-FFF2-40B4-BE49-F238E27FC236}">
                  <a16:creationId xmlns:a16="http://schemas.microsoft.com/office/drawing/2014/main" id="{11993529-AF07-4783-AFDF-7EE5DDF34F5D}"/>
                </a:ext>
              </a:extLst>
            </p:cNvPr>
            <p:cNvGrpSpPr/>
            <p:nvPr/>
          </p:nvGrpSpPr>
          <p:grpSpPr>
            <a:xfrm>
              <a:off x="1421763" y="2806224"/>
              <a:ext cx="278348" cy="1784356"/>
              <a:chOff x="1315747" y="3187454"/>
              <a:chExt cx="278348" cy="1784356"/>
            </a:xfrm>
          </p:grpSpPr>
          <p:sp>
            <p:nvSpPr>
              <p:cNvPr id="140" name="TextBox 139">
                <a:extLst>
                  <a:ext uri="{FF2B5EF4-FFF2-40B4-BE49-F238E27FC236}">
                    <a16:creationId xmlns:a16="http://schemas.microsoft.com/office/drawing/2014/main" id="{B68A0F4D-1BE3-4B10-A5CD-B5E0DFBC726E}"/>
                  </a:ext>
                </a:extLst>
              </p:cNvPr>
              <p:cNvSpPr txBox="1"/>
              <p:nvPr/>
            </p:nvSpPr>
            <p:spPr>
              <a:xfrm>
                <a:off x="1466372" y="4787144"/>
                <a:ext cx="127723" cy="184666"/>
              </a:xfrm>
              <a:prstGeom prst="rect">
                <a:avLst/>
              </a:prstGeom>
              <a:noFill/>
            </p:spPr>
            <p:txBody>
              <a:bodyPr wrap="square" lIns="0" tIns="0" rIns="108000" bIns="0" rtlCol="0" anchor="ctr">
                <a:spAutoFit/>
              </a:bodyPr>
              <a:lstStyle/>
              <a:p>
                <a:pPr algn="r"/>
                <a:r>
                  <a:rPr lang="en-GB" sz="1200" dirty="0">
                    <a:solidFill>
                      <a:srgbClr val="000000"/>
                    </a:solidFill>
                  </a:rPr>
                  <a:t>0</a:t>
                </a:r>
              </a:p>
            </p:txBody>
          </p:sp>
          <p:sp>
            <p:nvSpPr>
              <p:cNvPr id="142" name="TextBox 141">
                <a:extLst>
                  <a:ext uri="{FF2B5EF4-FFF2-40B4-BE49-F238E27FC236}">
                    <a16:creationId xmlns:a16="http://schemas.microsoft.com/office/drawing/2014/main" id="{B56177AA-DD38-467F-8130-1CF11A5E6334}"/>
                  </a:ext>
                </a:extLst>
              </p:cNvPr>
              <p:cNvSpPr txBox="1"/>
              <p:nvPr/>
            </p:nvSpPr>
            <p:spPr>
              <a:xfrm>
                <a:off x="1315747" y="4387220"/>
                <a:ext cx="278348" cy="184666"/>
              </a:xfrm>
              <a:prstGeom prst="rect">
                <a:avLst/>
              </a:prstGeom>
              <a:noFill/>
            </p:spPr>
            <p:txBody>
              <a:bodyPr wrap="square" lIns="0" tIns="0" rIns="36000" bIns="0" rtlCol="0" anchor="ctr">
                <a:spAutoFit/>
              </a:bodyPr>
              <a:lstStyle/>
              <a:p>
                <a:pPr algn="r"/>
                <a:r>
                  <a:rPr lang="en-GB" sz="1200" dirty="0">
                    <a:solidFill>
                      <a:srgbClr val="000000"/>
                    </a:solidFill>
                  </a:rPr>
                  <a:t>20</a:t>
                </a:r>
              </a:p>
            </p:txBody>
          </p:sp>
          <p:sp>
            <p:nvSpPr>
              <p:cNvPr id="144" name="TextBox 143">
                <a:extLst>
                  <a:ext uri="{FF2B5EF4-FFF2-40B4-BE49-F238E27FC236}">
                    <a16:creationId xmlns:a16="http://schemas.microsoft.com/office/drawing/2014/main" id="{CDE53BB6-6958-4C74-A8BB-B72FF7E177DA}"/>
                  </a:ext>
                </a:extLst>
              </p:cNvPr>
              <p:cNvSpPr txBox="1"/>
              <p:nvPr/>
            </p:nvSpPr>
            <p:spPr>
              <a:xfrm>
                <a:off x="1315747" y="3987298"/>
                <a:ext cx="278348" cy="184666"/>
              </a:xfrm>
              <a:prstGeom prst="rect">
                <a:avLst/>
              </a:prstGeom>
              <a:noFill/>
            </p:spPr>
            <p:txBody>
              <a:bodyPr wrap="square" lIns="0" tIns="0" rIns="36000" bIns="0" rtlCol="0" anchor="ctr">
                <a:spAutoFit/>
              </a:bodyPr>
              <a:lstStyle/>
              <a:p>
                <a:pPr algn="r"/>
                <a:r>
                  <a:rPr lang="en-GB" sz="1200" dirty="0">
                    <a:solidFill>
                      <a:srgbClr val="000000"/>
                    </a:solidFill>
                  </a:rPr>
                  <a:t>40</a:t>
                </a:r>
              </a:p>
            </p:txBody>
          </p:sp>
          <p:sp>
            <p:nvSpPr>
              <p:cNvPr id="146" name="TextBox 145">
                <a:extLst>
                  <a:ext uri="{FF2B5EF4-FFF2-40B4-BE49-F238E27FC236}">
                    <a16:creationId xmlns:a16="http://schemas.microsoft.com/office/drawing/2014/main" id="{D3BA24A5-F419-47FA-B61C-BABCD755C88B}"/>
                  </a:ext>
                </a:extLst>
              </p:cNvPr>
              <p:cNvSpPr txBox="1"/>
              <p:nvPr/>
            </p:nvSpPr>
            <p:spPr>
              <a:xfrm>
                <a:off x="1315747" y="3587376"/>
                <a:ext cx="278348" cy="184666"/>
              </a:xfrm>
              <a:prstGeom prst="rect">
                <a:avLst/>
              </a:prstGeom>
              <a:noFill/>
            </p:spPr>
            <p:txBody>
              <a:bodyPr wrap="square" lIns="0" tIns="0" rIns="36000" bIns="0" rtlCol="0" anchor="ctr">
                <a:spAutoFit/>
              </a:bodyPr>
              <a:lstStyle/>
              <a:p>
                <a:pPr algn="r"/>
                <a:r>
                  <a:rPr lang="en-GB" sz="1200" dirty="0">
                    <a:solidFill>
                      <a:srgbClr val="000000"/>
                    </a:solidFill>
                  </a:rPr>
                  <a:t>60</a:t>
                </a:r>
              </a:p>
            </p:txBody>
          </p:sp>
          <p:sp>
            <p:nvSpPr>
              <p:cNvPr id="148" name="TextBox 147">
                <a:extLst>
                  <a:ext uri="{FF2B5EF4-FFF2-40B4-BE49-F238E27FC236}">
                    <a16:creationId xmlns:a16="http://schemas.microsoft.com/office/drawing/2014/main" id="{50685269-F206-47AE-9C9D-08344E019443}"/>
                  </a:ext>
                </a:extLst>
              </p:cNvPr>
              <p:cNvSpPr txBox="1"/>
              <p:nvPr/>
            </p:nvSpPr>
            <p:spPr>
              <a:xfrm>
                <a:off x="1355226" y="3187454"/>
                <a:ext cx="238869" cy="184666"/>
              </a:xfrm>
              <a:prstGeom prst="rect">
                <a:avLst/>
              </a:prstGeom>
              <a:noFill/>
            </p:spPr>
            <p:txBody>
              <a:bodyPr wrap="square" lIns="0" tIns="0" rIns="36000" bIns="0" rtlCol="0" anchor="ctr">
                <a:spAutoFit/>
              </a:bodyPr>
              <a:lstStyle/>
              <a:p>
                <a:pPr algn="r"/>
                <a:r>
                  <a:rPr lang="en-GB" sz="1200" dirty="0">
                    <a:solidFill>
                      <a:srgbClr val="000000"/>
                    </a:solidFill>
                  </a:rPr>
                  <a:t>80</a:t>
                </a:r>
              </a:p>
            </p:txBody>
          </p:sp>
        </p:grpSp>
        <p:sp>
          <p:nvSpPr>
            <p:cNvPr id="128" name="TextBox 127">
              <a:extLst>
                <a:ext uri="{FF2B5EF4-FFF2-40B4-BE49-F238E27FC236}">
                  <a16:creationId xmlns:a16="http://schemas.microsoft.com/office/drawing/2014/main" id="{0AFBCE72-CB2E-4951-9A69-3B76AA090CA2}"/>
                </a:ext>
              </a:extLst>
            </p:cNvPr>
            <p:cNvSpPr txBox="1"/>
            <p:nvPr/>
          </p:nvSpPr>
          <p:spPr>
            <a:xfrm rot="16200000">
              <a:off x="45950" y="3313207"/>
              <a:ext cx="2133152" cy="777392"/>
            </a:xfrm>
            <a:prstGeom prst="rect">
              <a:avLst/>
            </a:prstGeom>
            <a:noFill/>
          </p:spPr>
          <p:txBody>
            <a:bodyPr wrap="square" lIns="0" tIns="0" rIns="0" bIns="0" rtlCol="0">
              <a:spAutoFit/>
            </a:bodyPr>
            <a:lstStyle/>
            <a:p>
              <a:pPr algn="ctr">
                <a:lnSpc>
                  <a:spcPct val="90000"/>
                </a:lnSpc>
              </a:pPr>
              <a:r>
                <a:rPr lang="en-GB" sz="1400" b="1" dirty="0"/>
                <a:t>Percent of men whose haemoglobin levels increased ≥1 from baseline</a:t>
              </a:r>
            </a:p>
          </p:txBody>
        </p:sp>
        <p:sp>
          <p:nvSpPr>
            <p:cNvPr id="129" name="Oval 128">
              <a:extLst>
                <a:ext uri="{FF2B5EF4-FFF2-40B4-BE49-F238E27FC236}">
                  <a16:creationId xmlns:a16="http://schemas.microsoft.com/office/drawing/2014/main" id="{951060A7-3292-4B37-B57A-B7B26380DCA9}"/>
                </a:ext>
              </a:extLst>
            </p:cNvPr>
            <p:cNvSpPr/>
            <p:nvPr/>
          </p:nvSpPr>
          <p:spPr>
            <a:xfrm>
              <a:off x="3035722" y="366402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FBC66728-BF11-4889-A69A-CB459C76B433}"/>
                </a:ext>
              </a:extLst>
            </p:cNvPr>
            <p:cNvSpPr/>
            <p:nvPr/>
          </p:nvSpPr>
          <p:spPr>
            <a:xfrm>
              <a:off x="3620916" y="3756298"/>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028CBA4A-879A-4BAB-85E6-63AD39F8AD46}"/>
                </a:ext>
              </a:extLst>
            </p:cNvPr>
            <p:cNvSpPr/>
            <p:nvPr/>
          </p:nvSpPr>
          <p:spPr>
            <a:xfrm>
              <a:off x="4211850" y="371874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9B7E70E6-8A17-4956-9731-E3D96DE6865C}"/>
                </a:ext>
              </a:extLst>
            </p:cNvPr>
            <p:cNvSpPr/>
            <p:nvPr/>
          </p:nvSpPr>
          <p:spPr>
            <a:xfrm>
              <a:off x="2452116" y="386178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23ADDB6D-B330-4B38-9D76-CE9C3431D523}"/>
                </a:ext>
              </a:extLst>
            </p:cNvPr>
            <p:cNvSpPr/>
            <p:nvPr/>
          </p:nvSpPr>
          <p:spPr>
            <a:xfrm>
              <a:off x="1876236" y="446719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34" name="Group 133">
              <a:extLst>
                <a:ext uri="{FF2B5EF4-FFF2-40B4-BE49-F238E27FC236}">
                  <a16:creationId xmlns:a16="http://schemas.microsoft.com/office/drawing/2014/main" id="{D36BD637-7237-41EB-B793-E9AA0C1493B6}"/>
                </a:ext>
              </a:extLst>
            </p:cNvPr>
            <p:cNvGrpSpPr/>
            <p:nvPr/>
          </p:nvGrpSpPr>
          <p:grpSpPr>
            <a:xfrm>
              <a:off x="1840843" y="2875062"/>
              <a:ext cx="1217735" cy="333938"/>
              <a:chOff x="1840742" y="3284538"/>
              <a:chExt cx="1217735" cy="333938"/>
            </a:xfrm>
          </p:grpSpPr>
          <p:sp>
            <p:nvSpPr>
              <p:cNvPr id="137" name="TextBox 136">
                <a:extLst>
                  <a:ext uri="{FF2B5EF4-FFF2-40B4-BE49-F238E27FC236}">
                    <a16:creationId xmlns:a16="http://schemas.microsoft.com/office/drawing/2014/main" id="{8BF31D55-0FCC-4342-894A-1E94C08C719F}"/>
                  </a:ext>
                </a:extLst>
              </p:cNvPr>
              <p:cNvSpPr txBox="1"/>
              <p:nvPr/>
            </p:nvSpPr>
            <p:spPr>
              <a:xfrm>
                <a:off x="1886361" y="3284538"/>
                <a:ext cx="1172116" cy="333938"/>
              </a:xfrm>
              <a:prstGeom prst="rect">
                <a:avLst/>
              </a:prstGeom>
              <a:noFill/>
            </p:spPr>
            <p:txBody>
              <a:bodyPr wrap="none" tIns="0" bIns="0" rtlCol="0">
                <a:spAutoFit/>
              </a:bodyPr>
              <a:lstStyle/>
              <a:p>
                <a:pPr>
                  <a:lnSpc>
                    <a:spcPct val="90000"/>
                  </a:lnSpc>
                </a:pPr>
                <a:r>
                  <a:rPr lang="en-GB" sz="1200" dirty="0">
                    <a:solidFill>
                      <a:srgbClr val="000000"/>
                    </a:solidFill>
                  </a:rPr>
                  <a:t>Testosterone</a:t>
                </a:r>
              </a:p>
              <a:p>
                <a:pPr>
                  <a:lnSpc>
                    <a:spcPct val="90000"/>
                  </a:lnSpc>
                </a:pPr>
                <a:r>
                  <a:rPr lang="en-GB" sz="1200" dirty="0">
                    <a:solidFill>
                      <a:srgbClr val="000000"/>
                    </a:solidFill>
                  </a:rPr>
                  <a:t>Placebo</a:t>
                </a:r>
              </a:p>
            </p:txBody>
          </p:sp>
          <p:sp>
            <p:nvSpPr>
              <p:cNvPr id="138" name="Oval 137">
                <a:extLst>
                  <a:ext uri="{FF2B5EF4-FFF2-40B4-BE49-F238E27FC236}">
                    <a16:creationId xmlns:a16="http://schemas.microsoft.com/office/drawing/2014/main" id="{6BB8B371-28D7-4DF7-8FB1-7278B86E320D}"/>
                  </a:ext>
                </a:extLst>
              </p:cNvPr>
              <p:cNvSpPr/>
              <p:nvPr/>
            </p:nvSpPr>
            <p:spPr>
              <a:xfrm>
                <a:off x="1840742" y="333325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10D9A488-1316-4666-9F12-6C95974A64C6}"/>
                  </a:ext>
                </a:extLst>
              </p:cNvPr>
              <p:cNvSpPr/>
              <p:nvPr/>
            </p:nvSpPr>
            <p:spPr>
              <a:xfrm>
                <a:off x="1840742" y="348960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5" name="Freeform: Shape 134">
              <a:extLst>
                <a:ext uri="{FF2B5EF4-FFF2-40B4-BE49-F238E27FC236}">
                  <a16:creationId xmlns:a16="http://schemas.microsoft.com/office/drawing/2014/main" id="{E1CD0186-6248-4063-8AF9-85D3C2A55978}"/>
                </a:ext>
              </a:extLst>
            </p:cNvPr>
            <p:cNvSpPr/>
            <p:nvPr/>
          </p:nvSpPr>
          <p:spPr>
            <a:xfrm>
              <a:off x="1908242" y="3704616"/>
              <a:ext cx="2337881" cy="802533"/>
            </a:xfrm>
            <a:custGeom>
              <a:avLst/>
              <a:gdLst>
                <a:gd name="connsiteX0" fmla="*/ 0 w 2339502"/>
                <a:gd name="connsiteY0" fmla="*/ 1042481 h 1042481"/>
                <a:gd name="connsiteX1" fmla="*/ 580417 w 2339502"/>
                <a:gd name="connsiteY1" fmla="*/ 496110 h 1042481"/>
                <a:gd name="connsiteX2" fmla="*/ 1162455 w 2339502"/>
                <a:gd name="connsiteY2" fmla="*/ 272374 h 1042481"/>
                <a:gd name="connsiteX3" fmla="*/ 1750978 w 2339502"/>
                <a:gd name="connsiteY3" fmla="*/ 79442 h 1042481"/>
                <a:gd name="connsiteX4" fmla="*/ 2339502 w 2339502"/>
                <a:gd name="connsiteY4" fmla="*/ 0 h 1042481"/>
                <a:gd name="connsiteX0" fmla="*/ 0 w 2339502"/>
                <a:gd name="connsiteY0" fmla="*/ 1042481 h 1042481"/>
                <a:gd name="connsiteX1" fmla="*/ 577174 w 2339502"/>
                <a:gd name="connsiteY1" fmla="*/ 436123 h 1042481"/>
                <a:gd name="connsiteX2" fmla="*/ 1162455 w 2339502"/>
                <a:gd name="connsiteY2" fmla="*/ 272374 h 1042481"/>
                <a:gd name="connsiteX3" fmla="*/ 1750978 w 2339502"/>
                <a:gd name="connsiteY3" fmla="*/ 79442 h 1042481"/>
                <a:gd name="connsiteX4" fmla="*/ 2339502 w 2339502"/>
                <a:gd name="connsiteY4" fmla="*/ 0 h 1042481"/>
                <a:gd name="connsiteX0" fmla="*/ 0 w 2339502"/>
                <a:gd name="connsiteY0" fmla="*/ 1042481 h 1042481"/>
                <a:gd name="connsiteX1" fmla="*/ 577174 w 2339502"/>
                <a:gd name="connsiteY1" fmla="*/ 436123 h 1042481"/>
                <a:gd name="connsiteX2" fmla="*/ 1162455 w 2339502"/>
                <a:gd name="connsiteY2" fmla="*/ 239948 h 1042481"/>
                <a:gd name="connsiteX3" fmla="*/ 1750978 w 2339502"/>
                <a:gd name="connsiteY3" fmla="*/ 79442 h 1042481"/>
                <a:gd name="connsiteX4" fmla="*/ 2339502 w 2339502"/>
                <a:gd name="connsiteY4" fmla="*/ 0 h 1042481"/>
                <a:gd name="connsiteX0" fmla="*/ 0 w 2339502"/>
                <a:gd name="connsiteY0" fmla="*/ 1042481 h 1042481"/>
                <a:gd name="connsiteX1" fmla="*/ 577174 w 2339502"/>
                <a:gd name="connsiteY1" fmla="*/ 436123 h 1042481"/>
                <a:gd name="connsiteX2" fmla="*/ 1162455 w 2339502"/>
                <a:gd name="connsiteY2" fmla="*/ 239948 h 1042481"/>
                <a:gd name="connsiteX3" fmla="*/ 1747735 w 2339502"/>
                <a:gd name="connsiteY3" fmla="*/ 329119 h 1042481"/>
                <a:gd name="connsiteX4" fmla="*/ 2339502 w 2339502"/>
                <a:gd name="connsiteY4" fmla="*/ 0 h 1042481"/>
                <a:gd name="connsiteX0" fmla="*/ 0 w 2337881"/>
                <a:gd name="connsiteY0" fmla="*/ 802533 h 802533"/>
                <a:gd name="connsiteX1" fmla="*/ 577174 w 2337881"/>
                <a:gd name="connsiteY1" fmla="*/ 196175 h 802533"/>
                <a:gd name="connsiteX2" fmla="*/ 1162455 w 2337881"/>
                <a:gd name="connsiteY2" fmla="*/ 0 h 802533"/>
                <a:gd name="connsiteX3" fmla="*/ 1747735 w 2337881"/>
                <a:gd name="connsiteY3" fmla="*/ 89171 h 802533"/>
                <a:gd name="connsiteX4" fmla="*/ 2337881 w 2337881"/>
                <a:gd name="connsiteY4" fmla="*/ 48639 h 802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881" h="802533">
                  <a:moveTo>
                    <a:pt x="0" y="802533"/>
                  </a:moveTo>
                  <a:lnTo>
                    <a:pt x="577174" y="196175"/>
                  </a:lnTo>
                  <a:lnTo>
                    <a:pt x="1162455" y="0"/>
                  </a:lnTo>
                  <a:lnTo>
                    <a:pt x="1747735" y="89171"/>
                  </a:lnTo>
                  <a:lnTo>
                    <a:pt x="2337881" y="48639"/>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01" name="TextBox 200">
            <a:extLst>
              <a:ext uri="{FF2B5EF4-FFF2-40B4-BE49-F238E27FC236}">
                <a16:creationId xmlns:a16="http://schemas.microsoft.com/office/drawing/2014/main" id="{ED641880-2050-4783-A1BA-0CF0D8144F01}"/>
              </a:ext>
            </a:extLst>
          </p:cNvPr>
          <p:cNvSpPr txBox="1"/>
          <p:nvPr/>
        </p:nvSpPr>
        <p:spPr>
          <a:xfrm>
            <a:off x="5199441" y="2892961"/>
            <a:ext cx="676788" cy="261610"/>
          </a:xfrm>
          <a:prstGeom prst="rect">
            <a:avLst/>
          </a:prstGeom>
          <a:noFill/>
        </p:spPr>
        <p:txBody>
          <a:bodyPr wrap="none" rtlCol="0">
            <a:spAutoFit/>
          </a:bodyPr>
          <a:lstStyle/>
          <a:p>
            <a:r>
              <a:rPr lang="en-GB" sz="1100" dirty="0">
                <a:solidFill>
                  <a:srgbClr val="000000"/>
                </a:solidFill>
              </a:rPr>
              <a:t>p&lt;0.001</a:t>
            </a:r>
          </a:p>
        </p:txBody>
      </p:sp>
    </p:spTree>
    <p:extLst>
      <p:ext uri="{BB962C8B-B14F-4D97-AF65-F5344CB8AC3E}">
        <p14:creationId xmlns:p14="http://schemas.microsoft.com/office/powerpoint/2010/main" val="1321565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6" y="152401"/>
            <a:ext cx="11477897" cy="834047"/>
          </a:xfrm>
        </p:spPr>
        <p:txBody>
          <a:bodyPr>
            <a:noAutofit/>
          </a:bodyPr>
          <a:lstStyle/>
          <a:p>
            <a:r>
              <a:rPr lang="en-GB" sz="2900" dirty="0">
                <a:solidFill>
                  <a:schemeClr val="accent1"/>
                </a:solidFill>
              </a:rPr>
              <a:t>Cardiovascular Trial:</a:t>
            </a:r>
            <a:r>
              <a:rPr lang="en-GB" sz="2900" dirty="0"/>
              <a:t> effect of TTh on coronary artery plaque volume in older men with low testosterone</a:t>
            </a:r>
          </a:p>
        </p:txBody>
      </p:sp>
      <p:sp>
        <p:nvSpPr>
          <p:cNvPr id="5" name="TextBox 4"/>
          <p:cNvSpPr txBox="1"/>
          <p:nvPr/>
        </p:nvSpPr>
        <p:spPr>
          <a:xfrm>
            <a:off x="1524001" y="5797490"/>
            <a:ext cx="9144001" cy="400110"/>
          </a:xfrm>
          <a:prstGeom prst="rect">
            <a:avLst/>
          </a:prstGeom>
          <a:noFill/>
        </p:spPr>
        <p:txBody>
          <a:bodyPr wrap="square" rtlCol="0" anchor="b">
            <a:spAutoFit/>
          </a:bodyPr>
          <a:lstStyle/>
          <a:p>
            <a:r>
              <a:rPr lang="en-GB" sz="1000" dirty="0">
                <a:solidFill>
                  <a:srgbClr val="5B5C5E"/>
                </a:solidFill>
              </a:rPr>
              <a:t>CTA, computed tomographic angiography; TTh, testosterone therapy</a:t>
            </a:r>
          </a:p>
          <a:p>
            <a:r>
              <a:rPr lang="en-GB" sz="1000" dirty="0" err="1">
                <a:solidFill>
                  <a:srgbClr val="5B5C5E"/>
                </a:solidFill>
              </a:rPr>
              <a:t>Budoff</a:t>
            </a:r>
            <a:r>
              <a:rPr lang="en-GB" sz="1000" dirty="0">
                <a:solidFill>
                  <a:srgbClr val="5B5C5E"/>
                </a:solidFill>
              </a:rPr>
              <a:t> MJ </a:t>
            </a:r>
            <a:r>
              <a:rPr lang="en-GB" sz="1000" i="1" dirty="0">
                <a:solidFill>
                  <a:srgbClr val="5B5C5E"/>
                </a:solidFill>
              </a:rPr>
              <a:t>et al. JAMA</a:t>
            </a:r>
            <a:r>
              <a:rPr lang="en-GB" sz="1000" dirty="0">
                <a:solidFill>
                  <a:srgbClr val="5B5C5E"/>
                </a:solidFill>
              </a:rPr>
              <a:t> 2017;317:708–16</a:t>
            </a:r>
            <a:r>
              <a:rPr lang="sv-SE" sz="1000" dirty="0">
                <a:solidFill>
                  <a:srgbClr val="5B5C5E"/>
                </a:solidFill>
              </a:rPr>
              <a:t>; Snyder PJ </a:t>
            </a:r>
            <a:r>
              <a:rPr lang="sv-SE" sz="1000" i="1" dirty="0">
                <a:solidFill>
                  <a:srgbClr val="5B5C5E"/>
                </a:solidFill>
              </a:rPr>
              <a:t>et al. Endocr Rev</a:t>
            </a:r>
            <a:r>
              <a:rPr lang="sv-SE" sz="1000" dirty="0">
                <a:solidFill>
                  <a:srgbClr val="5B5C5E"/>
                </a:solidFill>
              </a:rPr>
              <a:t> 2018;39:369–86.</a:t>
            </a:r>
            <a:endParaRPr lang="en-GB" sz="1000" dirty="0">
              <a:solidFill>
                <a:srgbClr val="5B5C5E"/>
              </a:solidFill>
            </a:endParaRPr>
          </a:p>
        </p:txBody>
      </p:sp>
      <p:grpSp>
        <p:nvGrpSpPr>
          <p:cNvPr id="24" name="Group 23"/>
          <p:cNvGrpSpPr/>
          <p:nvPr/>
        </p:nvGrpSpPr>
        <p:grpSpPr>
          <a:xfrm>
            <a:off x="627017" y="1393869"/>
            <a:ext cx="10363200" cy="745236"/>
            <a:chOff x="359224" y="1623660"/>
            <a:chExt cx="8384270" cy="745236"/>
          </a:xfrm>
        </p:grpSpPr>
        <p:sp>
          <p:nvSpPr>
            <p:cNvPr id="25" name="TextBox 24"/>
            <p:cNvSpPr txBox="1"/>
            <p:nvPr/>
          </p:nvSpPr>
          <p:spPr>
            <a:xfrm>
              <a:off x="1084922" y="1623660"/>
              <a:ext cx="7658572" cy="745236"/>
            </a:xfrm>
            <a:prstGeom prst="roundRect">
              <a:avLst>
                <a:gd name="adj" fmla="val 11703"/>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22300" algn="l">
                <a:buClr>
                  <a:schemeClr val="accent1"/>
                </a:buClr>
              </a:pPr>
              <a:r>
                <a:rPr lang="en-GB" sz="2000" dirty="0">
                  <a:solidFill>
                    <a:schemeClr val="tx1">
                      <a:lumMod val="75000"/>
                    </a:schemeClr>
                  </a:solidFill>
                </a:rPr>
                <a:t>To test whether TTh slows the progression of non-calcified coronary artery plaque volume, determined by CTA</a:t>
              </a:r>
            </a:p>
          </p:txBody>
        </p:sp>
        <p:grpSp>
          <p:nvGrpSpPr>
            <p:cNvPr id="27" name="Group 26"/>
            <p:cNvGrpSpPr/>
            <p:nvPr/>
          </p:nvGrpSpPr>
          <p:grpSpPr>
            <a:xfrm>
              <a:off x="359224" y="1718693"/>
              <a:ext cx="1066800" cy="555171"/>
              <a:chOff x="348338" y="1458682"/>
              <a:chExt cx="1066800" cy="555171"/>
            </a:xfrm>
          </p:grpSpPr>
          <p:sp>
            <p:nvSpPr>
              <p:cNvPr id="29" name="Pentagon 28"/>
              <p:cNvSpPr/>
              <p:nvPr/>
            </p:nvSpPr>
            <p:spPr>
              <a:xfrm>
                <a:off x="348338" y="1458682"/>
                <a:ext cx="1066800" cy="555171"/>
              </a:xfrm>
              <a:prstGeom prst="homePlat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435751" y="1505434"/>
                <a:ext cx="769763" cy="461665"/>
              </a:xfrm>
              <a:prstGeom prst="rect">
                <a:avLst/>
              </a:prstGeom>
              <a:noFill/>
            </p:spPr>
            <p:txBody>
              <a:bodyPr wrap="none" rtlCol="0">
                <a:spAutoFit/>
              </a:bodyPr>
              <a:lstStyle/>
              <a:p>
                <a:r>
                  <a:rPr lang="en-GB" sz="2400" b="1" dirty="0">
                    <a:solidFill>
                      <a:schemeClr val="bg1"/>
                    </a:solidFill>
                  </a:rPr>
                  <a:t>Aim</a:t>
                </a:r>
                <a:endParaRPr lang="en-GB" sz="2400" b="1" baseline="30000" dirty="0">
                  <a:solidFill>
                    <a:schemeClr val="bg1"/>
                  </a:solidFill>
                </a:endParaRPr>
              </a:p>
            </p:txBody>
          </p:sp>
        </p:grpSp>
      </p:grpSp>
      <p:pic>
        <p:nvPicPr>
          <p:cNvPr id="3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2726466" y="2393539"/>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p:nvGrpSpPr>
        <p:grpSpPr>
          <a:xfrm>
            <a:off x="956311" y="3233033"/>
            <a:ext cx="9616978" cy="2246769"/>
            <a:chOff x="495472" y="3520760"/>
            <a:chExt cx="8295990" cy="2246769"/>
          </a:xfrm>
        </p:grpSpPr>
        <p:sp>
          <p:nvSpPr>
            <p:cNvPr id="44" name="Content Placeholder 2"/>
            <p:cNvSpPr txBox="1">
              <a:spLocks/>
            </p:cNvSpPr>
            <p:nvPr/>
          </p:nvSpPr>
          <p:spPr>
            <a:xfrm>
              <a:off x="524108" y="3605540"/>
              <a:ext cx="8267354" cy="2077205"/>
            </a:xfrm>
            <a:prstGeom prst="roundRect">
              <a:avLst>
                <a:gd name="adj" fmla="val 15883"/>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None/>
              </a:pPr>
              <a:endParaRPr lang="en-GB" sz="1800" dirty="0"/>
            </a:p>
          </p:txBody>
        </p:sp>
        <p:sp>
          <p:nvSpPr>
            <p:cNvPr id="46" name="Round Same Side Corner Rectangle 45"/>
            <p:cNvSpPr/>
            <p:nvPr/>
          </p:nvSpPr>
          <p:spPr>
            <a:xfrm rot="16200000">
              <a:off x="551529" y="3578121"/>
              <a:ext cx="2077205" cy="2132043"/>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Rectangle 46"/>
            <p:cNvSpPr/>
            <p:nvPr/>
          </p:nvSpPr>
          <p:spPr>
            <a:xfrm>
              <a:off x="495472" y="3520760"/>
              <a:ext cx="2171830" cy="2246769"/>
            </a:xfrm>
            <a:prstGeom prst="rect">
              <a:avLst/>
            </a:prstGeom>
            <a:noFill/>
            <a:ln>
              <a:noFill/>
            </a:ln>
          </p:spPr>
          <p:txBody>
            <a:bodyPr wrap="square" anchor="ctr">
              <a:spAutoFit/>
            </a:bodyPr>
            <a:lstStyle/>
            <a:p>
              <a:pPr algn="ctr"/>
              <a:r>
                <a:rPr lang="en-GB" sz="2000" b="1" dirty="0">
                  <a:solidFill>
                    <a:schemeClr val="bg1"/>
                  </a:solidFill>
                </a:rPr>
                <a:t>Selected </a:t>
              </a:r>
              <a:br>
                <a:rPr lang="en-GB" sz="2000" b="1" dirty="0">
                  <a:solidFill>
                    <a:schemeClr val="bg1"/>
                  </a:solidFill>
                </a:rPr>
              </a:br>
              <a:r>
                <a:rPr lang="en-GB" sz="2000" b="1" dirty="0">
                  <a:solidFill>
                    <a:schemeClr val="bg1"/>
                  </a:solidFill>
                </a:rPr>
                <a:t>baseline characteristics </a:t>
              </a:r>
              <a:br>
                <a:rPr lang="en-GB" sz="2000" b="1" dirty="0">
                  <a:solidFill>
                    <a:schemeClr val="bg1"/>
                  </a:solidFill>
                </a:rPr>
              </a:br>
              <a:r>
                <a:rPr lang="en-GB" sz="2000" b="1" dirty="0">
                  <a:solidFill>
                    <a:schemeClr val="bg1"/>
                  </a:solidFill>
                </a:rPr>
                <a:t>and demographics </a:t>
              </a:r>
              <a:r>
                <a:rPr lang="en-GB" sz="2000" b="1" spc="-50" dirty="0">
                  <a:solidFill>
                    <a:schemeClr val="bg1"/>
                  </a:solidFill>
                </a:rPr>
                <a:t>of study completers</a:t>
              </a:r>
              <a:endParaRPr lang="en-GB" sz="1100" b="1" spc="-50" dirty="0">
                <a:solidFill>
                  <a:schemeClr val="bg1"/>
                </a:solidFill>
              </a:endParaRPr>
            </a:p>
          </p:txBody>
        </p:sp>
        <p:sp>
          <p:nvSpPr>
            <p:cNvPr id="66" name="Rectangle 65"/>
            <p:cNvSpPr/>
            <p:nvPr/>
          </p:nvSpPr>
          <p:spPr>
            <a:xfrm>
              <a:off x="4660703" y="4999931"/>
              <a:ext cx="2115914" cy="584775"/>
            </a:xfrm>
            <a:prstGeom prst="rect">
              <a:avLst/>
            </a:prstGeom>
            <a:noFill/>
            <a:ln>
              <a:noFill/>
            </a:ln>
          </p:spPr>
          <p:txBody>
            <a:bodyPr wrap="square">
              <a:spAutoFit/>
            </a:bodyPr>
            <a:lstStyle/>
            <a:p>
              <a:pPr algn="ctr"/>
              <a:r>
                <a:rPr lang="en-GB" sz="3200" b="1" dirty="0">
                  <a:solidFill>
                    <a:schemeClr val="tx2"/>
                  </a:solidFill>
                </a:rPr>
                <a:t>81%</a:t>
              </a:r>
              <a:r>
                <a:rPr lang="en-GB" dirty="0">
                  <a:solidFill>
                    <a:schemeClr val="tx2"/>
                  </a:solidFill>
                </a:rPr>
                <a:t> White</a:t>
              </a:r>
            </a:p>
          </p:txBody>
        </p:sp>
        <p:grpSp>
          <p:nvGrpSpPr>
            <p:cNvPr id="58" name="Group 57"/>
            <p:cNvGrpSpPr/>
            <p:nvPr/>
          </p:nvGrpSpPr>
          <p:grpSpPr>
            <a:xfrm>
              <a:off x="2761997" y="3697467"/>
              <a:ext cx="1826551" cy="1887239"/>
              <a:chOff x="2717809" y="3686316"/>
              <a:chExt cx="1826551" cy="1887239"/>
            </a:xfrm>
          </p:grpSpPr>
          <p:sp>
            <p:nvSpPr>
              <p:cNvPr id="61" name="Rectangle 60"/>
              <p:cNvSpPr/>
              <p:nvPr/>
            </p:nvSpPr>
            <p:spPr>
              <a:xfrm>
                <a:off x="2943967" y="4588087"/>
                <a:ext cx="1374236" cy="707886"/>
              </a:xfrm>
              <a:prstGeom prst="rect">
                <a:avLst/>
              </a:prstGeom>
              <a:noFill/>
              <a:ln>
                <a:noFill/>
              </a:ln>
            </p:spPr>
            <p:txBody>
              <a:bodyPr wrap="square">
                <a:spAutoFit/>
              </a:bodyPr>
              <a:lstStyle/>
              <a:p>
                <a:pPr algn="ctr"/>
                <a:r>
                  <a:rPr lang="en-GB" sz="2000" b="1" dirty="0">
                    <a:solidFill>
                      <a:schemeClr val="tx2"/>
                    </a:solidFill>
                  </a:rPr>
                  <a:t>Mean age</a:t>
                </a:r>
                <a:endParaRPr lang="en-GB" sz="1200" b="1" dirty="0">
                  <a:solidFill>
                    <a:schemeClr val="tx2"/>
                  </a:solidFill>
                </a:endParaRPr>
              </a:p>
            </p:txBody>
          </p:sp>
          <p:sp>
            <p:nvSpPr>
              <p:cNvPr id="62" name="Rectangle 61"/>
              <p:cNvSpPr/>
              <p:nvPr/>
            </p:nvSpPr>
            <p:spPr>
              <a:xfrm>
                <a:off x="2717809" y="4988780"/>
                <a:ext cx="1826551" cy="584775"/>
              </a:xfrm>
              <a:prstGeom prst="rect">
                <a:avLst/>
              </a:prstGeom>
              <a:noFill/>
              <a:ln>
                <a:noFill/>
              </a:ln>
            </p:spPr>
            <p:txBody>
              <a:bodyPr wrap="square">
                <a:spAutoFit/>
              </a:bodyPr>
              <a:lstStyle/>
              <a:p>
                <a:pPr algn="ctr"/>
                <a:r>
                  <a:rPr lang="en-GB" sz="3200" b="1" dirty="0">
                    <a:solidFill>
                      <a:schemeClr val="tx2"/>
                    </a:solidFill>
                  </a:rPr>
                  <a:t>71.2</a:t>
                </a:r>
                <a:r>
                  <a:rPr lang="en-GB" dirty="0">
                    <a:solidFill>
                      <a:schemeClr val="tx2"/>
                    </a:solidFill>
                  </a:rPr>
                  <a:t> years</a:t>
                </a:r>
              </a:p>
            </p:txBody>
          </p:sp>
          <p:pic>
            <p:nvPicPr>
              <p:cNvPr id="63" name="Picture 4"/>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2920" y="3686316"/>
                <a:ext cx="856330" cy="87060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9" name="Straight Connector 58"/>
            <p:cNvCxnSpPr/>
            <p:nvPr/>
          </p:nvCxnSpPr>
          <p:spPr>
            <a:xfrm>
              <a:off x="6742927" y="3605540"/>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694392" y="3605540"/>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298263" y="3827255"/>
              <a:ext cx="840794" cy="673510"/>
              <a:chOff x="2130425" y="1474788"/>
              <a:chExt cx="4883150" cy="3911600"/>
            </a:xfrm>
            <a:effectLst>
              <a:outerShdw blurRad="76200" dir="18900000" sy="23000" kx="-1200000" algn="bl" rotWithShape="0">
                <a:prstClr val="black">
                  <a:alpha val="20000"/>
                </a:prstClr>
              </a:outerShdw>
            </a:effectLst>
          </p:grpSpPr>
          <p:sp>
            <p:nvSpPr>
              <p:cNvPr id="12" name="Freeform 11"/>
              <p:cNvSpPr/>
              <p:nvPr/>
            </p:nvSpPr>
            <p:spPr>
              <a:xfrm>
                <a:off x="4450466" y="1603094"/>
                <a:ext cx="2407534" cy="3646025"/>
              </a:xfrm>
              <a:custGeom>
                <a:avLst/>
                <a:gdLst>
                  <a:gd name="connsiteX0" fmla="*/ 214131 w 2407534"/>
                  <a:gd name="connsiteY0" fmla="*/ 3640238 h 3646025"/>
                  <a:gd name="connsiteX1" fmla="*/ 300942 w 2407534"/>
                  <a:gd name="connsiteY1" fmla="*/ 3402957 h 3646025"/>
                  <a:gd name="connsiteX2" fmla="*/ 630820 w 2407534"/>
                  <a:gd name="connsiteY2" fmla="*/ 3096228 h 3646025"/>
                  <a:gd name="connsiteX3" fmla="*/ 891250 w 2407534"/>
                  <a:gd name="connsiteY3" fmla="*/ 2893671 h 3646025"/>
                  <a:gd name="connsiteX4" fmla="*/ 989635 w 2407534"/>
                  <a:gd name="connsiteY4" fmla="*/ 2644815 h 3646025"/>
                  <a:gd name="connsiteX5" fmla="*/ 931762 w 2407534"/>
                  <a:gd name="connsiteY5" fmla="*/ 2448045 h 3646025"/>
                  <a:gd name="connsiteX6" fmla="*/ 763929 w 2407534"/>
                  <a:gd name="connsiteY6" fmla="*/ 2326511 h 3646025"/>
                  <a:gd name="connsiteX7" fmla="*/ 416688 w 2407534"/>
                  <a:gd name="connsiteY7" fmla="*/ 2326511 h 3646025"/>
                  <a:gd name="connsiteX8" fmla="*/ 248856 w 2407534"/>
                  <a:gd name="connsiteY8" fmla="*/ 2257063 h 3646025"/>
                  <a:gd name="connsiteX9" fmla="*/ 208344 w 2407534"/>
                  <a:gd name="connsiteY9" fmla="*/ 1979271 h 3646025"/>
                  <a:gd name="connsiteX10" fmla="*/ 150471 w 2407534"/>
                  <a:gd name="connsiteY10" fmla="*/ 1747777 h 3646025"/>
                  <a:gd name="connsiteX11" fmla="*/ 0 w 2407534"/>
                  <a:gd name="connsiteY11" fmla="*/ 1608881 h 3646025"/>
                  <a:gd name="connsiteX12" fmla="*/ 202557 w 2407534"/>
                  <a:gd name="connsiteY12" fmla="*/ 1163255 h 3646025"/>
                  <a:gd name="connsiteX13" fmla="*/ 133109 w 2407534"/>
                  <a:gd name="connsiteY13" fmla="*/ 891250 h 3646025"/>
                  <a:gd name="connsiteX14" fmla="*/ 208344 w 2407534"/>
                  <a:gd name="connsiteY14" fmla="*/ 561372 h 3646025"/>
                  <a:gd name="connsiteX15" fmla="*/ 434050 w 2407534"/>
                  <a:gd name="connsiteY15" fmla="*/ 266217 h 3646025"/>
                  <a:gd name="connsiteX16" fmla="*/ 821802 w 2407534"/>
                  <a:gd name="connsiteY16" fmla="*/ 46298 h 3646025"/>
                  <a:gd name="connsiteX17" fmla="*/ 1215342 w 2407534"/>
                  <a:gd name="connsiteY17" fmla="*/ 0 h 3646025"/>
                  <a:gd name="connsiteX18" fmla="*/ 1603093 w 2407534"/>
                  <a:gd name="connsiteY18" fmla="*/ 17362 h 3646025"/>
                  <a:gd name="connsiteX19" fmla="*/ 1904035 w 2407534"/>
                  <a:gd name="connsiteY19" fmla="*/ 208344 h 3646025"/>
                  <a:gd name="connsiteX20" fmla="*/ 2135529 w 2407534"/>
                  <a:gd name="connsiteY20" fmla="*/ 486136 h 3646025"/>
                  <a:gd name="connsiteX21" fmla="*/ 2297575 w 2407534"/>
                  <a:gd name="connsiteY21" fmla="*/ 746567 h 3646025"/>
                  <a:gd name="connsiteX22" fmla="*/ 2297575 w 2407534"/>
                  <a:gd name="connsiteY22" fmla="*/ 1012784 h 3646025"/>
                  <a:gd name="connsiteX23" fmla="*/ 2274425 w 2407534"/>
                  <a:gd name="connsiteY23" fmla="*/ 1325301 h 3646025"/>
                  <a:gd name="connsiteX24" fmla="*/ 2158678 w 2407534"/>
                  <a:gd name="connsiteY24" fmla="*/ 1574157 h 3646025"/>
                  <a:gd name="connsiteX25" fmla="*/ 1950334 w 2407534"/>
                  <a:gd name="connsiteY25" fmla="*/ 1909822 h 3646025"/>
                  <a:gd name="connsiteX26" fmla="*/ 1857737 w 2407534"/>
                  <a:gd name="connsiteY26" fmla="*/ 2100805 h 3646025"/>
                  <a:gd name="connsiteX27" fmla="*/ 1851949 w 2407534"/>
                  <a:gd name="connsiteY27" fmla="*/ 2297574 h 3646025"/>
                  <a:gd name="connsiteX28" fmla="*/ 1985058 w 2407534"/>
                  <a:gd name="connsiteY28" fmla="*/ 2581154 h 3646025"/>
                  <a:gd name="connsiteX29" fmla="*/ 2147104 w 2407534"/>
                  <a:gd name="connsiteY29" fmla="*/ 2870521 h 3646025"/>
                  <a:gd name="connsiteX30" fmla="*/ 2355448 w 2407534"/>
                  <a:gd name="connsiteY30" fmla="*/ 3269848 h 3646025"/>
                  <a:gd name="connsiteX31" fmla="*/ 2407534 w 2407534"/>
                  <a:gd name="connsiteY31" fmla="*/ 3507129 h 3646025"/>
                  <a:gd name="connsiteX32" fmla="*/ 2407534 w 2407534"/>
                  <a:gd name="connsiteY32" fmla="*/ 3605514 h 3646025"/>
                  <a:gd name="connsiteX33" fmla="*/ 2309149 w 2407534"/>
                  <a:gd name="connsiteY33" fmla="*/ 3646025 h 3646025"/>
                  <a:gd name="connsiteX34" fmla="*/ 214131 w 2407534"/>
                  <a:gd name="connsiteY34" fmla="*/ 3640238 h 364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07534" h="3646025">
                    <a:moveTo>
                      <a:pt x="214131" y="3640238"/>
                    </a:moveTo>
                    <a:lnTo>
                      <a:pt x="300942" y="3402957"/>
                    </a:lnTo>
                    <a:lnTo>
                      <a:pt x="630820" y="3096228"/>
                    </a:lnTo>
                    <a:lnTo>
                      <a:pt x="891250" y="2893671"/>
                    </a:lnTo>
                    <a:lnTo>
                      <a:pt x="989635" y="2644815"/>
                    </a:lnTo>
                    <a:lnTo>
                      <a:pt x="931762" y="2448045"/>
                    </a:lnTo>
                    <a:lnTo>
                      <a:pt x="763929" y="2326511"/>
                    </a:lnTo>
                    <a:lnTo>
                      <a:pt x="416688" y="2326511"/>
                    </a:lnTo>
                    <a:lnTo>
                      <a:pt x="248856" y="2257063"/>
                    </a:lnTo>
                    <a:lnTo>
                      <a:pt x="208344" y="1979271"/>
                    </a:lnTo>
                    <a:lnTo>
                      <a:pt x="150471" y="1747777"/>
                    </a:lnTo>
                    <a:lnTo>
                      <a:pt x="0" y="1608881"/>
                    </a:lnTo>
                    <a:lnTo>
                      <a:pt x="202557" y="1163255"/>
                    </a:lnTo>
                    <a:lnTo>
                      <a:pt x="133109" y="891250"/>
                    </a:lnTo>
                    <a:lnTo>
                      <a:pt x="208344" y="561372"/>
                    </a:lnTo>
                    <a:lnTo>
                      <a:pt x="434050" y="266217"/>
                    </a:lnTo>
                    <a:lnTo>
                      <a:pt x="821802" y="46298"/>
                    </a:lnTo>
                    <a:lnTo>
                      <a:pt x="1215342" y="0"/>
                    </a:lnTo>
                    <a:lnTo>
                      <a:pt x="1603093" y="17362"/>
                    </a:lnTo>
                    <a:lnTo>
                      <a:pt x="1904035" y="208344"/>
                    </a:lnTo>
                    <a:lnTo>
                      <a:pt x="2135529" y="486136"/>
                    </a:lnTo>
                    <a:lnTo>
                      <a:pt x="2297575" y="746567"/>
                    </a:lnTo>
                    <a:lnTo>
                      <a:pt x="2297575" y="1012784"/>
                    </a:lnTo>
                    <a:lnTo>
                      <a:pt x="2274425" y="1325301"/>
                    </a:lnTo>
                    <a:lnTo>
                      <a:pt x="2158678" y="1574157"/>
                    </a:lnTo>
                    <a:lnTo>
                      <a:pt x="1950334" y="1909822"/>
                    </a:lnTo>
                    <a:lnTo>
                      <a:pt x="1857737" y="2100805"/>
                    </a:lnTo>
                    <a:lnTo>
                      <a:pt x="1851949" y="2297574"/>
                    </a:lnTo>
                    <a:lnTo>
                      <a:pt x="1985058" y="2581154"/>
                    </a:lnTo>
                    <a:lnTo>
                      <a:pt x="2147104" y="2870521"/>
                    </a:lnTo>
                    <a:lnTo>
                      <a:pt x="2355448" y="3269848"/>
                    </a:lnTo>
                    <a:lnTo>
                      <a:pt x="2407534" y="3507129"/>
                    </a:lnTo>
                    <a:lnTo>
                      <a:pt x="2407534" y="3605514"/>
                    </a:lnTo>
                    <a:lnTo>
                      <a:pt x="2309149" y="3646025"/>
                    </a:lnTo>
                    <a:lnTo>
                      <a:pt x="214131" y="3640238"/>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Freeform 12"/>
              <p:cNvSpPr/>
              <p:nvPr/>
            </p:nvSpPr>
            <p:spPr>
              <a:xfrm>
                <a:off x="3368233" y="1614668"/>
                <a:ext cx="2077656" cy="3657600"/>
              </a:xfrm>
              <a:custGeom>
                <a:avLst/>
                <a:gdLst>
                  <a:gd name="connsiteX0" fmla="*/ 237281 w 2077656"/>
                  <a:gd name="connsiteY0" fmla="*/ 3657600 h 3657600"/>
                  <a:gd name="connsiteX1" fmla="*/ 231494 w 2077656"/>
                  <a:gd name="connsiteY1" fmla="*/ 3483980 h 3657600"/>
                  <a:gd name="connsiteX2" fmla="*/ 381964 w 2077656"/>
                  <a:gd name="connsiteY2" fmla="*/ 3310360 h 3657600"/>
                  <a:gd name="connsiteX3" fmla="*/ 885463 w 2077656"/>
                  <a:gd name="connsiteY3" fmla="*/ 2928395 h 3657600"/>
                  <a:gd name="connsiteX4" fmla="*/ 960699 w 2077656"/>
                  <a:gd name="connsiteY4" fmla="*/ 2783712 h 3657600"/>
                  <a:gd name="connsiteX5" fmla="*/ 972273 w 2077656"/>
                  <a:gd name="connsiteY5" fmla="*/ 2569580 h 3657600"/>
                  <a:gd name="connsiteX6" fmla="*/ 891251 w 2077656"/>
                  <a:gd name="connsiteY6" fmla="*/ 2401747 h 3657600"/>
                  <a:gd name="connsiteX7" fmla="*/ 740780 w 2077656"/>
                  <a:gd name="connsiteY7" fmla="*/ 2332299 h 3657600"/>
                  <a:gd name="connsiteX8" fmla="*/ 515073 w 2077656"/>
                  <a:gd name="connsiteY8" fmla="*/ 2332299 h 3657600"/>
                  <a:gd name="connsiteX9" fmla="*/ 329878 w 2077656"/>
                  <a:gd name="connsiteY9" fmla="*/ 2303362 h 3657600"/>
                  <a:gd name="connsiteX10" fmla="*/ 254643 w 2077656"/>
                  <a:gd name="connsiteY10" fmla="*/ 2204978 h 3657600"/>
                  <a:gd name="connsiteX11" fmla="*/ 214132 w 2077656"/>
                  <a:gd name="connsiteY11" fmla="*/ 1956122 h 3657600"/>
                  <a:gd name="connsiteX12" fmla="*/ 150471 w 2077656"/>
                  <a:gd name="connsiteY12" fmla="*/ 1724628 h 3657600"/>
                  <a:gd name="connsiteX13" fmla="*/ 0 w 2077656"/>
                  <a:gd name="connsiteY13" fmla="*/ 1620456 h 3657600"/>
                  <a:gd name="connsiteX14" fmla="*/ 46299 w 2077656"/>
                  <a:gd name="connsiteY14" fmla="*/ 1493135 h 3657600"/>
                  <a:gd name="connsiteX15" fmla="*/ 185195 w 2077656"/>
                  <a:gd name="connsiteY15" fmla="*/ 1180618 h 3657600"/>
                  <a:gd name="connsiteX16" fmla="*/ 127321 w 2077656"/>
                  <a:gd name="connsiteY16" fmla="*/ 897038 h 3657600"/>
                  <a:gd name="connsiteX17" fmla="*/ 196770 w 2077656"/>
                  <a:gd name="connsiteY17" fmla="*/ 590309 h 3657600"/>
                  <a:gd name="connsiteX18" fmla="*/ 306729 w 2077656"/>
                  <a:gd name="connsiteY18" fmla="*/ 353028 h 3657600"/>
                  <a:gd name="connsiteX19" fmla="*/ 491924 w 2077656"/>
                  <a:gd name="connsiteY19" fmla="*/ 196770 h 3657600"/>
                  <a:gd name="connsiteX20" fmla="*/ 694481 w 2077656"/>
                  <a:gd name="connsiteY20" fmla="*/ 86810 h 3657600"/>
                  <a:gd name="connsiteX21" fmla="*/ 1018572 w 2077656"/>
                  <a:gd name="connsiteY21" fmla="*/ 17362 h 3657600"/>
                  <a:gd name="connsiteX22" fmla="*/ 1296364 w 2077656"/>
                  <a:gd name="connsiteY22" fmla="*/ 0 h 3657600"/>
                  <a:gd name="connsiteX23" fmla="*/ 1504709 w 2077656"/>
                  <a:gd name="connsiteY23" fmla="*/ 0 h 3657600"/>
                  <a:gd name="connsiteX24" fmla="*/ 1736202 w 2077656"/>
                  <a:gd name="connsiteY24" fmla="*/ 86810 h 3657600"/>
                  <a:gd name="connsiteX25" fmla="*/ 1527858 w 2077656"/>
                  <a:gd name="connsiteY25" fmla="*/ 225707 h 3657600"/>
                  <a:gd name="connsiteX26" fmla="*/ 1354238 w 2077656"/>
                  <a:gd name="connsiteY26" fmla="*/ 491924 h 3657600"/>
                  <a:gd name="connsiteX27" fmla="*/ 1279002 w 2077656"/>
                  <a:gd name="connsiteY27" fmla="*/ 711843 h 3657600"/>
                  <a:gd name="connsiteX28" fmla="*/ 1232704 w 2077656"/>
                  <a:gd name="connsiteY28" fmla="*/ 879676 h 3657600"/>
                  <a:gd name="connsiteX29" fmla="*/ 1226916 w 2077656"/>
                  <a:gd name="connsiteY29" fmla="*/ 1047509 h 3657600"/>
                  <a:gd name="connsiteX30" fmla="*/ 1255853 w 2077656"/>
                  <a:gd name="connsiteY30" fmla="*/ 1203767 h 3657600"/>
                  <a:gd name="connsiteX31" fmla="*/ 1088020 w 2077656"/>
                  <a:gd name="connsiteY31" fmla="*/ 1603094 h 3657600"/>
                  <a:gd name="connsiteX32" fmla="*/ 1088020 w 2077656"/>
                  <a:gd name="connsiteY32" fmla="*/ 1684117 h 3657600"/>
                  <a:gd name="connsiteX33" fmla="*/ 1221129 w 2077656"/>
                  <a:gd name="connsiteY33" fmla="*/ 1759352 h 3657600"/>
                  <a:gd name="connsiteX34" fmla="*/ 1250066 w 2077656"/>
                  <a:gd name="connsiteY34" fmla="*/ 1851950 h 3657600"/>
                  <a:gd name="connsiteX35" fmla="*/ 1290577 w 2077656"/>
                  <a:gd name="connsiteY35" fmla="*/ 2095018 h 3657600"/>
                  <a:gd name="connsiteX36" fmla="*/ 1371600 w 2077656"/>
                  <a:gd name="connsiteY36" fmla="*/ 2291788 h 3657600"/>
                  <a:gd name="connsiteX37" fmla="*/ 1487347 w 2077656"/>
                  <a:gd name="connsiteY37" fmla="*/ 2343874 h 3657600"/>
                  <a:gd name="connsiteX38" fmla="*/ 1695691 w 2077656"/>
                  <a:gd name="connsiteY38" fmla="*/ 2349661 h 3657600"/>
                  <a:gd name="connsiteX39" fmla="*/ 1828800 w 2077656"/>
                  <a:gd name="connsiteY39" fmla="*/ 2367023 h 3657600"/>
                  <a:gd name="connsiteX40" fmla="*/ 2008208 w 2077656"/>
                  <a:gd name="connsiteY40" fmla="*/ 2448046 h 3657600"/>
                  <a:gd name="connsiteX41" fmla="*/ 2077656 w 2077656"/>
                  <a:gd name="connsiteY41" fmla="*/ 2621666 h 3657600"/>
                  <a:gd name="connsiteX42" fmla="*/ 2071868 w 2077656"/>
                  <a:gd name="connsiteY42" fmla="*/ 2725838 h 3657600"/>
                  <a:gd name="connsiteX43" fmla="*/ 1985058 w 2077656"/>
                  <a:gd name="connsiteY43" fmla="*/ 2876309 h 3657600"/>
                  <a:gd name="connsiteX44" fmla="*/ 1851949 w 2077656"/>
                  <a:gd name="connsiteY44" fmla="*/ 3003631 h 3657600"/>
                  <a:gd name="connsiteX45" fmla="*/ 1672542 w 2077656"/>
                  <a:gd name="connsiteY45" fmla="*/ 3125165 h 3657600"/>
                  <a:gd name="connsiteX46" fmla="*/ 1545220 w 2077656"/>
                  <a:gd name="connsiteY46" fmla="*/ 3229337 h 3657600"/>
                  <a:gd name="connsiteX47" fmla="*/ 1435261 w 2077656"/>
                  <a:gd name="connsiteY47" fmla="*/ 3321935 h 3657600"/>
                  <a:gd name="connsiteX48" fmla="*/ 1354238 w 2077656"/>
                  <a:gd name="connsiteY48" fmla="*/ 3420319 h 3657600"/>
                  <a:gd name="connsiteX49" fmla="*/ 1279002 w 2077656"/>
                  <a:gd name="connsiteY49" fmla="*/ 3640238 h 3657600"/>
                  <a:gd name="connsiteX50" fmla="*/ 237281 w 2077656"/>
                  <a:gd name="connsiteY50"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77656" h="3657600">
                    <a:moveTo>
                      <a:pt x="237281" y="3657600"/>
                    </a:moveTo>
                    <a:lnTo>
                      <a:pt x="231494" y="3483980"/>
                    </a:lnTo>
                    <a:lnTo>
                      <a:pt x="381964" y="3310360"/>
                    </a:lnTo>
                    <a:lnTo>
                      <a:pt x="885463" y="2928395"/>
                    </a:lnTo>
                    <a:lnTo>
                      <a:pt x="960699" y="2783712"/>
                    </a:lnTo>
                    <a:lnTo>
                      <a:pt x="972273" y="2569580"/>
                    </a:lnTo>
                    <a:lnTo>
                      <a:pt x="891251" y="2401747"/>
                    </a:lnTo>
                    <a:lnTo>
                      <a:pt x="740780" y="2332299"/>
                    </a:lnTo>
                    <a:lnTo>
                      <a:pt x="515073" y="2332299"/>
                    </a:lnTo>
                    <a:lnTo>
                      <a:pt x="329878" y="2303362"/>
                    </a:lnTo>
                    <a:lnTo>
                      <a:pt x="254643" y="2204978"/>
                    </a:lnTo>
                    <a:lnTo>
                      <a:pt x="214132" y="1956122"/>
                    </a:lnTo>
                    <a:lnTo>
                      <a:pt x="150471" y="1724628"/>
                    </a:lnTo>
                    <a:lnTo>
                      <a:pt x="0" y="1620456"/>
                    </a:lnTo>
                    <a:lnTo>
                      <a:pt x="46299" y="1493135"/>
                    </a:lnTo>
                    <a:lnTo>
                      <a:pt x="185195" y="1180618"/>
                    </a:lnTo>
                    <a:lnTo>
                      <a:pt x="127321" y="897038"/>
                    </a:lnTo>
                    <a:lnTo>
                      <a:pt x="196770" y="590309"/>
                    </a:lnTo>
                    <a:lnTo>
                      <a:pt x="306729" y="353028"/>
                    </a:lnTo>
                    <a:lnTo>
                      <a:pt x="491924" y="196770"/>
                    </a:lnTo>
                    <a:lnTo>
                      <a:pt x="694481" y="86810"/>
                    </a:lnTo>
                    <a:lnTo>
                      <a:pt x="1018572" y="17362"/>
                    </a:lnTo>
                    <a:lnTo>
                      <a:pt x="1296364" y="0"/>
                    </a:lnTo>
                    <a:lnTo>
                      <a:pt x="1504709" y="0"/>
                    </a:lnTo>
                    <a:lnTo>
                      <a:pt x="1736202" y="86810"/>
                    </a:lnTo>
                    <a:lnTo>
                      <a:pt x="1527858" y="225707"/>
                    </a:lnTo>
                    <a:lnTo>
                      <a:pt x="1354238" y="491924"/>
                    </a:lnTo>
                    <a:lnTo>
                      <a:pt x="1279002" y="711843"/>
                    </a:lnTo>
                    <a:lnTo>
                      <a:pt x="1232704" y="879676"/>
                    </a:lnTo>
                    <a:lnTo>
                      <a:pt x="1226916" y="1047509"/>
                    </a:lnTo>
                    <a:lnTo>
                      <a:pt x="1255853" y="1203767"/>
                    </a:lnTo>
                    <a:lnTo>
                      <a:pt x="1088020" y="1603094"/>
                    </a:lnTo>
                    <a:lnTo>
                      <a:pt x="1088020" y="1684117"/>
                    </a:lnTo>
                    <a:lnTo>
                      <a:pt x="1221129" y="1759352"/>
                    </a:lnTo>
                    <a:lnTo>
                      <a:pt x="1250066" y="1851950"/>
                    </a:lnTo>
                    <a:lnTo>
                      <a:pt x="1290577" y="2095018"/>
                    </a:lnTo>
                    <a:lnTo>
                      <a:pt x="1371600" y="2291788"/>
                    </a:lnTo>
                    <a:lnTo>
                      <a:pt x="1487347" y="2343874"/>
                    </a:lnTo>
                    <a:lnTo>
                      <a:pt x="1695691" y="2349661"/>
                    </a:lnTo>
                    <a:lnTo>
                      <a:pt x="1828800" y="2367023"/>
                    </a:lnTo>
                    <a:lnTo>
                      <a:pt x="2008208" y="2448046"/>
                    </a:lnTo>
                    <a:lnTo>
                      <a:pt x="2077656" y="2621666"/>
                    </a:lnTo>
                    <a:lnTo>
                      <a:pt x="2071868" y="2725838"/>
                    </a:lnTo>
                    <a:lnTo>
                      <a:pt x="1985058" y="2876309"/>
                    </a:lnTo>
                    <a:lnTo>
                      <a:pt x="1851949" y="3003631"/>
                    </a:lnTo>
                    <a:lnTo>
                      <a:pt x="1672542" y="3125165"/>
                    </a:lnTo>
                    <a:lnTo>
                      <a:pt x="1545220" y="3229337"/>
                    </a:lnTo>
                    <a:lnTo>
                      <a:pt x="1435261" y="3321935"/>
                    </a:lnTo>
                    <a:lnTo>
                      <a:pt x="1354238" y="3420319"/>
                    </a:lnTo>
                    <a:lnTo>
                      <a:pt x="1279002" y="3640238"/>
                    </a:lnTo>
                    <a:lnTo>
                      <a:pt x="237281" y="3657600"/>
                    </a:lnTo>
                    <a:close/>
                  </a:path>
                </a:pathLst>
              </a:cu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Freeform 13"/>
              <p:cNvSpPr/>
              <p:nvPr/>
            </p:nvSpPr>
            <p:spPr>
              <a:xfrm>
                <a:off x="2268638" y="1585732"/>
                <a:ext cx="2071868" cy="3692324"/>
              </a:xfrm>
              <a:custGeom>
                <a:avLst/>
                <a:gdLst>
                  <a:gd name="connsiteX0" fmla="*/ 312516 w 2071868"/>
                  <a:gd name="connsiteY0" fmla="*/ 3692324 h 3692324"/>
                  <a:gd name="connsiteX1" fmla="*/ 254643 w 2071868"/>
                  <a:gd name="connsiteY1" fmla="*/ 3593939 h 3692324"/>
                  <a:gd name="connsiteX2" fmla="*/ 358815 w 2071868"/>
                  <a:gd name="connsiteY2" fmla="*/ 3379807 h 3692324"/>
                  <a:gd name="connsiteX3" fmla="*/ 711843 w 2071868"/>
                  <a:gd name="connsiteY3" fmla="*/ 3096227 h 3692324"/>
                  <a:gd name="connsiteX4" fmla="*/ 949124 w 2071868"/>
                  <a:gd name="connsiteY4" fmla="*/ 2882096 h 3692324"/>
                  <a:gd name="connsiteX5" fmla="*/ 1001210 w 2071868"/>
                  <a:gd name="connsiteY5" fmla="*/ 2679539 h 3692324"/>
                  <a:gd name="connsiteX6" fmla="*/ 954911 w 2071868"/>
                  <a:gd name="connsiteY6" fmla="*/ 2459620 h 3692324"/>
                  <a:gd name="connsiteX7" fmla="*/ 781291 w 2071868"/>
                  <a:gd name="connsiteY7" fmla="*/ 2367022 h 3692324"/>
                  <a:gd name="connsiteX8" fmla="*/ 451413 w 2071868"/>
                  <a:gd name="connsiteY8" fmla="*/ 2349660 h 3692324"/>
                  <a:gd name="connsiteX9" fmla="*/ 318304 w 2071868"/>
                  <a:gd name="connsiteY9" fmla="*/ 2280212 h 3692324"/>
                  <a:gd name="connsiteX10" fmla="*/ 266218 w 2071868"/>
                  <a:gd name="connsiteY10" fmla="*/ 2118167 h 3692324"/>
                  <a:gd name="connsiteX11" fmla="*/ 196770 w 2071868"/>
                  <a:gd name="connsiteY11" fmla="*/ 1823012 h 3692324"/>
                  <a:gd name="connsiteX12" fmla="*/ 92597 w 2071868"/>
                  <a:gd name="connsiteY12" fmla="*/ 1707265 h 3692324"/>
                  <a:gd name="connsiteX13" fmla="*/ 0 w 2071868"/>
                  <a:gd name="connsiteY13" fmla="*/ 1620455 h 3692324"/>
                  <a:gd name="connsiteX14" fmla="*/ 127321 w 2071868"/>
                  <a:gd name="connsiteY14" fmla="*/ 1417898 h 3692324"/>
                  <a:gd name="connsiteX15" fmla="*/ 196770 w 2071868"/>
                  <a:gd name="connsiteY15" fmla="*/ 1180617 h 3692324"/>
                  <a:gd name="connsiteX16" fmla="*/ 173620 w 2071868"/>
                  <a:gd name="connsiteY16" fmla="*/ 897038 h 3692324"/>
                  <a:gd name="connsiteX17" fmla="*/ 266218 w 2071868"/>
                  <a:gd name="connsiteY17" fmla="*/ 532435 h 3692324"/>
                  <a:gd name="connsiteX18" fmla="*/ 451413 w 2071868"/>
                  <a:gd name="connsiteY18" fmla="*/ 248855 h 3692324"/>
                  <a:gd name="connsiteX19" fmla="*/ 816015 w 2071868"/>
                  <a:gd name="connsiteY19" fmla="*/ 57873 h 3692324"/>
                  <a:gd name="connsiteX20" fmla="*/ 1145894 w 2071868"/>
                  <a:gd name="connsiteY20" fmla="*/ 11574 h 3692324"/>
                  <a:gd name="connsiteX21" fmla="*/ 1417899 w 2071868"/>
                  <a:gd name="connsiteY21" fmla="*/ 0 h 3692324"/>
                  <a:gd name="connsiteX22" fmla="*/ 1568370 w 2071868"/>
                  <a:gd name="connsiteY22" fmla="*/ 46298 h 3692324"/>
                  <a:gd name="connsiteX23" fmla="*/ 1770927 w 2071868"/>
                  <a:gd name="connsiteY23" fmla="*/ 115746 h 3692324"/>
                  <a:gd name="connsiteX24" fmla="*/ 1527858 w 2071868"/>
                  <a:gd name="connsiteY24" fmla="*/ 324091 h 3692324"/>
                  <a:gd name="connsiteX25" fmla="*/ 1354238 w 2071868"/>
                  <a:gd name="connsiteY25" fmla="*/ 491924 h 3692324"/>
                  <a:gd name="connsiteX26" fmla="*/ 1284790 w 2071868"/>
                  <a:gd name="connsiteY26" fmla="*/ 642395 h 3692324"/>
                  <a:gd name="connsiteX27" fmla="*/ 1250066 w 2071868"/>
                  <a:gd name="connsiteY27" fmla="*/ 821802 h 3692324"/>
                  <a:gd name="connsiteX28" fmla="*/ 1238491 w 2071868"/>
                  <a:gd name="connsiteY28" fmla="*/ 954911 h 3692324"/>
                  <a:gd name="connsiteX29" fmla="*/ 1267428 w 2071868"/>
                  <a:gd name="connsiteY29" fmla="*/ 1163255 h 3692324"/>
                  <a:gd name="connsiteX30" fmla="*/ 1284790 w 2071868"/>
                  <a:gd name="connsiteY30" fmla="*/ 1284790 h 3692324"/>
                  <a:gd name="connsiteX31" fmla="*/ 1169043 w 2071868"/>
                  <a:gd name="connsiteY31" fmla="*/ 1504709 h 3692324"/>
                  <a:gd name="connsiteX32" fmla="*/ 1105382 w 2071868"/>
                  <a:gd name="connsiteY32" fmla="*/ 1591519 h 3692324"/>
                  <a:gd name="connsiteX33" fmla="*/ 1082233 w 2071868"/>
                  <a:gd name="connsiteY33" fmla="*/ 1637817 h 3692324"/>
                  <a:gd name="connsiteX34" fmla="*/ 1157468 w 2071868"/>
                  <a:gd name="connsiteY34" fmla="*/ 1724627 h 3692324"/>
                  <a:gd name="connsiteX35" fmla="*/ 1244278 w 2071868"/>
                  <a:gd name="connsiteY35" fmla="*/ 1776714 h 3692324"/>
                  <a:gd name="connsiteX36" fmla="*/ 1273215 w 2071868"/>
                  <a:gd name="connsiteY36" fmla="*/ 1880886 h 3692324"/>
                  <a:gd name="connsiteX37" fmla="*/ 1307939 w 2071868"/>
                  <a:gd name="connsiteY37" fmla="*/ 2031357 h 3692324"/>
                  <a:gd name="connsiteX38" fmla="*/ 1331089 w 2071868"/>
                  <a:gd name="connsiteY38" fmla="*/ 2170253 h 3692324"/>
                  <a:gd name="connsiteX39" fmla="*/ 1348451 w 2071868"/>
                  <a:gd name="connsiteY39" fmla="*/ 2239701 h 3692324"/>
                  <a:gd name="connsiteX40" fmla="*/ 1452623 w 2071868"/>
                  <a:gd name="connsiteY40" fmla="*/ 2343873 h 3692324"/>
                  <a:gd name="connsiteX41" fmla="*/ 1603094 w 2071868"/>
                  <a:gd name="connsiteY41" fmla="*/ 2367022 h 3692324"/>
                  <a:gd name="connsiteX42" fmla="*/ 1747777 w 2071868"/>
                  <a:gd name="connsiteY42" fmla="*/ 2378597 h 3692324"/>
                  <a:gd name="connsiteX43" fmla="*/ 1904035 w 2071868"/>
                  <a:gd name="connsiteY43" fmla="*/ 2390172 h 3692324"/>
                  <a:gd name="connsiteX44" fmla="*/ 1985058 w 2071868"/>
                  <a:gd name="connsiteY44" fmla="*/ 2436471 h 3692324"/>
                  <a:gd name="connsiteX45" fmla="*/ 2071868 w 2071868"/>
                  <a:gd name="connsiteY45" fmla="*/ 2552217 h 3692324"/>
                  <a:gd name="connsiteX46" fmla="*/ 2071868 w 2071868"/>
                  <a:gd name="connsiteY46" fmla="*/ 2673752 h 3692324"/>
                  <a:gd name="connsiteX47" fmla="*/ 2071868 w 2071868"/>
                  <a:gd name="connsiteY47" fmla="*/ 2801073 h 3692324"/>
                  <a:gd name="connsiteX48" fmla="*/ 2019782 w 2071868"/>
                  <a:gd name="connsiteY48" fmla="*/ 2939969 h 3692324"/>
                  <a:gd name="connsiteX49" fmla="*/ 1869311 w 2071868"/>
                  <a:gd name="connsiteY49" fmla="*/ 3026779 h 3692324"/>
                  <a:gd name="connsiteX50" fmla="*/ 1689904 w 2071868"/>
                  <a:gd name="connsiteY50" fmla="*/ 3171463 h 3692324"/>
                  <a:gd name="connsiteX51" fmla="*/ 1522071 w 2071868"/>
                  <a:gd name="connsiteY51" fmla="*/ 3292997 h 3692324"/>
                  <a:gd name="connsiteX52" fmla="*/ 1417899 w 2071868"/>
                  <a:gd name="connsiteY52" fmla="*/ 3397169 h 3692324"/>
                  <a:gd name="connsiteX53" fmla="*/ 1354238 w 2071868"/>
                  <a:gd name="connsiteY53" fmla="*/ 3524491 h 3692324"/>
                  <a:gd name="connsiteX54" fmla="*/ 1284790 w 2071868"/>
                  <a:gd name="connsiteY54" fmla="*/ 3674962 h 3692324"/>
                  <a:gd name="connsiteX55" fmla="*/ 312516 w 2071868"/>
                  <a:gd name="connsiteY55" fmla="*/ 3692324 h 36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71868" h="3692324">
                    <a:moveTo>
                      <a:pt x="312516" y="3692324"/>
                    </a:moveTo>
                    <a:lnTo>
                      <a:pt x="254643" y="3593939"/>
                    </a:lnTo>
                    <a:lnTo>
                      <a:pt x="358815" y="3379807"/>
                    </a:lnTo>
                    <a:lnTo>
                      <a:pt x="711843" y="3096227"/>
                    </a:lnTo>
                    <a:lnTo>
                      <a:pt x="949124" y="2882096"/>
                    </a:lnTo>
                    <a:lnTo>
                      <a:pt x="1001210" y="2679539"/>
                    </a:lnTo>
                    <a:lnTo>
                      <a:pt x="954911" y="2459620"/>
                    </a:lnTo>
                    <a:lnTo>
                      <a:pt x="781291" y="2367022"/>
                    </a:lnTo>
                    <a:lnTo>
                      <a:pt x="451413" y="2349660"/>
                    </a:lnTo>
                    <a:lnTo>
                      <a:pt x="318304" y="2280212"/>
                    </a:lnTo>
                    <a:lnTo>
                      <a:pt x="266218" y="2118167"/>
                    </a:lnTo>
                    <a:lnTo>
                      <a:pt x="196770" y="1823012"/>
                    </a:lnTo>
                    <a:lnTo>
                      <a:pt x="92597" y="1707265"/>
                    </a:lnTo>
                    <a:lnTo>
                      <a:pt x="0" y="1620455"/>
                    </a:lnTo>
                    <a:lnTo>
                      <a:pt x="127321" y="1417898"/>
                    </a:lnTo>
                    <a:lnTo>
                      <a:pt x="196770" y="1180617"/>
                    </a:lnTo>
                    <a:lnTo>
                      <a:pt x="173620" y="897038"/>
                    </a:lnTo>
                    <a:lnTo>
                      <a:pt x="266218" y="532435"/>
                    </a:lnTo>
                    <a:lnTo>
                      <a:pt x="451413" y="248855"/>
                    </a:lnTo>
                    <a:lnTo>
                      <a:pt x="816015" y="57873"/>
                    </a:lnTo>
                    <a:lnTo>
                      <a:pt x="1145894" y="11574"/>
                    </a:lnTo>
                    <a:lnTo>
                      <a:pt x="1417899" y="0"/>
                    </a:lnTo>
                    <a:lnTo>
                      <a:pt x="1568370" y="46298"/>
                    </a:lnTo>
                    <a:lnTo>
                      <a:pt x="1770927" y="115746"/>
                    </a:lnTo>
                    <a:lnTo>
                      <a:pt x="1527858" y="324091"/>
                    </a:lnTo>
                    <a:lnTo>
                      <a:pt x="1354238" y="491924"/>
                    </a:lnTo>
                    <a:lnTo>
                      <a:pt x="1284790" y="642395"/>
                    </a:lnTo>
                    <a:lnTo>
                      <a:pt x="1250066" y="821802"/>
                    </a:lnTo>
                    <a:lnTo>
                      <a:pt x="1238491" y="954911"/>
                    </a:lnTo>
                    <a:lnTo>
                      <a:pt x="1267428" y="1163255"/>
                    </a:lnTo>
                    <a:lnTo>
                      <a:pt x="1284790" y="1284790"/>
                    </a:lnTo>
                    <a:lnTo>
                      <a:pt x="1169043" y="1504709"/>
                    </a:lnTo>
                    <a:lnTo>
                      <a:pt x="1105382" y="1591519"/>
                    </a:lnTo>
                    <a:lnTo>
                      <a:pt x="1082233" y="1637817"/>
                    </a:lnTo>
                    <a:lnTo>
                      <a:pt x="1157468" y="1724627"/>
                    </a:lnTo>
                    <a:lnTo>
                      <a:pt x="1244278" y="1776714"/>
                    </a:lnTo>
                    <a:lnTo>
                      <a:pt x="1273215" y="1880886"/>
                    </a:lnTo>
                    <a:lnTo>
                      <a:pt x="1307939" y="2031357"/>
                    </a:lnTo>
                    <a:lnTo>
                      <a:pt x="1331089" y="2170253"/>
                    </a:lnTo>
                    <a:lnTo>
                      <a:pt x="1348451" y="2239701"/>
                    </a:lnTo>
                    <a:lnTo>
                      <a:pt x="1452623" y="2343873"/>
                    </a:lnTo>
                    <a:lnTo>
                      <a:pt x="1603094" y="2367022"/>
                    </a:lnTo>
                    <a:lnTo>
                      <a:pt x="1747777" y="2378597"/>
                    </a:lnTo>
                    <a:lnTo>
                      <a:pt x="1904035" y="2390172"/>
                    </a:lnTo>
                    <a:lnTo>
                      <a:pt x="1985058" y="2436471"/>
                    </a:lnTo>
                    <a:lnTo>
                      <a:pt x="2071868" y="2552217"/>
                    </a:lnTo>
                    <a:lnTo>
                      <a:pt x="2071868" y="2673752"/>
                    </a:lnTo>
                    <a:lnTo>
                      <a:pt x="2071868" y="2801073"/>
                    </a:lnTo>
                    <a:lnTo>
                      <a:pt x="2019782" y="2939969"/>
                    </a:lnTo>
                    <a:lnTo>
                      <a:pt x="1869311" y="3026779"/>
                    </a:lnTo>
                    <a:lnTo>
                      <a:pt x="1689904" y="3171463"/>
                    </a:lnTo>
                    <a:lnTo>
                      <a:pt x="1522071" y="3292997"/>
                    </a:lnTo>
                    <a:lnTo>
                      <a:pt x="1417899" y="3397169"/>
                    </a:lnTo>
                    <a:lnTo>
                      <a:pt x="1354238" y="3524491"/>
                    </a:lnTo>
                    <a:lnTo>
                      <a:pt x="1284790" y="3674962"/>
                    </a:lnTo>
                    <a:lnTo>
                      <a:pt x="312516" y="3692324"/>
                    </a:lnTo>
                    <a:close/>
                  </a:path>
                </a:pathLst>
              </a:cu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6">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0425" y="1474788"/>
                <a:ext cx="488315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0" name="Rectangle 79"/>
            <p:cNvSpPr/>
            <p:nvPr/>
          </p:nvSpPr>
          <p:spPr>
            <a:xfrm>
              <a:off x="6800129" y="4497229"/>
              <a:ext cx="1937543" cy="869469"/>
            </a:xfrm>
            <a:prstGeom prst="rect">
              <a:avLst/>
            </a:prstGeom>
            <a:noFill/>
            <a:ln>
              <a:noFill/>
            </a:ln>
          </p:spPr>
          <p:txBody>
            <a:bodyPr wrap="square">
              <a:spAutoFit/>
            </a:bodyPr>
            <a:lstStyle/>
            <a:p>
              <a:pPr algn="ctr">
                <a:lnSpc>
                  <a:spcPts val="2000"/>
                </a:lnSpc>
              </a:pPr>
              <a:r>
                <a:rPr lang="en-GB" sz="2000" b="1" dirty="0">
                  <a:solidFill>
                    <a:schemeClr val="tx2"/>
                  </a:solidFill>
                </a:rPr>
                <a:t>Severe atherosclerosis</a:t>
              </a:r>
              <a:endParaRPr lang="en-GB" sz="1200" b="1" dirty="0">
                <a:solidFill>
                  <a:schemeClr val="tx2"/>
                </a:solidFill>
              </a:endParaRPr>
            </a:p>
          </p:txBody>
        </p:sp>
        <p:sp>
          <p:nvSpPr>
            <p:cNvPr id="82" name="Rectangle 81"/>
            <p:cNvSpPr/>
            <p:nvPr/>
          </p:nvSpPr>
          <p:spPr>
            <a:xfrm>
              <a:off x="6853919" y="4999931"/>
              <a:ext cx="1826551" cy="584775"/>
            </a:xfrm>
            <a:prstGeom prst="rect">
              <a:avLst/>
            </a:prstGeom>
            <a:noFill/>
            <a:ln>
              <a:noFill/>
            </a:ln>
          </p:spPr>
          <p:txBody>
            <a:bodyPr wrap="square">
              <a:spAutoFit/>
            </a:bodyPr>
            <a:lstStyle/>
            <a:p>
              <a:pPr algn="ctr"/>
              <a:r>
                <a:rPr lang="en-GB" sz="3200" b="1" dirty="0">
                  <a:solidFill>
                    <a:schemeClr val="tx2"/>
                  </a:solidFill>
                </a:rPr>
                <a:t>50.7%</a:t>
              </a:r>
              <a:endParaRPr lang="en-GB" baseline="30000" dirty="0">
                <a:solidFill>
                  <a:schemeClr val="tx2"/>
                </a:solidFill>
              </a:endParaRPr>
            </a:p>
          </p:txBody>
        </p:sp>
        <p:sp>
          <p:nvSpPr>
            <p:cNvPr id="83" name="Rectangle 82"/>
            <p:cNvSpPr/>
            <p:nvPr/>
          </p:nvSpPr>
          <p:spPr>
            <a:xfrm>
              <a:off x="5031542" y="4599821"/>
              <a:ext cx="1374236" cy="400110"/>
            </a:xfrm>
            <a:prstGeom prst="rect">
              <a:avLst/>
            </a:prstGeom>
            <a:noFill/>
            <a:ln>
              <a:noFill/>
            </a:ln>
          </p:spPr>
          <p:txBody>
            <a:bodyPr wrap="square">
              <a:spAutoFit/>
            </a:bodyPr>
            <a:lstStyle/>
            <a:p>
              <a:pPr algn="ctr"/>
              <a:r>
                <a:rPr lang="en-GB" sz="2000" b="1" dirty="0">
                  <a:solidFill>
                    <a:schemeClr val="tx2"/>
                  </a:solidFill>
                </a:rPr>
                <a:t>Race</a:t>
              </a:r>
              <a:endParaRPr lang="en-GB" sz="1200" b="1" dirty="0">
                <a:solidFill>
                  <a:schemeClr val="tx2"/>
                </a:solidFill>
              </a:endParaRPr>
            </a:p>
          </p:txBody>
        </p:sp>
      </p:grpSp>
      <p:grpSp>
        <p:nvGrpSpPr>
          <p:cNvPr id="43" name="Group 42"/>
          <p:cNvGrpSpPr/>
          <p:nvPr/>
        </p:nvGrpSpPr>
        <p:grpSpPr>
          <a:xfrm>
            <a:off x="3331199" y="2306071"/>
            <a:ext cx="3632726" cy="833350"/>
            <a:chOff x="1828800" y="2446603"/>
            <a:chExt cx="3632726" cy="833350"/>
          </a:xfrm>
        </p:grpSpPr>
        <p:grpSp>
          <p:nvGrpSpPr>
            <p:cNvPr id="45" name="Group 44"/>
            <p:cNvGrpSpPr/>
            <p:nvPr/>
          </p:nvGrpSpPr>
          <p:grpSpPr>
            <a:xfrm>
              <a:off x="1828800" y="2446603"/>
              <a:ext cx="3632726" cy="833350"/>
              <a:chOff x="1828800" y="2324893"/>
              <a:chExt cx="3632726" cy="833350"/>
            </a:xfrm>
          </p:grpSpPr>
          <p:sp>
            <p:nvSpPr>
              <p:cNvPr id="49" name="TextBox 48"/>
              <p:cNvSpPr txBox="1"/>
              <p:nvPr/>
            </p:nvSpPr>
            <p:spPr>
              <a:xfrm>
                <a:off x="1828800" y="2388802"/>
                <a:ext cx="3632726" cy="769441"/>
              </a:xfrm>
              <a:prstGeom prst="rect">
                <a:avLst/>
              </a:prstGeom>
              <a:noFill/>
            </p:spPr>
            <p:txBody>
              <a:bodyPr wrap="none" rtlCol="0">
                <a:spAutoFit/>
              </a:bodyPr>
              <a:lstStyle/>
              <a:p>
                <a:pPr marL="269875" indent="-269875" defTabSz="457200">
                  <a:spcBef>
                    <a:spcPct val="20000"/>
                  </a:spcBef>
                  <a:buClr>
                    <a:srgbClr val="005294"/>
                  </a:buClr>
                  <a:buFont typeface="Arial"/>
                  <a:buChar char="•"/>
                </a:pPr>
                <a:r>
                  <a:rPr lang="en-GB" sz="2000" spc="-20" dirty="0">
                    <a:solidFill>
                      <a:srgbClr val="005294"/>
                    </a:solidFill>
                  </a:rPr>
                  <a:t>n=</a:t>
                </a:r>
              </a:p>
              <a:p>
                <a:pPr marL="269875" indent="-269875" defTabSz="457200">
                  <a:spcBef>
                    <a:spcPct val="20000"/>
                  </a:spcBef>
                  <a:buClr>
                    <a:srgbClr val="005294"/>
                  </a:buClr>
                  <a:buFont typeface="Arial"/>
                  <a:buChar char="•"/>
                </a:pPr>
                <a:r>
                  <a:rPr lang="en-GB" sz="2000" spc="-20" dirty="0">
                    <a:solidFill>
                      <a:srgbClr val="005294"/>
                    </a:solidFill>
                  </a:rPr>
                  <a:t>n=138 completed the trial</a:t>
                </a:r>
              </a:p>
            </p:txBody>
          </p:sp>
          <p:sp>
            <p:nvSpPr>
              <p:cNvPr id="50" name="TextBox 49"/>
              <p:cNvSpPr txBox="1"/>
              <p:nvPr/>
            </p:nvSpPr>
            <p:spPr>
              <a:xfrm>
                <a:off x="2482797" y="2324893"/>
                <a:ext cx="696344" cy="523220"/>
              </a:xfrm>
              <a:prstGeom prst="rect">
                <a:avLst/>
              </a:prstGeom>
              <a:noFill/>
            </p:spPr>
            <p:txBody>
              <a:bodyPr wrap="none" rtlCol="0">
                <a:spAutoFit/>
              </a:bodyPr>
              <a:lstStyle/>
              <a:p>
                <a:r>
                  <a:rPr lang="en-GB" sz="2800" b="1" spc="-20" dirty="0">
                    <a:solidFill>
                      <a:srgbClr val="005294"/>
                    </a:solidFill>
                  </a:rPr>
                  <a:t>170</a:t>
                </a:r>
              </a:p>
            </p:txBody>
          </p:sp>
        </p:grpSp>
        <p:sp>
          <p:nvSpPr>
            <p:cNvPr id="48" name="TextBox 47"/>
            <p:cNvSpPr txBox="1"/>
            <p:nvPr/>
          </p:nvSpPr>
          <p:spPr>
            <a:xfrm>
              <a:off x="3065920" y="2512081"/>
              <a:ext cx="1196481" cy="400110"/>
            </a:xfrm>
            <a:prstGeom prst="rect">
              <a:avLst/>
            </a:prstGeom>
            <a:noFill/>
          </p:spPr>
          <p:txBody>
            <a:bodyPr wrap="none" rtlCol="0">
              <a:spAutoFit/>
            </a:bodyPr>
            <a:lstStyle/>
            <a:p>
              <a:pPr defTabSz="457200">
                <a:spcBef>
                  <a:spcPct val="20000"/>
                </a:spcBef>
                <a:buClr>
                  <a:srgbClr val="005294"/>
                </a:buClr>
              </a:pPr>
              <a:r>
                <a:rPr lang="en-GB" sz="2000" spc="-20" dirty="0">
                  <a:solidFill>
                    <a:srgbClr val="005294"/>
                  </a:solidFill>
                </a:rPr>
                <a:t>enrolled</a:t>
              </a:r>
            </a:p>
          </p:txBody>
        </p:sp>
      </p:grpSp>
      <p:grpSp>
        <p:nvGrpSpPr>
          <p:cNvPr id="103" name="Group 102"/>
          <p:cNvGrpSpPr/>
          <p:nvPr/>
        </p:nvGrpSpPr>
        <p:grpSpPr>
          <a:xfrm rot="21600000">
            <a:off x="8607066" y="3560723"/>
            <a:ext cx="1502545" cy="576188"/>
            <a:chOff x="-3030384" y="4844644"/>
            <a:chExt cx="2997200" cy="1149350"/>
          </a:xfrm>
          <a:effectLst>
            <a:outerShdw blurRad="50800" dist="38100" dir="2700000" algn="tl" rotWithShape="0">
              <a:prstClr val="black">
                <a:alpha val="40000"/>
              </a:prstClr>
            </a:outerShdw>
          </a:effectLst>
        </p:grpSpPr>
        <p:sp>
          <p:nvSpPr>
            <p:cNvPr id="107" name="Rectangle 106"/>
            <p:cNvSpPr/>
            <p:nvPr/>
          </p:nvSpPr>
          <p:spPr>
            <a:xfrm>
              <a:off x="-2927350" y="5060950"/>
              <a:ext cx="2806700" cy="73925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8" name="Oval 107"/>
            <p:cNvSpPr/>
            <p:nvPr/>
          </p:nvSpPr>
          <p:spPr>
            <a:xfrm>
              <a:off x="-2664398" y="518018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9" name="Oval 108"/>
            <p:cNvSpPr/>
            <p:nvPr/>
          </p:nvSpPr>
          <p:spPr>
            <a:xfrm>
              <a:off x="-2607248" y="5472289"/>
              <a:ext cx="210476" cy="21047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0" name="Oval 109"/>
            <p:cNvSpPr/>
            <p:nvPr/>
          </p:nvSpPr>
          <p:spPr>
            <a:xfrm>
              <a:off x="-2867598" y="539608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1" name="Oval 110"/>
            <p:cNvSpPr/>
            <p:nvPr/>
          </p:nvSpPr>
          <p:spPr>
            <a:xfrm>
              <a:off x="-2403122" y="518653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2" name="Oval 111"/>
            <p:cNvSpPr/>
            <p:nvPr/>
          </p:nvSpPr>
          <p:spPr>
            <a:xfrm>
              <a:off x="-2345972" y="5415139"/>
              <a:ext cx="210476" cy="21047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3" name="Oval 112"/>
            <p:cNvSpPr/>
            <p:nvPr/>
          </p:nvSpPr>
          <p:spPr>
            <a:xfrm>
              <a:off x="-2149122" y="517383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4" name="Oval 113"/>
            <p:cNvSpPr/>
            <p:nvPr/>
          </p:nvSpPr>
          <p:spPr>
            <a:xfrm>
              <a:off x="-2072922" y="544688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5" name="Oval 114"/>
            <p:cNvSpPr/>
            <p:nvPr/>
          </p:nvSpPr>
          <p:spPr>
            <a:xfrm>
              <a:off x="-1907822" y="5275439"/>
              <a:ext cx="210476" cy="21047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6" name="Oval 115"/>
            <p:cNvSpPr/>
            <p:nvPr/>
          </p:nvSpPr>
          <p:spPr>
            <a:xfrm>
              <a:off x="-1672872" y="536433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7" name="Oval 116"/>
            <p:cNvSpPr/>
            <p:nvPr/>
          </p:nvSpPr>
          <p:spPr>
            <a:xfrm>
              <a:off x="-790222" y="5230063"/>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8" name="Oval 117"/>
            <p:cNvSpPr/>
            <p:nvPr/>
          </p:nvSpPr>
          <p:spPr>
            <a:xfrm>
              <a:off x="-415572" y="5407863"/>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9" name="Picture 7"/>
            <p:cNvPicPr>
              <a:picLocks noChangeAspect="1" noChangeArrowheads="1"/>
            </p:cNvPicPr>
            <p:nvPr/>
          </p:nvPicPr>
          <p:blipFill>
            <a:blip r:embed="rId8">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0384" y="4844644"/>
              <a:ext cx="2997200" cy="114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66276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66" y="152401"/>
            <a:ext cx="11112137" cy="834047"/>
          </a:xfrm>
        </p:spPr>
        <p:txBody>
          <a:bodyPr>
            <a:noAutofit/>
          </a:bodyPr>
          <a:lstStyle/>
          <a:p>
            <a:r>
              <a:rPr lang="en-GB" sz="2150" dirty="0">
                <a:solidFill>
                  <a:schemeClr val="accent1"/>
                </a:solidFill>
              </a:rPr>
              <a:t>Cardiovascular Trial:</a:t>
            </a:r>
            <a:r>
              <a:rPr lang="en-GB" sz="2150" dirty="0"/>
              <a:t> TTh significantly increased non-calcified coronary artery plaque volume versus placebo in older men with low testosterone</a:t>
            </a:r>
          </a:p>
        </p:txBody>
      </p:sp>
      <p:sp>
        <p:nvSpPr>
          <p:cNvPr id="5" name="TextBox 4"/>
          <p:cNvSpPr txBox="1"/>
          <p:nvPr/>
        </p:nvSpPr>
        <p:spPr>
          <a:xfrm>
            <a:off x="1533054" y="5435432"/>
            <a:ext cx="9917111" cy="861774"/>
          </a:xfrm>
          <a:prstGeom prst="rect">
            <a:avLst/>
          </a:prstGeom>
          <a:noFill/>
        </p:spPr>
        <p:txBody>
          <a:bodyPr wrap="square" rtlCol="0" anchor="b">
            <a:spAutoFit/>
          </a:bodyPr>
          <a:lstStyle/>
          <a:p>
            <a:r>
              <a:rPr lang="en-GB" sz="1000" dirty="0">
                <a:solidFill>
                  <a:srgbClr val="5B5C5E"/>
                </a:solidFill>
              </a:rPr>
              <a:t>*Least squares mean difference in change from baseline to Month 12 for men assigned to TTh vs those assigned to placebo, with adjustment for balancing factors: baseline total testosterone level (6.94 or &gt;6.94 </a:t>
            </a:r>
            <a:r>
              <a:rPr lang="en-GB" sz="1000" dirty="0" err="1">
                <a:solidFill>
                  <a:srgbClr val="5B5C5E"/>
                </a:solidFill>
              </a:rPr>
              <a:t>nmol</a:t>
            </a:r>
            <a:r>
              <a:rPr lang="en-GB" sz="1000" dirty="0">
                <a:solidFill>
                  <a:srgbClr val="5B5C5E"/>
                </a:solidFill>
              </a:rPr>
              <a:t>/L (200 or &gt;200 ng/</a:t>
            </a:r>
            <a:r>
              <a:rPr lang="en-GB" sz="1000" dirty="0" err="1">
                <a:solidFill>
                  <a:srgbClr val="5B5C5E"/>
                </a:solidFill>
              </a:rPr>
              <a:t>dL</a:t>
            </a:r>
            <a:r>
              <a:rPr lang="en-GB" sz="1000" dirty="0">
                <a:solidFill>
                  <a:srgbClr val="5B5C5E"/>
                </a:solidFill>
              </a:rPr>
              <a:t>), age (75 or &gt;75 years), trial site, participation in the main trials, use or </a:t>
            </a:r>
            <a:r>
              <a:rPr lang="en-GB" sz="1000" dirty="0" err="1">
                <a:solidFill>
                  <a:srgbClr val="5B5C5E"/>
                </a:solidFill>
              </a:rPr>
              <a:t>nonuse</a:t>
            </a:r>
            <a:r>
              <a:rPr lang="en-GB" sz="1000" dirty="0">
                <a:solidFill>
                  <a:srgbClr val="5B5C5E"/>
                </a:solidFill>
              </a:rPr>
              <a:t> of antidepressants, use or non-use of PDE-5 inhibitors, and baseline value of the outcome variable; CI, confidence interval; PDE-5, phosphodiesterase type 5; </a:t>
            </a:r>
            <a:r>
              <a:rPr lang="en-GB" sz="1000" dirty="0" err="1">
                <a:solidFill>
                  <a:srgbClr val="5B5C5E"/>
                </a:solidFill>
              </a:rPr>
              <a:t>TTh</a:t>
            </a:r>
            <a:r>
              <a:rPr lang="en-GB" sz="1000" dirty="0">
                <a:solidFill>
                  <a:srgbClr val="5B5C5E"/>
                </a:solidFill>
              </a:rPr>
              <a:t>, testosterone therapy</a:t>
            </a:r>
          </a:p>
          <a:p>
            <a:r>
              <a:rPr lang="en-GB" sz="1000" dirty="0" err="1">
                <a:solidFill>
                  <a:srgbClr val="5B5C5E"/>
                </a:solidFill>
              </a:rPr>
              <a:t>Budoff</a:t>
            </a:r>
            <a:r>
              <a:rPr lang="en-GB" sz="1000" dirty="0">
                <a:solidFill>
                  <a:srgbClr val="5B5C5E"/>
                </a:solidFill>
              </a:rPr>
              <a:t> MJ </a:t>
            </a:r>
            <a:r>
              <a:rPr lang="en-GB" sz="1000" i="1" dirty="0">
                <a:solidFill>
                  <a:srgbClr val="5B5C5E"/>
                </a:solidFill>
              </a:rPr>
              <a:t>et al. JAMA</a:t>
            </a:r>
            <a:r>
              <a:rPr lang="en-GB" sz="1000" dirty="0">
                <a:solidFill>
                  <a:srgbClr val="5B5C5E"/>
                </a:solidFill>
              </a:rPr>
              <a:t> 2017;317:708–16</a:t>
            </a:r>
            <a:r>
              <a:rPr lang="sv-SE" sz="1000" dirty="0">
                <a:solidFill>
                  <a:srgbClr val="5B5C5E"/>
                </a:solidFill>
              </a:rPr>
              <a:t>; Snyder PJ </a:t>
            </a:r>
            <a:r>
              <a:rPr lang="sv-SE" sz="1000" i="1" dirty="0">
                <a:solidFill>
                  <a:srgbClr val="5B5C5E"/>
                </a:solidFill>
              </a:rPr>
              <a:t>et al. Endocr Rev</a:t>
            </a:r>
            <a:r>
              <a:rPr lang="sv-SE" sz="1000" dirty="0">
                <a:solidFill>
                  <a:srgbClr val="5B5C5E"/>
                </a:solidFill>
              </a:rPr>
              <a:t> 2018;39:369–86.</a:t>
            </a:r>
            <a:endParaRPr lang="en-GB" sz="1000" dirty="0">
              <a:solidFill>
                <a:srgbClr val="5B5C5E"/>
              </a:solidFill>
            </a:endParaRPr>
          </a:p>
        </p:txBody>
      </p:sp>
      <p:sp>
        <p:nvSpPr>
          <p:cNvPr id="29" name="Content Placeholder 2"/>
          <p:cNvSpPr>
            <a:spLocks noGrp="1"/>
          </p:cNvSpPr>
          <p:nvPr>
            <p:ph idx="1"/>
          </p:nvPr>
        </p:nvSpPr>
        <p:spPr>
          <a:xfrm>
            <a:off x="269966" y="1001784"/>
            <a:ext cx="11277599" cy="1656469"/>
          </a:xfrm>
          <a:noFill/>
        </p:spPr>
        <p:txBody>
          <a:bodyPr>
            <a:noAutofit/>
          </a:bodyPr>
          <a:lstStyle/>
          <a:p>
            <a:r>
              <a:rPr lang="en-GB" sz="1600" spc="-20" dirty="0"/>
              <a:t>In older men with low testosterone, TTh was associated with a significant increase in non-calcified coronary artery plaque volume of 41 mm</a:t>
            </a:r>
            <a:r>
              <a:rPr lang="en-GB" sz="1600" spc="-20" baseline="30000" dirty="0"/>
              <a:t>3</a:t>
            </a:r>
            <a:r>
              <a:rPr lang="en-GB" sz="1600" spc="-20" dirty="0"/>
              <a:t> more than placebo (p=0.003)</a:t>
            </a:r>
          </a:p>
          <a:p>
            <a:pPr lvl="1"/>
            <a:r>
              <a:rPr lang="en-GB" sz="1600" spc="-20" dirty="0"/>
              <a:t>An increase in non-calcified plaque volume has been associated with subsequent cardiovascular adverse events in other studies, and any compromise of the coronary artery lumen could be deleterious</a:t>
            </a:r>
          </a:p>
          <a:p>
            <a:pPr lvl="1"/>
            <a:r>
              <a:rPr lang="en-GB" sz="1600" spc="-30" dirty="0"/>
              <a:t>However, the clinical implications of these findings need to be confirmed in larger studies</a:t>
            </a:r>
          </a:p>
        </p:txBody>
      </p:sp>
      <p:grpSp>
        <p:nvGrpSpPr>
          <p:cNvPr id="20" name="Group 19"/>
          <p:cNvGrpSpPr/>
          <p:nvPr/>
        </p:nvGrpSpPr>
        <p:grpSpPr>
          <a:xfrm>
            <a:off x="950209" y="2580468"/>
            <a:ext cx="9917111" cy="2607720"/>
            <a:chOff x="349250" y="2772949"/>
            <a:chExt cx="7969250" cy="2607720"/>
          </a:xfrm>
        </p:grpSpPr>
        <p:grpSp>
          <p:nvGrpSpPr>
            <p:cNvPr id="268" name="Group 267"/>
            <p:cNvGrpSpPr/>
            <p:nvPr/>
          </p:nvGrpSpPr>
          <p:grpSpPr>
            <a:xfrm>
              <a:off x="349250" y="2772949"/>
              <a:ext cx="7969250" cy="2607720"/>
              <a:chOff x="349250" y="3049576"/>
              <a:chExt cx="7969250" cy="2607720"/>
            </a:xfrm>
          </p:grpSpPr>
          <p:sp>
            <p:nvSpPr>
              <p:cNvPr id="318" name="Rounded Rectangle 317"/>
              <p:cNvSpPr/>
              <p:nvPr/>
            </p:nvSpPr>
            <p:spPr>
              <a:xfrm>
                <a:off x="349250" y="3049576"/>
                <a:ext cx="7969250" cy="2607720"/>
              </a:xfrm>
              <a:prstGeom prst="roundRect">
                <a:avLst>
                  <a:gd name="adj" fmla="val 5597"/>
                </a:avLst>
              </a:prstGeom>
              <a:solidFill>
                <a:srgbClr val="FFFFFF"/>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9" name="Round Same Side Corner Rectangle 318"/>
              <p:cNvSpPr/>
              <p:nvPr/>
            </p:nvSpPr>
            <p:spPr>
              <a:xfrm>
                <a:off x="349250" y="3049576"/>
                <a:ext cx="7969250" cy="282923"/>
              </a:xfrm>
              <a:prstGeom prst="round2SameRect">
                <a:avLst>
                  <a:gd name="adj1" fmla="val 40291"/>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0" name="TextBox 319"/>
              <p:cNvSpPr txBox="1"/>
              <p:nvPr/>
            </p:nvSpPr>
            <p:spPr>
              <a:xfrm>
                <a:off x="702075" y="3049576"/>
                <a:ext cx="7263601" cy="307777"/>
              </a:xfrm>
              <a:prstGeom prst="rect">
                <a:avLst/>
              </a:prstGeom>
              <a:noFill/>
            </p:spPr>
            <p:txBody>
              <a:bodyPr wrap="square" rtlCol="0">
                <a:spAutoFit/>
              </a:bodyPr>
              <a:lstStyle/>
              <a:p>
                <a:pPr algn="ctr"/>
                <a:r>
                  <a:rPr lang="en-GB" sz="1400" b="1" dirty="0">
                    <a:solidFill>
                      <a:prstClr val="white"/>
                    </a:solidFill>
                  </a:rPr>
                  <a:t>Effect of TTh on cardiovascular outcomes in older men with low testosterone</a:t>
                </a:r>
              </a:p>
            </p:txBody>
          </p:sp>
        </p:grpSp>
        <p:sp>
          <p:nvSpPr>
            <p:cNvPr id="271" name="TextBox 270"/>
            <p:cNvSpPr txBox="1"/>
            <p:nvPr/>
          </p:nvSpPr>
          <p:spPr>
            <a:xfrm>
              <a:off x="3411914" y="5057376"/>
              <a:ext cx="2908168" cy="307777"/>
            </a:xfrm>
            <a:prstGeom prst="rect">
              <a:avLst/>
            </a:prstGeom>
            <a:noFill/>
          </p:spPr>
          <p:txBody>
            <a:bodyPr wrap="none" rtlCol="0" anchor="ctr">
              <a:spAutoFit/>
            </a:bodyPr>
            <a:lstStyle/>
            <a:p>
              <a:pPr algn="ctr"/>
              <a:r>
                <a:rPr lang="en-GB" sz="1400" b="1" dirty="0"/>
                <a:t>Estimated difference (95% CI)*</a:t>
              </a:r>
            </a:p>
          </p:txBody>
        </p:sp>
        <p:grpSp>
          <p:nvGrpSpPr>
            <p:cNvPr id="278" name="Group 277"/>
            <p:cNvGrpSpPr/>
            <p:nvPr/>
          </p:nvGrpSpPr>
          <p:grpSpPr>
            <a:xfrm>
              <a:off x="3617279" y="3493615"/>
              <a:ext cx="2537741" cy="314980"/>
              <a:chOff x="4876213" y="3342066"/>
              <a:chExt cx="2537741" cy="314980"/>
            </a:xfrm>
          </p:grpSpPr>
          <p:cxnSp>
            <p:nvCxnSpPr>
              <p:cNvPr id="291" name="Straight Connector 290"/>
              <p:cNvCxnSpPr/>
              <p:nvPr/>
            </p:nvCxnSpPr>
            <p:spPr>
              <a:xfrm>
                <a:off x="4876213"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p:nvCxnSpPr>
            <p:spPr>
              <a:xfrm>
                <a:off x="7413954"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p:nvCxnSpPr>
            <p:spPr>
              <a:xfrm flipH="1">
                <a:off x="4887158" y="3499556"/>
                <a:ext cx="2526796"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4" name="Rectangle 293"/>
              <p:cNvSpPr/>
              <p:nvPr/>
            </p:nvSpPr>
            <p:spPr>
              <a:xfrm rot="2700000">
                <a:off x="6062831" y="3395909"/>
                <a:ext cx="207294" cy="2072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81" name="TextBox 280"/>
            <p:cNvSpPr txBox="1"/>
            <p:nvPr/>
          </p:nvSpPr>
          <p:spPr>
            <a:xfrm>
              <a:off x="6904510" y="3389495"/>
              <a:ext cx="1223412" cy="523220"/>
            </a:xfrm>
            <a:prstGeom prst="rect">
              <a:avLst/>
            </a:prstGeom>
            <a:noFill/>
          </p:spPr>
          <p:txBody>
            <a:bodyPr wrap="none" rtlCol="0" anchor="ctr">
              <a:spAutoFit/>
            </a:bodyPr>
            <a:lstStyle/>
            <a:p>
              <a:pPr algn="ctr"/>
              <a:r>
                <a:rPr lang="en-GB" sz="1400" b="1" dirty="0"/>
                <a:t>41 (14 to 67)</a:t>
              </a:r>
            </a:p>
            <a:p>
              <a:pPr algn="ctr"/>
              <a:r>
                <a:rPr lang="en-GB" sz="1400" b="1" dirty="0"/>
                <a:t>p=0.003</a:t>
              </a:r>
            </a:p>
          </p:txBody>
        </p:sp>
        <p:sp>
          <p:nvSpPr>
            <p:cNvPr id="283" name="TextBox 282"/>
            <p:cNvSpPr txBox="1"/>
            <p:nvPr/>
          </p:nvSpPr>
          <p:spPr>
            <a:xfrm>
              <a:off x="6878861" y="4167821"/>
              <a:ext cx="1274708" cy="523220"/>
            </a:xfrm>
            <a:prstGeom prst="rect">
              <a:avLst/>
            </a:prstGeom>
            <a:noFill/>
          </p:spPr>
          <p:txBody>
            <a:bodyPr wrap="none" rtlCol="0" anchor="ctr">
              <a:spAutoFit/>
            </a:bodyPr>
            <a:lstStyle/>
            <a:p>
              <a:pPr algn="ctr"/>
              <a:r>
                <a:rPr lang="en-GB" sz="1400" b="1" dirty="0"/>
                <a:t>47 (13 to 80)</a:t>
              </a:r>
            </a:p>
            <a:p>
              <a:pPr algn="ctr"/>
              <a:r>
                <a:rPr lang="en-GB" sz="1400" b="1" dirty="0"/>
                <a:t>p=0.006</a:t>
              </a:r>
            </a:p>
          </p:txBody>
        </p:sp>
        <p:grpSp>
          <p:nvGrpSpPr>
            <p:cNvPr id="325" name="Group 324"/>
            <p:cNvGrpSpPr/>
            <p:nvPr/>
          </p:nvGrpSpPr>
          <p:grpSpPr>
            <a:xfrm>
              <a:off x="3568898" y="4271941"/>
              <a:ext cx="3210841" cy="314980"/>
              <a:chOff x="4876213" y="3342066"/>
              <a:chExt cx="3210841" cy="314980"/>
            </a:xfrm>
          </p:grpSpPr>
          <p:cxnSp>
            <p:nvCxnSpPr>
              <p:cNvPr id="326" name="Straight Connector 325"/>
              <p:cNvCxnSpPr/>
              <p:nvPr/>
            </p:nvCxnSpPr>
            <p:spPr>
              <a:xfrm>
                <a:off x="4876213"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a:off x="8087054"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flipH="1">
                <a:off x="4887158" y="3499556"/>
                <a:ext cx="3199896"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9" name="Rectangle 328"/>
              <p:cNvSpPr/>
              <p:nvPr/>
            </p:nvSpPr>
            <p:spPr>
              <a:xfrm rot="2700000">
                <a:off x="6401108" y="3395909"/>
                <a:ext cx="207294" cy="2072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9" name="Group 18"/>
            <p:cNvGrpSpPr/>
            <p:nvPr/>
          </p:nvGrpSpPr>
          <p:grpSpPr>
            <a:xfrm>
              <a:off x="642216" y="3245018"/>
              <a:ext cx="2490119" cy="1593851"/>
              <a:chOff x="642216" y="3245018"/>
              <a:chExt cx="2490119" cy="1593851"/>
            </a:xfrm>
          </p:grpSpPr>
          <p:sp>
            <p:nvSpPr>
              <p:cNvPr id="349" name="Round Same Side Corner Rectangle 348"/>
              <p:cNvSpPr/>
              <p:nvPr/>
            </p:nvSpPr>
            <p:spPr>
              <a:xfrm rot="16200000">
                <a:off x="993717" y="2893517"/>
                <a:ext cx="1593851" cy="2296853"/>
              </a:xfrm>
              <a:prstGeom prst="round2SameRect">
                <a:avLst>
                  <a:gd name="adj1" fmla="val 6781"/>
                  <a:gd name="adj2" fmla="val 0"/>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2" name="TextBox 281"/>
              <p:cNvSpPr txBox="1"/>
              <p:nvPr/>
            </p:nvSpPr>
            <p:spPr>
              <a:xfrm>
                <a:off x="1073758" y="3381873"/>
                <a:ext cx="2058577" cy="523220"/>
              </a:xfrm>
              <a:prstGeom prst="rect">
                <a:avLst/>
              </a:prstGeom>
              <a:noFill/>
            </p:spPr>
            <p:txBody>
              <a:bodyPr wrap="none" rtlCol="0">
                <a:spAutoFit/>
              </a:bodyPr>
              <a:lstStyle/>
              <a:p>
                <a:pPr algn="ctr"/>
                <a:r>
                  <a:rPr lang="en-GB" sz="1400" b="1" dirty="0"/>
                  <a:t>Non-calcified</a:t>
                </a:r>
                <a:br>
                  <a:rPr lang="en-GB" sz="1400" b="1" dirty="0"/>
                </a:br>
                <a:r>
                  <a:rPr lang="en-GB" sz="1400" b="1" dirty="0"/>
                  <a:t>plaque volume, mm</a:t>
                </a:r>
                <a:r>
                  <a:rPr lang="en-GB" sz="1400" b="1" baseline="30000" dirty="0"/>
                  <a:t>3</a:t>
                </a:r>
              </a:p>
            </p:txBody>
          </p:sp>
          <p:sp>
            <p:nvSpPr>
              <p:cNvPr id="316" name="Round Same Side Corner Rectangle 315"/>
              <p:cNvSpPr/>
              <p:nvPr/>
            </p:nvSpPr>
            <p:spPr>
              <a:xfrm rot="16200000">
                <a:off x="1393019" y="3292818"/>
                <a:ext cx="795249" cy="2296853"/>
              </a:xfrm>
              <a:custGeom>
                <a:avLst/>
                <a:gdLst/>
                <a:ahLst/>
                <a:cxnLst/>
                <a:rect l="l" t="t" r="r" b="b"/>
                <a:pathLst>
                  <a:path w="795249" h="2296853">
                    <a:moveTo>
                      <a:pt x="795249" y="0"/>
                    </a:moveTo>
                    <a:lnTo>
                      <a:pt x="795249" y="2296853"/>
                    </a:lnTo>
                    <a:lnTo>
                      <a:pt x="0" y="2296853"/>
                    </a:lnTo>
                    <a:lnTo>
                      <a:pt x="0" y="108079"/>
                    </a:lnTo>
                    <a:cubicBezTo>
                      <a:pt x="0" y="48389"/>
                      <a:pt x="48389" y="0"/>
                      <a:pt x="108079" y="0"/>
                    </a:cubicBezTo>
                    <a:close/>
                  </a:path>
                </a:pathLst>
              </a:cu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1" name="TextBox 330"/>
              <p:cNvSpPr txBox="1"/>
              <p:nvPr/>
            </p:nvSpPr>
            <p:spPr>
              <a:xfrm>
                <a:off x="1416801" y="4178797"/>
                <a:ext cx="1372492" cy="523220"/>
              </a:xfrm>
              <a:prstGeom prst="rect">
                <a:avLst/>
              </a:prstGeom>
              <a:noFill/>
            </p:spPr>
            <p:txBody>
              <a:bodyPr wrap="none" rtlCol="0">
                <a:spAutoFit/>
              </a:bodyPr>
              <a:lstStyle/>
              <a:p>
                <a:pPr algn="ctr"/>
                <a:r>
                  <a:rPr lang="en-GB" sz="1400" b="1" dirty="0"/>
                  <a:t>Total plaque</a:t>
                </a:r>
                <a:br>
                  <a:rPr lang="en-GB" sz="1400" b="1" dirty="0"/>
                </a:br>
                <a:r>
                  <a:rPr lang="en-GB" sz="1400" b="1" dirty="0"/>
                  <a:t>volume, mm</a:t>
                </a:r>
                <a:r>
                  <a:rPr lang="en-GB" sz="1400" b="1" baseline="30000" dirty="0"/>
                  <a:t>3</a:t>
                </a:r>
              </a:p>
            </p:txBody>
          </p:sp>
          <p:grpSp>
            <p:nvGrpSpPr>
              <p:cNvPr id="334" name="Group 333"/>
              <p:cNvGrpSpPr/>
              <p:nvPr/>
            </p:nvGrpSpPr>
            <p:grpSpPr>
              <a:xfrm rot="5400000">
                <a:off x="243469" y="3752839"/>
                <a:ext cx="1502545" cy="576188"/>
                <a:chOff x="-3027960" y="4872214"/>
                <a:chExt cx="2997200" cy="1149350"/>
              </a:xfrm>
              <a:effectLst>
                <a:outerShdw blurRad="50800" dist="38100" dir="2700000" algn="tl" rotWithShape="0">
                  <a:prstClr val="black">
                    <a:alpha val="40000"/>
                  </a:prstClr>
                </a:outerShdw>
              </a:effectLst>
            </p:grpSpPr>
            <p:sp>
              <p:nvSpPr>
                <p:cNvPr id="335" name="Rectangle 334"/>
                <p:cNvSpPr/>
                <p:nvPr/>
              </p:nvSpPr>
              <p:spPr>
                <a:xfrm>
                  <a:off x="-2927350" y="5060950"/>
                  <a:ext cx="2806700" cy="73925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6" name="Oval 335"/>
                <p:cNvSpPr/>
                <p:nvPr/>
              </p:nvSpPr>
              <p:spPr>
                <a:xfrm>
                  <a:off x="-2664398" y="518018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7" name="Oval 336"/>
                <p:cNvSpPr/>
                <p:nvPr/>
              </p:nvSpPr>
              <p:spPr>
                <a:xfrm>
                  <a:off x="-2607248" y="5472289"/>
                  <a:ext cx="210476" cy="21047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8" name="Oval 337"/>
                <p:cNvSpPr/>
                <p:nvPr/>
              </p:nvSpPr>
              <p:spPr>
                <a:xfrm>
                  <a:off x="-2867598" y="539608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9" name="Oval 338"/>
                <p:cNvSpPr/>
                <p:nvPr/>
              </p:nvSpPr>
              <p:spPr>
                <a:xfrm>
                  <a:off x="-2403122" y="518653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0" name="Oval 339"/>
                <p:cNvSpPr/>
                <p:nvPr/>
              </p:nvSpPr>
              <p:spPr>
                <a:xfrm>
                  <a:off x="-2345972" y="5415139"/>
                  <a:ext cx="210476" cy="21047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1" name="Oval 340"/>
                <p:cNvSpPr/>
                <p:nvPr/>
              </p:nvSpPr>
              <p:spPr>
                <a:xfrm>
                  <a:off x="-2149122" y="517383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2" name="Oval 341"/>
                <p:cNvSpPr/>
                <p:nvPr/>
              </p:nvSpPr>
              <p:spPr>
                <a:xfrm>
                  <a:off x="-2072922" y="544688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3" name="Oval 342"/>
                <p:cNvSpPr/>
                <p:nvPr/>
              </p:nvSpPr>
              <p:spPr>
                <a:xfrm>
                  <a:off x="-1907822" y="5275439"/>
                  <a:ext cx="210476" cy="21047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4" name="Oval 343"/>
                <p:cNvSpPr/>
                <p:nvPr/>
              </p:nvSpPr>
              <p:spPr>
                <a:xfrm>
                  <a:off x="-1672872" y="5364339"/>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5" name="Oval 344"/>
                <p:cNvSpPr/>
                <p:nvPr/>
              </p:nvSpPr>
              <p:spPr>
                <a:xfrm>
                  <a:off x="-790222" y="5230063"/>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6" name="Oval 345"/>
                <p:cNvSpPr/>
                <p:nvPr/>
              </p:nvSpPr>
              <p:spPr>
                <a:xfrm>
                  <a:off x="-415572" y="5407863"/>
                  <a:ext cx="210476" cy="21047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47" name="Picture 7"/>
                <p:cNvPicPr>
                  <a:picLocks noChangeAspect="1" noChangeArrowheads="1"/>
                </p:cNvPicPr>
                <p:nvPr/>
              </p:nvPicPr>
              <p:blipFill>
                <a:blip r:embed="rId3">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27960" y="4872214"/>
                  <a:ext cx="2997200" cy="114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aphicFrame>
          <p:nvGraphicFramePr>
            <p:cNvPr id="270" name="Chart 269"/>
            <p:cNvGraphicFramePr/>
            <p:nvPr/>
          </p:nvGraphicFramePr>
          <p:xfrm>
            <a:off x="2657139" y="3096114"/>
            <a:ext cx="4335331" cy="2082827"/>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399484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73" y="152401"/>
            <a:ext cx="11164389" cy="834047"/>
          </a:xfrm>
        </p:spPr>
        <p:txBody>
          <a:bodyPr>
            <a:noAutofit/>
          </a:bodyPr>
          <a:lstStyle/>
          <a:p>
            <a:r>
              <a:rPr lang="en-GB" sz="3000" dirty="0">
                <a:solidFill>
                  <a:schemeClr val="accent1"/>
                </a:solidFill>
              </a:rPr>
              <a:t>Bone Trial:</a:t>
            </a:r>
            <a:r>
              <a:rPr lang="en-GB" sz="3000" dirty="0"/>
              <a:t> effect of TTh on bone mineral density and strength in older men with low testosterone</a:t>
            </a:r>
          </a:p>
        </p:txBody>
      </p:sp>
      <p:sp>
        <p:nvSpPr>
          <p:cNvPr id="5" name="TextBox 4"/>
          <p:cNvSpPr txBox="1"/>
          <p:nvPr/>
        </p:nvSpPr>
        <p:spPr>
          <a:xfrm>
            <a:off x="1524001" y="5797490"/>
            <a:ext cx="9144001" cy="400110"/>
          </a:xfrm>
          <a:prstGeom prst="rect">
            <a:avLst/>
          </a:prstGeom>
          <a:noFill/>
        </p:spPr>
        <p:txBody>
          <a:bodyPr wrap="square" rtlCol="0" anchor="b">
            <a:spAutoFit/>
          </a:bodyPr>
          <a:lstStyle/>
          <a:p>
            <a:r>
              <a:rPr lang="en-GB" sz="1000" dirty="0">
                <a:solidFill>
                  <a:srgbClr val="5B5C5E"/>
                </a:solidFill>
              </a:rPr>
              <a:t>BMI, body mass index; TTh, testosterone therapy; </a:t>
            </a:r>
            <a:r>
              <a:rPr lang="en-GB" sz="1000" dirty="0" err="1">
                <a:solidFill>
                  <a:srgbClr val="5B5C5E"/>
                </a:solidFill>
              </a:rPr>
              <a:t>vBMD</a:t>
            </a:r>
            <a:r>
              <a:rPr lang="en-GB" sz="1000" dirty="0">
                <a:solidFill>
                  <a:srgbClr val="5B5C5E"/>
                </a:solidFill>
              </a:rPr>
              <a:t>, volumetric bone mineral density</a:t>
            </a:r>
          </a:p>
          <a:p>
            <a:r>
              <a:rPr lang="en-GB" sz="1000" dirty="0">
                <a:solidFill>
                  <a:srgbClr val="5B5C5E"/>
                </a:solidFill>
              </a:rPr>
              <a:t>Snyder PJ </a:t>
            </a:r>
            <a:r>
              <a:rPr lang="en-GB" sz="1000" i="1" dirty="0">
                <a:solidFill>
                  <a:srgbClr val="5B5C5E"/>
                </a:solidFill>
              </a:rPr>
              <a:t>et al. </a:t>
            </a:r>
            <a:r>
              <a:rPr lang="sv-SE" sz="1000" i="1" dirty="0">
                <a:solidFill>
                  <a:srgbClr val="5B5C5E"/>
                </a:solidFill>
              </a:rPr>
              <a:t>JAMA Intern Med</a:t>
            </a:r>
            <a:r>
              <a:rPr lang="sv-SE" sz="1000" dirty="0">
                <a:solidFill>
                  <a:srgbClr val="5B5C5E"/>
                </a:solidFill>
              </a:rPr>
              <a:t> 2017;177:471–9; Snyder PJ </a:t>
            </a:r>
            <a:r>
              <a:rPr lang="sv-SE" sz="1000" i="1" dirty="0">
                <a:solidFill>
                  <a:srgbClr val="5B5C5E"/>
                </a:solidFill>
              </a:rPr>
              <a:t>et al. Endocr Rev</a:t>
            </a:r>
            <a:r>
              <a:rPr lang="sv-SE" sz="1000" dirty="0">
                <a:solidFill>
                  <a:srgbClr val="5B5C5E"/>
                </a:solidFill>
              </a:rPr>
              <a:t> 2018;39:369–86</a:t>
            </a:r>
            <a:r>
              <a:rPr lang="sv-SE" sz="1000" dirty="0">
                <a:solidFill>
                  <a:srgbClr val="005294"/>
                </a:solidFill>
              </a:rPr>
              <a:t>.</a:t>
            </a:r>
            <a:endParaRPr lang="en-GB" sz="1000" dirty="0">
              <a:solidFill>
                <a:srgbClr val="005294"/>
              </a:solidFill>
            </a:endParaRPr>
          </a:p>
        </p:txBody>
      </p:sp>
      <p:grpSp>
        <p:nvGrpSpPr>
          <p:cNvPr id="24" name="Group 23"/>
          <p:cNvGrpSpPr/>
          <p:nvPr/>
        </p:nvGrpSpPr>
        <p:grpSpPr>
          <a:xfrm>
            <a:off x="574766" y="1393869"/>
            <a:ext cx="10493828" cy="745236"/>
            <a:chOff x="359224" y="1623660"/>
            <a:chExt cx="8384270" cy="745236"/>
          </a:xfrm>
        </p:grpSpPr>
        <p:sp>
          <p:nvSpPr>
            <p:cNvPr id="25" name="TextBox 24"/>
            <p:cNvSpPr txBox="1"/>
            <p:nvPr/>
          </p:nvSpPr>
          <p:spPr>
            <a:xfrm>
              <a:off x="1041098" y="1623660"/>
              <a:ext cx="7702396" cy="745236"/>
            </a:xfrm>
            <a:prstGeom prst="roundRect">
              <a:avLst>
                <a:gd name="adj" fmla="val 11703"/>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22300" algn="l">
                <a:buClr>
                  <a:schemeClr val="accent1"/>
                </a:buClr>
              </a:pPr>
              <a:r>
                <a:rPr lang="en-GB" sz="2000" dirty="0">
                  <a:solidFill>
                    <a:schemeClr val="tx1">
                      <a:lumMod val="75000"/>
                    </a:schemeClr>
                  </a:solidFill>
                </a:rPr>
                <a:t>To determine if TTh of older men with low testosterone increases </a:t>
              </a:r>
              <a:r>
                <a:rPr lang="en-GB" sz="2000" dirty="0" err="1">
                  <a:solidFill>
                    <a:schemeClr val="tx1">
                      <a:lumMod val="75000"/>
                    </a:schemeClr>
                  </a:solidFill>
                </a:rPr>
                <a:t>vBMD</a:t>
              </a:r>
              <a:r>
                <a:rPr lang="en-GB" sz="2000" dirty="0">
                  <a:solidFill>
                    <a:schemeClr val="tx1">
                      <a:lumMod val="75000"/>
                    </a:schemeClr>
                  </a:solidFill>
                </a:rPr>
                <a:t>, assessed using quantitative computed tomography</a:t>
              </a:r>
            </a:p>
          </p:txBody>
        </p:sp>
        <p:grpSp>
          <p:nvGrpSpPr>
            <p:cNvPr id="27" name="Group 26"/>
            <p:cNvGrpSpPr/>
            <p:nvPr/>
          </p:nvGrpSpPr>
          <p:grpSpPr>
            <a:xfrm>
              <a:off x="359224" y="1718693"/>
              <a:ext cx="1066800" cy="555171"/>
              <a:chOff x="348338" y="1458682"/>
              <a:chExt cx="1066800" cy="555171"/>
            </a:xfrm>
          </p:grpSpPr>
          <p:sp>
            <p:nvSpPr>
              <p:cNvPr id="29" name="Pentagon 28"/>
              <p:cNvSpPr/>
              <p:nvPr/>
            </p:nvSpPr>
            <p:spPr>
              <a:xfrm>
                <a:off x="348338" y="1458682"/>
                <a:ext cx="1066800" cy="555171"/>
              </a:xfrm>
              <a:prstGeom prst="homePlat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435751" y="1505434"/>
                <a:ext cx="769763" cy="461665"/>
              </a:xfrm>
              <a:prstGeom prst="rect">
                <a:avLst/>
              </a:prstGeom>
              <a:noFill/>
            </p:spPr>
            <p:txBody>
              <a:bodyPr wrap="none" rtlCol="0">
                <a:spAutoFit/>
              </a:bodyPr>
              <a:lstStyle/>
              <a:p>
                <a:r>
                  <a:rPr lang="en-GB" sz="2400" b="1" dirty="0">
                    <a:solidFill>
                      <a:schemeClr val="bg1"/>
                    </a:solidFill>
                  </a:rPr>
                  <a:t>Aim</a:t>
                </a:r>
                <a:endParaRPr lang="en-GB" sz="2400" b="1" baseline="30000" dirty="0">
                  <a:solidFill>
                    <a:schemeClr val="bg1"/>
                  </a:solidFill>
                </a:endParaRPr>
              </a:p>
            </p:txBody>
          </p:sp>
        </p:grpSp>
      </p:grpSp>
      <p:pic>
        <p:nvPicPr>
          <p:cNvPr id="3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2722915" y="2456350"/>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p:nvGrpSpPr>
        <p:grpSpPr>
          <a:xfrm>
            <a:off x="684172" y="3519477"/>
            <a:ext cx="10384421" cy="2077205"/>
            <a:chOff x="495472" y="3605540"/>
            <a:chExt cx="8295990" cy="2077205"/>
          </a:xfrm>
        </p:grpSpPr>
        <p:sp>
          <p:nvSpPr>
            <p:cNvPr id="44" name="Content Placeholder 2"/>
            <p:cNvSpPr txBox="1">
              <a:spLocks/>
            </p:cNvSpPr>
            <p:nvPr/>
          </p:nvSpPr>
          <p:spPr>
            <a:xfrm>
              <a:off x="524108" y="3605540"/>
              <a:ext cx="8267354" cy="2077205"/>
            </a:xfrm>
            <a:prstGeom prst="roundRect">
              <a:avLst>
                <a:gd name="adj" fmla="val 15883"/>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None/>
              </a:pPr>
              <a:endParaRPr lang="en-GB" sz="1800" dirty="0"/>
            </a:p>
          </p:txBody>
        </p:sp>
        <p:sp>
          <p:nvSpPr>
            <p:cNvPr id="46" name="Round Same Side Corner Rectangle 45"/>
            <p:cNvSpPr/>
            <p:nvPr/>
          </p:nvSpPr>
          <p:spPr>
            <a:xfrm rot="16200000">
              <a:off x="551529" y="3578121"/>
              <a:ext cx="2077205" cy="2132043"/>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Rectangle 46"/>
            <p:cNvSpPr/>
            <p:nvPr/>
          </p:nvSpPr>
          <p:spPr>
            <a:xfrm>
              <a:off x="495472" y="3828536"/>
              <a:ext cx="2171830" cy="1631216"/>
            </a:xfrm>
            <a:prstGeom prst="rect">
              <a:avLst/>
            </a:prstGeom>
            <a:noFill/>
            <a:ln>
              <a:noFill/>
            </a:ln>
          </p:spPr>
          <p:txBody>
            <a:bodyPr wrap="square" anchor="ctr">
              <a:spAutoFit/>
            </a:bodyPr>
            <a:lstStyle/>
            <a:p>
              <a:pPr algn="ctr"/>
              <a:r>
                <a:rPr lang="en-GB" sz="2000" b="1" dirty="0">
                  <a:solidFill>
                    <a:schemeClr val="bg1"/>
                  </a:solidFill>
                </a:rPr>
                <a:t>Selected </a:t>
              </a:r>
              <a:br>
                <a:rPr lang="en-GB" sz="2000" b="1" dirty="0">
                  <a:solidFill>
                    <a:schemeClr val="bg1"/>
                  </a:solidFill>
                </a:rPr>
              </a:br>
              <a:r>
                <a:rPr lang="en-GB" sz="2000" b="1" dirty="0">
                  <a:solidFill>
                    <a:schemeClr val="bg1"/>
                  </a:solidFill>
                </a:rPr>
                <a:t>baseline characteristics </a:t>
              </a:r>
              <a:br>
                <a:rPr lang="en-GB" sz="2000" b="1" dirty="0">
                  <a:solidFill>
                    <a:schemeClr val="bg1"/>
                  </a:solidFill>
                </a:rPr>
              </a:br>
              <a:r>
                <a:rPr lang="en-GB" sz="2000" b="1" dirty="0">
                  <a:solidFill>
                    <a:schemeClr val="bg1"/>
                  </a:solidFill>
                </a:rPr>
                <a:t>and demographics</a:t>
              </a:r>
              <a:endParaRPr lang="en-GB" sz="1100" b="1" baseline="30000" dirty="0">
                <a:solidFill>
                  <a:schemeClr val="bg1"/>
                </a:solidFill>
              </a:endParaRPr>
            </a:p>
          </p:txBody>
        </p:sp>
        <p:sp>
          <p:nvSpPr>
            <p:cNvPr id="66" name="Rectangle 65"/>
            <p:cNvSpPr/>
            <p:nvPr/>
          </p:nvSpPr>
          <p:spPr>
            <a:xfrm>
              <a:off x="4660703" y="4999931"/>
              <a:ext cx="2115914" cy="584775"/>
            </a:xfrm>
            <a:prstGeom prst="rect">
              <a:avLst/>
            </a:prstGeom>
            <a:noFill/>
            <a:ln>
              <a:noFill/>
            </a:ln>
          </p:spPr>
          <p:txBody>
            <a:bodyPr wrap="square">
              <a:spAutoFit/>
            </a:bodyPr>
            <a:lstStyle/>
            <a:p>
              <a:pPr algn="ctr"/>
              <a:r>
                <a:rPr lang="en-GB" sz="3200" b="1" dirty="0">
                  <a:solidFill>
                    <a:schemeClr val="tx2"/>
                  </a:solidFill>
                </a:rPr>
                <a:t>86%</a:t>
              </a:r>
              <a:r>
                <a:rPr lang="en-GB" dirty="0">
                  <a:solidFill>
                    <a:schemeClr val="tx2"/>
                  </a:solidFill>
                </a:rPr>
                <a:t> White</a:t>
              </a:r>
            </a:p>
          </p:txBody>
        </p:sp>
        <p:grpSp>
          <p:nvGrpSpPr>
            <p:cNvPr id="58" name="Group 57"/>
            <p:cNvGrpSpPr/>
            <p:nvPr/>
          </p:nvGrpSpPr>
          <p:grpSpPr>
            <a:xfrm>
              <a:off x="2761997" y="3697467"/>
              <a:ext cx="1826551" cy="1887239"/>
              <a:chOff x="2717809" y="3686316"/>
              <a:chExt cx="1826551" cy="1887239"/>
            </a:xfrm>
          </p:grpSpPr>
          <p:sp>
            <p:nvSpPr>
              <p:cNvPr id="61" name="Rectangle 60"/>
              <p:cNvSpPr/>
              <p:nvPr/>
            </p:nvSpPr>
            <p:spPr>
              <a:xfrm>
                <a:off x="2943967" y="4588087"/>
                <a:ext cx="1374236" cy="707886"/>
              </a:xfrm>
              <a:prstGeom prst="rect">
                <a:avLst/>
              </a:prstGeom>
              <a:noFill/>
              <a:ln>
                <a:noFill/>
              </a:ln>
            </p:spPr>
            <p:txBody>
              <a:bodyPr wrap="square">
                <a:spAutoFit/>
              </a:bodyPr>
              <a:lstStyle/>
              <a:p>
                <a:pPr algn="ctr"/>
                <a:r>
                  <a:rPr lang="en-GB" sz="2000" b="1" dirty="0">
                    <a:solidFill>
                      <a:schemeClr val="tx2"/>
                    </a:solidFill>
                  </a:rPr>
                  <a:t>Mean age</a:t>
                </a:r>
                <a:endParaRPr lang="en-GB" sz="1200" b="1" dirty="0">
                  <a:solidFill>
                    <a:schemeClr val="tx2"/>
                  </a:solidFill>
                </a:endParaRPr>
              </a:p>
            </p:txBody>
          </p:sp>
          <p:sp>
            <p:nvSpPr>
              <p:cNvPr id="62" name="Rectangle 61"/>
              <p:cNvSpPr/>
              <p:nvPr/>
            </p:nvSpPr>
            <p:spPr>
              <a:xfrm>
                <a:off x="2717809" y="4988780"/>
                <a:ext cx="1826551" cy="584775"/>
              </a:xfrm>
              <a:prstGeom prst="rect">
                <a:avLst/>
              </a:prstGeom>
              <a:noFill/>
              <a:ln>
                <a:noFill/>
              </a:ln>
            </p:spPr>
            <p:txBody>
              <a:bodyPr wrap="square">
                <a:spAutoFit/>
              </a:bodyPr>
              <a:lstStyle/>
              <a:p>
                <a:pPr algn="ctr"/>
                <a:r>
                  <a:rPr lang="en-GB" sz="3200" b="1" dirty="0">
                    <a:solidFill>
                      <a:schemeClr val="tx2"/>
                    </a:solidFill>
                  </a:rPr>
                  <a:t>72.3</a:t>
                </a:r>
                <a:r>
                  <a:rPr lang="en-GB" dirty="0">
                    <a:solidFill>
                      <a:schemeClr val="tx2"/>
                    </a:solidFill>
                  </a:rPr>
                  <a:t> years</a:t>
                </a:r>
              </a:p>
            </p:txBody>
          </p:sp>
          <p:pic>
            <p:nvPicPr>
              <p:cNvPr id="63" name="Picture 4"/>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2920" y="3686316"/>
                <a:ext cx="856330" cy="87060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9" name="Straight Connector 58"/>
            <p:cNvCxnSpPr/>
            <p:nvPr/>
          </p:nvCxnSpPr>
          <p:spPr>
            <a:xfrm>
              <a:off x="6742927" y="3605540"/>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694392" y="3605540"/>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298263" y="3827255"/>
              <a:ext cx="840794" cy="673510"/>
              <a:chOff x="2130425" y="1474788"/>
              <a:chExt cx="4883150" cy="3911600"/>
            </a:xfrm>
            <a:effectLst>
              <a:outerShdw blurRad="76200" dir="18900000" sy="23000" kx="-1200000" algn="bl" rotWithShape="0">
                <a:prstClr val="black">
                  <a:alpha val="20000"/>
                </a:prstClr>
              </a:outerShdw>
            </a:effectLst>
          </p:grpSpPr>
          <p:sp>
            <p:nvSpPr>
              <p:cNvPr id="12" name="Freeform 11"/>
              <p:cNvSpPr/>
              <p:nvPr/>
            </p:nvSpPr>
            <p:spPr>
              <a:xfrm>
                <a:off x="4450466" y="1603094"/>
                <a:ext cx="2407534" cy="3646025"/>
              </a:xfrm>
              <a:custGeom>
                <a:avLst/>
                <a:gdLst>
                  <a:gd name="connsiteX0" fmla="*/ 214131 w 2407534"/>
                  <a:gd name="connsiteY0" fmla="*/ 3640238 h 3646025"/>
                  <a:gd name="connsiteX1" fmla="*/ 300942 w 2407534"/>
                  <a:gd name="connsiteY1" fmla="*/ 3402957 h 3646025"/>
                  <a:gd name="connsiteX2" fmla="*/ 630820 w 2407534"/>
                  <a:gd name="connsiteY2" fmla="*/ 3096228 h 3646025"/>
                  <a:gd name="connsiteX3" fmla="*/ 891250 w 2407534"/>
                  <a:gd name="connsiteY3" fmla="*/ 2893671 h 3646025"/>
                  <a:gd name="connsiteX4" fmla="*/ 989635 w 2407534"/>
                  <a:gd name="connsiteY4" fmla="*/ 2644815 h 3646025"/>
                  <a:gd name="connsiteX5" fmla="*/ 931762 w 2407534"/>
                  <a:gd name="connsiteY5" fmla="*/ 2448045 h 3646025"/>
                  <a:gd name="connsiteX6" fmla="*/ 763929 w 2407534"/>
                  <a:gd name="connsiteY6" fmla="*/ 2326511 h 3646025"/>
                  <a:gd name="connsiteX7" fmla="*/ 416688 w 2407534"/>
                  <a:gd name="connsiteY7" fmla="*/ 2326511 h 3646025"/>
                  <a:gd name="connsiteX8" fmla="*/ 248856 w 2407534"/>
                  <a:gd name="connsiteY8" fmla="*/ 2257063 h 3646025"/>
                  <a:gd name="connsiteX9" fmla="*/ 208344 w 2407534"/>
                  <a:gd name="connsiteY9" fmla="*/ 1979271 h 3646025"/>
                  <a:gd name="connsiteX10" fmla="*/ 150471 w 2407534"/>
                  <a:gd name="connsiteY10" fmla="*/ 1747777 h 3646025"/>
                  <a:gd name="connsiteX11" fmla="*/ 0 w 2407534"/>
                  <a:gd name="connsiteY11" fmla="*/ 1608881 h 3646025"/>
                  <a:gd name="connsiteX12" fmla="*/ 202557 w 2407534"/>
                  <a:gd name="connsiteY12" fmla="*/ 1163255 h 3646025"/>
                  <a:gd name="connsiteX13" fmla="*/ 133109 w 2407534"/>
                  <a:gd name="connsiteY13" fmla="*/ 891250 h 3646025"/>
                  <a:gd name="connsiteX14" fmla="*/ 208344 w 2407534"/>
                  <a:gd name="connsiteY14" fmla="*/ 561372 h 3646025"/>
                  <a:gd name="connsiteX15" fmla="*/ 434050 w 2407534"/>
                  <a:gd name="connsiteY15" fmla="*/ 266217 h 3646025"/>
                  <a:gd name="connsiteX16" fmla="*/ 821802 w 2407534"/>
                  <a:gd name="connsiteY16" fmla="*/ 46298 h 3646025"/>
                  <a:gd name="connsiteX17" fmla="*/ 1215342 w 2407534"/>
                  <a:gd name="connsiteY17" fmla="*/ 0 h 3646025"/>
                  <a:gd name="connsiteX18" fmla="*/ 1603093 w 2407534"/>
                  <a:gd name="connsiteY18" fmla="*/ 17362 h 3646025"/>
                  <a:gd name="connsiteX19" fmla="*/ 1904035 w 2407534"/>
                  <a:gd name="connsiteY19" fmla="*/ 208344 h 3646025"/>
                  <a:gd name="connsiteX20" fmla="*/ 2135529 w 2407534"/>
                  <a:gd name="connsiteY20" fmla="*/ 486136 h 3646025"/>
                  <a:gd name="connsiteX21" fmla="*/ 2297575 w 2407534"/>
                  <a:gd name="connsiteY21" fmla="*/ 746567 h 3646025"/>
                  <a:gd name="connsiteX22" fmla="*/ 2297575 w 2407534"/>
                  <a:gd name="connsiteY22" fmla="*/ 1012784 h 3646025"/>
                  <a:gd name="connsiteX23" fmla="*/ 2274425 w 2407534"/>
                  <a:gd name="connsiteY23" fmla="*/ 1325301 h 3646025"/>
                  <a:gd name="connsiteX24" fmla="*/ 2158678 w 2407534"/>
                  <a:gd name="connsiteY24" fmla="*/ 1574157 h 3646025"/>
                  <a:gd name="connsiteX25" fmla="*/ 1950334 w 2407534"/>
                  <a:gd name="connsiteY25" fmla="*/ 1909822 h 3646025"/>
                  <a:gd name="connsiteX26" fmla="*/ 1857737 w 2407534"/>
                  <a:gd name="connsiteY26" fmla="*/ 2100805 h 3646025"/>
                  <a:gd name="connsiteX27" fmla="*/ 1851949 w 2407534"/>
                  <a:gd name="connsiteY27" fmla="*/ 2297574 h 3646025"/>
                  <a:gd name="connsiteX28" fmla="*/ 1985058 w 2407534"/>
                  <a:gd name="connsiteY28" fmla="*/ 2581154 h 3646025"/>
                  <a:gd name="connsiteX29" fmla="*/ 2147104 w 2407534"/>
                  <a:gd name="connsiteY29" fmla="*/ 2870521 h 3646025"/>
                  <a:gd name="connsiteX30" fmla="*/ 2355448 w 2407534"/>
                  <a:gd name="connsiteY30" fmla="*/ 3269848 h 3646025"/>
                  <a:gd name="connsiteX31" fmla="*/ 2407534 w 2407534"/>
                  <a:gd name="connsiteY31" fmla="*/ 3507129 h 3646025"/>
                  <a:gd name="connsiteX32" fmla="*/ 2407534 w 2407534"/>
                  <a:gd name="connsiteY32" fmla="*/ 3605514 h 3646025"/>
                  <a:gd name="connsiteX33" fmla="*/ 2309149 w 2407534"/>
                  <a:gd name="connsiteY33" fmla="*/ 3646025 h 3646025"/>
                  <a:gd name="connsiteX34" fmla="*/ 214131 w 2407534"/>
                  <a:gd name="connsiteY34" fmla="*/ 3640238 h 364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07534" h="3646025">
                    <a:moveTo>
                      <a:pt x="214131" y="3640238"/>
                    </a:moveTo>
                    <a:lnTo>
                      <a:pt x="300942" y="3402957"/>
                    </a:lnTo>
                    <a:lnTo>
                      <a:pt x="630820" y="3096228"/>
                    </a:lnTo>
                    <a:lnTo>
                      <a:pt x="891250" y="2893671"/>
                    </a:lnTo>
                    <a:lnTo>
                      <a:pt x="989635" y="2644815"/>
                    </a:lnTo>
                    <a:lnTo>
                      <a:pt x="931762" y="2448045"/>
                    </a:lnTo>
                    <a:lnTo>
                      <a:pt x="763929" y="2326511"/>
                    </a:lnTo>
                    <a:lnTo>
                      <a:pt x="416688" y="2326511"/>
                    </a:lnTo>
                    <a:lnTo>
                      <a:pt x="248856" y="2257063"/>
                    </a:lnTo>
                    <a:lnTo>
                      <a:pt x="208344" y="1979271"/>
                    </a:lnTo>
                    <a:lnTo>
                      <a:pt x="150471" y="1747777"/>
                    </a:lnTo>
                    <a:lnTo>
                      <a:pt x="0" y="1608881"/>
                    </a:lnTo>
                    <a:lnTo>
                      <a:pt x="202557" y="1163255"/>
                    </a:lnTo>
                    <a:lnTo>
                      <a:pt x="133109" y="891250"/>
                    </a:lnTo>
                    <a:lnTo>
                      <a:pt x="208344" y="561372"/>
                    </a:lnTo>
                    <a:lnTo>
                      <a:pt x="434050" y="266217"/>
                    </a:lnTo>
                    <a:lnTo>
                      <a:pt x="821802" y="46298"/>
                    </a:lnTo>
                    <a:lnTo>
                      <a:pt x="1215342" y="0"/>
                    </a:lnTo>
                    <a:lnTo>
                      <a:pt x="1603093" y="17362"/>
                    </a:lnTo>
                    <a:lnTo>
                      <a:pt x="1904035" y="208344"/>
                    </a:lnTo>
                    <a:lnTo>
                      <a:pt x="2135529" y="486136"/>
                    </a:lnTo>
                    <a:lnTo>
                      <a:pt x="2297575" y="746567"/>
                    </a:lnTo>
                    <a:lnTo>
                      <a:pt x="2297575" y="1012784"/>
                    </a:lnTo>
                    <a:lnTo>
                      <a:pt x="2274425" y="1325301"/>
                    </a:lnTo>
                    <a:lnTo>
                      <a:pt x="2158678" y="1574157"/>
                    </a:lnTo>
                    <a:lnTo>
                      <a:pt x="1950334" y="1909822"/>
                    </a:lnTo>
                    <a:lnTo>
                      <a:pt x="1857737" y="2100805"/>
                    </a:lnTo>
                    <a:lnTo>
                      <a:pt x="1851949" y="2297574"/>
                    </a:lnTo>
                    <a:lnTo>
                      <a:pt x="1985058" y="2581154"/>
                    </a:lnTo>
                    <a:lnTo>
                      <a:pt x="2147104" y="2870521"/>
                    </a:lnTo>
                    <a:lnTo>
                      <a:pt x="2355448" y="3269848"/>
                    </a:lnTo>
                    <a:lnTo>
                      <a:pt x="2407534" y="3507129"/>
                    </a:lnTo>
                    <a:lnTo>
                      <a:pt x="2407534" y="3605514"/>
                    </a:lnTo>
                    <a:lnTo>
                      <a:pt x="2309149" y="3646025"/>
                    </a:lnTo>
                    <a:lnTo>
                      <a:pt x="214131" y="3640238"/>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Freeform 12"/>
              <p:cNvSpPr/>
              <p:nvPr/>
            </p:nvSpPr>
            <p:spPr>
              <a:xfrm>
                <a:off x="3368233" y="1614668"/>
                <a:ext cx="2077656" cy="3657600"/>
              </a:xfrm>
              <a:custGeom>
                <a:avLst/>
                <a:gdLst>
                  <a:gd name="connsiteX0" fmla="*/ 237281 w 2077656"/>
                  <a:gd name="connsiteY0" fmla="*/ 3657600 h 3657600"/>
                  <a:gd name="connsiteX1" fmla="*/ 231494 w 2077656"/>
                  <a:gd name="connsiteY1" fmla="*/ 3483980 h 3657600"/>
                  <a:gd name="connsiteX2" fmla="*/ 381964 w 2077656"/>
                  <a:gd name="connsiteY2" fmla="*/ 3310360 h 3657600"/>
                  <a:gd name="connsiteX3" fmla="*/ 885463 w 2077656"/>
                  <a:gd name="connsiteY3" fmla="*/ 2928395 h 3657600"/>
                  <a:gd name="connsiteX4" fmla="*/ 960699 w 2077656"/>
                  <a:gd name="connsiteY4" fmla="*/ 2783712 h 3657600"/>
                  <a:gd name="connsiteX5" fmla="*/ 972273 w 2077656"/>
                  <a:gd name="connsiteY5" fmla="*/ 2569580 h 3657600"/>
                  <a:gd name="connsiteX6" fmla="*/ 891251 w 2077656"/>
                  <a:gd name="connsiteY6" fmla="*/ 2401747 h 3657600"/>
                  <a:gd name="connsiteX7" fmla="*/ 740780 w 2077656"/>
                  <a:gd name="connsiteY7" fmla="*/ 2332299 h 3657600"/>
                  <a:gd name="connsiteX8" fmla="*/ 515073 w 2077656"/>
                  <a:gd name="connsiteY8" fmla="*/ 2332299 h 3657600"/>
                  <a:gd name="connsiteX9" fmla="*/ 329878 w 2077656"/>
                  <a:gd name="connsiteY9" fmla="*/ 2303362 h 3657600"/>
                  <a:gd name="connsiteX10" fmla="*/ 254643 w 2077656"/>
                  <a:gd name="connsiteY10" fmla="*/ 2204978 h 3657600"/>
                  <a:gd name="connsiteX11" fmla="*/ 214132 w 2077656"/>
                  <a:gd name="connsiteY11" fmla="*/ 1956122 h 3657600"/>
                  <a:gd name="connsiteX12" fmla="*/ 150471 w 2077656"/>
                  <a:gd name="connsiteY12" fmla="*/ 1724628 h 3657600"/>
                  <a:gd name="connsiteX13" fmla="*/ 0 w 2077656"/>
                  <a:gd name="connsiteY13" fmla="*/ 1620456 h 3657600"/>
                  <a:gd name="connsiteX14" fmla="*/ 46299 w 2077656"/>
                  <a:gd name="connsiteY14" fmla="*/ 1493135 h 3657600"/>
                  <a:gd name="connsiteX15" fmla="*/ 185195 w 2077656"/>
                  <a:gd name="connsiteY15" fmla="*/ 1180618 h 3657600"/>
                  <a:gd name="connsiteX16" fmla="*/ 127321 w 2077656"/>
                  <a:gd name="connsiteY16" fmla="*/ 897038 h 3657600"/>
                  <a:gd name="connsiteX17" fmla="*/ 196770 w 2077656"/>
                  <a:gd name="connsiteY17" fmla="*/ 590309 h 3657600"/>
                  <a:gd name="connsiteX18" fmla="*/ 306729 w 2077656"/>
                  <a:gd name="connsiteY18" fmla="*/ 353028 h 3657600"/>
                  <a:gd name="connsiteX19" fmla="*/ 491924 w 2077656"/>
                  <a:gd name="connsiteY19" fmla="*/ 196770 h 3657600"/>
                  <a:gd name="connsiteX20" fmla="*/ 694481 w 2077656"/>
                  <a:gd name="connsiteY20" fmla="*/ 86810 h 3657600"/>
                  <a:gd name="connsiteX21" fmla="*/ 1018572 w 2077656"/>
                  <a:gd name="connsiteY21" fmla="*/ 17362 h 3657600"/>
                  <a:gd name="connsiteX22" fmla="*/ 1296364 w 2077656"/>
                  <a:gd name="connsiteY22" fmla="*/ 0 h 3657600"/>
                  <a:gd name="connsiteX23" fmla="*/ 1504709 w 2077656"/>
                  <a:gd name="connsiteY23" fmla="*/ 0 h 3657600"/>
                  <a:gd name="connsiteX24" fmla="*/ 1736202 w 2077656"/>
                  <a:gd name="connsiteY24" fmla="*/ 86810 h 3657600"/>
                  <a:gd name="connsiteX25" fmla="*/ 1527858 w 2077656"/>
                  <a:gd name="connsiteY25" fmla="*/ 225707 h 3657600"/>
                  <a:gd name="connsiteX26" fmla="*/ 1354238 w 2077656"/>
                  <a:gd name="connsiteY26" fmla="*/ 491924 h 3657600"/>
                  <a:gd name="connsiteX27" fmla="*/ 1279002 w 2077656"/>
                  <a:gd name="connsiteY27" fmla="*/ 711843 h 3657600"/>
                  <a:gd name="connsiteX28" fmla="*/ 1232704 w 2077656"/>
                  <a:gd name="connsiteY28" fmla="*/ 879676 h 3657600"/>
                  <a:gd name="connsiteX29" fmla="*/ 1226916 w 2077656"/>
                  <a:gd name="connsiteY29" fmla="*/ 1047509 h 3657600"/>
                  <a:gd name="connsiteX30" fmla="*/ 1255853 w 2077656"/>
                  <a:gd name="connsiteY30" fmla="*/ 1203767 h 3657600"/>
                  <a:gd name="connsiteX31" fmla="*/ 1088020 w 2077656"/>
                  <a:gd name="connsiteY31" fmla="*/ 1603094 h 3657600"/>
                  <a:gd name="connsiteX32" fmla="*/ 1088020 w 2077656"/>
                  <a:gd name="connsiteY32" fmla="*/ 1684117 h 3657600"/>
                  <a:gd name="connsiteX33" fmla="*/ 1221129 w 2077656"/>
                  <a:gd name="connsiteY33" fmla="*/ 1759352 h 3657600"/>
                  <a:gd name="connsiteX34" fmla="*/ 1250066 w 2077656"/>
                  <a:gd name="connsiteY34" fmla="*/ 1851950 h 3657600"/>
                  <a:gd name="connsiteX35" fmla="*/ 1290577 w 2077656"/>
                  <a:gd name="connsiteY35" fmla="*/ 2095018 h 3657600"/>
                  <a:gd name="connsiteX36" fmla="*/ 1371600 w 2077656"/>
                  <a:gd name="connsiteY36" fmla="*/ 2291788 h 3657600"/>
                  <a:gd name="connsiteX37" fmla="*/ 1487347 w 2077656"/>
                  <a:gd name="connsiteY37" fmla="*/ 2343874 h 3657600"/>
                  <a:gd name="connsiteX38" fmla="*/ 1695691 w 2077656"/>
                  <a:gd name="connsiteY38" fmla="*/ 2349661 h 3657600"/>
                  <a:gd name="connsiteX39" fmla="*/ 1828800 w 2077656"/>
                  <a:gd name="connsiteY39" fmla="*/ 2367023 h 3657600"/>
                  <a:gd name="connsiteX40" fmla="*/ 2008208 w 2077656"/>
                  <a:gd name="connsiteY40" fmla="*/ 2448046 h 3657600"/>
                  <a:gd name="connsiteX41" fmla="*/ 2077656 w 2077656"/>
                  <a:gd name="connsiteY41" fmla="*/ 2621666 h 3657600"/>
                  <a:gd name="connsiteX42" fmla="*/ 2071868 w 2077656"/>
                  <a:gd name="connsiteY42" fmla="*/ 2725838 h 3657600"/>
                  <a:gd name="connsiteX43" fmla="*/ 1985058 w 2077656"/>
                  <a:gd name="connsiteY43" fmla="*/ 2876309 h 3657600"/>
                  <a:gd name="connsiteX44" fmla="*/ 1851949 w 2077656"/>
                  <a:gd name="connsiteY44" fmla="*/ 3003631 h 3657600"/>
                  <a:gd name="connsiteX45" fmla="*/ 1672542 w 2077656"/>
                  <a:gd name="connsiteY45" fmla="*/ 3125165 h 3657600"/>
                  <a:gd name="connsiteX46" fmla="*/ 1545220 w 2077656"/>
                  <a:gd name="connsiteY46" fmla="*/ 3229337 h 3657600"/>
                  <a:gd name="connsiteX47" fmla="*/ 1435261 w 2077656"/>
                  <a:gd name="connsiteY47" fmla="*/ 3321935 h 3657600"/>
                  <a:gd name="connsiteX48" fmla="*/ 1354238 w 2077656"/>
                  <a:gd name="connsiteY48" fmla="*/ 3420319 h 3657600"/>
                  <a:gd name="connsiteX49" fmla="*/ 1279002 w 2077656"/>
                  <a:gd name="connsiteY49" fmla="*/ 3640238 h 3657600"/>
                  <a:gd name="connsiteX50" fmla="*/ 237281 w 2077656"/>
                  <a:gd name="connsiteY50"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77656" h="3657600">
                    <a:moveTo>
                      <a:pt x="237281" y="3657600"/>
                    </a:moveTo>
                    <a:lnTo>
                      <a:pt x="231494" y="3483980"/>
                    </a:lnTo>
                    <a:lnTo>
                      <a:pt x="381964" y="3310360"/>
                    </a:lnTo>
                    <a:lnTo>
                      <a:pt x="885463" y="2928395"/>
                    </a:lnTo>
                    <a:lnTo>
                      <a:pt x="960699" y="2783712"/>
                    </a:lnTo>
                    <a:lnTo>
                      <a:pt x="972273" y="2569580"/>
                    </a:lnTo>
                    <a:lnTo>
                      <a:pt x="891251" y="2401747"/>
                    </a:lnTo>
                    <a:lnTo>
                      <a:pt x="740780" y="2332299"/>
                    </a:lnTo>
                    <a:lnTo>
                      <a:pt x="515073" y="2332299"/>
                    </a:lnTo>
                    <a:lnTo>
                      <a:pt x="329878" y="2303362"/>
                    </a:lnTo>
                    <a:lnTo>
                      <a:pt x="254643" y="2204978"/>
                    </a:lnTo>
                    <a:lnTo>
                      <a:pt x="214132" y="1956122"/>
                    </a:lnTo>
                    <a:lnTo>
                      <a:pt x="150471" y="1724628"/>
                    </a:lnTo>
                    <a:lnTo>
                      <a:pt x="0" y="1620456"/>
                    </a:lnTo>
                    <a:lnTo>
                      <a:pt x="46299" y="1493135"/>
                    </a:lnTo>
                    <a:lnTo>
                      <a:pt x="185195" y="1180618"/>
                    </a:lnTo>
                    <a:lnTo>
                      <a:pt x="127321" y="897038"/>
                    </a:lnTo>
                    <a:lnTo>
                      <a:pt x="196770" y="590309"/>
                    </a:lnTo>
                    <a:lnTo>
                      <a:pt x="306729" y="353028"/>
                    </a:lnTo>
                    <a:lnTo>
                      <a:pt x="491924" y="196770"/>
                    </a:lnTo>
                    <a:lnTo>
                      <a:pt x="694481" y="86810"/>
                    </a:lnTo>
                    <a:lnTo>
                      <a:pt x="1018572" y="17362"/>
                    </a:lnTo>
                    <a:lnTo>
                      <a:pt x="1296364" y="0"/>
                    </a:lnTo>
                    <a:lnTo>
                      <a:pt x="1504709" y="0"/>
                    </a:lnTo>
                    <a:lnTo>
                      <a:pt x="1736202" y="86810"/>
                    </a:lnTo>
                    <a:lnTo>
                      <a:pt x="1527858" y="225707"/>
                    </a:lnTo>
                    <a:lnTo>
                      <a:pt x="1354238" y="491924"/>
                    </a:lnTo>
                    <a:lnTo>
                      <a:pt x="1279002" y="711843"/>
                    </a:lnTo>
                    <a:lnTo>
                      <a:pt x="1232704" y="879676"/>
                    </a:lnTo>
                    <a:lnTo>
                      <a:pt x="1226916" y="1047509"/>
                    </a:lnTo>
                    <a:lnTo>
                      <a:pt x="1255853" y="1203767"/>
                    </a:lnTo>
                    <a:lnTo>
                      <a:pt x="1088020" y="1603094"/>
                    </a:lnTo>
                    <a:lnTo>
                      <a:pt x="1088020" y="1684117"/>
                    </a:lnTo>
                    <a:lnTo>
                      <a:pt x="1221129" y="1759352"/>
                    </a:lnTo>
                    <a:lnTo>
                      <a:pt x="1250066" y="1851950"/>
                    </a:lnTo>
                    <a:lnTo>
                      <a:pt x="1290577" y="2095018"/>
                    </a:lnTo>
                    <a:lnTo>
                      <a:pt x="1371600" y="2291788"/>
                    </a:lnTo>
                    <a:lnTo>
                      <a:pt x="1487347" y="2343874"/>
                    </a:lnTo>
                    <a:lnTo>
                      <a:pt x="1695691" y="2349661"/>
                    </a:lnTo>
                    <a:lnTo>
                      <a:pt x="1828800" y="2367023"/>
                    </a:lnTo>
                    <a:lnTo>
                      <a:pt x="2008208" y="2448046"/>
                    </a:lnTo>
                    <a:lnTo>
                      <a:pt x="2077656" y="2621666"/>
                    </a:lnTo>
                    <a:lnTo>
                      <a:pt x="2071868" y="2725838"/>
                    </a:lnTo>
                    <a:lnTo>
                      <a:pt x="1985058" y="2876309"/>
                    </a:lnTo>
                    <a:lnTo>
                      <a:pt x="1851949" y="3003631"/>
                    </a:lnTo>
                    <a:lnTo>
                      <a:pt x="1672542" y="3125165"/>
                    </a:lnTo>
                    <a:lnTo>
                      <a:pt x="1545220" y="3229337"/>
                    </a:lnTo>
                    <a:lnTo>
                      <a:pt x="1435261" y="3321935"/>
                    </a:lnTo>
                    <a:lnTo>
                      <a:pt x="1354238" y="3420319"/>
                    </a:lnTo>
                    <a:lnTo>
                      <a:pt x="1279002" y="3640238"/>
                    </a:lnTo>
                    <a:lnTo>
                      <a:pt x="237281" y="3657600"/>
                    </a:lnTo>
                    <a:close/>
                  </a:path>
                </a:pathLst>
              </a:cu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Freeform 13"/>
              <p:cNvSpPr/>
              <p:nvPr/>
            </p:nvSpPr>
            <p:spPr>
              <a:xfrm>
                <a:off x="2268638" y="1585732"/>
                <a:ext cx="2071868" cy="3692324"/>
              </a:xfrm>
              <a:custGeom>
                <a:avLst/>
                <a:gdLst>
                  <a:gd name="connsiteX0" fmla="*/ 312516 w 2071868"/>
                  <a:gd name="connsiteY0" fmla="*/ 3692324 h 3692324"/>
                  <a:gd name="connsiteX1" fmla="*/ 254643 w 2071868"/>
                  <a:gd name="connsiteY1" fmla="*/ 3593939 h 3692324"/>
                  <a:gd name="connsiteX2" fmla="*/ 358815 w 2071868"/>
                  <a:gd name="connsiteY2" fmla="*/ 3379807 h 3692324"/>
                  <a:gd name="connsiteX3" fmla="*/ 711843 w 2071868"/>
                  <a:gd name="connsiteY3" fmla="*/ 3096227 h 3692324"/>
                  <a:gd name="connsiteX4" fmla="*/ 949124 w 2071868"/>
                  <a:gd name="connsiteY4" fmla="*/ 2882096 h 3692324"/>
                  <a:gd name="connsiteX5" fmla="*/ 1001210 w 2071868"/>
                  <a:gd name="connsiteY5" fmla="*/ 2679539 h 3692324"/>
                  <a:gd name="connsiteX6" fmla="*/ 954911 w 2071868"/>
                  <a:gd name="connsiteY6" fmla="*/ 2459620 h 3692324"/>
                  <a:gd name="connsiteX7" fmla="*/ 781291 w 2071868"/>
                  <a:gd name="connsiteY7" fmla="*/ 2367022 h 3692324"/>
                  <a:gd name="connsiteX8" fmla="*/ 451413 w 2071868"/>
                  <a:gd name="connsiteY8" fmla="*/ 2349660 h 3692324"/>
                  <a:gd name="connsiteX9" fmla="*/ 318304 w 2071868"/>
                  <a:gd name="connsiteY9" fmla="*/ 2280212 h 3692324"/>
                  <a:gd name="connsiteX10" fmla="*/ 266218 w 2071868"/>
                  <a:gd name="connsiteY10" fmla="*/ 2118167 h 3692324"/>
                  <a:gd name="connsiteX11" fmla="*/ 196770 w 2071868"/>
                  <a:gd name="connsiteY11" fmla="*/ 1823012 h 3692324"/>
                  <a:gd name="connsiteX12" fmla="*/ 92597 w 2071868"/>
                  <a:gd name="connsiteY12" fmla="*/ 1707265 h 3692324"/>
                  <a:gd name="connsiteX13" fmla="*/ 0 w 2071868"/>
                  <a:gd name="connsiteY13" fmla="*/ 1620455 h 3692324"/>
                  <a:gd name="connsiteX14" fmla="*/ 127321 w 2071868"/>
                  <a:gd name="connsiteY14" fmla="*/ 1417898 h 3692324"/>
                  <a:gd name="connsiteX15" fmla="*/ 196770 w 2071868"/>
                  <a:gd name="connsiteY15" fmla="*/ 1180617 h 3692324"/>
                  <a:gd name="connsiteX16" fmla="*/ 173620 w 2071868"/>
                  <a:gd name="connsiteY16" fmla="*/ 897038 h 3692324"/>
                  <a:gd name="connsiteX17" fmla="*/ 266218 w 2071868"/>
                  <a:gd name="connsiteY17" fmla="*/ 532435 h 3692324"/>
                  <a:gd name="connsiteX18" fmla="*/ 451413 w 2071868"/>
                  <a:gd name="connsiteY18" fmla="*/ 248855 h 3692324"/>
                  <a:gd name="connsiteX19" fmla="*/ 816015 w 2071868"/>
                  <a:gd name="connsiteY19" fmla="*/ 57873 h 3692324"/>
                  <a:gd name="connsiteX20" fmla="*/ 1145894 w 2071868"/>
                  <a:gd name="connsiteY20" fmla="*/ 11574 h 3692324"/>
                  <a:gd name="connsiteX21" fmla="*/ 1417899 w 2071868"/>
                  <a:gd name="connsiteY21" fmla="*/ 0 h 3692324"/>
                  <a:gd name="connsiteX22" fmla="*/ 1568370 w 2071868"/>
                  <a:gd name="connsiteY22" fmla="*/ 46298 h 3692324"/>
                  <a:gd name="connsiteX23" fmla="*/ 1770927 w 2071868"/>
                  <a:gd name="connsiteY23" fmla="*/ 115746 h 3692324"/>
                  <a:gd name="connsiteX24" fmla="*/ 1527858 w 2071868"/>
                  <a:gd name="connsiteY24" fmla="*/ 324091 h 3692324"/>
                  <a:gd name="connsiteX25" fmla="*/ 1354238 w 2071868"/>
                  <a:gd name="connsiteY25" fmla="*/ 491924 h 3692324"/>
                  <a:gd name="connsiteX26" fmla="*/ 1284790 w 2071868"/>
                  <a:gd name="connsiteY26" fmla="*/ 642395 h 3692324"/>
                  <a:gd name="connsiteX27" fmla="*/ 1250066 w 2071868"/>
                  <a:gd name="connsiteY27" fmla="*/ 821802 h 3692324"/>
                  <a:gd name="connsiteX28" fmla="*/ 1238491 w 2071868"/>
                  <a:gd name="connsiteY28" fmla="*/ 954911 h 3692324"/>
                  <a:gd name="connsiteX29" fmla="*/ 1267428 w 2071868"/>
                  <a:gd name="connsiteY29" fmla="*/ 1163255 h 3692324"/>
                  <a:gd name="connsiteX30" fmla="*/ 1284790 w 2071868"/>
                  <a:gd name="connsiteY30" fmla="*/ 1284790 h 3692324"/>
                  <a:gd name="connsiteX31" fmla="*/ 1169043 w 2071868"/>
                  <a:gd name="connsiteY31" fmla="*/ 1504709 h 3692324"/>
                  <a:gd name="connsiteX32" fmla="*/ 1105382 w 2071868"/>
                  <a:gd name="connsiteY32" fmla="*/ 1591519 h 3692324"/>
                  <a:gd name="connsiteX33" fmla="*/ 1082233 w 2071868"/>
                  <a:gd name="connsiteY33" fmla="*/ 1637817 h 3692324"/>
                  <a:gd name="connsiteX34" fmla="*/ 1157468 w 2071868"/>
                  <a:gd name="connsiteY34" fmla="*/ 1724627 h 3692324"/>
                  <a:gd name="connsiteX35" fmla="*/ 1244278 w 2071868"/>
                  <a:gd name="connsiteY35" fmla="*/ 1776714 h 3692324"/>
                  <a:gd name="connsiteX36" fmla="*/ 1273215 w 2071868"/>
                  <a:gd name="connsiteY36" fmla="*/ 1880886 h 3692324"/>
                  <a:gd name="connsiteX37" fmla="*/ 1307939 w 2071868"/>
                  <a:gd name="connsiteY37" fmla="*/ 2031357 h 3692324"/>
                  <a:gd name="connsiteX38" fmla="*/ 1331089 w 2071868"/>
                  <a:gd name="connsiteY38" fmla="*/ 2170253 h 3692324"/>
                  <a:gd name="connsiteX39" fmla="*/ 1348451 w 2071868"/>
                  <a:gd name="connsiteY39" fmla="*/ 2239701 h 3692324"/>
                  <a:gd name="connsiteX40" fmla="*/ 1452623 w 2071868"/>
                  <a:gd name="connsiteY40" fmla="*/ 2343873 h 3692324"/>
                  <a:gd name="connsiteX41" fmla="*/ 1603094 w 2071868"/>
                  <a:gd name="connsiteY41" fmla="*/ 2367022 h 3692324"/>
                  <a:gd name="connsiteX42" fmla="*/ 1747777 w 2071868"/>
                  <a:gd name="connsiteY42" fmla="*/ 2378597 h 3692324"/>
                  <a:gd name="connsiteX43" fmla="*/ 1904035 w 2071868"/>
                  <a:gd name="connsiteY43" fmla="*/ 2390172 h 3692324"/>
                  <a:gd name="connsiteX44" fmla="*/ 1985058 w 2071868"/>
                  <a:gd name="connsiteY44" fmla="*/ 2436471 h 3692324"/>
                  <a:gd name="connsiteX45" fmla="*/ 2071868 w 2071868"/>
                  <a:gd name="connsiteY45" fmla="*/ 2552217 h 3692324"/>
                  <a:gd name="connsiteX46" fmla="*/ 2071868 w 2071868"/>
                  <a:gd name="connsiteY46" fmla="*/ 2673752 h 3692324"/>
                  <a:gd name="connsiteX47" fmla="*/ 2071868 w 2071868"/>
                  <a:gd name="connsiteY47" fmla="*/ 2801073 h 3692324"/>
                  <a:gd name="connsiteX48" fmla="*/ 2019782 w 2071868"/>
                  <a:gd name="connsiteY48" fmla="*/ 2939969 h 3692324"/>
                  <a:gd name="connsiteX49" fmla="*/ 1869311 w 2071868"/>
                  <a:gd name="connsiteY49" fmla="*/ 3026779 h 3692324"/>
                  <a:gd name="connsiteX50" fmla="*/ 1689904 w 2071868"/>
                  <a:gd name="connsiteY50" fmla="*/ 3171463 h 3692324"/>
                  <a:gd name="connsiteX51" fmla="*/ 1522071 w 2071868"/>
                  <a:gd name="connsiteY51" fmla="*/ 3292997 h 3692324"/>
                  <a:gd name="connsiteX52" fmla="*/ 1417899 w 2071868"/>
                  <a:gd name="connsiteY52" fmla="*/ 3397169 h 3692324"/>
                  <a:gd name="connsiteX53" fmla="*/ 1354238 w 2071868"/>
                  <a:gd name="connsiteY53" fmla="*/ 3524491 h 3692324"/>
                  <a:gd name="connsiteX54" fmla="*/ 1284790 w 2071868"/>
                  <a:gd name="connsiteY54" fmla="*/ 3674962 h 3692324"/>
                  <a:gd name="connsiteX55" fmla="*/ 312516 w 2071868"/>
                  <a:gd name="connsiteY55" fmla="*/ 3692324 h 36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71868" h="3692324">
                    <a:moveTo>
                      <a:pt x="312516" y="3692324"/>
                    </a:moveTo>
                    <a:lnTo>
                      <a:pt x="254643" y="3593939"/>
                    </a:lnTo>
                    <a:lnTo>
                      <a:pt x="358815" y="3379807"/>
                    </a:lnTo>
                    <a:lnTo>
                      <a:pt x="711843" y="3096227"/>
                    </a:lnTo>
                    <a:lnTo>
                      <a:pt x="949124" y="2882096"/>
                    </a:lnTo>
                    <a:lnTo>
                      <a:pt x="1001210" y="2679539"/>
                    </a:lnTo>
                    <a:lnTo>
                      <a:pt x="954911" y="2459620"/>
                    </a:lnTo>
                    <a:lnTo>
                      <a:pt x="781291" y="2367022"/>
                    </a:lnTo>
                    <a:lnTo>
                      <a:pt x="451413" y="2349660"/>
                    </a:lnTo>
                    <a:lnTo>
                      <a:pt x="318304" y="2280212"/>
                    </a:lnTo>
                    <a:lnTo>
                      <a:pt x="266218" y="2118167"/>
                    </a:lnTo>
                    <a:lnTo>
                      <a:pt x="196770" y="1823012"/>
                    </a:lnTo>
                    <a:lnTo>
                      <a:pt x="92597" y="1707265"/>
                    </a:lnTo>
                    <a:lnTo>
                      <a:pt x="0" y="1620455"/>
                    </a:lnTo>
                    <a:lnTo>
                      <a:pt x="127321" y="1417898"/>
                    </a:lnTo>
                    <a:lnTo>
                      <a:pt x="196770" y="1180617"/>
                    </a:lnTo>
                    <a:lnTo>
                      <a:pt x="173620" y="897038"/>
                    </a:lnTo>
                    <a:lnTo>
                      <a:pt x="266218" y="532435"/>
                    </a:lnTo>
                    <a:lnTo>
                      <a:pt x="451413" y="248855"/>
                    </a:lnTo>
                    <a:lnTo>
                      <a:pt x="816015" y="57873"/>
                    </a:lnTo>
                    <a:lnTo>
                      <a:pt x="1145894" y="11574"/>
                    </a:lnTo>
                    <a:lnTo>
                      <a:pt x="1417899" y="0"/>
                    </a:lnTo>
                    <a:lnTo>
                      <a:pt x="1568370" y="46298"/>
                    </a:lnTo>
                    <a:lnTo>
                      <a:pt x="1770927" y="115746"/>
                    </a:lnTo>
                    <a:lnTo>
                      <a:pt x="1527858" y="324091"/>
                    </a:lnTo>
                    <a:lnTo>
                      <a:pt x="1354238" y="491924"/>
                    </a:lnTo>
                    <a:lnTo>
                      <a:pt x="1284790" y="642395"/>
                    </a:lnTo>
                    <a:lnTo>
                      <a:pt x="1250066" y="821802"/>
                    </a:lnTo>
                    <a:lnTo>
                      <a:pt x="1238491" y="954911"/>
                    </a:lnTo>
                    <a:lnTo>
                      <a:pt x="1267428" y="1163255"/>
                    </a:lnTo>
                    <a:lnTo>
                      <a:pt x="1284790" y="1284790"/>
                    </a:lnTo>
                    <a:lnTo>
                      <a:pt x="1169043" y="1504709"/>
                    </a:lnTo>
                    <a:lnTo>
                      <a:pt x="1105382" y="1591519"/>
                    </a:lnTo>
                    <a:lnTo>
                      <a:pt x="1082233" y="1637817"/>
                    </a:lnTo>
                    <a:lnTo>
                      <a:pt x="1157468" y="1724627"/>
                    </a:lnTo>
                    <a:lnTo>
                      <a:pt x="1244278" y="1776714"/>
                    </a:lnTo>
                    <a:lnTo>
                      <a:pt x="1273215" y="1880886"/>
                    </a:lnTo>
                    <a:lnTo>
                      <a:pt x="1307939" y="2031357"/>
                    </a:lnTo>
                    <a:lnTo>
                      <a:pt x="1331089" y="2170253"/>
                    </a:lnTo>
                    <a:lnTo>
                      <a:pt x="1348451" y="2239701"/>
                    </a:lnTo>
                    <a:lnTo>
                      <a:pt x="1452623" y="2343873"/>
                    </a:lnTo>
                    <a:lnTo>
                      <a:pt x="1603094" y="2367022"/>
                    </a:lnTo>
                    <a:lnTo>
                      <a:pt x="1747777" y="2378597"/>
                    </a:lnTo>
                    <a:lnTo>
                      <a:pt x="1904035" y="2390172"/>
                    </a:lnTo>
                    <a:lnTo>
                      <a:pt x="1985058" y="2436471"/>
                    </a:lnTo>
                    <a:lnTo>
                      <a:pt x="2071868" y="2552217"/>
                    </a:lnTo>
                    <a:lnTo>
                      <a:pt x="2071868" y="2673752"/>
                    </a:lnTo>
                    <a:lnTo>
                      <a:pt x="2071868" y="2801073"/>
                    </a:lnTo>
                    <a:lnTo>
                      <a:pt x="2019782" y="2939969"/>
                    </a:lnTo>
                    <a:lnTo>
                      <a:pt x="1869311" y="3026779"/>
                    </a:lnTo>
                    <a:lnTo>
                      <a:pt x="1689904" y="3171463"/>
                    </a:lnTo>
                    <a:lnTo>
                      <a:pt x="1522071" y="3292997"/>
                    </a:lnTo>
                    <a:lnTo>
                      <a:pt x="1417899" y="3397169"/>
                    </a:lnTo>
                    <a:lnTo>
                      <a:pt x="1354238" y="3524491"/>
                    </a:lnTo>
                    <a:lnTo>
                      <a:pt x="1284790" y="3674962"/>
                    </a:lnTo>
                    <a:lnTo>
                      <a:pt x="312516" y="3692324"/>
                    </a:lnTo>
                    <a:close/>
                  </a:path>
                </a:pathLst>
              </a:cu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6">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0425" y="1474788"/>
                <a:ext cx="488315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7343537" y="3727043"/>
              <a:ext cx="847314" cy="811450"/>
              <a:chOff x="1143333" y="4385251"/>
              <a:chExt cx="683700" cy="654761"/>
            </a:xfrm>
            <a:effectLst>
              <a:outerShdw blurRad="76200" dir="18900000" sy="23000" kx="-1200000" algn="bl" rotWithShape="0">
                <a:prstClr val="black">
                  <a:alpha val="20000"/>
                </a:prstClr>
              </a:outerShdw>
            </a:effectLst>
          </p:grpSpPr>
          <p:pic>
            <p:nvPicPr>
              <p:cNvPr id="72" name="Picture 4"/>
              <p:cNvPicPr>
                <a:picLocks noChangeAspect="1" noChangeArrowheads="1"/>
              </p:cNvPicPr>
              <p:nvPr/>
            </p:nvPicPr>
            <p:blipFill>
              <a:blip r:embed="rId8">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51266" y="4467579"/>
                <a:ext cx="275767" cy="56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3"/>
              <p:cNvPicPr>
                <a:picLocks noChangeAspect="1" noChangeArrowheads="1"/>
              </p:cNvPicPr>
              <p:nvPr/>
            </p:nvPicPr>
            <p:blipFill>
              <a:blip r:embed="rId10">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43333" y="4385251"/>
                <a:ext cx="254781" cy="65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3"/>
              <p:cNvPicPr>
                <a:picLocks noChangeAspect="1" noChangeArrowheads="1"/>
              </p:cNvPicPr>
              <p:nvPr/>
            </p:nvPicPr>
            <p:blipFill rotWithShape="1">
              <a:blip r:embed="rId12"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a:off x="1290225" y="4540188"/>
                <a:ext cx="338042" cy="49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0" name="Rectangle 79"/>
            <p:cNvSpPr/>
            <p:nvPr/>
          </p:nvSpPr>
          <p:spPr>
            <a:xfrm>
              <a:off x="7080076" y="4599238"/>
              <a:ext cx="1374236" cy="707886"/>
            </a:xfrm>
            <a:prstGeom prst="rect">
              <a:avLst/>
            </a:prstGeom>
            <a:noFill/>
            <a:ln>
              <a:noFill/>
            </a:ln>
          </p:spPr>
          <p:txBody>
            <a:bodyPr wrap="square">
              <a:spAutoFit/>
            </a:bodyPr>
            <a:lstStyle/>
            <a:p>
              <a:pPr algn="ctr"/>
              <a:r>
                <a:rPr lang="en-GB" sz="2000" b="1" dirty="0">
                  <a:solidFill>
                    <a:schemeClr val="tx2"/>
                  </a:solidFill>
                </a:rPr>
                <a:t>Mean BMI</a:t>
              </a:r>
              <a:endParaRPr lang="en-GB" sz="1200" b="1" dirty="0">
                <a:solidFill>
                  <a:schemeClr val="tx2"/>
                </a:solidFill>
              </a:endParaRPr>
            </a:p>
          </p:txBody>
        </p:sp>
        <p:sp>
          <p:nvSpPr>
            <p:cNvPr id="82" name="Rectangle 81"/>
            <p:cNvSpPr/>
            <p:nvPr/>
          </p:nvSpPr>
          <p:spPr>
            <a:xfrm>
              <a:off x="6853919" y="4999931"/>
              <a:ext cx="1826551" cy="584775"/>
            </a:xfrm>
            <a:prstGeom prst="rect">
              <a:avLst/>
            </a:prstGeom>
            <a:noFill/>
            <a:ln>
              <a:noFill/>
            </a:ln>
          </p:spPr>
          <p:txBody>
            <a:bodyPr wrap="square">
              <a:spAutoFit/>
            </a:bodyPr>
            <a:lstStyle/>
            <a:p>
              <a:pPr algn="ctr"/>
              <a:r>
                <a:rPr lang="en-GB" sz="3200" b="1" dirty="0">
                  <a:solidFill>
                    <a:schemeClr val="tx2"/>
                  </a:solidFill>
                </a:rPr>
                <a:t>31.2</a:t>
              </a:r>
              <a:r>
                <a:rPr lang="en-GB" dirty="0">
                  <a:solidFill>
                    <a:schemeClr val="tx2"/>
                  </a:solidFill>
                </a:rPr>
                <a:t> kg/m</a:t>
              </a:r>
              <a:r>
                <a:rPr lang="en-GB" baseline="30000" dirty="0">
                  <a:solidFill>
                    <a:schemeClr val="tx2"/>
                  </a:solidFill>
                </a:rPr>
                <a:t>2</a:t>
              </a:r>
            </a:p>
          </p:txBody>
        </p:sp>
        <p:sp>
          <p:nvSpPr>
            <p:cNvPr id="83" name="Rectangle 82"/>
            <p:cNvSpPr/>
            <p:nvPr/>
          </p:nvSpPr>
          <p:spPr>
            <a:xfrm>
              <a:off x="5031542" y="4599821"/>
              <a:ext cx="1374236" cy="400110"/>
            </a:xfrm>
            <a:prstGeom prst="rect">
              <a:avLst/>
            </a:prstGeom>
            <a:noFill/>
            <a:ln>
              <a:noFill/>
            </a:ln>
          </p:spPr>
          <p:txBody>
            <a:bodyPr wrap="square">
              <a:spAutoFit/>
            </a:bodyPr>
            <a:lstStyle/>
            <a:p>
              <a:pPr algn="ctr"/>
              <a:r>
                <a:rPr lang="en-GB" sz="2000" b="1" dirty="0">
                  <a:solidFill>
                    <a:schemeClr val="tx2"/>
                  </a:solidFill>
                </a:rPr>
                <a:t>Race</a:t>
              </a:r>
              <a:endParaRPr lang="en-GB" sz="1200" b="1" dirty="0">
                <a:solidFill>
                  <a:schemeClr val="tx2"/>
                </a:solidFill>
              </a:endParaRPr>
            </a:p>
          </p:txBody>
        </p:sp>
      </p:grpSp>
      <p:grpSp>
        <p:nvGrpSpPr>
          <p:cNvPr id="23" name="Group 22"/>
          <p:cNvGrpSpPr/>
          <p:nvPr/>
        </p:nvGrpSpPr>
        <p:grpSpPr>
          <a:xfrm>
            <a:off x="3124085" y="2407667"/>
            <a:ext cx="5584028" cy="872286"/>
            <a:chOff x="1828800" y="2407667"/>
            <a:chExt cx="5355312" cy="872286"/>
          </a:xfrm>
        </p:grpSpPr>
        <p:grpSp>
          <p:nvGrpSpPr>
            <p:cNvPr id="21" name="Group 20"/>
            <p:cNvGrpSpPr/>
            <p:nvPr/>
          </p:nvGrpSpPr>
          <p:grpSpPr>
            <a:xfrm>
              <a:off x="1828800" y="2407667"/>
              <a:ext cx="5355312" cy="872286"/>
              <a:chOff x="1828800" y="2285957"/>
              <a:chExt cx="5355312" cy="872286"/>
            </a:xfrm>
          </p:grpSpPr>
          <p:sp>
            <p:nvSpPr>
              <p:cNvPr id="4" name="TextBox 3"/>
              <p:cNvSpPr txBox="1"/>
              <p:nvPr/>
            </p:nvSpPr>
            <p:spPr>
              <a:xfrm>
                <a:off x="1828800" y="2388802"/>
                <a:ext cx="5355312" cy="769441"/>
              </a:xfrm>
              <a:prstGeom prst="rect">
                <a:avLst/>
              </a:prstGeom>
              <a:noFill/>
            </p:spPr>
            <p:txBody>
              <a:bodyPr wrap="none" rtlCol="0">
                <a:spAutoFit/>
              </a:bodyPr>
              <a:lstStyle/>
              <a:p>
                <a:pPr marL="269875" indent="-269875" defTabSz="457200">
                  <a:spcBef>
                    <a:spcPct val="20000"/>
                  </a:spcBef>
                  <a:buClr>
                    <a:schemeClr val="tx2"/>
                  </a:buClr>
                  <a:buFont typeface="Arial"/>
                  <a:buChar char="•"/>
                </a:pPr>
                <a:r>
                  <a:rPr lang="en-GB" sz="2000" spc="-20" dirty="0">
                    <a:solidFill>
                      <a:schemeClr val="tx2"/>
                    </a:solidFill>
                  </a:rPr>
                  <a:t>n=</a:t>
                </a:r>
              </a:p>
              <a:p>
                <a:pPr marL="269875" indent="-269875" defTabSz="457200">
                  <a:spcBef>
                    <a:spcPct val="20000"/>
                  </a:spcBef>
                  <a:buClr>
                    <a:schemeClr val="tx2"/>
                  </a:buClr>
                  <a:buFont typeface="Arial"/>
                  <a:buChar char="•"/>
                </a:pPr>
                <a:r>
                  <a:rPr lang="en-GB" sz="2000" spc="-20" dirty="0">
                    <a:solidFill>
                      <a:schemeClr val="tx2"/>
                    </a:solidFill>
                  </a:rPr>
                  <a:t>Osteoporosis was not an entry criterion</a:t>
                </a:r>
              </a:p>
            </p:txBody>
          </p:sp>
          <p:sp>
            <p:nvSpPr>
              <p:cNvPr id="20" name="TextBox 19"/>
              <p:cNvSpPr txBox="1"/>
              <p:nvPr/>
            </p:nvSpPr>
            <p:spPr>
              <a:xfrm>
                <a:off x="2438413" y="2285957"/>
                <a:ext cx="653064" cy="584775"/>
              </a:xfrm>
              <a:prstGeom prst="rect">
                <a:avLst/>
              </a:prstGeom>
              <a:noFill/>
            </p:spPr>
            <p:txBody>
              <a:bodyPr wrap="none" rtlCol="0">
                <a:spAutoFit/>
              </a:bodyPr>
              <a:lstStyle/>
              <a:p>
                <a:r>
                  <a:rPr lang="en-GB" sz="3200" b="1" spc="-20" dirty="0">
                    <a:solidFill>
                      <a:schemeClr val="tx2"/>
                    </a:solidFill>
                  </a:rPr>
                  <a:t>211</a:t>
                </a:r>
              </a:p>
            </p:txBody>
          </p:sp>
        </p:grpSp>
        <p:sp>
          <p:nvSpPr>
            <p:cNvPr id="92" name="TextBox 91"/>
            <p:cNvSpPr txBox="1"/>
            <p:nvPr/>
          </p:nvSpPr>
          <p:spPr>
            <a:xfrm>
              <a:off x="2964597" y="2510512"/>
              <a:ext cx="1147474" cy="400110"/>
            </a:xfrm>
            <a:prstGeom prst="rect">
              <a:avLst/>
            </a:prstGeom>
            <a:noFill/>
          </p:spPr>
          <p:txBody>
            <a:bodyPr wrap="none" rtlCol="0">
              <a:spAutoFit/>
            </a:bodyPr>
            <a:lstStyle/>
            <a:p>
              <a:pPr defTabSz="457200">
                <a:spcBef>
                  <a:spcPct val="20000"/>
                </a:spcBef>
                <a:buClr>
                  <a:srgbClr val="005294"/>
                </a:buClr>
              </a:pPr>
              <a:r>
                <a:rPr lang="en-GB" sz="2000" spc="-20" dirty="0">
                  <a:solidFill>
                    <a:srgbClr val="5B5C5E"/>
                  </a:solidFill>
                </a:rPr>
                <a:t>enrolled</a:t>
              </a:r>
            </a:p>
          </p:txBody>
        </p:sp>
      </p:grpSp>
    </p:spTree>
    <p:extLst>
      <p:ext uri="{BB962C8B-B14F-4D97-AF65-F5344CB8AC3E}">
        <p14:creationId xmlns:p14="http://schemas.microsoft.com/office/powerpoint/2010/main" val="1635842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11020425" cy="834047"/>
          </a:xfrm>
        </p:spPr>
        <p:txBody>
          <a:bodyPr>
            <a:noAutofit/>
          </a:bodyPr>
          <a:lstStyle/>
          <a:p>
            <a:r>
              <a:rPr lang="en-GB" sz="2600" dirty="0">
                <a:solidFill>
                  <a:schemeClr val="accent1"/>
                </a:solidFill>
              </a:rPr>
              <a:t>Bone Trial:</a:t>
            </a:r>
            <a:r>
              <a:rPr lang="en-GB" sz="2600" dirty="0"/>
              <a:t> TTh significantly increased </a:t>
            </a:r>
            <a:r>
              <a:rPr lang="en-GB" sz="2600" dirty="0" err="1"/>
              <a:t>vBMD</a:t>
            </a:r>
            <a:r>
              <a:rPr lang="en-GB" sz="2600" dirty="0"/>
              <a:t> and bone strength versus placebo in older men with low testosterone</a:t>
            </a:r>
          </a:p>
        </p:txBody>
      </p:sp>
      <p:sp>
        <p:nvSpPr>
          <p:cNvPr id="5" name="TextBox 4"/>
          <p:cNvSpPr txBox="1"/>
          <p:nvPr/>
        </p:nvSpPr>
        <p:spPr>
          <a:xfrm>
            <a:off x="1523999" y="5873490"/>
            <a:ext cx="9144001" cy="400110"/>
          </a:xfrm>
          <a:prstGeom prst="rect">
            <a:avLst/>
          </a:prstGeom>
          <a:noFill/>
        </p:spPr>
        <p:txBody>
          <a:bodyPr wrap="square" rtlCol="0" anchor="b">
            <a:spAutoFit/>
          </a:bodyPr>
          <a:lstStyle/>
          <a:p>
            <a:r>
              <a:rPr lang="en-GB" sz="1000" dirty="0">
                <a:solidFill>
                  <a:srgbClr val="5B5C5E"/>
                </a:solidFill>
              </a:rPr>
              <a:t>*p&lt;0.001, **p&lt;0.005 </a:t>
            </a:r>
            <a:r>
              <a:rPr lang="en-GB" sz="1000" i="1" dirty="0">
                <a:solidFill>
                  <a:srgbClr val="5B5C5E"/>
                </a:solidFill>
              </a:rPr>
              <a:t>vs</a:t>
            </a:r>
            <a:r>
              <a:rPr lang="en-GB" sz="1000" dirty="0">
                <a:solidFill>
                  <a:srgbClr val="5B5C5E"/>
                </a:solidFill>
              </a:rPr>
              <a:t> placebo; CI, confidence interval; TTh, testosterone therapy; </a:t>
            </a:r>
            <a:r>
              <a:rPr lang="en-GB" sz="1000" dirty="0" err="1">
                <a:solidFill>
                  <a:srgbClr val="5B5C5E"/>
                </a:solidFill>
              </a:rPr>
              <a:t>vBMD</a:t>
            </a:r>
            <a:r>
              <a:rPr lang="en-GB" sz="1000" dirty="0">
                <a:solidFill>
                  <a:srgbClr val="5B5C5E"/>
                </a:solidFill>
              </a:rPr>
              <a:t>, volumetric bone mineral density</a:t>
            </a:r>
          </a:p>
          <a:p>
            <a:r>
              <a:rPr lang="en-GB" sz="1000" dirty="0">
                <a:solidFill>
                  <a:srgbClr val="5B5C5E"/>
                </a:solidFill>
              </a:rPr>
              <a:t>Snyder PJ </a:t>
            </a:r>
            <a:r>
              <a:rPr lang="en-GB" sz="1000" i="1" dirty="0">
                <a:solidFill>
                  <a:srgbClr val="5B5C5E"/>
                </a:solidFill>
              </a:rPr>
              <a:t>et al. </a:t>
            </a:r>
            <a:r>
              <a:rPr lang="sv-SE" sz="1000" i="1" dirty="0">
                <a:solidFill>
                  <a:srgbClr val="5B5C5E"/>
                </a:solidFill>
              </a:rPr>
              <a:t>JAMA Intern Med</a:t>
            </a:r>
            <a:r>
              <a:rPr lang="sv-SE" sz="1000" dirty="0">
                <a:solidFill>
                  <a:srgbClr val="5B5C5E"/>
                </a:solidFill>
              </a:rPr>
              <a:t> 2017;177:471–9.</a:t>
            </a:r>
            <a:endParaRPr lang="en-GB" sz="1000" dirty="0">
              <a:solidFill>
                <a:srgbClr val="5B5C5E"/>
              </a:solidFill>
            </a:endParaRPr>
          </a:p>
        </p:txBody>
      </p:sp>
      <p:grpSp>
        <p:nvGrpSpPr>
          <p:cNvPr id="15" name="Group 14"/>
          <p:cNvGrpSpPr/>
          <p:nvPr/>
        </p:nvGrpSpPr>
        <p:grpSpPr>
          <a:xfrm>
            <a:off x="1081237" y="2420630"/>
            <a:ext cx="9520088" cy="3229222"/>
            <a:chOff x="576697" y="2583663"/>
            <a:chExt cx="7990606" cy="3229222"/>
          </a:xfrm>
        </p:grpSpPr>
        <p:sp>
          <p:nvSpPr>
            <p:cNvPr id="302" name="Rounded Rectangle 57">
              <a:extLst>
                <a:ext uri="{FF2B5EF4-FFF2-40B4-BE49-F238E27FC236}">
                  <a16:creationId xmlns:a16="http://schemas.microsoft.com/office/drawing/2014/main" id="{2091D157-E45C-4AC0-BC8F-E448845DACD5}"/>
                </a:ext>
              </a:extLst>
            </p:cNvPr>
            <p:cNvSpPr/>
            <p:nvPr/>
          </p:nvSpPr>
          <p:spPr>
            <a:xfrm>
              <a:off x="576697" y="2596542"/>
              <a:ext cx="7990606" cy="3216343"/>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03" name="Round Same Side Corner Rectangle 58">
              <a:extLst>
                <a:ext uri="{FF2B5EF4-FFF2-40B4-BE49-F238E27FC236}">
                  <a16:creationId xmlns:a16="http://schemas.microsoft.com/office/drawing/2014/main" id="{343F4AE4-B93C-44F5-AF5F-0CB0B716A47F}"/>
                </a:ext>
              </a:extLst>
            </p:cNvPr>
            <p:cNvSpPr/>
            <p:nvPr/>
          </p:nvSpPr>
          <p:spPr>
            <a:xfrm>
              <a:off x="576697" y="2596543"/>
              <a:ext cx="7990606"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04" name="TextBox 303">
              <a:extLst>
                <a:ext uri="{FF2B5EF4-FFF2-40B4-BE49-F238E27FC236}">
                  <a16:creationId xmlns:a16="http://schemas.microsoft.com/office/drawing/2014/main" id="{F98E1E78-C1A8-473C-B59A-71D9CBED2EB5}"/>
                </a:ext>
              </a:extLst>
            </p:cNvPr>
            <p:cNvSpPr txBox="1"/>
            <p:nvPr/>
          </p:nvSpPr>
          <p:spPr>
            <a:xfrm>
              <a:off x="576697" y="2583663"/>
              <a:ext cx="7990606" cy="307777"/>
            </a:xfrm>
            <a:prstGeom prst="rect">
              <a:avLst/>
            </a:prstGeom>
            <a:noFill/>
          </p:spPr>
          <p:txBody>
            <a:bodyPr wrap="square" rtlCol="0" anchor="b">
              <a:spAutoFit/>
            </a:bodyPr>
            <a:lstStyle/>
            <a:p>
              <a:pPr algn="ctr"/>
              <a:r>
                <a:rPr lang="en-GB" sz="1400" b="1" dirty="0">
                  <a:solidFill>
                    <a:prstClr val="white"/>
                  </a:solidFill>
                </a:rPr>
                <a:t>Effect of TTh on </a:t>
              </a:r>
              <a:r>
                <a:rPr lang="en-GB" sz="1400" b="1" dirty="0" err="1">
                  <a:solidFill>
                    <a:prstClr val="white"/>
                  </a:solidFill>
                </a:rPr>
                <a:t>vBMD</a:t>
              </a:r>
              <a:r>
                <a:rPr lang="en-GB" sz="1400" b="1" dirty="0">
                  <a:solidFill>
                    <a:prstClr val="white"/>
                  </a:solidFill>
                </a:rPr>
                <a:t> and estimated bone strength in older men with low testosterone</a:t>
              </a:r>
            </a:p>
          </p:txBody>
        </p:sp>
        <p:grpSp>
          <p:nvGrpSpPr>
            <p:cNvPr id="7" name="Group 6">
              <a:extLst>
                <a:ext uri="{FF2B5EF4-FFF2-40B4-BE49-F238E27FC236}">
                  <a16:creationId xmlns:a16="http://schemas.microsoft.com/office/drawing/2014/main" id="{D9B50014-358C-4E6B-8306-D17877EAE1B7}"/>
                </a:ext>
              </a:extLst>
            </p:cNvPr>
            <p:cNvGrpSpPr/>
            <p:nvPr/>
          </p:nvGrpSpPr>
          <p:grpSpPr>
            <a:xfrm>
              <a:off x="7471290" y="3261686"/>
              <a:ext cx="779762" cy="306109"/>
              <a:chOff x="3430975" y="3327946"/>
              <a:chExt cx="779762" cy="306109"/>
            </a:xfrm>
          </p:grpSpPr>
          <p:sp>
            <p:nvSpPr>
              <p:cNvPr id="805" name="TextBox 804">
                <a:extLst>
                  <a:ext uri="{FF2B5EF4-FFF2-40B4-BE49-F238E27FC236}">
                    <a16:creationId xmlns:a16="http://schemas.microsoft.com/office/drawing/2014/main" id="{F9D46F67-AEB0-47DE-BA66-B10548BAAD81}"/>
                  </a:ext>
                </a:extLst>
              </p:cNvPr>
              <p:cNvSpPr txBox="1"/>
              <p:nvPr/>
            </p:nvSpPr>
            <p:spPr>
              <a:xfrm>
                <a:off x="3572173" y="3327946"/>
                <a:ext cx="638564" cy="306109"/>
              </a:xfrm>
              <a:prstGeom prst="rect">
                <a:avLst/>
              </a:prstGeom>
              <a:noFill/>
            </p:spPr>
            <p:txBody>
              <a:bodyPr wrap="none" lIns="36000" tIns="0" rIns="36000" bIns="0" rtlCol="0">
                <a:spAutoFit/>
              </a:bodyPr>
              <a:lstStyle/>
              <a:p>
                <a:pPr>
                  <a:lnSpc>
                    <a:spcPct val="90000"/>
                  </a:lnSpc>
                </a:pPr>
                <a:r>
                  <a:rPr lang="en-GB" sz="1100" dirty="0">
                    <a:solidFill>
                      <a:srgbClr val="000000"/>
                    </a:solidFill>
                  </a:rPr>
                  <a:t>TTh</a:t>
                </a:r>
              </a:p>
              <a:p>
                <a:pPr>
                  <a:lnSpc>
                    <a:spcPct val="90000"/>
                  </a:lnSpc>
                </a:pPr>
                <a:r>
                  <a:rPr lang="en-GB" sz="1100" dirty="0">
                    <a:solidFill>
                      <a:srgbClr val="000000"/>
                    </a:solidFill>
                  </a:rPr>
                  <a:t>Placebo</a:t>
                </a:r>
              </a:p>
            </p:txBody>
          </p:sp>
          <p:sp>
            <p:nvSpPr>
              <p:cNvPr id="806" name="Rectangle 805">
                <a:extLst>
                  <a:ext uri="{FF2B5EF4-FFF2-40B4-BE49-F238E27FC236}">
                    <a16:creationId xmlns:a16="http://schemas.microsoft.com/office/drawing/2014/main" id="{587AA273-31CD-4401-AE0A-DC645E5C6346}"/>
                  </a:ext>
                </a:extLst>
              </p:cNvPr>
              <p:cNvSpPr/>
              <p:nvPr/>
            </p:nvSpPr>
            <p:spPr>
              <a:xfrm>
                <a:off x="3430975" y="3351910"/>
                <a:ext cx="90488" cy="904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07" name="Rectangle 806">
                <a:extLst>
                  <a:ext uri="{FF2B5EF4-FFF2-40B4-BE49-F238E27FC236}">
                    <a16:creationId xmlns:a16="http://schemas.microsoft.com/office/drawing/2014/main" id="{B35104A7-C9C1-44B5-8889-2BA80EB8FE29}"/>
                  </a:ext>
                </a:extLst>
              </p:cNvPr>
              <p:cNvSpPr/>
              <p:nvPr/>
            </p:nvSpPr>
            <p:spPr>
              <a:xfrm>
                <a:off x="3430975" y="3502996"/>
                <a:ext cx="90488" cy="904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12" name="Group 11"/>
            <p:cNvGrpSpPr/>
            <p:nvPr/>
          </p:nvGrpSpPr>
          <p:grpSpPr>
            <a:xfrm>
              <a:off x="842895" y="3108091"/>
              <a:ext cx="3514145" cy="2590376"/>
              <a:chOff x="842895" y="3108091"/>
              <a:chExt cx="3514145" cy="2590376"/>
            </a:xfrm>
          </p:grpSpPr>
          <p:grpSp>
            <p:nvGrpSpPr>
              <p:cNvPr id="682" name="Group 681">
                <a:extLst>
                  <a:ext uri="{FF2B5EF4-FFF2-40B4-BE49-F238E27FC236}">
                    <a16:creationId xmlns:a16="http://schemas.microsoft.com/office/drawing/2014/main" id="{B8B4810C-97F1-4548-9C10-A012F281FCE5}"/>
                  </a:ext>
                </a:extLst>
              </p:cNvPr>
              <p:cNvGrpSpPr/>
              <p:nvPr/>
            </p:nvGrpSpPr>
            <p:grpSpPr>
              <a:xfrm>
                <a:off x="2886423" y="4231046"/>
                <a:ext cx="1261662" cy="319371"/>
                <a:chOff x="6707796" y="4355680"/>
                <a:chExt cx="1261662" cy="319371"/>
              </a:xfrm>
            </p:grpSpPr>
            <p:sp>
              <p:nvSpPr>
                <p:cNvPr id="802" name="TextBox 801">
                  <a:extLst>
                    <a:ext uri="{FF2B5EF4-FFF2-40B4-BE49-F238E27FC236}">
                      <a16:creationId xmlns:a16="http://schemas.microsoft.com/office/drawing/2014/main" id="{C881C585-D350-4703-A124-A0F09B7CB55C}"/>
                    </a:ext>
                  </a:extLst>
                </p:cNvPr>
                <p:cNvSpPr txBox="1"/>
                <p:nvPr/>
              </p:nvSpPr>
              <p:spPr>
                <a:xfrm>
                  <a:off x="7695024" y="4355680"/>
                  <a:ext cx="274434" cy="307777"/>
                </a:xfrm>
                <a:prstGeom prst="rect">
                  <a:avLst/>
                </a:prstGeom>
                <a:noFill/>
              </p:spPr>
              <p:txBody>
                <a:bodyPr wrap="none" rtlCol="0">
                  <a:spAutoFit/>
                </a:bodyPr>
                <a:lstStyle/>
                <a:p>
                  <a:pPr algn="ctr"/>
                  <a:r>
                    <a:rPr lang="en-GB" sz="1400" dirty="0">
                      <a:solidFill>
                        <a:srgbClr val="000000"/>
                      </a:solidFill>
                    </a:rPr>
                    <a:t>*</a:t>
                  </a:r>
                </a:p>
              </p:txBody>
            </p:sp>
            <p:sp>
              <p:nvSpPr>
                <p:cNvPr id="803" name="TextBox 802">
                  <a:extLst>
                    <a:ext uri="{FF2B5EF4-FFF2-40B4-BE49-F238E27FC236}">
                      <a16:creationId xmlns:a16="http://schemas.microsoft.com/office/drawing/2014/main" id="{D2E16041-A65E-46A4-B528-9D59607CD5D6}"/>
                    </a:ext>
                  </a:extLst>
                </p:cNvPr>
                <p:cNvSpPr txBox="1"/>
                <p:nvPr/>
              </p:nvSpPr>
              <p:spPr>
                <a:xfrm>
                  <a:off x="7199144" y="4367274"/>
                  <a:ext cx="274434" cy="307777"/>
                </a:xfrm>
                <a:prstGeom prst="rect">
                  <a:avLst/>
                </a:prstGeom>
                <a:noFill/>
              </p:spPr>
              <p:txBody>
                <a:bodyPr wrap="none" rtlCol="0">
                  <a:spAutoFit/>
                </a:bodyPr>
                <a:lstStyle/>
                <a:p>
                  <a:pPr algn="ctr"/>
                  <a:r>
                    <a:rPr lang="en-GB" sz="1400" dirty="0">
                      <a:solidFill>
                        <a:srgbClr val="000000"/>
                      </a:solidFill>
                    </a:rPr>
                    <a:t>*</a:t>
                  </a:r>
                </a:p>
              </p:txBody>
            </p:sp>
            <p:sp>
              <p:nvSpPr>
                <p:cNvPr id="804" name="TextBox 803">
                  <a:extLst>
                    <a:ext uri="{FF2B5EF4-FFF2-40B4-BE49-F238E27FC236}">
                      <a16:creationId xmlns:a16="http://schemas.microsoft.com/office/drawing/2014/main" id="{3AE12E68-1B25-4B12-877F-51DCFE23D53D}"/>
                    </a:ext>
                  </a:extLst>
                </p:cNvPr>
                <p:cNvSpPr txBox="1"/>
                <p:nvPr/>
              </p:nvSpPr>
              <p:spPr>
                <a:xfrm>
                  <a:off x="6707796" y="4366431"/>
                  <a:ext cx="274434" cy="307777"/>
                </a:xfrm>
                <a:prstGeom prst="rect">
                  <a:avLst/>
                </a:prstGeom>
                <a:noFill/>
              </p:spPr>
              <p:txBody>
                <a:bodyPr wrap="none" rtlCol="0">
                  <a:spAutoFit/>
                </a:bodyPr>
                <a:lstStyle/>
                <a:p>
                  <a:pPr algn="ctr"/>
                  <a:r>
                    <a:rPr lang="en-GB" sz="1400" dirty="0">
                      <a:solidFill>
                        <a:srgbClr val="000000"/>
                      </a:solidFill>
                    </a:rPr>
                    <a:t>*</a:t>
                  </a:r>
                </a:p>
              </p:txBody>
            </p:sp>
          </p:grpSp>
          <p:sp>
            <p:nvSpPr>
              <p:cNvPr id="684" name="Rectangle 683">
                <a:extLst>
                  <a:ext uri="{FF2B5EF4-FFF2-40B4-BE49-F238E27FC236}">
                    <a16:creationId xmlns:a16="http://schemas.microsoft.com/office/drawing/2014/main" id="{657CD70B-CA76-4BE2-A3FE-085835479A57}"/>
                  </a:ext>
                </a:extLst>
              </p:cNvPr>
              <p:cNvSpPr/>
              <p:nvPr/>
            </p:nvSpPr>
            <p:spPr>
              <a:xfrm>
                <a:off x="4117170" y="4700769"/>
                <a:ext cx="168275" cy="498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85" name="Rectangle 684">
                <a:extLst>
                  <a:ext uri="{FF2B5EF4-FFF2-40B4-BE49-F238E27FC236}">
                    <a16:creationId xmlns:a16="http://schemas.microsoft.com/office/drawing/2014/main" id="{C77B4695-F60A-479D-A1B6-6DB3F1972C8D}"/>
                  </a:ext>
                </a:extLst>
              </p:cNvPr>
              <p:cNvSpPr/>
              <p:nvPr/>
            </p:nvSpPr>
            <p:spPr>
              <a:xfrm>
                <a:off x="3920000" y="4540665"/>
                <a:ext cx="168275" cy="206824"/>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687" name="Group 686">
                <a:extLst>
                  <a:ext uri="{FF2B5EF4-FFF2-40B4-BE49-F238E27FC236}">
                    <a16:creationId xmlns:a16="http://schemas.microsoft.com/office/drawing/2014/main" id="{13F024A8-EA86-43C4-B916-730B74013F6C}"/>
                  </a:ext>
                </a:extLst>
              </p:cNvPr>
              <p:cNvGrpSpPr/>
              <p:nvPr/>
            </p:nvGrpSpPr>
            <p:grpSpPr>
              <a:xfrm>
                <a:off x="3963858" y="4458115"/>
                <a:ext cx="80558" cy="165101"/>
                <a:chOff x="3743571" y="3308401"/>
                <a:chExt cx="80558" cy="722480"/>
              </a:xfrm>
            </p:grpSpPr>
            <p:cxnSp>
              <p:nvCxnSpPr>
                <p:cNvPr id="793" name="Straight Connector 792">
                  <a:extLst>
                    <a:ext uri="{FF2B5EF4-FFF2-40B4-BE49-F238E27FC236}">
                      <a16:creationId xmlns:a16="http://schemas.microsoft.com/office/drawing/2014/main" id="{B6384E2C-85AA-4902-910D-12A858663E5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4" name="Straight Connector 793">
                  <a:extLst>
                    <a:ext uri="{FF2B5EF4-FFF2-40B4-BE49-F238E27FC236}">
                      <a16:creationId xmlns:a16="http://schemas.microsoft.com/office/drawing/2014/main" id="{253F2B0F-4DAD-4CDA-8929-ED8CE818861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5" name="Straight Connector 794">
                  <a:extLst>
                    <a:ext uri="{FF2B5EF4-FFF2-40B4-BE49-F238E27FC236}">
                      <a16:creationId xmlns:a16="http://schemas.microsoft.com/office/drawing/2014/main" id="{91A13E10-A1FA-4CA7-8CDC-252C6269275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688" name="Rectangle 687">
                <a:extLst>
                  <a:ext uri="{FF2B5EF4-FFF2-40B4-BE49-F238E27FC236}">
                    <a16:creationId xmlns:a16="http://schemas.microsoft.com/office/drawing/2014/main" id="{08E62356-B6AA-48AA-85B2-F6903E092F5E}"/>
                  </a:ext>
                </a:extLst>
              </p:cNvPr>
              <p:cNvSpPr/>
              <p:nvPr/>
            </p:nvSpPr>
            <p:spPr>
              <a:xfrm>
                <a:off x="3129728" y="4729489"/>
                <a:ext cx="168275" cy="1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89" name="Rectangle 688">
                <a:extLst>
                  <a:ext uri="{FF2B5EF4-FFF2-40B4-BE49-F238E27FC236}">
                    <a16:creationId xmlns:a16="http://schemas.microsoft.com/office/drawing/2014/main" id="{C91517B2-981A-4DE7-BBEC-D19B860CD6FE}"/>
                  </a:ext>
                </a:extLst>
              </p:cNvPr>
              <p:cNvSpPr/>
              <p:nvPr/>
            </p:nvSpPr>
            <p:spPr>
              <a:xfrm>
                <a:off x="2932558" y="4558128"/>
                <a:ext cx="168275" cy="189361"/>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690" name="Group 689">
                <a:extLst>
                  <a:ext uri="{FF2B5EF4-FFF2-40B4-BE49-F238E27FC236}">
                    <a16:creationId xmlns:a16="http://schemas.microsoft.com/office/drawing/2014/main" id="{856EAFE5-5795-4B67-913A-1FDD4D5CA89D}"/>
                  </a:ext>
                </a:extLst>
              </p:cNvPr>
              <p:cNvGrpSpPr/>
              <p:nvPr/>
            </p:nvGrpSpPr>
            <p:grpSpPr>
              <a:xfrm>
                <a:off x="2976416" y="4462264"/>
                <a:ext cx="80558" cy="189526"/>
                <a:chOff x="3743571" y="3308401"/>
                <a:chExt cx="80558" cy="722480"/>
              </a:xfrm>
            </p:grpSpPr>
            <p:cxnSp>
              <p:nvCxnSpPr>
                <p:cNvPr id="790" name="Straight Connector 789">
                  <a:extLst>
                    <a:ext uri="{FF2B5EF4-FFF2-40B4-BE49-F238E27FC236}">
                      <a16:creationId xmlns:a16="http://schemas.microsoft.com/office/drawing/2014/main" id="{AF319C2D-5E89-41C1-938B-7E367D0389A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1" name="Straight Connector 790">
                  <a:extLst>
                    <a:ext uri="{FF2B5EF4-FFF2-40B4-BE49-F238E27FC236}">
                      <a16:creationId xmlns:a16="http://schemas.microsoft.com/office/drawing/2014/main" id="{70B58DE1-24D8-4C6C-B31F-27170C81009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2" name="Straight Connector 791">
                  <a:extLst>
                    <a:ext uri="{FF2B5EF4-FFF2-40B4-BE49-F238E27FC236}">
                      <a16:creationId xmlns:a16="http://schemas.microsoft.com/office/drawing/2014/main" id="{E95AEB29-BE1E-4C60-B6C7-79EA782E0616}"/>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692" name="Rectangle 691">
                <a:extLst>
                  <a:ext uri="{FF2B5EF4-FFF2-40B4-BE49-F238E27FC236}">
                    <a16:creationId xmlns:a16="http://schemas.microsoft.com/office/drawing/2014/main" id="{760D58F9-1836-41E7-A32D-79361EA1C8D2}"/>
                  </a:ext>
                </a:extLst>
              </p:cNvPr>
              <p:cNvSpPr/>
              <p:nvPr/>
            </p:nvSpPr>
            <p:spPr>
              <a:xfrm>
                <a:off x="3623449" y="4669253"/>
                <a:ext cx="168275" cy="782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93" name="Rectangle 692">
                <a:extLst>
                  <a:ext uri="{FF2B5EF4-FFF2-40B4-BE49-F238E27FC236}">
                    <a16:creationId xmlns:a16="http://schemas.microsoft.com/office/drawing/2014/main" id="{D46B8AEA-9833-4384-B6C1-918489B3E891}"/>
                  </a:ext>
                </a:extLst>
              </p:cNvPr>
              <p:cNvSpPr/>
              <p:nvPr/>
            </p:nvSpPr>
            <p:spPr>
              <a:xfrm>
                <a:off x="3426279" y="4547015"/>
                <a:ext cx="168275" cy="200474"/>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695" name="Group 694">
                <a:extLst>
                  <a:ext uri="{FF2B5EF4-FFF2-40B4-BE49-F238E27FC236}">
                    <a16:creationId xmlns:a16="http://schemas.microsoft.com/office/drawing/2014/main" id="{44F54522-B87E-4D01-AFE2-847060213705}"/>
                  </a:ext>
                </a:extLst>
              </p:cNvPr>
              <p:cNvGrpSpPr/>
              <p:nvPr/>
            </p:nvGrpSpPr>
            <p:grpSpPr>
              <a:xfrm>
                <a:off x="3470137" y="4462878"/>
                <a:ext cx="80558" cy="173037"/>
                <a:chOff x="3743571" y="3308401"/>
                <a:chExt cx="80558" cy="722480"/>
              </a:xfrm>
            </p:grpSpPr>
            <p:cxnSp>
              <p:nvCxnSpPr>
                <p:cNvPr id="781" name="Straight Connector 780">
                  <a:extLst>
                    <a:ext uri="{FF2B5EF4-FFF2-40B4-BE49-F238E27FC236}">
                      <a16:creationId xmlns:a16="http://schemas.microsoft.com/office/drawing/2014/main" id="{D273D41E-2EC5-4CA0-9DC8-6719F7D3090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2" name="Straight Connector 781">
                  <a:extLst>
                    <a:ext uri="{FF2B5EF4-FFF2-40B4-BE49-F238E27FC236}">
                      <a16:creationId xmlns:a16="http://schemas.microsoft.com/office/drawing/2014/main" id="{7A06B828-FB0E-4E0A-B0F8-EE1878AC4E6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3" name="Straight Connector 782">
                  <a:extLst>
                    <a:ext uri="{FF2B5EF4-FFF2-40B4-BE49-F238E27FC236}">
                      <a16:creationId xmlns:a16="http://schemas.microsoft.com/office/drawing/2014/main" id="{D78D35EE-670D-4B4A-8B9F-E5F19BDA48D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696" name="Rectangle 695">
                <a:extLst>
                  <a:ext uri="{FF2B5EF4-FFF2-40B4-BE49-F238E27FC236}">
                    <a16:creationId xmlns:a16="http://schemas.microsoft.com/office/drawing/2014/main" id="{5CE32076-DA05-4D91-A995-B77C7B46F2B5}"/>
                  </a:ext>
                </a:extLst>
              </p:cNvPr>
              <p:cNvSpPr/>
              <p:nvPr/>
            </p:nvSpPr>
            <p:spPr>
              <a:xfrm>
                <a:off x="1451395" y="3832640"/>
                <a:ext cx="168275" cy="914765"/>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97" name="Rectangle 696">
                <a:extLst>
                  <a:ext uri="{FF2B5EF4-FFF2-40B4-BE49-F238E27FC236}">
                    <a16:creationId xmlns:a16="http://schemas.microsoft.com/office/drawing/2014/main" id="{9C59A9A3-9286-4F68-A098-46679CC4CFBC}"/>
                  </a:ext>
                </a:extLst>
              </p:cNvPr>
              <p:cNvSpPr/>
              <p:nvPr/>
            </p:nvSpPr>
            <p:spPr>
              <a:xfrm>
                <a:off x="1648565" y="4659728"/>
                <a:ext cx="168275" cy="876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698" name="Group 697">
                <a:extLst>
                  <a:ext uri="{FF2B5EF4-FFF2-40B4-BE49-F238E27FC236}">
                    <a16:creationId xmlns:a16="http://schemas.microsoft.com/office/drawing/2014/main" id="{3E91A954-4188-4FC6-A90B-C29F3D6A7F31}"/>
                  </a:ext>
                </a:extLst>
              </p:cNvPr>
              <p:cNvGrpSpPr/>
              <p:nvPr/>
            </p:nvGrpSpPr>
            <p:grpSpPr>
              <a:xfrm>
                <a:off x="1495253" y="3496453"/>
                <a:ext cx="80558" cy="675911"/>
                <a:chOff x="3743571" y="3308401"/>
                <a:chExt cx="80558" cy="722480"/>
              </a:xfrm>
            </p:grpSpPr>
            <p:cxnSp>
              <p:nvCxnSpPr>
                <p:cNvPr id="778" name="Straight Connector 777">
                  <a:extLst>
                    <a:ext uri="{FF2B5EF4-FFF2-40B4-BE49-F238E27FC236}">
                      <a16:creationId xmlns:a16="http://schemas.microsoft.com/office/drawing/2014/main" id="{1F9A5BA9-B357-45E0-8AE4-366D26EB14D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9" name="Straight Connector 778">
                  <a:extLst>
                    <a:ext uri="{FF2B5EF4-FFF2-40B4-BE49-F238E27FC236}">
                      <a16:creationId xmlns:a16="http://schemas.microsoft.com/office/drawing/2014/main" id="{786B17F9-C931-446D-A520-C9A6C6CFE16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0" name="Straight Connector 779">
                  <a:extLst>
                    <a:ext uri="{FF2B5EF4-FFF2-40B4-BE49-F238E27FC236}">
                      <a16:creationId xmlns:a16="http://schemas.microsoft.com/office/drawing/2014/main" id="{97D580BF-998B-406F-B127-23AAADD7301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00" name="Rectangle 699">
                <a:extLst>
                  <a:ext uri="{FF2B5EF4-FFF2-40B4-BE49-F238E27FC236}">
                    <a16:creationId xmlns:a16="http://schemas.microsoft.com/office/drawing/2014/main" id="{77C5C64D-9433-45B4-B3A8-9BBB8A053D57}"/>
                  </a:ext>
                </a:extLst>
              </p:cNvPr>
              <p:cNvSpPr/>
              <p:nvPr/>
            </p:nvSpPr>
            <p:spPr>
              <a:xfrm>
                <a:off x="2142286" y="4612465"/>
                <a:ext cx="168275" cy="1349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01" name="Rectangle 700">
                <a:extLst>
                  <a:ext uri="{FF2B5EF4-FFF2-40B4-BE49-F238E27FC236}">
                    <a16:creationId xmlns:a16="http://schemas.microsoft.com/office/drawing/2014/main" id="{1722A48B-EDDE-41ED-A40E-715EBE19EF8F}"/>
                  </a:ext>
                </a:extLst>
              </p:cNvPr>
              <p:cNvSpPr/>
              <p:nvPr/>
            </p:nvSpPr>
            <p:spPr>
              <a:xfrm>
                <a:off x="1945116" y="4254915"/>
                <a:ext cx="168275" cy="492490"/>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702" name="Group 701">
                <a:extLst>
                  <a:ext uri="{FF2B5EF4-FFF2-40B4-BE49-F238E27FC236}">
                    <a16:creationId xmlns:a16="http://schemas.microsoft.com/office/drawing/2014/main" id="{53378E5D-19D1-4882-8D07-CFFB66FC7B52}"/>
                  </a:ext>
                </a:extLst>
              </p:cNvPr>
              <p:cNvGrpSpPr/>
              <p:nvPr/>
            </p:nvGrpSpPr>
            <p:grpSpPr>
              <a:xfrm>
                <a:off x="1988974" y="4126328"/>
                <a:ext cx="80558" cy="273050"/>
                <a:chOff x="3743571" y="3308401"/>
                <a:chExt cx="80558" cy="722480"/>
              </a:xfrm>
            </p:grpSpPr>
            <p:cxnSp>
              <p:nvCxnSpPr>
                <p:cNvPr id="772" name="Straight Connector 771">
                  <a:extLst>
                    <a:ext uri="{FF2B5EF4-FFF2-40B4-BE49-F238E27FC236}">
                      <a16:creationId xmlns:a16="http://schemas.microsoft.com/office/drawing/2014/main" id="{3CC7074B-28AB-4860-BBD6-B37C64A30BB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3" name="Straight Connector 772">
                  <a:extLst>
                    <a:ext uri="{FF2B5EF4-FFF2-40B4-BE49-F238E27FC236}">
                      <a16:creationId xmlns:a16="http://schemas.microsoft.com/office/drawing/2014/main" id="{610E5218-119D-4A99-84DA-E42A087309CD}"/>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4" name="Straight Connector 773">
                  <a:extLst>
                    <a:ext uri="{FF2B5EF4-FFF2-40B4-BE49-F238E27FC236}">
                      <a16:creationId xmlns:a16="http://schemas.microsoft.com/office/drawing/2014/main" id="{1D582F55-4121-4036-8FB7-778C21D84D04}"/>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04" name="Rectangle 703">
                <a:extLst>
                  <a:ext uri="{FF2B5EF4-FFF2-40B4-BE49-F238E27FC236}">
                    <a16:creationId xmlns:a16="http://schemas.microsoft.com/office/drawing/2014/main" id="{A21A07E1-1E45-4BDB-98EE-B0FEA5B64B59}"/>
                  </a:ext>
                </a:extLst>
              </p:cNvPr>
              <p:cNvSpPr/>
              <p:nvPr/>
            </p:nvSpPr>
            <p:spPr>
              <a:xfrm>
                <a:off x="2438837" y="4083465"/>
                <a:ext cx="168275" cy="663940"/>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05" name="Rectangle 704">
                <a:extLst>
                  <a:ext uri="{FF2B5EF4-FFF2-40B4-BE49-F238E27FC236}">
                    <a16:creationId xmlns:a16="http://schemas.microsoft.com/office/drawing/2014/main" id="{1EB72A83-57B1-42B9-9D19-3CAEF72D2B18}"/>
                  </a:ext>
                </a:extLst>
              </p:cNvPr>
              <p:cNvSpPr/>
              <p:nvPr/>
            </p:nvSpPr>
            <p:spPr>
              <a:xfrm>
                <a:off x="2636007" y="4596227"/>
                <a:ext cx="168275" cy="1511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706" name="Group 705">
                <a:extLst>
                  <a:ext uri="{FF2B5EF4-FFF2-40B4-BE49-F238E27FC236}">
                    <a16:creationId xmlns:a16="http://schemas.microsoft.com/office/drawing/2014/main" id="{037F49CB-D7B3-4648-A195-AA54D0690FE2}"/>
                  </a:ext>
                </a:extLst>
              </p:cNvPr>
              <p:cNvGrpSpPr/>
              <p:nvPr/>
            </p:nvGrpSpPr>
            <p:grpSpPr>
              <a:xfrm>
                <a:off x="2482695" y="3912014"/>
                <a:ext cx="80558" cy="354013"/>
                <a:chOff x="3743571" y="3308401"/>
                <a:chExt cx="80558" cy="722480"/>
              </a:xfrm>
            </p:grpSpPr>
            <p:cxnSp>
              <p:nvCxnSpPr>
                <p:cNvPr id="766" name="Straight Connector 765">
                  <a:extLst>
                    <a:ext uri="{FF2B5EF4-FFF2-40B4-BE49-F238E27FC236}">
                      <a16:creationId xmlns:a16="http://schemas.microsoft.com/office/drawing/2014/main" id="{5F60ABE5-DF7E-4D51-8714-5545C26ED9E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67" name="Straight Connector 766">
                  <a:extLst>
                    <a:ext uri="{FF2B5EF4-FFF2-40B4-BE49-F238E27FC236}">
                      <a16:creationId xmlns:a16="http://schemas.microsoft.com/office/drawing/2014/main" id="{65DAA56E-7811-4682-B0D8-23784CC039D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68" name="Straight Connector 767">
                  <a:extLst>
                    <a:ext uri="{FF2B5EF4-FFF2-40B4-BE49-F238E27FC236}">
                      <a16:creationId xmlns:a16="http://schemas.microsoft.com/office/drawing/2014/main" id="{AA79DED3-6CD8-46E1-A709-0AFF7676024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08" name="Group 707">
                <a:extLst>
                  <a:ext uri="{FF2B5EF4-FFF2-40B4-BE49-F238E27FC236}">
                    <a16:creationId xmlns:a16="http://schemas.microsoft.com/office/drawing/2014/main" id="{72386156-7EE8-47E0-B0A0-8CC8388EDB02}"/>
                  </a:ext>
                </a:extLst>
              </p:cNvPr>
              <p:cNvGrpSpPr/>
              <p:nvPr/>
            </p:nvGrpSpPr>
            <p:grpSpPr>
              <a:xfrm>
                <a:off x="1408670" y="3276550"/>
                <a:ext cx="1256194" cy="934736"/>
                <a:chOff x="5230043" y="3342810"/>
                <a:chExt cx="1256194" cy="934736"/>
              </a:xfrm>
            </p:grpSpPr>
            <p:sp>
              <p:nvSpPr>
                <p:cNvPr id="760" name="TextBox 759">
                  <a:extLst>
                    <a:ext uri="{FF2B5EF4-FFF2-40B4-BE49-F238E27FC236}">
                      <a16:creationId xmlns:a16="http://schemas.microsoft.com/office/drawing/2014/main" id="{E5249429-3E72-4DDE-8BF7-061A69FE7B3C}"/>
                    </a:ext>
                  </a:extLst>
                </p:cNvPr>
                <p:cNvSpPr txBox="1"/>
                <p:nvPr/>
              </p:nvSpPr>
              <p:spPr>
                <a:xfrm>
                  <a:off x="6211803" y="3751448"/>
                  <a:ext cx="274434" cy="307777"/>
                </a:xfrm>
                <a:prstGeom prst="rect">
                  <a:avLst/>
                </a:prstGeom>
                <a:noFill/>
              </p:spPr>
              <p:txBody>
                <a:bodyPr wrap="none" rtlCol="0">
                  <a:spAutoFit/>
                </a:bodyPr>
                <a:lstStyle/>
                <a:p>
                  <a:pPr algn="ctr"/>
                  <a:r>
                    <a:rPr lang="en-GB" sz="1400" dirty="0">
                      <a:solidFill>
                        <a:srgbClr val="000000"/>
                      </a:solidFill>
                    </a:rPr>
                    <a:t>*</a:t>
                  </a:r>
                </a:p>
              </p:txBody>
            </p:sp>
            <p:sp>
              <p:nvSpPr>
                <p:cNvPr id="761" name="TextBox 760">
                  <a:extLst>
                    <a:ext uri="{FF2B5EF4-FFF2-40B4-BE49-F238E27FC236}">
                      <a16:creationId xmlns:a16="http://schemas.microsoft.com/office/drawing/2014/main" id="{2B0F27A6-AF09-445E-9DA4-720C0567202E}"/>
                    </a:ext>
                  </a:extLst>
                </p:cNvPr>
                <p:cNvSpPr txBox="1"/>
                <p:nvPr/>
              </p:nvSpPr>
              <p:spPr>
                <a:xfrm>
                  <a:off x="5230043" y="3342810"/>
                  <a:ext cx="274435" cy="307777"/>
                </a:xfrm>
                <a:prstGeom prst="rect">
                  <a:avLst/>
                </a:prstGeom>
                <a:noFill/>
              </p:spPr>
              <p:txBody>
                <a:bodyPr wrap="none" rtlCol="0">
                  <a:spAutoFit/>
                </a:bodyPr>
                <a:lstStyle/>
                <a:p>
                  <a:pPr algn="ctr"/>
                  <a:r>
                    <a:rPr lang="en-GB" sz="1400" dirty="0">
                      <a:solidFill>
                        <a:srgbClr val="000000"/>
                      </a:solidFill>
                    </a:rPr>
                    <a:t>*</a:t>
                  </a:r>
                </a:p>
              </p:txBody>
            </p:sp>
            <p:sp>
              <p:nvSpPr>
                <p:cNvPr id="762" name="TextBox 761">
                  <a:extLst>
                    <a:ext uri="{FF2B5EF4-FFF2-40B4-BE49-F238E27FC236}">
                      <a16:creationId xmlns:a16="http://schemas.microsoft.com/office/drawing/2014/main" id="{3E409DD4-4101-46F6-82A4-79F8362C5BFF}"/>
                    </a:ext>
                  </a:extLst>
                </p:cNvPr>
                <p:cNvSpPr txBox="1"/>
                <p:nvPr/>
              </p:nvSpPr>
              <p:spPr>
                <a:xfrm>
                  <a:off x="5726082" y="3969769"/>
                  <a:ext cx="274434" cy="307777"/>
                </a:xfrm>
                <a:prstGeom prst="rect">
                  <a:avLst/>
                </a:prstGeom>
                <a:noFill/>
              </p:spPr>
              <p:txBody>
                <a:bodyPr wrap="none" rtlCol="0">
                  <a:spAutoFit/>
                </a:bodyPr>
                <a:lstStyle/>
                <a:p>
                  <a:pPr algn="ctr"/>
                  <a:r>
                    <a:rPr lang="en-GB" sz="1400" dirty="0">
                      <a:solidFill>
                        <a:srgbClr val="000000"/>
                      </a:solidFill>
                    </a:rPr>
                    <a:t>*</a:t>
                  </a:r>
                </a:p>
              </p:txBody>
            </p:sp>
          </p:grpSp>
          <p:grpSp>
            <p:nvGrpSpPr>
              <p:cNvPr id="709" name="Group 708">
                <a:extLst>
                  <a:ext uri="{FF2B5EF4-FFF2-40B4-BE49-F238E27FC236}">
                    <a16:creationId xmlns:a16="http://schemas.microsoft.com/office/drawing/2014/main" id="{F6231EE5-6FEB-49F3-9283-E88F27CF2230}"/>
                  </a:ext>
                </a:extLst>
              </p:cNvPr>
              <p:cNvGrpSpPr/>
              <p:nvPr/>
            </p:nvGrpSpPr>
            <p:grpSpPr>
              <a:xfrm>
                <a:off x="842895" y="3108091"/>
                <a:ext cx="3514145" cy="2590376"/>
                <a:chOff x="4664268" y="3174351"/>
                <a:chExt cx="3514145" cy="2590376"/>
              </a:xfrm>
            </p:grpSpPr>
            <p:grpSp>
              <p:nvGrpSpPr>
                <p:cNvPr id="726" name="Group 725">
                  <a:extLst>
                    <a:ext uri="{FF2B5EF4-FFF2-40B4-BE49-F238E27FC236}">
                      <a16:creationId xmlns:a16="http://schemas.microsoft.com/office/drawing/2014/main" id="{C7B5D018-A3E8-4332-8E8B-4F5D02EFA0FE}"/>
                    </a:ext>
                  </a:extLst>
                </p:cNvPr>
                <p:cNvGrpSpPr/>
                <p:nvPr/>
              </p:nvGrpSpPr>
              <p:grpSpPr>
                <a:xfrm>
                  <a:off x="5090468" y="4813660"/>
                  <a:ext cx="1599326" cy="951067"/>
                  <a:chOff x="5090468" y="4813660"/>
                  <a:chExt cx="1599326" cy="951067"/>
                </a:xfrm>
              </p:grpSpPr>
              <p:grpSp>
                <p:nvGrpSpPr>
                  <p:cNvPr id="750" name="Group 749">
                    <a:extLst>
                      <a:ext uri="{FF2B5EF4-FFF2-40B4-BE49-F238E27FC236}">
                        <a16:creationId xmlns:a16="http://schemas.microsoft.com/office/drawing/2014/main" id="{42B1F950-D227-47BD-B37C-FC9050851546}"/>
                      </a:ext>
                    </a:extLst>
                  </p:cNvPr>
                  <p:cNvGrpSpPr/>
                  <p:nvPr/>
                </p:nvGrpSpPr>
                <p:grpSpPr>
                  <a:xfrm>
                    <a:off x="5197705" y="4813660"/>
                    <a:ext cx="1487517" cy="731430"/>
                    <a:chOff x="5201863" y="5720993"/>
                    <a:chExt cx="2645986" cy="776131"/>
                  </a:xfrm>
                </p:grpSpPr>
                <p:sp>
                  <p:nvSpPr>
                    <p:cNvPr id="759" name="Round Same Side Corner Rectangle 218">
                      <a:extLst>
                        <a:ext uri="{FF2B5EF4-FFF2-40B4-BE49-F238E27FC236}">
                          <a16:creationId xmlns:a16="http://schemas.microsoft.com/office/drawing/2014/main" id="{842CA926-629C-499D-A144-1E6547C48B20}"/>
                        </a:ext>
                      </a:extLst>
                    </p:cNvPr>
                    <p:cNvSpPr/>
                    <p:nvPr/>
                  </p:nvSpPr>
                  <p:spPr>
                    <a:xfrm rot="10800000">
                      <a:off x="5201863" y="5720996"/>
                      <a:ext cx="897017" cy="776124"/>
                    </a:xfrm>
                    <a:prstGeom prst="round1Rect">
                      <a:avLst>
                        <a:gd name="adj" fmla="val 14372"/>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algn="ctr"/>
                      <a:endParaRPr lang="en-GB" sz="900" b="1" dirty="0">
                        <a:solidFill>
                          <a:srgbClr val="272727"/>
                        </a:solidFill>
                      </a:endParaRPr>
                    </a:p>
                  </p:txBody>
                </p:sp>
                <p:sp>
                  <p:nvSpPr>
                    <p:cNvPr id="757" name="Round Same Side Corner Rectangle 218">
                      <a:extLst>
                        <a:ext uri="{FF2B5EF4-FFF2-40B4-BE49-F238E27FC236}">
                          <a16:creationId xmlns:a16="http://schemas.microsoft.com/office/drawing/2014/main" id="{2E2ABCC3-0C91-46E7-81A0-7E8722B69D08}"/>
                        </a:ext>
                      </a:extLst>
                    </p:cNvPr>
                    <p:cNvSpPr/>
                    <p:nvPr/>
                  </p:nvSpPr>
                  <p:spPr>
                    <a:xfrm rot="10800000" flipH="1">
                      <a:off x="6980059" y="5720993"/>
                      <a:ext cx="867790" cy="776123"/>
                    </a:xfrm>
                    <a:prstGeom prst="round1Rect">
                      <a:avLst>
                        <a:gd name="adj" fmla="val 13225"/>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algn="ctr"/>
                      <a:endParaRPr lang="en-GB" sz="900" b="1" dirty="0">
                        <a:solidFill>
                          <a:srgbClr val="272727"/>
                        </a:solidFill>
                      </a:endParaRPr>
                    </a:p>
                  </p:txBody>
                </p:sp>
                <p:sp>
                  <p:nvSpPr>
                    <p:cNvPr id="758" name="Round Same Side Corner Rectangle 218">
                      <a:extLst>
                        <a:ext uri="{FF2B5EF4-FFF2-40B4-BE49-F238E27FC236}">
                          <a16:creationId xmlns:a16="http://schemas.microsoft.com/office/drawing/2014/main" id="{7CD9B2A1-6F2F-4985-A94D-3357E89CE591}"/>
                        </a:ext>
                      </a:extLst>
                    </p:cNvPr>
                    <p:cNvSpPr/>
                    <p:nvPr/>
                  </p:nvSpPr>
                  <p:spPr>
                    <a:xfrm>
                      <a:off x="6096776" y="5721000"/>
                      <a:ext cx="885704" cy="776124"/>
                    </a:xfrm>
                    <a:prstGeom prst="round2SameRect">
                      <a:avLst>
                        <a:gd name="adj1" fmla="val 0"/>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algn="ctr"/>
                      <a:endParaRPr lang="en-GB" sz="900" b="1" dirty="0">
                        <a:solidFill>
                          <a:srgbClr val="272727"/>
                        </a:solidFill>
                      </a:endParaRPr>
                    </a:p>
                  </p:txBody>
                </p:sp>
              </p:grpSp>
              <p:grpSp>
                <p:nvGrpSpPr>
                  <p:cNvPr id="751" name="Group 750">
                    <a:extLst>
                      <a:ext uri="{FF2B5EF4-FFF2-40B4-BE49-F238E27FC236}">
                        <a16:creationId xmlns:a16="http://schemas.microsoft.com/office/drawing/2014/main" id="{D885FF4A-0089-4C93-91DD-CEF2B04D078A}"/>
                      </a:ext>
                    </a:extLst>
                  </p:cNvPr>
                  <p:cNvGrpSpPr/>
                  <p:nvPr/>
                </p:nvGrpSpPr>
                <p:grpSpPr>
                  <a:xfrm>
                    <a:off x="5090468" y="5154879"/>
                    <a:ext cx="1599326" cy="609848"/>
                    <a:chOff x="1782952" y="5137962"/>
                    <a:chExt cx="1337477" cy="609848"/>
                  </a:xfrm>
                </p:grpSpPr>
                <p:sp>
                  <p:nvSpPr>
                    <p:cNvPr id="753" name="TextBox 752">
                      <a:extLst>
                        <a:ext uri="{FF2B5EF4-FFF2-40B4-BE49-F238E27FC236}">
                          <a16:creationId xmlns:a16="http://schemas.microsoft.com/office/drawing/2014/main" id="{2EE0BCCA-3AB4-400D-B0E4-DD13A99AB73E}"/>
                        </a:ext>
                      </a:extLst>
                    </p:cNvPr>
                    <p:cNvSpPr txBox="1"/>
                    <p:nvPr/>
                  </p:nvSpPr>
                  <p:spPr>
                    <a:xfrm>
                      <a:off x="1869246" y="5572377"/>
                      <a:ext cx="1251183" cy="175433"/>
                    </a:xfrm>
                    <a:prstGeom prst="rect">
                      <a:avLst/>
                    </a:prstGeom>
                    <a:noFill/>
                  </p:spPr>
                  <p:txBody>
                    <a:bodyPr wrap="square" lIns="36000" tIns="0" rIns="36000" bIns="0" rtlCol="0">
                      <a:spAutoFit/>
                    </a:bodyPr>
                    <a:lstStyle/>
                    <a:p>
                      <a:pPr algn="ctr">
                        <a:lnSpc>
                          <a:spcPct val="95000"/>
                        </a:lnSpc>
                      </a:pPr>
                      <a:r>
                        <a:rPr lang="en-GB" sz="1200" b="1" dirty="0">
                          <a:solidFill>
                            <a:srgbClr val="000000"/>
                          </a:solidFill>
                        </a:rPr>
                        <a:t>Spine</a:t>
                      </a:r>
                    </a:p>
                  </p:txBody>
                </p:sp>
                <p:sp>
                  <p:nvSpPr>
                    <p:cNvPr id="754" name="TextBox 753">
                      <a:extLst>
                        <a:ext uri="{FF2B5EF4-FFF2-40B4-BE49-F238E27FC236}">
                          <a16:creationId xmlns:a16="http://schemas.microsoft.com/office/drawing/2014/main" id="{6C3BB7CE-775C-4772-9CCA-839BE6B71487}"/>
                        </a:ext>
                      </a:extLst>
                    </p:cNvPr>
                    <p:cNvSpPr txBox="1"/>
                    <p:nvPr/>
                  </p:nvSpPr>
                  <p:spPr>
                    <a:xfrm rot="18900000">
                      <a:off x="2722687" y="5137962"/>
                      <a:ext cx="379852" cy="146194"/>
                    </a:xfrm>
                    <a:prstGeom prst="rect">
                      <a:avLst/>
                    </a:prstGeom>
                    <a:noFill/>
                  </p:spPr>
                  <p:txBody>
                    <a:bodyPr wrap="none" lIns="36000" tIns="0" rIns="36000" bIns="0" rtlCol="0">
                      <a:spAutoFit/>
                    </a:bodyPr>
                    <a:lstStyle/>
                    <a:p>
                      <a:pPr algn="r">
                        <a:lnSpc>
                          <a:spcPct val="95000"/>
                        </a:lnSpc>
                      </a:pPr>
                      <a:r>
                        <a:rPr lang="en-GB" sz="1000" spc="-20" dirty="0">
                          <a:solidFill>
                            <a:srgbClr val="000000"/>
                          </a:solidFill>
                        </a:rPr>
                        <a:t>Whole</a:t>
                      </a:r>
                    </a:p>
                  </p:txBody>
                </p:sp>
                <p:sp>
                  <p:nvSpPr>
                    <p:cNvPr id="755" name="TextBox 754">
                      <a:extLst>
                        <a:ext uri="{FF2B5EF4-FFF2-40B4-BE49-F238E27FC236}">
                          <a16:creationId xmlns:a16="http://schemas.microsoft.com/office/drawing/2014/main" id="{240442FB-E466-400C-A5B3-0A08F52CF8FD}"/>
                        </a:ext>
                      </a:extLst>
                    </p:cNvPr>
                    <p:cNvSpPr txBox="1"/>
                    <p:nvPr/>
                  </p:nvSpPr>
                  <p:spPr>
                    <a:xfrm rot="18900000">
                      <a:off x="2215122" y="5198038"/>
                      <a:ext cx="572890" cy="146194"/>
                    </a:xfrm>
                    <a:prstGeom prst="rect">
                      <a:avLst/>
                    </a:prstGeom>
                    <a:noFill/>
                  </p:spPr>
                  <p:txBody>
                    <a:bodyPr wrap="none" lIns="36000" tIns="0" rIns="36000" bIns="0" rtlCol="0">
                      <a:spAutoFit/>
                    </a:bodyPr>
                    <a:lstStyle/>
                    <a:p>
                      <a:pPr algn="r">
                        <a:lnSpc>
                          <a:spcPct val="95000"/>
                        </a:lnSpc>
                      </a:pPr>
                      <a:r>
                        <a:rPr lang="en-GB" sz="1000" spc="-20" dirty="0">
                          <a:solidFill>
                            <a:srgbClr val="000000"/>
                          </a:solidFill>
                        </a:rPr>
                        <a:t>Peripheral</a:t>
                      </a:r>
                    </a:p>
                  </p:txBody>
                </p:sp>
                <p:sp>
                  <p:nvSpPr>
                    <p:cNvPr id="756" name="TextBox 755">
                      <a:extLst>
                        <a:ext uri="{FF2B5EF4-FFF2-40B4-BE49-F238E27FC236}">
                          <a16:creationId xmlns:a16="http://schemas.microsoft.com/office/drawing/2014/main" id="{4DC47960-6C1F-413B-87A0-6A7397238B4A}"/>
                        </a:ext>
                      </a:extLst>
                    </p:cNvPr>
                    <p:cNvSpPr txBox="1"/>
                    <p:nvPr/>
                  </p:nvSpPr>
                  <p:spPr>
                    <a:xfrm rot="18900000">
                      <a:off x="1782952" y="5204839"/>
                      <a:ext cx="615788" cy="146194"/>
                    </a:xfrm>
                    <a:prstGeom prst="rect">
                      <a:avLst/>
                    </a:prstGeom>
                    <a:noFill/>
                  </p:spPr>
                  <p:txBody>
                    <a:bodyPr wrap="none" lIns="36000" tIns="0" rIns="36000" bIns="0" rtlCol="0">
                      <a:spAutoFit/>
                    </a:bodyPr>
                    <a:lstStyle/>
                    <a:p>
                      <a:pPr algn="r">
                        <a:lnSpc>
                          <a:spcPct val="95000"/>
                        </a:lnSpc>
                      </a:pPr>
                      <a:r>
                        <a:rPr lang="en-GB" sz="1000" spc="-20" dirty="0">
                          <a:solidFill>
                            <a:srgbClr val="000000"/>
                          </a:solidFill>
                        </a:rPr>
                        <a:t>Trabecular</a:t>
                      </a:r>
                    </a:p>
                  </p:txBody>
                </p:sp>
              </p:grpSp>
            </p:grpSp>
            <p:grpSp>
              <p:nvGrpSpPr>
                <p:cNvPr id="727" name="Group 726">
                  <a:extLst>
                    <a:ext uri="{FF2B5EF4-FFF2-40B4-BE49-F238E27FC236}">
                      <a16:creationId xmlns:a16="http://schemas.microsoft.com/office/drawing/2014/main" id="{CFE066A1-61B0-4389-9236-648E068E8D77}"/>
                    </a:ext>
                  </a:extLst>
                </p:cNvPr>
                <p:cNvGrpSpPr/>
                <p:nvPr/>
              </p:nvGrpSpPr>
              <p:grpSpPr>
                <a:xfrm>
                  <a:off x="6578240" y="4813660"/>
                  <a:ext cx="1600173" cy="951067"/>
                  <a:chOff x="6578240" y="4813660"/>
                  <a:chExt cx="1600173" cy="951067"/>
                </a:xfrm>
              </p:grpSpPr>
              <p:grpSp>
                <p:nvGrpSpPr>
                  <p:cNvPr id="740" name="Group 739">
                    <a:extLst>
                      <a:ext uri="{FF2B5EF4-FFF2-40B4-BE49-F238E27FC236}">
                        <a16:creationId xmlns:a16="http://schemas.microsoft.com/office/drawing/2014/main" id="{FE8EC777-24AC-4083-A227-C15579BD39E6}"/>
                      </a:ext>
                    </a:extLst>
                  </p:cNvPr>
                  <p:cNvGrpSpPr/>
                  <p:nvPr/>
                </p:nvGrpSpPr>
                <p:grpSpPr>
                  <a:xfrm>
                    <a:off x="6696561" y="4813660"/>
                    <a:ext cx="1481852" cy="731430"/>
                    <a:chOff x="5201861" y="5720993"/>
                    <a:chExt cx="2651476" cy="776131"/>
                  </a:xfrm>
                </p:grpSpPr>
                <p:sp>
                  <p:nvSpPr>
                    <p:cNvPr id="747" name="Round Same Side Corner Rectangle 218">
                      <a:extLst>
                        <a:ext uri="{FF2B5EF4-FFF2-40B4-BE49-F238E27FC236}">
                          <a16:creationId xmlns:a16="http://schemas.microsoft.com/office/drawing/2014/main" id="{BFCD8FFB-DA27-4718-BDC6-23AAB8132FFD}"/>
                        </a:ext>
                      </a:extLst>
                    </p:cNvPr>
                    <p:cNvSpPr/>
                    <p:nvPr/>
                  </p:nvSpPr>
                  <p:spPr>
                    <a:xfrm rot="10800000" flipH="1">
                      <a:off x="6956580" y="5720993"/>
                      <a:ext cx="896757" cy="776123"/>
                    </a:xfrm>
                    <a:prstGeom prst="round1Rect">
                      <a:avLst>
                        <a:gd name="adj" fmla="val 13225"/>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algn="ctr"/>
                      <a:endParaRPr lang="en-GB" sz="900" b="1" dirty="0">
                        <a:solidFill>
                          <a:srgbClr val="272727"/>
                        </a:solidFill>
                      </a:endParaRPr>
                    </a:p>
                  </p:txBody>
                </p:sp>
                <p:sp>
                  <p:nvSpPr>
                    <p:cNvPr id="748" name="Round Same Side Corner Rectangle 218">
                      <a:extLst>
                        <a:ext uri="{FF2B5EF4-FFF2-40B4-BE49-F238E27FC236}">
                          <a16:creationId xmlns:a16="http://schemas.microsoft.com/office/drawing/2014/main" id="{2AFC4A7A-45E9-4B1F-A565-5B09512301DD}"/>
                        </a:ext>
                      </a:extLst>
                    </p:cNvPr>
                    <p:cNvSpPr/>
                    <p:nvPr/>
                  </p:nvSpPr>
                  <p:spPr>
                    <a:xfrm>
                      <a:off x="6074629" y="5721000"/>
                      <a:ext cx="883262" cy="776124"/>
                    </a:xfrm>
                    <a:prstGeom prst="round2SameRect">
                      <a:avLst>
                        <a:gd name="adj1" fmla="val 0"/>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algn="ctr"/>
                      <a:endParaRPr lang="en-GB" sz="900" b="1" dirty="0">
                        <a:solidFill>
                          <a:srgbClr val="272727"/>
                        </a:solidFill>
                      </a:endParaRPr>
                    </a:p>
                  </p:txBody>
                </p:sp>
                <p:sp>
                  <p:nvSpPr>
                    <p:cNvPr id="749" name="Round Same Side Corner Rectangle 218">
                      <a:extLst>
                        <a:ext uri="{FF2B5EF4-FFF2-40B4-BE49-F238E27FC236}">
                          <a16:creationId xmlns:a16="http://schemas.microsoft.com/office/drawing/2014/main" id="{C9DDAC75-1C2A-41E0-B647-EF92C197BDC8}"/>
                        </a:ext>
                      </a:extLst>
                    </p:cNvPr>
                    <p:cNvSpPr/>
                    <p:nvPr/>
                  </p:nvSpPr>
                  <p:spPr>
                    <a:xfrm rot="10800000">
                      <a:off x="5201861" y="5720996"/>
                      <a:ext cx="874006" cy="776124"/>
                    </a:xfrm>
                    <a:prstGeom prst="round1Rect">
                      <a:avLst>
                        <a:gd name="adj" fmla="val 14372"/>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algn="ctr"/>
                      <a:endParaRPr lang="en-GB" sz="900" b="1" dirty="0">
                        <a:solidFill>
                          <a:srgbClr val="272727"/>
                        </a:solidFill>
                      </a:endParaRPr>
                    </a:p>
                  </p:txBody>
                </p:sp>
              </p:grpSp>
              <p:grpSp>
                <p:nvGrpSpPr>
                  <p:cNvPr id="741" name="Group 740">
                    <a:extLst>
                      <a:ext uri="{FF2B5EF4-FFF2-40B4-BE49-F238E27FC236}">
                        <a16:creationId xmlns:a16="http://schemas.microsoft.com/office/drawing/2014/main" id="{2798BF6C-200E-4DAE-9E75-7516B2AB0931}"/>
                      </a:ext>
                    </a:extLst>
                  </p:cNvPr>
                  <p:cNvGrpSpPr/>
                  <p:nvPr/>
                </p:nvGrpSpPr>
                <p:grpSpPr>
                  <a:xfrm>
                    <a:off x="6578240" y="5154880"/>
                    <a:ext cx="1598972" cy="609847"/>
                    <a:chOff x="1776550" y="5137963"/>
                    <a:chExt cx="1337177" cy="609847"/>
                  </a:xfrm>
                </p:grpSpPr>
                <p:sp>
                  <p:nvSpPr>
                    <p:cNvPr id="743" name="TextBox 742">
                      <a:extLst>
                        <a:ext uri="{FF2B5EF4-FFF2-40B4-BE49-F238E27FC236}">
                          <a16:creationId xmlns:a16="http://schemas.microsoft.com/office/drawing/2014/main" id="{87144619-924A-4814-8968-5351703E7ABA}"/>
                        </a:ext>
                      </a:extLst>
                    </p:cNvPr>
                    <p:cNvSpPr txBox="1"/>
                    <p:nvPr/>
                  </p:nvSpPr>
                  <p:spPr>
                    <a:xfrm>
                      <a:off x="1869839" y="5572377"/>
                      <a:ext cx="1243888" cy="175433"/>
                    </a:xfrm>
                    <a:prstGeom prst="rect">
                      <a:avLst/>
                    </a:prstGeom>
                    <a:noFill/>
                  </p:spPr>
                  <p:txBody>
                    <a:bodyPr wrap="square" lIns="36000" tIns="0" rIns="36000" bIns="0" rtlCol="0">
                      <a:spAutoFit/>
                    </a:bodyPr>
                    <a:lstStyle/>
                    <a:p>
                      <a:pPr algn="ctr">
                        <a:lnSpc>
                          <a:spcPct val="95000"/>
                        </a:lnSpc>
                      </a:pPr>
                      <a:r>
                        <a:rPr lang="en-GB" sz="1200" b="1" dirty="0">
                          <a:solidFill>
                            <a:srgbClr val="000000"/>
                          </a:solidFill>
                        </a:rPr>
                        <a:t>Hip</a:t>
                      </a:r>
                    </a:p>
                  </p:txBody>
                </p:sp>
                <p:sp>
                  <p:nvSpPr>
                    <p:cNvPr id="744" name="TextBox 743">
                      <a:extLst>
                        <a:ext uri="{FF2B5EF4-FFF2-40B4-BE49-F238E27FC236}">
                          <a16:creationId xmlns:a16="http://schemas.microsoft.com/office/drawing/2014/main" id="{79B90571-0EA3-43F7-86BE-AB56B6364623}"/>
                        </a:ext>
                      </a:extLst>
                    </p:cNvPr>
                    <p:cNvSpPr txBox="1"/>
                    <p:nvPr/>
                  </p:nvSpPr>
                  <p:spPr>
                    <a:xfrm rot="18900000">
                      <a:off x="2715241" y="5137963"/>
                      <a:ext cx="379851" cy="146194"/>
                    </a:xfrm>
                    <a:prstGeom prst="rect">
                      <a:avLst/>
                    </a:prstGeom>
                    <a:noFill/>
                  </p:spPr>
                  <p:txBody>
                    <a:bodyPr wrap="none" lIns="36000" tIns="0" rIns="36000" bIns="0" rtlCol="0">
                      <a:spAutoFit/>
                    </a:bodyPr>
                    <a:lstStyle/>
                    <a:p>
                      <a:pPr algn="r">
                        <a:lnSpc>
                          <a:spcPct val="95000"/>
                        </a:lnSpc>
                      </a:pPr>
                      <a:r>
                        <a:rPr lang="en-GB" sz="1000" spc="-20" dirty="0">
                          <a:solidFill>
                            <a:srgbClr val="000000"/>
                          </a:solidFill>
                        </a:rPr>
                        <a:t>Whole</a:t>
                      </a:r>
                    </a:p>
                  </p:txBody>
                </p:sp>
                <p:sp>
                  <p:nvSpPr>
                    <p:cNvPr id="745" name="TextBox 744">
                      <a:extLst>
                        <a:ext uri="{FF2B5EF4-FFF2-40B4-BE49-F238E27FC236}">
                          <a16:creationId xmlns:a16="http://schemas.microsoft.com/office/drawing/2014/main" id="{F7A69484-BEFA-4391-9459-7A2F4FCAB87E}"/>
                        </a:ext>
                      </a:extLst>
                    </p:cNvPr>
                    <p:cNvSpPr txBox="1"/>
                    <p:nvPr/>
                  </p:nvSpPr>
                  <p:spPr>
                    <a:xfrm rot="18900000">
                      <a:off x="2203373" y="5198038"/>
                      <a:ext cx="572889" cy="146194"/>
                    </a:xfrm>
                    <a:prstGeom prst="rect">
                      <a:avLst/>
                    </a:prstGeom>
                    <a:noFill/>
                  </p:spPr>
                  <p:txBody>
                    <a:bodyPr wrap="none" lIns="36000" tIns="0" rIns="36000" bIns="0" rtlCol="0">
                      <a:spAutoFit/>
                    </a:bodyPr>
                    <a:lstStyle/>
                    <a:p>
                      <a:pPr algn="r">
                        <a:lnSpc>
                          <a:spcPct val="95000"/>
                        </a:lnSpc>
                      </a:pPr>
                      <a:r>
                        <a:rPr lang="en-GB" sz="1000" spc="-20" dirty="0">
                          <a:solidFill>
                            <a:srgbClr val="000000"/>
                          </a:solidFill>
                        </a:rPr>
                        <a:t>Peripheral</a:t>
                      </a:r>
                    </a:p>
                  </p:txBody>
                </p:sp>
                <p:sp>
                  <p:nvSpPr>
                    <p:cNvPr id="746" name="TextBox 745">
                      <a:extLst>
                        <a:ext uri="{FF2B5EF4-FFF2-40B4-BE49-F238E27FC236}">
                          <a16:creationId xmlns:a16="http://schemas.microsoft.com/office/drawing/2014/main" id="{06EC1624-EBCA-4557-8CC7-CDDB20A46A74}"/>
                        </a:ext>
                      </a:extLst>
                    </p:cNvPr>
                    <p:cNvSpPr txBox="1"/>
                    <p:nvPr/>
                  </p:nvSpPr>
                  <p:spPr>
                    <a:xfrm rot="18900000">
                      <a:off x="1776550" y="5204839"/>
                      <a:ext cx="615786" cy="146194"/>
                    </a:xfrm>
                    <a:prstGeom prst="rect">
                      <a:avLst/>
                    </a:prstGeom>
                    <a:noFill/>
                  </p:spPr>
                  <p:txBody>
                    <a:bodyPr wrap="none" lIns="36000" tIns="0" rIns="36000" bIns="0" rtlCol="0">
                      <a:spAutoFit/>
                    </a:bodyPr>
                    <a:lstStyle/>
                    <a:p>
                      <a:pPr algn="r">
                        <a:lnSpc>
                          <a:spcPct val="95000"/>
                        </a:lnSpc>
                      </a:pPr>
                      <a:r>
                        <a:rPr lang="en-GB" sz="1000" spc="-20" dirty="0">
                          <a:solidFill>
                            <a:srgbClr val="000000"/>
                          </a:solidFill>
                        </a:rPr>
                        <a:t>Trabecular</a:t>
                      </a:r>
                    </a:p>
                  </p:txBody>
                </p:sp>
              </p:grpSp>
            </p:grpSp>
            <p:sp>
              <p:nvSpPr>
                <p:cNvPr id="728" name="TextBox 727">
                  <a:extLst>
                    <a:ext uri="{FF2B5EF4-FFF2-40B4-BE49-F238E27FC236}">
                      <a16:creationId xmlns:a16="http://schemas.microsoft.com/office/drawing/2014/main" id="{574AE367-CE18-428B-A1DC-6717BBCE26A1}"/>
                    </a:ext>
                  </a:extLst>
                </p:cNvPr>
                <p:cNvSpPr txBox="1"/>
                <p:nvPr/>
              </p:nvSpPr>
              <p:spPr>
                <a:xfrm rot="16200000">
                  <a:off x="3721858" y="4120382"/>
                  <a:ext cx="2058262" cy="166199"/>
                </a:xfrm>
                <a:prstGeom prst="rect">
                  <a:avLst/>
                </a:prstGeom>
                <a:noFill/>
              </p:spPr>
              <p:txBody>
                <a:bodyPr wrap="square" lIns="0" tIns="0" rIns="0" bIns="0" rtlCol="0">
                  <a:spAutoFit/>
                </a:bodyPr>
                <a:lstStyle/>
                <a:p>
                  <a:pPr algn="ctr">
                    <a:lnSpc>
                      <a:spcPct val="90000"/>
                    </a:lnSpc>
                  </a:pPr>
                  <a:r>
                    <a:rPr lang="en-GB" sz="1200" b="1" dirty="0">
                      <a:solidFill>
                        <a:srgbClr val="000000"/>
                      </a:solidFill>
                    </a:rPr>
                    <a:t>Change from baseline (%)</a:t>
                  </a:r>
                </a:p>
              </p:txBody>
            </p:sp>
            <p:grpSp>
              <p:nvGrpSpPr>
                <p:cNvPr id="729" name="Group 728">
                  <a:extLst>
                    <a:ext uri="{FF2B5EF4-FFF2-40B4-BE49-F238E27FC236}">
                      <a16:creationId xmlns:a16="http://schemas.microsoft.com/office/drawing/2014/main" id="{9258730C-3975-4DDE-AFE8-F5115B8B8632}"/>
                    </a:ext>
                  </a:extLst>
                </p:cNvPr>
                <p:cNvGrpSpPr/>
                <p:nvPr/>
              </p:nvGrpSpPr>
              <p:grpSpPr>
                <a:xfrm>
                  <a:off x="4664268" y="3253335"/>
                  <a:ext cx="468365" cy="1899787"/>
                  <a:chOff x="1215266" y="3187454"/>
                  <a:chExt cx="391680" cy="1899787"/>
                </a:xfrm>
              </p:grpSpPr>
              <p:sp>
                <p:nvSpPr>
                  <p:cNvPr id="731" name="TextBox 730">
                    <a:extLst>
                      <a:ext uri="{FF2B5EF4-FFF2-40B4-BE49-F238E27FC236}">
                        <a16:creationId xmlns:a16="http://schemas.microsoft.com/office/drawing/2014/main" id="{E3AA947B-2742-4DE8-AEA1-54BC3F3B32E8}"/>
                      </a:ext>
                    </a:extLst>
                  </p:cNvPr>
                  <p:cNvSpPr txBox="1"/>
                  <p:nvPr/>
                </p:nvSpPr>
                <p:spPr>
                  <a:xfrm>
                    <a:off x="1215266" y="4787144"/>
                    <a:ext cx="378830" cy="184666"/>
                  </a:xfrm>
                  <a:prstGeom prst="rect">
                    <a:avLst/>
                  </a:prstGeom>
                  <a:noFill/>
                </p:spPr>
                <p:txBody>
                  <a:bodyPr wrap="square" lIns="0" tIns="0" rIns="108000" bIns="0" rtlCol="0" anchor="ctr">
                    <a:spAutoFit/>
                  </a:bodyPr>
                  <a:lstStyle/>
                  <a:p>
                    <a:pPr algn="r"/>
                    <a:endParaRPr lang="en-GB" sz="1200" dirty="0">
                      <a:solidFill>
                        <a:srgbClr val="272727"/>
                      </a:solidFill>
                    </a:endParaRPr>
                  </a:p>
                </p:txBody>
              </p:sp>
              <p:sp>
                <p:nvSpPr>
                  <p:cNvPr id="732" name="TextBox 731">
                    <a:extLst>
                      <a:ext uri="{FF2B5EF4-FFF2-40B4-BE49-F238E27FC236}">
                        <a16:creationId xmlns:a16="http://schemas.microsoft.com/office/drawing/2014/main" id="{7B1C1DAB-687F-4B62-AED9-A24A09C4CC8E}"/>
                      </a:ext>
                    </a:extLst>
                  </p:cNvPr>
                  <p:cNvSpPr txBox="1"/>
                  <p:nvPr/>
                </p:nvSpPr>
                <p:spPr>
                  <a:xfrm>
                    <a:off x="1328597" y="4412539"/>
                    <a:ext cx="278348" cy="184666"/>
                  </a:xfrm>
                  <a:prstGeom prst="rect">
                    <a:avLst/>
                  </a:prstGeom>
                  <a:noFill/>
                </p:spPr>
                <p:txBody>
                  <a:bodyPr wrap="square" lIns="0" tIns="0" rIns="36000" bIns="0" rtlCol="0" anchor="ctr">
                    <a:spAutoFit/>
                  </a:bodyPr>
                  <a:lstStyle/>
                  <a:p>
                    <a:pPr algn="r"/>
                    <a:r>
                      <a:rPr lang="en-GB" sz="1200" dirty="0">
                        <a:solidFill>
                          <a:srgbClr val="000000"/>
                        </a:solidFill>
                      </a:rPr>
                      <a:t>2</a:t>
                    </a:r>
                  </a:p>
                </p:txBody>
              </p:sp>
              <p:sp>
                <p:nvSpPr>
                  <p:cNvPr id="733" name="TextBox 732">
                    <a:extLst>
                      <a:ext uri="{FF2B5EF4-FFF2-40B4-BE49-F238E27FC236}">
                        <a16:creationId xmlns:a16="http://schemas.microsoft.com/office/drawing/2014/main" id="{DD9548B2-9680-4BDD-83F4-F54DE8328B07}"/>
                      </a:ext>
                    </a:extLst>
                  </p:cNvPr>
                  <p:cNvSpPr txBox="1"/>
                  <p:nvPr/>
                </p:nvSpPr>
                <p:spPr>
                  <a:xfrm>
                    <a:off x="1288210" y="3187454"/>
                    <a:ext cx="318736" cy="184666"/>
                  </a:xfrm>
                  <a:prstGeom prst="rect">
                    <a:avLst/>
                  </a:prstGeom>
                  <a:noFill/>
                </p:spPr>
                <p:txBody>
                  <a:bodyPr wrap="square" lIns="0" tIns="0" rIns="36000" bIns="0" rtlCol="0" anchor="ctr">
                    <a:spAutoFit/>
                  </a:bodyPr>
                  <a:lstStyle/>
                  <a:p>
                    <a:pPr algn="r"/>
                    <a:r>
                      <a:rPr lang="en-GB" sz="1200" dirty="0">
                        <a:solidFill>
                          <a:srgbClr val="000000"/>
                        </a:solidFill>
                      </a:rPr>
                      <a:t>12</a:t>
                    </a:r>
                  </a:p>
                </p:txBody>
              </p:sp>
              <p:sp>
                <p:nvSpPr>
                  <p:cNvPr id="734" name="TextBox 733">
                    <a:extLst>
                      <a:ext uri="{FF2B5EF4-FFF2-40B4-BE49-F238E27FC236}">
                        <a16:creationId xmlns:a16="http://schemas.microsoft.com/office/drawing/2014/main" id="{B86A788D-85AF-448F-AC70-441115D27748}"/>
                      </a:ext>
                    </a:extLst>
                  </p:cNvPr>
                  <p:cNvSpPr txBox="1"/>
                  <p:nvPr/>
                </p:nvSpPr>
                <p:spPr>
                  <a:xfrm>
                    <a:off x="1328597" y="3432471"/>
                    <a:ext cx="278348" cy="184666"/>
                  </a:xfrm>
                  <a:prstGeom prst="rect">
                    <a:avLst/>
                  </a:prstGeom>
                  <a:noFill/>
                </p:spPr>
                <p:txBody>
                  <a:bodyPr wrap="square" lIns="0" tIns="0" rIns="36000" bIns="0" rtlCol="0" anchor="ctr">
                    <a:spAutoFit/>
                  </a:bodyPr>
                  <a:lstStyle/>
                  <a:p>
                    <a:pPr algn="r"/>
                    <a:r>
                      <a:rPr lang="en-GB" sz="1200" dirty="0">
                        <a:solidFill>
                          <a:srgbClr val="000000"/>
                        </a:solidFill>
                      </a:rPr>
                      <a:t>10</a:t>
                    </a:r>
                  </a:p>
                </p:txBody>
              </p:sp>
              <p:sp>
                <p:nvSpPr>
                  <p:cNvPr id="735" name="TextBox 734">
                    <a:extLst>
                      <a:ext uri="{FF2B5EF4-FFF2-40B4-BE49-F238E27FC236}">
                        <a16:creationId xmlns:a16="http://schemas.microsoft.com/office/drawing/2014/main" id="{DF48072B-4E12-4414-9EEC-34B59A07B8D4}"/>
                      </a:ext>
                    </a:extLst>
                  </p:cNvPr>
                  <p:cNvSpPr txBox="1"/>
                  <p:nvPr/>
                </p:nvSpPr>
                <p:spPr>
                  <a:xfrm>
                    <a:off x="1328597" y="3922505"/>
                    <a:ext cx="278348" cy="184666"/>
                  </a:xfrm>
                  <a:prstGeom prst="rect">
                    <a:avLst/>
                  </a:prstGeom>
                  <a:noFill/>
                </p:spPr>
                <p:txBody>
                  <a:bodyPr wrap="square" lIns="0" tIns="0" rIns="36000" bIns="0" rtlCol="0" anchor="ctr">
                    <a:spAutoFit/>
                  </a:bodyPr>
                  <a:lstStyle/>
                  <a:p>
                    <a:pPr algn="r"/>
                    <a:r>
                      <a:rPr lang="en-GB" sz="1200" dirty="0">
                        <a:solidFill>
                          <a:srgbClr val="000000"/>
                        </a:solidFill>
                      </a:rPr>
                      <a:t>6</a:t>
                    </a:r>
                  </a:p>
                </p:txBody>
              </p:sp>
              <p:sp>
                <p:nvSpPr>
                  <p:cNvPr id="736" name="TextBox 735">
                    <a:extLst>
                      <a:ext uri="{FF2B5EF4-FFF2-40B4-BE49-F238E27FC236}">
                        <a16:creationId xmlns:a16="http://schemas.microsoft.com/office/drawing/2014/main" id="{532F25B6-A821-41F5-8D66-13A9DCB00870}"/>
                      </a:ext>
                    </a:extLst>
                  </p:cNvPr>
                  <p:cNvSpPr txBox="1"/>
                  <p:nvPr/>
                </p:nvSpPr>
                <p:spPr>
                  <a:xfrm>
                    <a:off x="1328597" y="4902575"/>
                    <a:ext cx="278348" cy="184666"/>
                  </a:xfrm>
                  <a:prstGeom prst="rect">
                    <a:avLst/>
                  </a:prstGeom>
                  <a:noFill/>
                </p:spPr>
                <p:txBody>
                  <a:bodyPr wrap="square" lIns="0" tIns="0" rIns="36000" bIns="0" rtlCol="0" anchor="ctr">
                    <a:spAutoFit/>
                  </a:bodyPr>
                  <a:lstStyle/>
                  <a:p>
                    <a:pPr algn="r"/>
                    <a:r>
                      <a:rPr lang="en-GB" sz="1200" dirty="0">
                        <a:solidFill>
                          <a:srgbClr val="272727"/>
                        </a:solidFill>
                      </a:rPr>
                      <a:t>-2</a:t>
                    </a:r>
                  </a:p>
                </p:txBody>
              </p:sp>
              <p:sp>
                <p:nvSpPr>
                  <p:cNvPr id="737" name="TextBox 736">
                    <a:extLst>
                      <a:ext uri="{FF2B5EF4-FFF2-40B4-BE49-F238E27FC236}">
                        <a16:creationId xmlns:a16="http://schemas.microsoft.com/office/drawing/2014/main" id="{66F3162F-4E90-4551-A3BB-5087678C9DD9}"/>
                      </a:ext>
                    </a:extLst>
                  </p:cNvPr>
                  <p:cNvSpPr txBox="1"/>
                  <p:nvPr/>
                </p:nvSpPr>
                <p:spPr>
                  <a:xfrm>
                    <a:off x="1328597" y="4657556"/>
                    <a:ext cx="278348" cy="184666"/>
                  </a:xfrm>
                  <a:prstGeom prst="rect">
                    <a:avLst/>
                  </a:prstGeom>
                  <a:noFill/>
                </p:spPr>
                <p:txBody>
                  <a:bodyPr wrap="square" lIns="0" tIns="0" rIns="36000" bIns="0" rtlCol="0" anchor="ctr">
                    <a:spAutoFit/>
                  </a:bodyPr>
                  <a:lstStyle/>
                  <a:p>
                    <a:pPr algn="r"/>
                    <a:r>
                      <a:rPr lang="en-GB" sz="1200" dirty="0">
                        <a:solidFill>
                          <a:srgbClr val="000000"/>
                        </a:solidFill>
                      </a:rPr>
                      <a:t>0</a:t>
                    </a:r>
                  </a:p>
                </p:txBody>
              </p:sp>
              <p:sp>
                <p:nvSpPr>
                  <p:cNvPr id="738" name="TextBox 737">
                    <a:extLst>
                      <a:ext uri="{FF2B5EF4-FFF2-40B4-BE49-F238E27FC236}">
                        <a16:creationId xmlns:a16="http://schemas.microsoft.com/office/drawing/2014/main" id="{F7EE48C6-CA56-4CB4-995E-A8670CCC82E0}"/>
                      </a:ext>
                    </a:extLst>
                  </p:cNvPr>
                  <p:cNvSpPr txBox="1"/>
                  <p:nvPr/>
                </p:nvSpPr>
                <p:spPr>
                  <a:xfrm>
                    <a:off x="1328597" y="3677488"/>
                    <a:ext cx="278348" cy="184666"/>
                  </a:xfrm>
                  <a:prstGeom prst="rect">
                    <a:avLst/>
                  </a:prstGeom>
                  <a:noFill/>
                </p:spPr>
                <p:txBody>
                  <a:bodyPr wrap="square" lIns="0" tIns="0" rIns="36000" bIns="0" rtlCol="0" anchor="ctr">
                    <a:spAutoFit/>
                  </a:bodyPr>
                  <a:lstStyle/>
                  <a:p>
                    <a:pPr algn="r"/>
                    <a:r>
                      <a:rPr lang="en-GB" sz="1200" dirty="0">
                        <a:solidFill>
                          <a:srgbClr val="000000"/>
                        </a:solidFill>
                      </a:rPr>
                      <a:t>8</a:t>
                    </a:r>
                  </a:p>
                </p:txBody>
              </p:sp>
              <p:sp>
                <p:nvSpPr>
                  <p:cNvPr id="739" name="TextBox 738">
                    <a:extLst>
                      <a:ext uri="{FF2B5EF4-FFF2-40B4-BE49-F238E27FC236}">
                        <a16:creationId xmlns:a16="http://schemas.microsoft.com/office/drawing/2014/main" id="{20589EBE-F660-4833-92B6-2C68215B790A}"/>
                      </a:ext>
                    </a:extLst>
                  </p:cNvPr>
                  <p:cNvSpPr txBox="1"/>
                  <p:nvPr/>
                </p:nvSpPr>
                <p:spPr>
                  <a:xfrm>
                    <a:off x="1328597" y="4167522"/>
                    <a:ext cx="278348" cy="184666"/>
                  </a:xfrm>
                  <a:prstGeom prst="rect">
                    <a:avLst/>
                  </a:prstGeom>
                  <a:noFill/>
                </p:spPr>
                <p:txBody>
                  <a:bodyPr wrap="square" lIns="0" tIns="0" rIns="36000" bIns="0" rtlCol="0" anchor="ctr">
                    <a:spAutoFit/>
                  </a:bodyPr>
                  <a:lstStyle/>
                  <a:p>
                    <a:pPr algn="r"/>
                    <a:r>
                      <a:rPr lang="en-GB" sz="1200" dirty="0">
                        <a:solidFill>
                          <a:srgbClr val="000000"/>
                        </a:solidFill>
                      </a:rPr>
                      <a:t>4</a:t>
                    </a:r>
                  </a:p>
                </p:txBody>
              </p:sp>
            </p:grpSp>
            <p:sp>
              <p:nvSpPr>
                <p:cNvPr id="730" name="Freeform: Shape 182">
                  <a:extLst>
                    <a:ext uri="{FF2B5EF4-FFF2-40B4-BE49-F238E27FC236}">
                      <a16:creationId xmlns:a16="http://schemas.microsoft.com/office/drawing/2014/main" id="{DDB1D2C9-2CAA-4ECD-81A7-615BDE89543B}"/>
                    </a:ext>
                  </a:extLst>
                </p:cNvPr>
                <p:cNvSpPr/>
                <p:nvPr/>
              </p:nvSpPr>
              <p:spPr>
                <a:xfrm>
                  <a:off x="5208630" y="3348038"/>
                  <a:ext cx="0" cy="1715729"/>
                </a:xfrm>
                <a:custGeom>
                  <a:avLst/>
                  <a:gdLst>
                    <a:gd name="connsiteX0" fmla="*/ 0 w 2480261"/>
                    <a:gd name="connsiteY0" fmla="*/ 0 h 1722840"/>
                    <a:gd name="connsiteX1" fmla="*/ 0 w 2480261"/>
                    <a:gd name="connsiteY1" fmla="*/ 1722840 h 1722840"/>
                    <a:gd name="connsiteX2" fmla="*/ 2480261 w 2480261"/>
                    <a:gd name="connsiteY2" fmla="*/ 1722840 h 1722840"/>
                    <a:gd name="connsiteX0" fmla="*/ 0 w 0"/>
                    <a:gd name="connsiteY0" fmla="*/ 0 h 1722840"/>
                    <a:gd name="connsiteX1" fmla="*/ 0 w 0"/>
                    <a:gd name="connsiteY1" fmla="*/ 1722840 h 1722840"/>
                  </a:gdLst>
                  <a:ahLst/>
                  <a:cxnLst>
                    <a:cxn ang="0">
                      <a:pos x="connsiteX0" y="connsiteY0"/>
                    </a:cxn>
                    <a:cxn ang="0">
                      <a:pos x="connsiteX1" y="connsiteY1"/>
                    </a:cxn>
                  </a:cxnLst>
                  <a:rect l="l" t="t" r="r" b="b"/>
                  <a:pathLst>
                    <a:path h="1722840">
                      <a:moveTo>
                        <a:pt x="0" y="0"/>
                      </a:moveTo>
                      <a:lnTo>
                        <a:pt x="0"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710" name="Group 709">
                <a:extLst>
                  <a:ext uri="{FF2B5EF4-FFF2-40B4-BE49-F238E27FC236}">
                    <a16:creationId xmlns:a16="http://schemas.microsoft.com/office/drawing/2014/main" id="{5C988943-687A-4B26-B506-C66A2ADE048A}"/>
                  </a:ext>
                </a:extLst>
              </p:cNvPr>
              <p:cNvGrpSpPr/>
              <p:nvPr/>
            </p:nvGrpSpPr>
            <p:grpSpPr>
              <a:xfrm>
                <a:off x="1326753" y="3281192"/>
                <a:ext cx="3029086" cy="2417275"/>
                <a:chOff x="1326753" y="3347452"/>
                <a:chExt cx="3029086" cy="2417275"/>
              </a:xfrm>
            </p:grpSpPr>
            <p:cxnSp>
              <p:nvCxnSpPr>
                <p:cNvPr id="711" name="Straight Connector 710">
                  <a:extLst>
                    <a:ext uri="{FF2B5EF4-FFF2-40B4-BE49-F238E27FC236}">
                      <a16:creationId xmlns:a16="http://schemas.microsoft.com/office/drawing/2014/main" id="{59C42AD3-CC86-4A24-898D-B310EE16DAF3}"/>
                    </a:ext>
                  </a:extLst>
                </p:cNvPr>
                <p:cNvCxnSpPr/>
                <p:nvPr/>
              </p:nvCxnSpPr>
              <p:spPr>
                <a:xfrm>
                  <a:off x="1326753" y="359264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2" name="Straight Connector 711">
                  <a:extLst>
                    <a:ext uri="{FF2B5EF4-FFF2-40B4-BE49-F238E27FC236}">
                      <a16:creationId xmlns:a16="http://schemas.microsoft.com/office/drawing/2014/main" id="{89C71E09-1838-470E-BED9-CD5651487DB3}"/>
                    </a:ext>
                  </a:extLst>
                </p:cNvPr>
                <p:cNvCxnSpPr/>
                <p:nvPr/>
              </p:nvCxnSpPr>
              <p:spPr>
                <a:xfrm>
                  <a:off x="1326753" y="457339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3" name="Straight Connector 712">
                  <a:extLst>
                    <a:ext uri="{FF2B5EF4-FFF2-40B4-BE49-F238E27FC236}">
                      <a16:creationId xmlns:a16="http://schemas.microsoft.com/office/drawing/2014/main" id="{D7435B66-6A33-47BC-BE52-507610AFE9B8}"/>
                    </a:ext>
                  </a:extLst>
                </p:cNvPr>
                <p:cNvCxnSpPr/>
                <p:nvPr/>
              </p:nvCxnSpPr>
              <p:spPr>
                <a:xfrm>
                  <a:off x="1326753" y="334745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4" name="Straight Connector 713">
                  <a:extLst>
                    <a:ext uri="{FF2B5EF4-FFF2-40B4-BE49-F238E27FC236}">
                      <a16:creationId xmlns:a16="http://schemas.microsoft.com/office/drawing/2014/main" id="{6E8A81CF-AB2F-422F-9FEC-8A532138D841}"/>
                    </a:ext>
                  </a:extLst>
                </p:cNvPr>
                <p:cNvCxnSpPr/>
                <p:nvPr/>
              </p:nvCxnSpPr>
              <p:spPr>
                <a:xfrm>
                  <a:off x="1326753" y="408301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5" name="Straight Connector 714">
                  <a:extLst>
                    <a:ext uri="{FF2B5EF4-FFF2-40B4-BE49-F238E27FC236}">
                      <a16:creationId xmlns:a16="http://schemas.microsoft.com/office/drawing/2014/main" id="{A9CF3C67-5C6B-45B7-8DDA-ADBB8E96AA0C}"/>
                    </a:ext>
                  </a:extLst>
                </p:cNvPr>
                <p:cNvCxnSpPr/>
                <p:nvPr/>
              </p:nvCxnSpPr>
              <p:spPr>
                <a:xfrm>
                  <a:off x="1326753" y="383782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6" name="Straight Connector 715">
                  <a:extLst>
                    <a:ext uri="{FF2B5EF4-FFF2-40B4-BE49-F238E27FC236}">
                      <a16:creationId xmlns:a16="http://schemas.microsoft.com/office/drawing/2014/main" id="{E48CEE96-349D-49EB-A427-20CCF437B284}"/>
                    </a:ext>
                  </a:extLst>
                </p:cNvPr>
                <p:cNvCxnSpPr/>
                <p:nvPr/>
              </p:nvCxnSpPr>
              <p:spPr>
                <a:xfrm>
                  <a:off x="1326753" y="43282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717" name="Group 716">
                  <a:extLst>
                    <a:ext uri="{FF2B5EF4-FFF2-40B4-BE49-F238E27FC236}">
                      <a16:creationId xmlns:a16="http://schemas.microsoft.com/office/drawing/2014/main" id="{B86CAD7F-5AEB-4A99-9AE9-6871C54730F3}"/>
                    </a:ext>
                  </a:extLst>
                </p:cNvPr>
                <p:cNvGrpSpPr/>
                <p:nvPr/>
              </p:nvGrpSpPr>
              <p:grpSpPr>
                <a:xfrm>
                  <a:off x="1326753" y="4818580"/>
                  <a:ext cx="3029086" cy="946147"/>
                  <a:chOff x="1326753" y="4818580"/>
                  <a:chExt cx="3029086" cy="946147"/>
                </a:xfrm>
              </p:grpSpPr>
              <p:cxnSp>
                <p:nvCxnSpPr>
                  <p:cNvPr id="719" name="Straight Connector 718">
                    <a:extLst>
                      <a:ext uri="{FF2B5EF4-FFF2-40B4-BE49-F238E27FC236}">
                        <a16:creationId xmlns:a16="http://schemas.microsoft.com/office/drawing/2014/main" id="{400466A9-2AA5-4B1C-B875-418EC0676CB8}"/>
                      </a:ext>
                    </a:extLst>
                  </p:cNvPr>
                  <p:cNvCxnSpPr>
                    <a:cxnSpLocks/>
                  </p:cNvCxnSpPr>
                  <p:nvPr/>
                </p:nvCxnSpPr>
                <p:spPr>
                  <a:xfrm>
                    <a:off x="1326753" y="4818580"/>
                    <a:ext cx="3029086"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20" name="Straight Connector 719">
                    <a:extLst>
                      <a:ext uri="{FF2B5EF4-FFF2-40B4-BE49-F238E27FC236}">
                        <a16:creationId xmlns:a16="http://schemas.microsoft.com/office/drawing/2014/main" id="{14ACAC75-CC37-4A44-87B9-0769C32546B9}"/>
                      </a:ext>
                    </a:extLst>
                  </p:cNvPr>
                  <p:cNvCxnSpPr>
                    <a:cxnSpLocks/>
                  </p:cNvCxnSpPr>
                  <p:nvPr/>
                </p:nvCxnSpPr>
                <p:spPr>
                  <a:xfrm>
                    <a:off x="2868420" y="4818580"/>
                    <a:ext cx="0" cy="946147"/>
                  </a:xfrm>
                  <a:prstGeom prst="line">
                    <a:avLst/>
                  </a:prstGeom>
                  <a:ln w="19050">
                    <a:solidFill>
                      <a:srgbClr val="00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21" name="Straight Connector 720">
                    <a:extLst>
                      <a:ext uri="{FF2B5EF4-FFF2-40B4-BE49-F238E27FC236}">
                        <a16:creationId xmlns:a16="http://schemas.microsoft.com/office/drawing/2014/main" id="{EEF8DA86-A409-4669-827D-C359EF11197C}"/>
                      </a:ext>
                    </a:extLst>
                  </p:cNvPr>
                  <p:cNvCxnSpPr>
                    <a:cxnSpLocks/>
                  </p:cNvCxnSpPr>
                  <p:nvPr/>
                </p:nvCxnSpPr>
                <p:spPr>
                  <a:xfrm rot="5400000">
                    <a:off x="4315808"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22" name="Straight Connector 721">
                    <a:extLst>
                      <a:ext uri="{FF2B5EF4-FFF2-40B4-BE49-F238E27FC236}">
                        <a16:creationId xmlns:a16="http://schemas.microsoft.com/office/drawing/2014/main" id="{B1A74444-8B37-4EEB-A178-FC9388132B30}"/>
                      </a:ext>
                    </a:extLst>
                  </p:cNvPr>
                  <p:cNvCxnSpPr>
                    <a:cxnSpLocks/>
                  </p:cNvCxnSpPr>
                  <p:nvPr/>
                </p:nvCxnSpPr>
                <p:spPr>
                  <a:xfrm rot="5400000">
                    <a:off x="2344099"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23" name="Straight Connector 722">
                    <a:extLst>
                      <a:ext uri="{FF2B5EF4-FFF2-40B4-BE49-F238E27FC236}">
                        <a16:creationId xmlns:a16="http://schemas.microsoft.com/office/drawing/2014/main" id="{7958F39C-35C0-4174-9200-7EEBB847D6D6}"/>
                      </a:ext>
                    </a:extLst>
                  </p:cNvPr>
                  <p:cNvCxnSpPr>
                    <a:cxnSpLocks/>
                  </p:cNvCxnSpPr>
                  <p:nvPr/>
                </p:nvCxnSpPr>
                <p:spPr>
                  <a:xfrm rot="5400000">
                    <a:off x="1850378"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24" name="Straight Connector 723">
                    <a:extLst>
                      <a:ext uri="{FF2B5EF4-FFF2-40B4-BE49-F238E27FC236}">
                        <a16:creationId xmlns:a16="http://schemas.microsoft.com/office/drawing/2014/main" id="{3269AD83-C01F-486E-9B3F-B882E8A15C66}"/>
                      </a:ext>
                    </a:extLst>
                  </p:cNvPr>
                  <p:cNvCxnSpPr>
                    <a:cxnSpLocks/>
                  </p:cNvCxnSpPr>
                  <p:nvPr/>
                </p:nvCxnSpPr>
                <p:spPr>
                  <a:xfrm rot="5400000">
                    <a:off x="3331541"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25" name="Straight Connector 724">
                    <a:extLst>
                      <a:ext uri="{FF2B5EF4-FFF2-40B4-BE49-F238E27FC236}">
                        <a16:creationId xmlns:a16="http://schemas.microsoft.com/office/drawing/2014/main" id="{41AA4B5A-4CE7-43C9-A955-9FBFED9CD425}"/>
                      </a:ext>
                    </a:extLst>
                  </p:cNvPr>
                  <p:cNvCxnSpPr>
                    <a:cxnSpLocks/>
                  </p:cNvCxnSpPr>
                  <p:nvPr/>
                </p:nvCxnSpPr>
                <p:spPr>
                  <a:xfrm rot="5400000">
                    <a:off x="3825262"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718" name="Straight Connector 717">
                  <a:extLst>
                    <a:ext uri="{FF2B5EF4-FFF2-40B4-BE49-F238E27FC236}">
                      <a16:creationId xmlns:a16="http://schemas.microsoft.com/office/drawing/2014/main" id="{1650A58D-7942-4A7B-A32D-8ABC103F7E10}"/>
                    </a:ext>
                  </a:extLst>
                </p:cNvPr>
                <p:cNvCxnSpPr/>
                <p:nvPr/>
              </p:nvCxnSpPr>
              <p:spPr>
                <a:xfrm>
                  <a:off x="1326753" y="506376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99" name="Group 698">
                <a:extLst>
                  <a:ext uri="{FF2B5EF4-FFF2-40B4-BE49-F238E27FC236}">
                    <a16:creationId xmlns:a16="http://schemas.microsoft.com/office/drawing/2014/main" id="{1B3D5C4A-A74B-4456-9C5E-1A6C493F7105}"/>
                  </a:ext>
                </a:extLst>
              </p:cNvPr>
              <p:cNvGrpSpPr/>
              <p:nvPr/>
            </p:nvGrpSpPr>
            <p:grpSpPr>
              <a:xfrm>
                <a:off x="1694010" y="4338430"/>
                <a:ext cx="80558" cy="645147"/>
                <a:chOff x="3743571" y="3308401"/>
                <a:chExt cx="80558" cy="722480"/>
              </a:xfrm>
            </p:grpSpPr>
            <p:cxnSp>
              <p:nvCxnSpPr>
                <p:cNvPr id="775" name="Straight Connector 774">
                  <a:extLst>
                    <a:ext uri="{FF2B5EF4-FFF2-40B4-BE49-F238E27FC236}">
                      <a16:creationId xmlns:a16="http://schemas.microsoft.com/office/drawing/2014/main" id="{777CB428-3481-450E-8733-C892FF53F62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6" name="Straight Connector 775">
                  <a:extLst>
                    <a:ext uri="{FF2B5EF4-FFF2-40B4-BE49-F238E27FC236}">
                      <a16:creationId xmlns:a16="http://schemas.microsoft.com/office/drawing/2014/main" id="{8EBAEF7F-6139-4C66-97AD-D7F93DB89BD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7" name="Straight Connector 776">
                  <a:extLst>
                    <a:ext uri="{FF2B5EF4-FFF2-40B4-BE49-F238E27FC236}">
                      <a16:creationId xmlns:a16="http://schemas.microsoft.com/office/drawing/2014/main" id="{E21C4CB3-5F9C-4D37-9814-0EC9903E657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03" name="Group 702">
                <a:extLst>
                  <a:ext uri="{FF2B5EF4-FFF2-40B4-BE49-F238E27FC236}">
                    <a16:creationId xmlns:a16="http://schemas.microsoft.com/office/drawing/2014/main" id="{47642035-4C91-46E8-BB11-4CB549A06BBD}"/>
                  </a:ext>
                </a:extLst>
              </p:cNvPr>
              <p:cNvGrpSpPr/>
              <p:nvPr/>
            </p:nvGrpSpPr>
            <p:grpSpPr>
              <a:xfrm>
                <a:off x="2187731" y="4473990"/>
                <a:ext cx="80558" cy="277814"/>
                <a:chOff x="3743571" y="3308401"/>
                <a:chExt cx="80558" cy="722480"/>
              </a:xfrm>
            </p:grpSpPr>
            <p:cxnSp>
              <p:nvCxnSpPr>
                <p:cNvPr id="769" name="Straight Connector 768">
                  <a:extLst>
                    <a:ext uri="{FF2B5EF4-FFF2-40B4-BE49-F238E27FC236}">
                      <a16:creationId xmlns:a16="http://schemas.microsoft.com/office/drawing/2014/main" id="{ABDFA7EE-2C65-41B1-9919-237CA97DC92A}"/>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0" name="Straight Connector 769">
                  <a:extLst>
                    <a:ext uri="{FF2B5EF4-FFF2-40B4-BE49-F238E27FC236}">
                      <a16:creationId xmlns:a16="http://schemas.microsoft.com/office/drawing/2014/main" id="{80688444-709E-4064-B9F3-18B11428E2F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1" name="Straight Connector 770">
                  <a:extLst>
                    <a:ext uri="{FF2B5EF4-FFF2-40B4-BE49-F238E27FC236}">
                      <a16:creationId xmlns:a16="http://schemas.microsoft.com/office/drawing/2014/main" id="{3712B972-5A55-4BC5-96C6-3D459FEE17C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07" name="Group 706">
                <a:extLst>
                  <a:ext uri="{FF2B5EF4-FFF2-40B4-BE49-F238E27FC236}">
                    <a16:creationId xmlns:a16="http://schemas.microsoft.com/office/drawing/2014/main" id="{CA530E76-1BBA-4767-B921-CF52FC49F8C8}"/>
                  </a:ext>
                </a:extLst>
              </p:cNvPr>
              <p:cNvGrpSpPr/>
              <p:nvPr/>
            </p:nvGrpSpPr>
            <p:grpSpPr>
              <a:xfrm>
                <a:off x="2681452" y="4426365"/>
                <a:ext cx="80558" cy="342900"/>
                <a:chOff x="3743571" y="3308401"/>
                <a:chExt cx="80558" cy="722480"/>
              </a:xfrm>
            </p:grpSpPr>
            <p:cxnSp>
              <p:nvCxnSpPr>
                <p:cNvPr id="763" name="Straight Connector 762">
                  <a:extLst>
                    <a:ext uri="{FF2B5EF4-FFF2-40B4-BE49-F238E27FC236}">
                      <a16:creationId xmlns:a16="http://schemas.microsoft.com/office/drawing/2014/main" id="{BC6BDB00-4273-4A31-ADB9-4363E72AC3F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64" name="Straight Connector 763">
                  <a:extLst>
                    <a:ext uri="{FF2B5EF4-FFF2-40B4-BE49-F238E27FC236}">
                      <a16:creationId xmlns:a16="http://schemas.microsoft.com/office/drawing/2014/main" id="{98918FDA-8C22-4804-A784-26438EED8E5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65" name="Straight Connector 764">
                  <a:extLst>
                    <a:ext uri="{FF2B5EF4-FFF2-40B4-BE49-F238E27FC236}">
                      <a16:creationId xmlns:a16="http://schemas.microsoft.com/office/drawing/2014/main" id="{4A96EA0C-7320-4C42-BB47-C78C3D07188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6" name="Group 685">
                <a:extLst>
                  <a:ext uri="{FF2B5EF4-FFF2-40B4-BE49-F238E27FC236}">
                    <a16:creationId xmlns:a16="http://schemas.microsoft.com/office/drawing/2014/main" id="{DD594F49-2E19-47A5-98A7-5894C335FCFB}"/>
                  </a:ext>
                </a:extLst>
              </p:cNvPr>
              <p:cNvGrpSpPr/>
              <p:nvPr/>
            </p:nvGrpSpPr>
            <p:grpSpPr>
              <a:xfrm>
                <a:off x="4162615" y="4613690"/>
                <a:ext cx="80558" cy="160338"/>
                <a:chOff x="3743571" y="3308401"/>
                <a:chExt cx="80558" cy="722480"/>
              </a:xfrm>
            </p:grpSpPr>
            <p:cxnSp>
              <p:nvCxnSpPr>
                <p:cNvPr id="796" name="Straight Connector 795">
                  <a:extLst>
                    <a:ext uri="{FF2B5EF4-FFF2-40B4-BE49-F238E27FC236}">
                      <a16:creationId xmlns:a16="http://schemas.microsoft.com/office/drawing/2014/main" id="{63C58279-F537-4FB3-A582-860F124333A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7" name="Straight Connector 796">
                  <a:extLst>
                    <a:ext uri="{FF2B5EF4-FFF2-40B4-BE49-F238E27FC236}">
                      <a16:creationId xmlns:a16="http://schemas.microsoft.com/office/drawing/2014/main" id="{D48F3D28-9AB2-4CD0-BCC1-0C9C8DF680C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8" name="Straight Connector 797">
                  <a:extLst>
                    <a:ext uri="{FF2B5EF4-FFF2-40B4-BE49-F238E27FC236}">
                      <a16:creationId xmlns:a16="http://schemas.microsoft.com/office/drawing/2014/main" id="{CBA132FD-312D-49A7-8E11-D4D72115F864}"/>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91" name="Group 690">
                <a:extLst>
                  <a:ext uri="{FF2B5EF4-FFF2-40B4-BE49-F238E27FC236}">
                    <a16:creationId xmlns:a16="http://schemas.microsoft.com/office/drawing/2014/main" id="{DF9C4FC3-9DF0-43A1-A989-93B61510E78E}"/>
                  </a:ext>
                </a:extLst>
              </p:cNvPr>
              <p:cNvGrpSpPr/>
              <p:nvPr/>
            </p:nvGrpSpPr>
            <p:grpSpPr>
              <a:xfrm>
                <a:off x="3175173" y="4637502"/>
                <a:ext cx="80558" cy="192088"/>
                <a:chOff x="3743571" y="3308401"/>
                <a:chExt cx="80558" cy="722480"/>
              </a:xfrm>
            </p:grpSpPr>
            <p:cxnSp>
              <p:nvCxnSpPr>
                <p:cNvPr id="787" name="Straight Connector 786">
                  <a:extLst>
                    <a:ext uri="{FF2B5EF4-FFF2-40B4-BE49-F238E27FC236}">
                      <a16:creationId xmlns:a16="http://schemas.microsoft.com/office/drawing/2014/main" id="{B5C1B35B-1218-4B71-94FA-30721DE9F3A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8" name="Straight Connector 787">
                  <a:extLst>
                    <a:ext uri="{FF2B5EF4-FFF2-40B4-BE49-F238E27FC236}">
                      <a16:creationId xmlns:a16="http://schemas.microsoft.com/office/drawing/2014/main" id="{9584F8E1-946F-4D6D-AAB2-58E547DCFDA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9" name="Straight Connector 788">
                  <a:extLst>
                    <a:ext uri="{FF2B5EF4-FFF2-40B4-BE49-F238E27FC236}">
                      <a16:creationId xmlns:a16="http://schemas.microsoft.com/office/drawing/2014/main" id="{F214E658-6748-4393-B503-9B55CFBC337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94" name="Group 693">
                <a:extLst>
                  <a:ext uri="{FF2B5EF4-FFF2-40B4-BE49-F238E27FC236}">
                    <a16:creationId xmlns:a16="http://schemas.microsoft.com/office/drawing/2014/main" id="{EBECFE67-4D19-44A2-99F1-1CA0CC39F907}"/>
                  </a:ext>
                </a:extLst>
              </p:cNvPr>
              <p:cNvGrpSpPr/>
              <p:nvPr/>
            </p:nvGrpSpPr>
            <p:grpSpPr>
              <a:xfrm>
                <a:off x="3668894" y="4581934"/>
                <a:ext cx="80558" cy="169870"/>
                <a:chOff x="3743571" y="3308401"/>
                <a:chExt cx="80558" cy="722480"/>
              </a:xfrm>
            </p:grpSpPr>
            <p:cxnSp>
              <p:nvCxnSpPr>
                <p:cNvPr id="784" name="Straight Connector 783">
                  <a:extLst>
                    <a:ext uri="{FF2B5EF4-FFF2-40B4-BE49-F238E27FC236}">
                      <a16:creationId xmlns:a16="http://schemas.microsoft.com/office/drawing/2014/main" id="{D39E0AB1-72E7-4295-A9F7-F1970E8D181C}"/>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5" name="Straight Connector 784">
                  <a:extLst>
                    <a:ext uri="{FF2B5EF4-FFF2-40B4-BE49-F238E27FC236}">
                      <a16:creationId xmlns:a16="http://schemas.microsoft.com/office/drawing/2014/main" id="{96497C27-D075-45EC-9030-9AEEEABED7C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6" name="Straight Connector 785">
                  <a:extLst>
                    <a:ext uri="{FF2B5EF4-FFF2-40B4-BE49-F238E27FC236}">
                      <a16:creationId xmlns:a16="http://schemas.microsoft.com/office/drawing/2014/main" id="{AF4A7A6D-967A-4B79-8EF8-0F4D1E00556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11" name="Group 10"/>
            <p:cNvGrpSpPr/>
            <p:nvPr/>
          </p:nvGrpSpPr>
          <p:grpSpPr>
            <a:xfrm>
              <a:off x="4664268" y="3108091"/>
              <a:ext cx="3514145" cy="2643834"/>
              <a:chOff x="4664268" y="3108091"/>
              <a:chExt cx="3514145" cy="2643834"/>
            </a:xfrm>
          </p:grpSpPr>
          <p:grpSp>
            <p:nvGrpSpPr>
              <p:cNvPr id="551" name="Group 550">
                <a:extLst>
                  <a:ext uri="{FF2B5EF4-FFF2-40B4-BE49-F238E27FC236}">
                    <a16:creationId xmlns:a16="http://schemas.microsoft.com/office/drawing/2014/main" id="{3D3A87EE-A932-4B9A-A8C6-9361F7C1C815}"/>
                  </a:ext>
                </a:extLst>
              </p:cNvPr>
              <p:cNvGrpSpPr/>
              <p:nvPr/>
            </p:nvGrpSpPr>
            <p:grpSpPr>
              <a:xfrm>
                <a:off x="4664268" y="3108091"/>
                <a:ext cx="3514145" cy="2590376"/>
                <a:chOff x="4664268" y="3174351"/>
                <a:chExt cx="3514145" cy="2590376"/>
              </a:xfrm>
            </p:grpSpPr>
            <p:grpSp>
              <p:nvGrpSpPr>
                <p:cNvPr id="645" name="Group 644">
                  <a:extLst>
                    <a:ext uri="{FF2B5EF4-FFF2-40B4-BE49-F238E27FC236}">
                      <a16:creationId xmlns:a16="http://schemas.microsoft.com/office/drawing/2014/main" id="{F42901F0-6271-4EDF-B154-4623B478A7DE}"/>
                    </a:ext>
                  </a:extLst>
                </p:cNvPr>
                <p:cNvGrpSpPr/>
                <p:nvPr/>
              </p:nvGrpSpPr>
              <p:grpSpPr>
                <a:xfrm>
                  <a:off x="5090468" y="4872037"/>
                  <a:ext cx="1599326" cy="892690"/>
                  <a:chOff x="5090468" y="4872037"/>
                  <a:chExt cx="1599326" cy="892690"/>
                </a:xfrm>
              </p:grpSpPr>
              <p:grpSp>
                <p:nvGrpSpPr>
                  <p:cNvPr id="671" name="Group 670">
                    <a:extLst>
                      <a:ext uri="{FF2B5EF4-FFF2-40B4-BE49-F238E27FC236}">
                        <a16:creationId xmlns:a16="http://schemas.microsoft.com/office/drawing/2014/main" id="{1C9C3B2B-26DF-405F-B7D0-9406346E54E0}"/>
                      </a:ext>
                    </a:extLst>
                  </p:cNvPr>
                  <p:cNvGrpSpPr/>
                  <p:nvPr/>
                </p:nvGrpSpPr>
                <p:grpSpPr>
                  <a:xfrm>
                    <a:off x="5197705" y="4872037"/>
                    <a:ext cx="1488845" cy="673053"/>
                    <a:chOff x="5201863" y="5782934"/>
                    <a:chExt cx="2648349" cy="714186"/>
                  </a:xfrm>
                </p:grpSpPr>
                <p:sp>
                  <p:nvSpPr>
                    <p:cNvPr id="678" name="Round Same Side Corner Rectangle 218">
                      <a:extLst>
                        <a:ext uri="{FF2B5EF4-FFF2-40B4-BE49-F238E27FC236}">
                          <a16:creationId xmlns:a16="http://schemas.microsoft.com/office/drawing/2014/main" id="{21330802-CBF7-4076-A623-F44CED7D2A24}"/>
                        </a:ext>
                      </a:extLst>
                    </p:cNvPr>
                    <p:cNvSpPr/>
                    <p:nvPr/>
                  </p:nvSpPr>
                  <p:spPr>
                    <a:xfrm rot="10800000" flipH="1">
                      <a:off x="6977753" y="5782934"/>
                      <a:ext cx="872459" cy="714182"/>
                    </a:xfrm>
                    <a:prstGeom prst="round1Rect">
                      <a:avLst>
                        <a:gd name="adj" fmla="val 13225"/>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algn="ctr"/>
                      <a:endParaRPr lang="en-GB" sz="900" b="1" dirty="0">
                        <a:solidFill>
                          <a:srgbClr val="272727"/>
                        </a:solidFill>
                      </a:endParaRPr>
                    </a:p>
                  </p:txBody>
                </p:sp>
                <p:sp>
                  <p:nvSpPr>
                    <p:cNvPr id="679" name="Round Same Side Corner Rectangle 218">
                      <a:extLst>
                        <a:ext uri="{FF2B5EF4-FFF2-40B4-BE49-F238E27FC236}">
                          <a16:creationId xmlns:a16="http://schemas.microsoft.com/office/drawing/2014/main" id="{EDB37249-5A04-4A3E-A6BB-CB119FB24D18}"/>
                        </a:ext>
                      </a:extLst>
                    </p:cNvPr>
                    <p:cNvSpPr/>
                    <p:nvPr/>
                  </p:nvSpPr>
                  <p:spPr>
                    <a:xfrm>
                      <a:off x="6097927" y="5782938"/>
                      <a:ext cx="883399" cy="714182"/>
                    </a:xfrm>
                    <a:prstGeom prst="round2SameRect">
                      <a:avLst>
                        <a:gd name="adj1" fmla="val 0"/>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algn="ctr"/>
                      <a:endParaRPr lang="en-GB" sz="900" b="1" dirty="0">
                        <a:solidFill>
                          <a:srgbClr val="272727"/>
                        </a:solidFill>
                      </a:endParaRPr>
                    </a:p>
                  </p:txBody>
                </p:sp>
                <p:sp>
                  <p:nvSpPr>
                    <p:cNvPr id="680" name="Round Same Side Corner Rectangle 218">
                      <a:extLst>
                        <a:ext uri="{FF2B5EF4-FFF2-40B4-BE49-F238E27FC236}">
                          <a16:creationId xmlns:a16="http://schemas.microsoft.com/office/drawing/2014/main" id="{AFF44506-5C55-4674-9756-80738E124379}"/>
                        </a:ext>
                      </a:extLst>
                    </p:cNvPr>
                    <p:cNvSpPr/>
                    <p:nvPr/>
                  </p:nvSpPr>
                  <p:spPr>
                    <a:xfrm rot="10800000">
                      <a:off x="5201863" y="5782937"/>
                      <a:ext cx="897017" cy="714182"/>
                    </a:xfrm>
                    <a:prstGeom prst="round1Rect">
                      <a:avLst>
                        <a:gd name="adj" fmla="val 14372"/>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algn="ctr"/>
                      <a:endParaRPr lang="en-GB" sz="900" b="1" dirty="0">
                        <a:solidFill>
                          <a:srgbClr val="272727"/>
                        </a:solidFill>
                      </a:endParaRPr>
                    </a:p>
                  </p:txBody>
                </p:sp>
              </p:grpSp>
              <p:grpSp>
                <p:nvGrpSpPr>
                  <p:cNvPr id="672" name="Group 671">
                    <a:extLst>
                      <a:ext uri="{FF2B5EF4-FFF2-40B4-BE49-F238E27FC236}">
                        <a16:creationId xmlns:a16="http://schemas.microsoft.com/office/drawing/2014/main" id="{29A028A0-F009-4090-A6B8-15FC3B6EAF33}"/>
                      </a:ext>
                    </a:extLst>
                  </p:cNvPr>
                  <p:cNvGrpSpPr/>
                  <p:nvPr/>
                </p:nvGrpSpPr>
                <p:grpSpPr>
                  <a:xfrm>
                    <a:off x="5090468" y="5154879"/>
                    <a:ext cx="1599326" cy="609848"/>
                    <a:chOff x="1782952" y="5137962"/>
                    <a:chExt cx="1337477" cy="609848"/>
                  </a:xfrm>
                </p:grpSpPr>
                <p:sp>
                  <p:nvSpPr>
                    <p:cNvPr id="674" name="TextBox 673">
                      <a:extLst>
                        <a:ext uri="{FF2B5EF4-FFF2-40B4-BE49-F238E27FC236}">
                          <a16:creationId xmlns:a16="http://schemas.microsoft.com/office/drawing/2014/main" id="{4DBC824C-6194-409B-9642-F1B42EDB5FB5}"/>
                        </a:ext>
                      </a:extLst>
                    </p:cNvPr>
                    <p:cNvSpPr txBox="1"/>
                    <p:nvPr/>
                  </p:nvSpPr>
                  <p:spPr>
                    <a:xfrm>
                      <a:off x="1872631" y="5572377"/>
                      <a:ext cx="1247798" cy="175433"/>
                    </a:xfrm>
                    <a:prstGeom prst="rect">
                      <a:avLst/>
                    </a:prstGeom>
                    <a:noFill/>
                  </p:spPr>
                  <p:txBody>
                    <a:bodyPr wrap="square" lIns="36000" tIns="0" rIns="36000" bIns="0" rtlCol="0">
                      <a:spAutoFit/>
                    </a:bodyPr>
                    <a:lstStyle/>
                    <a:p>
                      <a:pPr algn="ctr">
                        <a:lnSpc>
                          <a:spcPct val="95000"/>
                        </a:lnSpc>
                      </a:pPr>
                      <a:r>
                        <a:rPr lang="en-GB" sz="1200" b="1" dirty="0">
                          <a:solidFill>
                            <a:srgbClr val="000000"/>
                          </a:solidFill>
                        </a:rPr>
                        <a:t>Spine</a:t>
                      </a:r>
                    </a:p>
                  </p:txBody>
                </p:sp>
                <p:sp>
                  <p:nvSpPr>
                    <p:cNvPr id="675" name="TextBox 674">
                      <a:extLst>
                        <a:ext uri="{FF2B5EF4-FFF2-40B4-BE49-F238E27FC236}">
                          <a16:creationId xmlns:a16="http://schemas.microsoft.com/office/drawing/2014/main" id="{C9779AF7-42EF-469E-9777-C88AD351F634}"/>
                        </a:ext>
                      </a:extLst>
                    </p:cNvPr>
                    <p:cNvSpPr txBox="1"/>
                    <p:nvPr/>
                  </p:nvSpPr>
                  <p:spPr>
                    <a:xfrm rot="18900000">
                      <a:off x="2722703" y="5137962"/>
                      <a:ext cx="379852" cy="146194"/>
                    </a:xfrm>
                    <a:prstGeom prst="rect">
                      <a:avLst/>
                    </a:prstGeom>
                    <a:noFill/>
                  </p:spPr>
                  <p:txBody>
                    <a:bodyPr wrap="none" lIns="36000" tIns="0" rIns="36000" bIns="0" rtlCol="0">
                      <a:spAutoFit/>
                    </a:bodyPr>
                    <a:lstStyle/>
                    <a:p>
                      <a:pPr algn="r">
                        <a:lnSpc>
                          <a:spcPct val="95000"/>
                        </a:lnSpc>
                      </a:pPr>
                      <a:r>
                        <a:rPr lang="en-GB" sz="1000" spc="-20" dirty="0">
                          <a:solidFill>
                            <a:srgbClr val="000000"/>
                          </a:solidFill>
                        </a:rPr>
                        <a:t>Whole</a:t>
                      </a:r>
                    </a:p>
                  </p:txBody>
                </p:sp>
                <p:sp>
                  <p:nvSpPr>
                    <p:cNvPr id="676" name="TextBox 675">
                      <a:extLst>
                        <a:ext uri="{FF2B5EF4-FFF2-40B4-BE49-F238E27FC236}">
                          <a16:creationId xmlns:a16="http://schemas.microsoft.com/office/drawing/2014/main" id="{8B7DABDD-8AE7-497D-B684-100193FF0C48}"/>
                        </a:ext>
                      </a:extLst>
                    </p:cNvPr>
                    <p:cNvSpPr txBox="1"/>
                    <p:nvPr/>
                  </p:nvSpPr>
                  <p:spPr>
                    <a:xfrm rot="18900000">
                      <a:off x="2215118" y="5198038"/>
                      <a:ext cx="572890" cy="146194"/>
                    </a:xfrm>
                    <a:prstGeom prst="rect">
                      <a:avLst/>
                    </a:prstGeom>
                    <a:noFill/>
                  </p:spPr>
                  <p:txBody>
                    <a:bodyPr wrap="none" lIns="36000" tIns="0" rIns="36000" bIns="0" rtlCol="0">
                      <a:spAutoFit/>
                    </a:bodyPr>
                    <a:lstStyle/>
                    <a:p>
                      <a:pPr algn="r">
                        <a:lnSpc>
                          <a:spcPct val="95000"/>
                        </a:lnSpc>
                      </a:pPr>
                      <a:r>
                        <a:rPr lang="en-GB" sz="1000" spc="-20" dirty="0">
                          <a:solidFill>
                            <a:srgbClr val="000000"/>
                          </a:solidFill>
                        </a:rPr>
                        <a:t>Peripheral</a:t>
                      </a:r>
                    </a:p>
                  </p:txBody>
                </p:sp>
                <p:sp>
                  <p:nvSpPr>
                    <p:cNvPr id="677" name="TextBox 676">
                      <a:extLst>
                        <a:ext uri="{FF2B5EF4-FFF2-40B4-BE49-F238E27FC236}">
                          <a16:creationId xmlns:a16="http://schemas.microsoft.com/office/drawing/2014/main" id="{DAF88C72-8433-4684-A36B-184ABADA913E}"/>
                        </a:ext>
                      </a:extLst>
                    </p:cNvPr>
                    <p:cNvSpPr txBox="1"/>
                    <p:nvPr/>
                  </p:nvSpPr>
                  <p:spPr>
                    <a:xfrm rot="18900000">
                      <a:off x="1782952" y="5204839"/>
                      <a:ext cx="615788" cy="146194"/>
                    </a:xfrm>
                    <a:prstGeom prst="rect">
                      <a:avLst/>
                    </a:prstGeom>
                    <a:noFill/>
                  </p:spPr>
                  <p:txBody>
                    <a:bodyPr wrap="none" lIns="36000" tIns="0" rIns="36000" bIns="0" rtlCol="0">
                      <a:spAutoFit/>
                    </a:bodyPr>
                    <a:lstStyle/>
                    <a:p>
                      <a:pPr algn="r">
                        <a:lnSpc>
                          <a:spcPct val="95000"/>
                        </a:lnSpc>
                      </a:pPr>
                      <a:r>
                        <a:rPr lang="en-GB" sz="1000" spc="-20" dirty="0">
                          <a:solidFill>
                            <a:srgbClr val="000000"/>
                          </a:solidFill>
                        </a:rPr>
                        <a:t>Trabecular</a:t>
                      </a:r>
                    </a:p>
                  </p:txBody>
                </p:sp>
              </p:grpSp>
            </p:grpSp>
            <p:grpSp>
              <p:nvGrpSpPr>
                <p:cNvPr id="646" name="Group 645">
                  <a:extLst>
                    <a:ext uri="{FF2B5EF4-FFF2-40B4-BE49-F238E27FC236}">
                      <a16:creationId xmlns:a16="http://schemas.microsoft.com/office/drawing/2014/main" id="{16AEB000-AFF0-4304-A03D-085F18E4D532}"/>
                    </a:ext>
                  </a:extLst>
                </p:cNvPr>
                <p:cNvGrpSpPr/>
                <p:nvPr/>
              </p:nvGrpSpPr>
              <p:grpSpPr>
                <a:xfrm>
                  <a:off x="6578238" y="4872037"/>
                  <a:ext cx="1600175" cy="892690"/>
                  <a:chOff x="6578238" y="4872037"/>
                  <a:chExt cx="1600175" cy="892690"/>
                </a:xfrm>
              </p:grpSpPr>
              <p:grpSp>
                <p:nvGrpSpPr>
                  <p:cNvPr id="661" name="Group 660">
                    <a:extLst>
                      <a:ext uri="{FF2B5EF4-FFF2-40B4-BE49-F238E27FC236}">
                        <a16:creationId xmlns:a16="http://schemas.microsoft.com/office/drawing/2014/main" id="{216BD545-5DA7-4893-BFE9-3E46181F42EC}"/>
                      </a:ext>
                    </a:extLst>
                  </p:cNvPr>
                  <p:cNvGrpSpPr/>
                  <p:nvPr/>
                </p:nvGrpSpPr>
                <p:grpSpPr>
                  <a:xfrm>
                    <a:off x="6696562" y="4872037"/>
                    <a:ext cx="1481851" cy="673052"/>
                    <a:chOff x="5201863" y="5782935"/>
                    <a:chExt cx="2651474" cy="714185"/>
                  </a:xfrm>
                </p:grpSpPr>
                <p:sp>
                  <p:nvSpPr>
                    <p:cNvPr id="668" name="Round Same Side Corner Rectangle 218">
                      <a:extLst>
                        <a:ext uri="{FF2B5EF4-FFF2-40B4-BE49-F238E27FC236}">
                          <a16:creationId xmlns:a16="http://schemas.microsoft.com/office/drawing/2014/main" id="{50200C1F-3F06-40EC-9681-ECAA0966C051}"/>
                        </a:ext>
                      </a:extLst>
                    </p:cNvPr>
                    <p:cNvSpPr/>
                    <p:nvPr/>
                  </p:nvSpPr>
                  <p:spPr>
                    <a:xfrm rot="10800000" flipH="1">
                      <a:off x="6956428" y="5782935"/>
                      <a:ext cx="896909" cy="714182"/>
                    </a:xfrm>
                    <a:prstGeom prst="round1Rect">
                      <a:avLst>
                        <a:gd name="adj" fmla="val 13225"/>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algn="ctr"/>
                      <a:endParaRPr lang="en-GB" sz="900" b="1" dirty="0">
                        <a:solidFill>
                          <a:srgbClr val="272727"/>
                        </a:solidFill>
                      </a:endParaRPr>
                    </a:p>
                  </p:txBody>
                </p:sp>
                <p:sp>
                  <p:nvSpPr>
                    <p:cNvPr id="669" name="Round Same Side Corner Rectangle 218">
                      <a:extLst>
                        <a:ext uri="{FF2B5EF4-FFF2-40B4-BE49-F238E27FC236}">
                          <a16:creationId xmlns:a16="http://schemas.microsoft.com/office/drawing/2014/main" id="{0E0AA105-CD56-422C-BC3E-32687313E41E}"/>
                        </a:ext>
                      </a:extLst>
                    </p:cNvPr>
                    <p:cNvSpPr/>
                    <p:nvPr/>
                  </p:nvSpPr>
                  <p:spPr>
                    <a:xfrm>
                      <a:off x="6074635" y="5782938"/>
                      <a:ext cx="883262" cy="714182"/>
                    </a:xfrm>
                    <a:prstGeom prst="round2SameRect">
                      <a:avLst>
                        <a:gd name="adj1" fmla="val 0"/>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algn="ctr"/>
                      <a:endParaRPr lang="en-GB" sz="900" b="1" dirty="0">
                        <a:solidFill>
                          <a:srgbClr val="272727"/>
                        </a:solidFill>
                      </a:endParaRPr>
                    </a:p>
                  </p:txBody>
                </p:sp>
                <p:sp>
                  <p:nvSpPr>
                    <p:cNvPr id="670" name="Round Same Side Corner Rectangle 218">
                      <a:extLst>
                        <a:ext uri="{FF2B5EF4-FFF2-40B4-BE49-F238E27FC236}">
                          <a16:creationId xmlns:a16="http://schemas.microsoft.com/office/drawing/2014/main" id="{C92B8BF4-E7EC-45DA-9D50-8390A8EA3526}"/>
                        </a:ext>
                      </a:extLst>
                    </p:cNvPr>
                    <p:cNvSpPr/>
                    <p:nvPr/>
                  </p:nvSpPr>
                  <p:spPr>
                    <a:xfrm rot="10800000">
                      <a:off x="5201863" y="5782937"/>
                      <a:ext cx="874006" cy="714182"/>
                    </a:xfrm>
                    <a:prstGeom prst="round1Rect">
                      <a:avLst>
                        <a:gd name="adj" fmla="val 14372"/>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algn="ctr"/>
                      <a:endParaRPr lang="en-GB" sz="900" b="1" dirty="0">
                        <a:solidFill>
                          <a:srgbClr val="272727"/>
                        </a:solidFill>
                      </a:endParaRPr>
                    </a:p>
                  </p:txBody>
                </p:sp>
              </p:grpSp>
              <p:grpSp>
                <p:nvGrpSpPr>
                  <p:cNvPr id="662" name="Group 661">
                    <a:extLst>
                      <a:ext uri="{FF2B5EF4-FFF2-40B4-BE49-F238E27FC236}">
                        <a16:creationId xmlns:a16="http://schemas.microsoft.com/office/drawing/2014/main" id="{FE8A4242-27B9-49C7-A851-5D9A25A99A0B}"/>
                      </a:ext>
                    </a:extLst>
                  </p:cNvPr>
                  <p:cNvGrpSpPr/>
                  <p:nvPr/>
                </p:nvGrpSpPr>
                <p:grpSpPr>
                  <a:xfrm>
                    <a:off x="6578238" y="5154880"/>
                    <a:ext cx="1600173" cy="609847"/>
                    <a:chOff x="1776550" y="5137963"/>
                    <a:chExt cx="1338182" cy="609847"/>
                  </a:xfrm>
                </p:grpSpPr>
                <p:sp>
                  <p:nvSpPr>
                    <p:cNvPr id="664" name="TextBox 663">
                      <a:extLst>
                        <a:ext uri="{FF2B5EF4-FFF2-40B4-BE49-F238E27FC236}">
                          <a16:creationId xmlns:a16="http://schemas.microsoft.com/office/drawing/2014/main" id="{80EA805C-4951-4100-9A18-089F36BD7878}"/>
                        </a:ext>
                      </a:extLst>
                    </p:cNvPr>
                    <p:cNvSpPr txBox="1"/>
                    <p:nvPr/>
                  </p:nvSpPr>
                  <p:spPr>
                    <a:xfrm>
                      <a:off x="1869840" y="5572377"/>
                      <a:ext cx="1244892" cy="175433"/>
                    </a:xfrm>
                    <a:prstGeom prst="rect">
                      <a:avLst/>
                    </a:prstGeom>
                    <a:noFill/>
                  </p:spPr>
                  <p:txBody>
                    <a:bodyPr wrap="square" lIns="36000" tIns="0" rIns="36000" bIns="0" rtlCol="0">
                      <a:spAutoFit/>
                    </a:bodyPr>
                    <a:lstStyle/>
                    <a:p>
                      <a:pPr algn="ctr">
                        <a:lnSpc>
                          <a:spcPct val="95000"/>
                        </a:lnSpc>
                      </a:pPr>
                      <a:r>
                        <a:rPr lang="en-GB" sz="1200" b="1" dirty="0">
                          <a:solidFill>
                            <a:srgbClr val="000000"/>
                          </a:solidFill>
                        </a:rPr>
                        <a:t>Hip</a:t>
                      </a:r>
                    </a:p>
                  </p:txBody>
                </p:sp>
                <p:sp>
                  <p:nvSpPr>
                    <p:cNvPr id="665" name="TextBox 664">
                      <a:extLst>
                        <a:ext uri="{FF2B5EF4-FFF2-40B4-BE49-F238E27FC236}">
                          <a16:creationId xmlns:a16="http://schemas.microsoft.com/office/drawing/2014/main" id="{6FF0E7C6-3B7E-419C-99E5-0F63772AA8E2}"/>
                        </a:ext>
                      </a:extLst>
                    </p:cNvPr>
                    <p:cNvSpPr txBox="1"/>
                    <p:nvPr/>
                  </p:nvSpPr>
                  <p:spPr>
                    <a:xfrm rot="18900000">
                      <a:off x="2715206" y="5137963"/>
                      <a:ext cx="379851" cy="146194"/>
                    </a:xfrm>
                    <a:prstGeom prst="rect">
                      <a:avLst/>
                    </a:prstGeom>
                    <a:noFill/>
                  </p:spPr>
                  <p:txBody>
                    <a:bodyPr wrap="none" lIns="36000" tIns="0" rIns="36000" bIns="0" rtlCol="0">
                      <a:spAutoFit/>
                    </a:bodyPr>
                    <a:lstStyle/>
                    <a:p>
                      <a:pPr algn="r">
                        <a:lnSpc>
                          <a:spcPct val="95000"/>
                        </a:lnSpc>
                      </a:pPr>
                      <a:r>
                        <a:rPr lang="en-GB" sz="1000" spc="-20" dirty="0">
                          <a:solidFill>
                            <a:srgbClr val="000000"/>
                          </a:solidFill>
                        </a:rPr>
                        <a:t>Whole</a:t>
                      </a:r>
                    </a:p>
                  </p:txBody>
                </p:sp>
                <p:sp>
                  <p:nvSpPr>
                    <p:cNvPr id="666" name="TextBox 665">
                      <a:extLst>
                        <a:ext uri="{FF2B5EF4-FFF2-40B4-BE49-F238E27FC236}">
                          <a16:creationId xmlns:a16="http://schemas.microsoft.com/office/drawing/2014/main" id="{61246811-2A04-40BC-9F31-734E550E63CD}"/>
                        </a:ext>
                      </a:extLst>
                    </p:cNvPr>
                    <p:cNvSpPr txBox="1"/>
                    <p:nvPr/>
                  </p:nvSpPr>
                  <p:spPr>
                    <a:xfrm rot="18900000">
                      <a:off x="2203371" y="5198038"/>
                      <a:ext cx="572889" cy="146194"/>
                    </a:xfrm>
                    <a:prstGeom prst="rect">
                      <a:avLst/>
                    </a:prstGeom>
                    <a:noFill/>
                  </p:spPr>
                  <p:txBody>
                    <a:bodyPr wrap="none" lIns="36000" tIns="0" rIns="36000" bIns="0" rtlCol="0">
                      <a:spAutoFit/>
                    </a:bodyPr>
                    <a:lstStyle/>
                    <a:p>
                      <a:pPr algn="r">
                        <a:lnSpc>
                          <a:spcPct val="95000"/>
                        </a:lnSpc>
                      </a:pPr>
                      <a:r>
                        <a:rPr lang="en-GB" sz="1000" spc="-20" dirty="0">
                          <a:solidFill>
                            <a:srgbClr val="000000"/>
                          </a:solidFill>
                        </a:rPr>
                        <a:t>Peripheral</a:t>
                      </a:r>
                    </a:p>
                  </p:txBody>
                </p:sp>
                <p:sp>
                  <p:nvSpPr>
                    <p:cNvPr id="667" name="TextBox 666">
                      <a:extLst>
                        <a:ext uri="{FF2B5EF4-FFF2-40B4-BE49-F238E27FC236}">
                          <a16:creationId xmlns:a16="http://schemas.microsoft.com/office/drawing/2014/main" id="{15D6129E-AD4E-4A14-9E6B-19E0186887D7}"/>
                        </a:ext>
                      </a:extLst>
                    </p:cNvPr>
                    <p:cNvSpPr txBox="1"/>
                    <p:nvPr/>
                  </p:nvSpPr>
                  <p:spPr>
                    <a:xfrm rot="18900000">
                      <a:off x="1776550" y="5204839"/>
                      <a:ext cx="615787" cy="146194"/>
                    </a:xfrm>
                    <a:prstGeom prst="rect">
                      <a:avLst/>
                    </a:prstGeom>
                    <a:noFill/>
                  </p:spPr>
                  <p:txBody>
                    <a:bodyPr wrap="none" lIns="36000" tIns="0" rIns="36000" bIns="0" rtlCol="0">
                      <a:spAutoFit/>
                    </a:bodyPr>
                    <a:lstStyle/>
                    <a:p>
                      <a:pPr algn="r">
                        <a:lnSpc>
                          <a:spcPct val="95000"/>
                        </a:lnSpc>
                      </a:pPr>
                      <a:r>
                        <a:rPr lang="en-GB" sz="1000" spc="-20" dirty="0">
                          <a:solidFill>
                            <a:srgbClr val="000000"/>
                          </a:solidFill>
                        </a:rPr>
                        <a:t>Trabecular</a:t>
                      </a:r>
                    </a:p>
                  </p:txBody>
                </p:sp>
              </p:grpSp>
            </p:grpSp>
            <p:sp>
              <p:nvSpPr>
                <p:cNvPr id="647" name="TextBox 646">
                  <a:extLst>
                    <a:ext uri="{FF2B5EF4-FFF2-40B4-BE49-F238E27FC236}">
                      <a16:creationId xmlns:a16="http://schemas.microsoft.com/office/drawing/2014/main" id="{2FF49FE3-8F9C-48AA-B489-793EAC9978C6}"/>
                    </a:ext>
                  </a:extLst>
                </p:cNvPr>
                <p:cNvSpPr txBox="1"/>
                <p:nvPr/>
              </p:nvSpPr>
              <p:spPr>
                <a:xfrm rot="16200000">
                  <a:off x="3721858" y="4120382"/>
                  <a:ext cx="2058262" cy="166199"/>
                </a:xfrm>
                <a:prstGeom prst="rect">
                  <a:avLst/>
                </a:prstGeom>
                <a:noFill/>
              </p:spPr>
              <p:txBody>
                <a:bodyPr wrap="square" lIns="0" tIns="0" rIns="0" bIns="0" rtlCol="0">
                  <a:spAutoFit/>
                </a:bodyPr>
                <a:lstStyle/>
                <a:p>
                  <a:pPr algn="ctr">
                    <a:lnSpc>
                      <a:spcPct val="90000"/>
                    </a:lnSpc>
                  </a:pPr>
                  <a:r>
                    <a:rPr lang="en-GB" sz="1200" b="1" dirty="0">
                      <a:solidFill>
                        <a:srgbClr val="000000"/>
                      </a:solidFill>
                    </a:rPr>
                    <a:t>Change from baseline (%)</a:t>
                  </a:r>
                </a:p>
              </p:txBody>
            </p:sp>
            <p:grpSp>
              <p:nvGrpSpPr>
                <p:cNvPr id="648" name="Group 647">
                  <a:extLst>
                    <a:ext uri="{FF2B5EF4-FFF2-40B4-BE49-F238E27FC236}">
                      <a16:creationId xmlns:a16="http://schemas.microsoft.com/office/drawing/2014/main" id="{F45BF51E-0C54-44C0-834D-122E8E1767FC}"/>
                    </a:ext>
                  </a:extLst>
                </p:cNvPr>
                <p:cNvGrpSpPr/>
                <p:nvPr/>
              </p:nvGrpSpPr>
              <p:grpSpPr>
                <a:xfrm>
                  <a:off x="4664268" y="3253335"/>
                  <a:ext cx="468365" cy="1899787"/>
                  <a:chOff x="1215266" y="3187454"/>
                  <a:chExt cx="391680" cy="1899787"/>
                </a:xfrm>
              </p:grpSpPr>
              <p:sp>
                <p:nvSpPr>
                  <p:cNvPr id="650" name="TextBox 649">
                    <a:extLst>
                      <a:ext uri="{FF2B5EF4-FFF2-40B4-BE49-F238E27FC236}">
                        <a16:creationId xmlns:a16="http://schemas.microsoft.com/office/drawing/2014/main" id="{32A83F08-07F7-4538-A832-ED4A94705E14}"/>
                      </a:ext>
                    </a:extLst>
                  </p:cNvPr>
                  <p:cNvSpPr txBox="1"/>
                  <p:nvPr/>
                </p:nvSpPr>
                <p:spPr>
                  <a:xfrm>
                    <a:off x="1215266" y="4787144"/>
                    <a:ext cx="378830" cy="184666"/>
                  </a:xfrm>
                  <a:prstGeom prst="rect">
                    <a:avLst/>
                  </a:prstGeom>
                  <a:noFill/>
                </p:spPr>
                <p:txBody>
                  <a:bodyPr wrap="square" lIns="0" tIns="0" rIns="108000" bIns="0" rtlCol="0" anchor="ctr">
                    <a:spAutoFit/>
                  </a:bodyPr>
                  <a:lstStyle/>
                  <a:p>
                    <a:pPr algn="r"/>
                    <a:endParaRPr lang="en-GB" sz="1200" dirty="0">
                      <a:solidFill>
                        <a:srgbClr val="272727"/>
                      </a:solidFill>
                    </a:endParaRPr>
                  </a:p>
                </p:txBody>
              </p:sp>
              <p:sp>
                <p:nvSpPr>
                  <p:cNvPr id="651" name="TextBox 650">
                    <a:extLst>
                      <a:ext uri="{FF2B5EF4-FFF2-40B4-BE49-F238E27FC236}">
                        <a16:creationId xmlns:a16="http://schemas.microsoft.com/office/drawing/2014/main" id="{B3D78DEA-701D-4A7B-9DF1-6387CFB76244}"/>
                      </a:ext>
                    </a:extLst>
                  </p:cNvPr>
                  <p:cNvSpPr txBox="1"/>
                  <p:nvPr/>
                </p:nvSpPr>
                <p:spPr>
                  <a:xfrm>
                    <a:off x="1328597" y="4521437"/>
                    <a:ext cx="278348" cy="184666"/>
                  </a:xfrm>
                  <a:prstGeom prst="rect">
                    <a:avLst/>
                  </a:prstGeom>
                  <a:noFill/>
                </p:spPr>
                <p:txBody>
                  <a:bodyPr wrap="square" lIns="0" tIns="0" rIns="36000" bIns="0" rtlCol="0" anchor="ctr">
                    <a:spAutoFit/>
                  </a:bodyPr>
                  <a:lstStyle/>
                  <a:p>
                    <a:pPr algn="r"/>
                    <a:r>
                      <a:rPr lang="en-GB" sz="1200" dirty="0">
                        <a:solidFill>
                          <a:srgbClr val="000000"/>
                        </a:solidFill>
                      </a:rPr>
                      <a:t>2</a:t>
                    </a:r>
                  </a:p>
                </p:txBody>
              </p:sp>
              <p:sp>
                <p:nvSpPr>
                  <p:cNvPr id="652" name="TextBox 651">
                    <a:extLst>
                      <a:ext uri="{FF2B5EF4-FFF2-40B4-BE49-F238E27FC236}">
                        <a16:creationId xmlns:a16="http://schemas.microsoft.com/office/drawing/2014/main" id="{EC4A2965-E956-4956-8020-8CAB3529CD09}"/>
                      </a:ext>
                    </a:extLst>
                  </p:cNvPr>
                  <p:cNvSpPr txBox="1"/>
                  <p:nvPr/>
                </p:nvSpPr>
                <p:spPr>
                  <a:xfrm>
                    <a:off x="1328597" y="3378023"/>
                    <a:ext cx="278348" cy="184666"/>
                  </a:xfrm>
                  <a:prstGeom prst="rect">
                    <a:avLst/>
                  </a:prstGeom>
                  <a:noFill/>
                </p:spPr>
                <p:txBody>
                  <a:bodyPr wrap="square" lIns="0" tIns="0" rIns="36000" bIns="0" rtlCol="0" anchor="ctr">
                    <a:spAutoFit/>
                  </a:bodyPr>
                  <a:lstStyle/>
                  <a:p>
                    <a:pPr algn="r"/>
                    <a:r>
                      <a:rPr lang="en-GB" sz="1200" dirty="0">
                        <a:solidFill>
                          <a:srgbClr val="000000"/>
                        </a:solidFill>
                      </a:rPr>
                      <a:t>14</a:t>
                    </a:r>
                  </a:p>
                </p:txBody>
              </p:sp>
              <p:sp>
                <p:nvSpPr>
                  <p:cNvPr id="653" name="TextBox 652">
                    <a:extLst>
                      <a:ext uri="{FF2B5EF4-FFF2-40B4-BE49-F238E27FC236}">
                        <a16:creationId xmlns:a16="http://schemas.microsoft.com/office/drawing/2014/main" id="{2A85F26D-CADE-408E-8252-6A48E78D54F6}"/>
                      </a:ext>
                    </a:extLst>
                  </p:cNvPr>
                  <p:cNvSpPr txBox="1"/>
                  <p:nvPr/>
                </p:nvSpPr>
                <p:spPr>
                  <a:xfrm>
                    <a:off x="1288210" y="3187454"/>
                    <a:ext cx="318736" cy="184666"/>
                  </a:xfrm>
                  <a:prstGeom prst="rect">
                    <a:avLst/>
                  </a:prstGeom>
                  <a:noFill/>
                </p:spPr>
                <p:txBody>
                  <a:bodyPr wrap="square" lIns="0" tIns="0" rIns="36000" bIns="0" rtlCol="0" anchor="ctr">
                    <a:spAutoFit/>
                  </a:bodyPr>
                  <a:lstStyle/>
                  <a:p>
                    <a:pPr algn="r"/>
                    <a:r>
                      <a:rPr lang="en-GB" sz="1200" dirty="0">
                        <a:solidFill>
                          <a:srgbClr val="000000"/>
                        </a:solidFill>
                      </a:rPr>
                      <a:t>16</a:t>
                    </a:r>
                  </a:p>
                </p:txBody>
              </p:sp>
              <p:sp>
                <p:nvSpPr>
                  <p:cNvPr id="654" name="TextBox 653">
                    <a:extLst>
                      <a:ext uri="{FF2B5EF4-FFF2-40B4-BE49-F238E27FC236}">
                        <a16:creationId xmlns:a16="http://schemas.microsoft.com/office/drawing/2014/main" id="{727B1622-E65B-4E3F-A5F3-BB3D2E56AEEB}"/>
                      </a:ext>
                    </a:extLst>
                  </p:cNvPr>
                  <p:cNvSpPr txBox="1"/>
                  <p:nvPr/>
                </p:nvSpPr>
                <p:spPr>
                  <a:xfrm>
                    <a:off x="1328597" y="3759161"/>
                    <a:ext cx="278348" cy="184666"/>
                  </a:xfrm>
                  <a:prstGeom prst="rect">
                    <a:avLst/>
                  </a:prstGeom>
                  <a:noFill/>
                </p:spPr>
                <p:txBody>
                  <a:bodyPr wrap="square" lIns="0" tIns="0" rIns="36000" bIns="0" rtlCol="0" anchor="ctr">
                    <a:spAutoFit/>
                  </a:bodyPr>
                  <a:lstStyle/>
                  <a:p>
                    <a:pPr algn="r"/>
                    <a:r>
                      <a:rPr lang="en-GB" sz="1200" dirty="0">
                        <a:solidFill>
                          <a:srgbClr val="000000"/>
                        </a:solidFill>
                      </a:rPr>
                      <a:t>10</a:t>
                    </a:r>
                  </a:p>
                </p:txBody>
              </p:sp>
              <p:sp>
                <p:nvSpPr>
                  <p:cNvPr id="655" name="TextBox 654">
                    <a:extLst>
                      <a:ext uri="{FF2B5EF4-FFF2-40B4-BE49-F238E27FC236}">
                        <a16:creationId xmlns:a16="http://schemas.microsoft.com/office/drawing/2014/main" id="{4AE8A42C-848C-4E43-BD39-0D223866DDD5}"/>
                      </a:ext>
                    </a:extLst>
                  </p:cNvPr>
                  <p:cNvSpPr txBox="1"/>
                  <p:nvPr/>
                </p:nvSpPr>
                <p:spPr>
                  <a:xfrm>
                    <a:off x="1328597" y="4140299"/>
                    <a:ext cx="278348" cy="184666"/>
                  </a:xfrm>
                  <a:prstGeom prst="rect">
                    <a:avLst/>
                  </a:prstGeom>
                  <a:noFill/>
                </p:spPr>
                <p:txBody>
                  <a:bodyPr wrap="square" lIns="0" tIns="0" rIns="36000" bIns="0" rtlCol="0" anchor="ctr">
                    <a:spAutoFit/>
                  </a:bodyPr>
                  <a:lstStyle/>
                  <a:p>
                    <a:pPr algn="r"/>
                    <a:r>
                      <a:rPr lang="en-GB" sz="1200" dirty="0">
                        <a:solidFill>
                          <a:srgbClr val="000000"/>
                        </a:solidFill>
                      </a:rPr>
                      <a:t>6</a:t>
                    </a:r>
                  </a:p>
                </p:txBody>
              </p:sp>
              <p:sp>
                <p:nvSpPr>
                  <p:cNvPr id="656" name="TextBox 655">
                    <a:extLst>
                      <a:ext uri="{FF2B5EF4-FFF2-40B4-BE49-F238E27FC236}">
                        <a16:creationId xmlns:a16="http://schemas.microsoft.com/office/drawing/2014/main" id="{5CAA514D-53AA-48E2-BDCF-4BAA8620529C}"/>
                      </a:ext>
                    </a:extLst>
                  </p:cNvPr>
                  <p:cNvSpPr txBox="1"/>
                  <p:nvPr/>
                </p:nvSpPr>
                <p:spPr>
                  <a:xfrm>
                    <a:off x="1328597" y="4902575"/>
                    <a:ext cx="278348" cy="184666"/>
                  </a:xfrm>
                  <a:prstGeom prst="rect">
                    <a:avLst/>
                  </a:prstGeom>
                  <a:noFill/>
                </p:spPr>
                <p:txBody>
                  <a:bodyPr wrap="square" lIns="0" tIns="0" rIns="36000" bIns="0" rtlCol="0" anchor="ctr">
                    <a:spAutoFit/>
                  </a:bodyPr>
                  <a:lstStyle/>
                  <a:p>
                    <a:pPr algn="r"/>
                    <a:r>
                      <a:rPr lang="en-GB" sz="1200" dirty="0">
                        <a:solidFill>
                          <a:srgbClr val="272727"/>
                        </a:solidFill>
                      </a:rPr>
                      <a:t>-2</a:t>
                    </a:r>
                  </a:p>
                </p:txBody>
              </p:sp>
              <p:sp>
                <p:nvSpPr>
                  <p:cNvPr id="657" name="TextBox 656">
                    <a:extLst>
                      <a:ext uri="{FF2B5EF4-FFF2-40B4-BE49-F238E27FC236}">
                        <a16:creationId xmlns:a16="http://schemas.microsoft.com/office/drawing/2014/main" id="{BAA24691-E6FA-4B6D-982A-B14DD9BBBCA8}"/>
                      </a:ext>
                    </a:extLst>
                  </p:cNvPr>
                  <p:cNvSpPr txBox="1"/>
                  <p:nvPr/>
                </p:nvSpPr>
                <p:spPr>
                  <a:xfrm>
                    <a:off x="1328597" y="4712006"/>
                    <a:ext cx="278348" cy="184666"/>
                  </a:xfrm>
                  <a:prstGeom prst="rect">
                    <a:avLst/>
                  </a:prstGeom>
                  <a:noFill/>
                </p:spPr>
                <p:txBody>
                  <a:bodyPr wrap="square" lIns="0" tIns="0" rIns="36000" bIns="0" rtlCol="0" anchor="ctr">
                    <a:spAutoFit/>
                  </a:bodyPr>
                  <a:lstStyle/>
                  <a:p>
                    <a:pPr algn="r"/>
                    <a:r>
                      <a:rPr lang="en-GB" sz="1200" dirty="0">
                        <a:solidFill>
                          <a:srgbClr val="000000"/>
                        </a:solidFill>
                      </a:rPr>
                      <a:t>0</a:t>
                    </a:r>
                  </a:p>
                </p:txBody>
              </p:sp>
              <p:sp>
                <p:nvSpPr>
                  <p:cNvPr id="658" name="TextBox 657">
                    <a:extLst>
                      <a:ext uri="{FF2B5EF4-FFF2-40B4-BE49-F238E27FC236}">
                        <a16:creationId xmlns:a16="http://schemas.microsoft.com/office/drawing/2014/main" id="{46B66E7A-3AE8-4C78-9406-4AB6147B0411}"/>
                      </a:ext>
                    </a:extLst>
                  </p:cNvPr>
                  <p:cNvSpPr txBox="1"/>
                  <p:nvPr/>
                </p:nvSpPr>
                <p:spPr>
                  <a:xfrm>
                    <a:off x="1328597" y="3568592"/>
                    <a:ext cx="278348" cy="184666"/>
                  </a:xfrm>
                  <a:prstGeom prst="rect">
                    <a:avLst/>
                  </a:prstGeom>
                  <a:noFill/>
                </p:spPr>
                <p:txBody>
                  <a:bodyPr wrap="square" lIns="0" tIns="0" rIns="36000" bIns="0" rtlCol="0" anchor="ctr">
                    <a:spAutoFit/>
                  </a:bodyPr>
                  <a:lstStyle/>
                  <a:p>
                    <a:pPr algn="r"/>
                    <a:r>
                      <a:rPr lang="en-GB" sz="1200" dirty="0">
                        <a:solidFill>
                          <a:srgbClr val="000000"/>
                        </a:solidFill>
                      </a:rPr>
                      <a:t>12</a:t>
                    </a:r>
                  </a:p>
                </p:txBody>
              </p:sp>
              <p:sp>
                <p:nvSpPr>
                  <p:cNvPr id="659" name="TextBox 658">
                    <a:extLst>
                      <a:ext uri="{FF2B5EF4-FFF2-40B4-BE49-F238E27FC236}">
                        <a16:creationId xmlns:a16="http://schemas.microsoft.com/office/drawing/2014/main" id="{1336639B-BF68-4014-9C37-F107308194FB}"/>
                      </a:ext>
                    </a:extLst>
                  </p:cNvPr>
                  <p:cNvSpPr txBox="1"/>
                  <p:nvPr/>
                </p:nvSpPr>
                <p:spPr>
                  <a:xfrm>
                    <a:off x="1328597" y="3949730"/>
                    <a:ext cx="278348" cy="184666"/>
                  </a:xfrm>
                  <a:prstGeom prst="rect">
                    <a:avLst/>
                  </a:prstGeom>
                  <a:noFill/>
                </p:spPr>
                <p:txBody>
                  <a:bodyPr wrap="square" lIns="0" tIns="0" rIns="36000" bIns="0" rtlCol="0" anchor="ctr">
                    <a:spAutoFit/>
                  </a:bodyPr>
                  <a:lstStyle/>
                  <a:p>
                    <a:pPr algn="r"/>
                    <a:r>
                      <a:rPr lang="en-GB" sz="1200" dirty="0">
                        <a:solidFill>
                          <a:srgbClr val="000000"/>
                        </a:solidFill>
                      </a:rPr>
                      <a:t>8</a:t>
                    </a:r>
                  </a:p>
                </p:txBody>
              </p:sp>
              <p:sp>
                <p:nvSpPr>
                  <p:cNvPr id="660" name="TextBox 659">
                    <a:extLst>
                      <a:ext uri="{FF2B5EF4-FFF2-40B4-BE49-F238E27FC236}">
                        <a16:creationId xmlns:a16="http://schemas.microsoft.com/office/drawing/2014/main" id="{6F4EF594-851B-49E1-A78F-64B1506EADCA}"/>
                      </a:ext>
                    </a:extLst>
                  </p:cNvPr>
                  <p:cNvSpPr txBox="1"/>
                  <p:nvPr/>
                </p:nvSpPr>
                <p:spPr>
                  <a:xfrm>
                    <a:off x="1328597" y="4330868"/>
                    <a:ext cx="278348" cy="184666"/>
                  </a:xfrm>
                  <a:prstGeom prst="rect">
                    <a:avLst/>
                  </a:prstGeom>
                  <a:noFill/>
                </p:spPr>
                <p:txBody>
                  <a:bodyPr wrap="square" lIns="0" tIns="0" rIns="36000" bIns="0" rtlCol="0" anchor="ctr">
                    <a:spAutoFit/>
                  </a:bodyPr>
                  <a:lstStyle/>
                  <a:p>
                    <a:pPr algn="r"/>
                    <a:r>
                      <a:rPr lang="en-GB" sz="1200" dirty="0">
                        <a:solidFill>
                          <a:srgbClr val="000000"/>
                        </a:solidFill>
                      </a:rPr>
                      <a:t>4</a:t>
                    </a:r>
                  </a:p>
                </p:txBody>
              </p:sp>
            </p:grpSp>
            <p:sp>
              <p:nvSpPr>
                <p:cNvPr id="649" name="Freeform: Shape 182">
                  <a:extLst>
                    <a:ext uri="{FF2B5EF4-FFF2-40B4-BE49-F238E27FC236}">
                      <a16:creationId xmlns:a16="http://schemas.microsoft.com/office/drawing/2014/main" id="{3A737168-F6BB-471E-9A98-F746A39B5411}"/>
                    </a:ext>
                  </a:extLst>
                </p:cNvPr>
                <p:cNvSpPr/>
                <p:nvPr/>
              </p:nvSpPr>
              <p:spPr>
                <a:xfrm>
                  <a:off x="5208630" y="3348038"/>
                  <a:ext cx="0" cy="1715729"/>
                </a:xfrm>
                <a:custGeom>
                  <a:avLst/>
                  <a:gdLst>
                    <a:gd name="connsiteX0" fmla="*/ 0 w 2480261"/>
                    <a:gd name="connsiteY0" fmla="*/ 0 h 1722840"/>
                    <a:gd name="connsiteX1" fmla="*/ 0 w 2480261"/>
                    <a:gd name="connsiteY1" fmla="*/ 1722840 h 1722840"/>
                    <a:gd name="connsiteX2" fmla="*/ 2480261 w 2480261"/>
                    <a:gd name="connsiteY2" fmla="*/ 1722840 h 1722840"/>
                    <a:gd name="connsiteX0" fmla="*/ 0 w 0"/>
                    <a:gd name="connsiteY0" fmla="*/ 0 h 1722840"/>
                    <a:gd name="connsiteX1" fmla="*/ 0 w 0"/>
                    <a:gd name="connsiteY1" fmla="*/ 1722840 h 1722840"/>
                  </a:gdLst>
                  <a:ahLst/>
                  <a:cxnLst>
                    <a:cxn ang="0">
                      <a:pos x="connsiteX0" y="connsiteY0"/>
                    </a:cxn>
                    <a:cxn ang="0">
                      <a:pos x="connsiteX1" y="connsiteY1"/>
                    </a:cxn>
                  </a:cxnLst>
                  <a:rect l="l" t="t" r="r" b="b"/>
                  <a:pathLst>
                    <a:path h="1722840">
                      <a:moveTo>
                        <a:pt x="0" y="0"/>
                      </a:moveTo>
                      <a:lnTo>
                        <a:pt x="0"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552" name="Group 551">
                <a:extLst>
                  <a:ext uri="{FF2B5EF4-FFF2-40B4-BE49-F238E27FC236}">
                    <a16:creationId xmlns:a16="http://schemas.microsoft.com/office/drawing/2014/main" id="{0E6B93BC-06E9-4BED-8826-3C5B7B493B8E}"/>
                  </a:ext>
                </a:extLst>
              </p:cNvPr>
              <p:cNvGrpSpPr/>
              <p:nvPr/>
            </p:nvGrpSpPr>
            <p:grpSpPr>
              <a:xfrm>
                <a:off x="6753931" y="4473990"/>
                <a:ext cx="1352887" cy="379413"/>
                <a:chOff x="6753931" y="4540250"/>
                <a:chExt cx="1352887" cy="379413"/>
              </a:xfrm>
            </p:grpSpPr>
            <p:grpSp>
              <p:nvGrpSpPr>
                <p:cNvPr id="612" name="Group 611">
                  <a:extLst>
                    <a:ext uri="{FF2B5EF4-FFF2-40B4-BE49-F238E27FC236}">
                      <a16:creationId xmlns:a16="http://schemas.microsoft.com/office/drawing/2014/main" id="{DE48B957-7E5E-4AB7-BF07-6D6D2DCD3DD2}"/>
                    </a:ext>
                  </a:extLst>
                </p:cNvPr>
                <p:cNvGrpSpPr/>
                <p:nvPr/>
              </p:nvGrpSpPr>
              <p:grpSpPr>
                <a:xfrm>
                  <a:off x="7741373" y="4683125"/>
                  <a:ext cx="365445" cy="215900"/>
                  <a:chOff x="7741923" y="4683125"/>
                  <a:chExt cx="365445" cy="215900"/>
                </a:xfrm>
              </p:grpSpPr>
              <p:sp>
                <p:nvSpPr>
                  <p:cNvPr id="635" name="Rectangle 634">
                    <a:extLst>
                      <a:ext uri="{FF2B5EF4-FFF2-40B4-BE49-F238E27FC236}">
                        <a16:creationId xmlns:a16="http://schemas.microsoft.com/office/drawing/2014/main" id="{B71511A6-A820-475B-BF54-3BF99DF25FB4}"/>
                      </a:ext>
                    </a:extLst>
                  </p:cNvPr>
                  <p:cNvSpPr/>
                  <p:nvPr/>
                </p:nvSpPr>
                <p:spPr>
                  <a:xfrm>
                    <a:off x="7939093" y="4836039"/>
                    <a:ext cx="168275" cy="3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36" name="Rectangle 635">
                    <a:extLst>
                      <a:ext uri="{FF2B5EF4-FFF2-40B4-BE49-F238E27FC236}">
                        <a16:creationId xmlns:a16="http://schemas.microsoft.com/office/drawing/2014/main" id="{D15CFE7D-4062-46B2-85E5-E2B35E6A782C}"/>
                      </a:ext>
                    </a:extLst>
                  </p:cNvPr>
                  <p:cNvSpPr/>
                  <p:nvPr/>
                </p:nvSpPr>
                <p:spPr>
                  <a:xfrm>
                    <a:off x="7741923" y="4743450"/>
                    <a:ext cx="168275" cy="128589"/>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637" name="Group 636">
                    <a:extLst>
                      <a:ext uri="{FF2B5EF4-FFF2-40B4-BE49-F238E27FC236}">
                        <a16:creationId xmlns:a16="http://schemas.microsoft.com/office/drawing/2014/main" id="{BBE5B29C-318E-48B9-8515-7B74F84F50B9}"/>
                      </a:ext>
                    </a:extLst>
                  </p:cNvPr>
                  <p:cNvGrpSpPr/>
                  <p:nvPr/>
                </p:nvGrpSpPr>
                <p:grpSpPr>
                  <a:xfrm>
                    <a:off x="7984538" y="4779963"/>
                    <a:ext cx="80558" cy="119062"/>
                    <a:chOff x="3743571" y="3308401"/>
                    <a:chExt cx="80558" cy="722480"/>
                  </a:xfrm>
                </p:grpSpPr>
                <p:cxnSp>
                  <p:nvCxnSpPr>
                    <p:cNvPr id="642" name="Straight Connector 641">
                      <a:extLst>
                        <a:ext uri="{FF2B5EF4-FFF2-40B4-BE49-F238E27FC236}">
                          <a16:creationId xmlns:a16="http://schemas.microsoft.com/office/drawing/2014/main" id="{115DC51D-74F2-4AC3-AC2C-326C8DBE8A6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3" name="Straight Connector 642">
                      <a:extLst>
                        <a:ext uri="{FF2B5EF4-FFF2-40B4-BE49-F238E27FC236}">
                          <a16:creationId xmlns:a16="http://schemas.microsoft.com/office/drawing/2014/main" id="{14EE2DF8-C9A4-41C4-862E-1FA3C7057CA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4" name="Straight Connector 643">
                      <a:extLst>
                        <a:ext uri="{FF2B5EF4-FFF2-40B4-BE49-F238E27FC236}">
                          <a16:creationId xmlns:a16="http://schemas.microsoft.com/office/drawing/2014/main" id="{2B401757-21BE-4D99-A63F-4271FC2EAA1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38" name="Group 637">
                    <a:extLst>
                      <a:ext uri="{FF2B5EF4-FFF2-40B4-BE49-F238E27FC236}">
                        <a16:creationId xmlns:a16="http://schemas.microsoft.com/office/drawing/2014/main" id="{3BD200DB-A177-4ACA-81A9-AD082D403B57}"/>
                      </a:ext>
                    </a:extLst>
                  </p:cNvPr>
                  <p:cNvGrpSpPr/>
                  <p:nvPr/>
                </p:nvGrpSpPr>
                <p:grpSpPr>
                  <a:xfrm>
                    <a:off x="7785781" y="4683125"/>
                    <a:ext cx="80558" cy="120651"/>
                    <a:chOff x="3743571" y="3308401"/>
                    <a:chExt cx="80558" cy="722480"/>
                  </a:xfrm>
                </p:grpSpPr>
                <p:cxnSp>
                  <p:nvCxnSpPr>
                    <p:cNvPr id="639" name="Straight Connector 638">
                      <a:extLst>
                        <a:ext uri="{FF2B5EF4-FFF2-40B4-BE49-F238E27FC236}">
                          <a16:creationId xmlns:a16="http://schemas.microsoft.com/office/drawing/2014/main" id="{776DF9F2-12D2-49D6-8CE4-67F51EE7CAE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0" name="Straight Connector 639">
                      <a:extLst>
                        <a:ext uri="{FF2B5EF4-FFF2-40B4-BE49-F238E27FC236}">
                          <a16:creationId xmlns:a16="http://schemas.microsoft.com/office/drawing/2014/main" id="{55DD3381-4235-4F59-A6DB-E060C1F1C75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1" name="Straight Connector 640">
                      <a:extLst>
                        <a:ext uri="{FF2B5EF4-FFF2-40B4-BE49-F238E27FC236}">
                          <a16:creationId xmlns:a16="http://schemas.microsoft.com/office/drawing/2014/main" id="{75F1C064-3730-4B15-B305-A565245A9858}"/>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613" name="Group 612">
                  <a:extLst>
                    <a:ext uri="{FF2B5EF4-FFF2-40B4-BE49-F238E27FC236}">
                      <a16:creationId xmlns:a16="http://schemas.microsoft.com/office/drawing/2014/main" id="{14919469-1B1D-4CCF-94B2-50498B701BE6}"/>
                    </a:ext>
                  </a:extLst>
                </p:cNvPr>
                <p:cNvGrpSpPr/>
                <p:nvPr/>
              </p:nvGrpSpPr>
              <p:grpSpPr>
                <a:xfrm>
                  <a:off x="6753931" y="4540250"/>
                  <a:ext cx="365445" cy="374651"/>
                  <a:chOff x="6806881" y="4540250"/>
                  <a:chExt cx="365445" cy="374651"/>
                </a:xfrm>
              </p:grpSpPr>
              <p:sp>
                <p:nvSpPr>
                  <p:cNvPr id="625" name="Rectangle 624">
                    <a:extLst>
                      <a:ext uri="{FF2B5EF4-FFF2-40B4-BE49-F238E27FC236}">
                        <a16:creationId xmlns:a16="http://schemas.microsoft.com/office/drawing/2014/main" id="{5C720B58-1972-4362-890C-BCA35C0C6026}"/>
                      </a:ext>
                    </a:extLst>
                  </p:cNvPr>
                  <p:cNvSpPr/>
                  <p:nvPr/>
                </p:nvSpPr>
                <p:spPr>
                  <a:xfrm>
                    <a:off x="7004051" y="4816475"/>
                    <a:ext cx="168275" cy="555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26" name="Rectangle 625">
                    <a:extLst>
                      <a:ext uri="{FF2B5EF4-FFF2-40B4-BE49-F238E27FC236}">
                        <a16:creationId xmlns:a16="http://schemas.microsoft.com/office/drawing/2014/main" id="{29376BCB-B1A8-48B9-99AA-495734509EE7}"/>
                      </a:ext>
                    </a:extLst>
                  </p:cNvPr>
                  <p:cNvSpPr/>
                  <p:nvPr/>
                </p:nvSpPr>
                <p:spPr>
                  <a:xfrm>
                    <a:off x="6806881" y="4640263"/>
                    <a:ext cx="168275" cy="231776"/>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627" name="Group 626">
                    <a:extLst>
                      <a:ext uri="{FF2B5EF4-FFF2-40B4-BE49-F238E27FC236}">
                        <a16:creationId xmlns:a16="http://schemas.microsoft.com/office/drawing/2014/main" id="{B4175B94-5E88-423A-9CB5-258575A6E8E7}"/>
                      </a:ext>
                    </a:extLst>
                  </p:cNvPr>
                  <p:cNvGrpSpPr/>
                  <p:nvPr/>
                </p:nvGrpSpPr>
                <p:grpSpPr>
                  <a:xfrm>
                    <a:off x="6850739" y="4540250"/>
                    <a:ext cx="80558" cy="206375"/>
                    <a:chOff x="3743571" y="3308401"/>
                    <a:chExt cx="80558" cy="722480"/>
                  </a:xfrm>
                </p:grpSpPr>
                <p:cxnSp>
                  <p:nvCxnSpPr>
                    <p:cNvPr id="632" name="Straight Connector 631">
                      <a:extLst>
                        <a:ext uri="{FF2B5EF4-FFF2-40B4-BE49-F238E27FC236}">
                          <a16:creationId xmlns:a16="http://schemas.microsoft.com/office/drawing/2014/main" id="{1FEBCE64-DBC9-4F0F-A980-E0B3BD2DE43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3" name="Straight Connector 632">
                      <a:extLst>
                        <a:ext uri="{FF2B5EF4-FFF2-40B4-BE49-F238E27FC236}">
                          <a16:creationId xmlns:a16="http://schemas.microsoft.com/office/drawing/2014/main" id="{501EF17B-4517-477F-88C7-CE45BA1B6DB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4" name="Straight Connector 633">
                      <a:extLst>
                        <a:ext uri="{FF2B5EF4-FFF2-40B4-BE49-F238E27FC236}">
                          <a16:creationId xmlns:a16="http://schemas.microsoft.com/office/drawing/2014/main" id="{7630C9F7-20DF-49D9-B0DB-9537C30784A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28" name="Group 627">
                    <a:extLst>
                      <a:ext uri="{FF2B5EF4-FFF2-40B4-BE49-F238E27FC236}">
                        <a16:creationId xmlns:a16="http://schemas.microsoft.com/office/drawing/2014/main" id="{7B42D51E-DB5B-4562-A034-B37DF9FFB1E3}"/>
                      </a:ext>
                    </a:extLst>
                  </p:cNvPr>
                  <p:cNvGrpSpPr/>
                  <p:nvPr/>
                </p:nvGrpSpPr>
                <p:grpSpPr>
                  <a:xfrm>
                    <a:off x="7049496" y="4713289"/>
                    <a:ext cx="80558" cy="201612"/>
                    <a:chOff x="3743571" y="3308401"/>
                    <a:chExt cx="80558" cy="722480"/>
                  </a:xfrm>
                </p:grpSpPr>
                <p:cxnSp>
                  <p:nvCxnSpPr>
                    <p:cNvPr id="629" name="Straight Connector 628">
                      <a:extLst>
                        <a:ext uri="{FF2B5EF4-FFF2-40B4-BE49-F238E27FC236}">
                          <a16:creationId xmlns:a16="http://schemas.microsoft.com/office/drawing/2014/main" id="{D2D2539C-1B24-4BF3-8EBE-9999233E1FA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0" name="Straight Connector 629">
                      <a:extLst>
                        <a:ext uri="{FF2B5EF4-FFF2-40B4-BE49-F238E27FC236}">
                          <a16:creationId xmlns:a16="http://schemas.microsoft.com/office/drawing/2014/main" id="{5BCB0412-8EA7-4350-AFEB-832DDC296386}"/>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1" name="Straight Connector 630">
                      <a:extLst>
                        <a:ext uri="{FF2B5EF4-FFF2-40B4-BE49-F238E27FC236}">
                          <a16:creationId xmlns:a16="http://schemas.microsoft.com/office/drawing/2014/main" id="{BA26218B-D09C-4D43-AEAB-FFE614322CB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614" name="Group 613">
                  <a:extLst>
                    <a:ext uri="{FF2B5EF4-FFF2-40B4-BE49-F238E27FC236}">
                      <a16:creationId xmlns:a16="http://schemas.microsoft.com/office/drawing/2014/main" id="{CDF587F1-BF7B-4049-8A0E-D3E114ED089D}"/>
                    </a:ext>
                  </a:extLst>
                </p:cNvPr>
                <p:cNvGrpSpPr/>
                <p:nvPr/>
              </p:nvGrpSpPr>
              <p:grpSpPr>
                <a:xfrm>
                  <a:off x="7247652" y="4632325"/>
                  <a:ext cx="365445" cy="287338"/>
                  <a:chOff x="7262493" y="4632325"/>
                  <a:chExt cx="365445" cy="287338"/>
                </a:xfrm>
              </p:grpSpPr>
              <p:sp>
                <p:nvSpPr>
                  <p:cNvPr id="615" name="Rectangle 614">
                    <a:extLst>
                      <a:ext uri="{FF2B5EF4-FFF2-40B4-BE49-F238E27FC236}">
                        <a16:creationId xmlns:a16="http://schemas.microsoft.com/office/drawing/2014/main" id="{3FA5AC2D-CB06-4912-B7C9-A594692ECA80}"/>
                      </a:ext>
                    </a:extLst>
                  </p:cNvPr>
                  <p:cNvSpPr/>
                  <p:nvPr/>
                </p:nvSpPr>
                <p:spPr>
                  <a:xfrm>
                    <a:off x="7459663" y="4825999"/>
                    <a:ext cx="168275" cy="460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16" name="Rectangle 615">
                    <a:extLst>
                      <a:ext uri="{FF2B5EF4-FFF2-40B4-BE49-F238E27FC236}">
                        <a16:creationId xmlns:a16="http://schemas.microsoft.com/office/drawing/2014/main" id="{E8BE32F6-7F1D-4B07-A088-16313CAAA0CE}"/>
                      </a:ext>
                    </a:extLst>
                  </p:cNvPr>
                  <p:cNvSpPr/>
                  <p:nvPr/>
                </p:nvSpPr>
                <p:spPr>
                  <a:xfrm>
                    <a:off x="7262493" y="4725987"/>
                    <a:ext cx="168275" cy="146051"/>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617" name="Group 616">
                    <a:extLst>
                      <a:ext uri="{FF2B5EF4-FFF2-40B4-BE49-F238E27FC236}">
                        <a16:creationId xmlns:a16="http://schemas.microsoft.com/office/drawing/2014/main" id="{A799B17B-5A47-4B82-83E1-1437FB743205}"/>
                      </a:ext>
                    </a:extLst>
                  </p:cNvPr>
                  <p:cNvGrpSpPr/>
                  <p:nvPr/>
                </p:nvGrpSpPr>
                <p:grpSpPr>
                  <a:xfrm>
                    <a:off x="7505108" y="4730749"/>
                    <a:ext cx="80558" cy="188914"/>
                    <a:chOff x="3743571" y="3308401"/>
                    <a:chExt cx="80558" cy="722480"/>
                  </a:xfrm>
                </p:grpSpPr>
                <p:cxnSp>
                  <p:nvCxnSpPr>
                    <p:cNvPr id="622" name="Straight Connector 621">
                      <a:extLst>
                        <a:ext uri="{FF2B5EF4-FFF2-40B4-BE49-F238E27FC236}">
                          <a16:creationId xmlns:a16="http://schemas.microsoft.com/office/drawing/2014/main" id="{525F8A01-E1D4-4CE7-8487-439B835CFED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3" name="Straight Connector 622">
                      <a:extLst>
                        <a:ext uri="{FF2B5EF4-FFF2-40B4-BE49-F238E27FC236}">
                          <a16:creationId xmlns:a16="http://schemas.microsoft.com/office/drawing/2014/main" id="{235CDA6E-4C97-4CA9-8606-1B2DD950711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4" name="Straight Connector 623">
                      <a:extLst>
                        <a:ext uri="{FF2B5EF4-FFF2-40B4-BE49-F238E27FC236}">
                          <a16:creationId xmlns:a16="http://schemas.microsoft.com/office/drawing/2014/main" id="{A82D639D-E301-423D-8ED1-D74B7435387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18" name="Group 617">
                    <a:extLst>
                      <a:ext uri="{FF2B5EF4-FFF2-40B4-BE49-F238E27FC236}">
                        <a16:creationId xmlns:a16="http://schemas.microsoft.com/office/drawing/2014/main" id="{A19E733A-A723-4DF0-81C1-D48419CF1B0E}"/>
                      </a:ext>
                    </a:extLst>
                  </p:cNvPr>
                  <p:cNvGrpSpPr/>
                  <p:nvPr/>
                </p:nvGrpSpPr>
                <p:grpSpPr>
                  <a:xfrm>
                    <a:off x="7306351" y="4632325"/>
                    <a:ext cx="80558" cy="193675"/>
                    <a:chOff x="3743571" y="3308401"/>
                    <a:chExt cx="80558" cy="722480"/>
                  </a:xfrm>
                </p:grpSpPr>
                <p:cxnSp>
                  <p:nvCxnSpPr>
                    <p:cNvPr id="619" name="Straight Connector 618">
                      <a:extLst>
                        <a:ext uri="{FF2B5EF4-FFF2-40B4-BE49-F238E27FC236}">
                          <a16:creationId xmlns:a16="http://schemas.microsoft.com/office/drawing/2014/main" id="{0B279C06-C3D4-4355-924B-3B3B62F8B22A}"/>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0" name="Straight Connector 619">
                      <a:extLst>
                        <a:ext uri="{FF2B5EF4-FFF2-40B4-BE49-F238E27FC236}">
                          <a16:creationId xmlns:a16="http://schemas.microsoft.com/office/drawing/2014/main" id="{8D2D9339-170E-4B3A-B924-35DAAE2661F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1" name="Straight Connector 620">
                      <a:extLst>
                        <a:ext uri="{FF2B5EF4-FFF2-40B4-BE49-F238E27FC236}">
                          <a16:creationId xmlns:a16="http://schemas.microsoft.com/office/drawing/2014/main" id="{6F169C04-A919-4AA1-BE2E-2E7036F3046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553" name="Group 552">
                <a:extLst>
                  <a:ext uri="{FF2B5EF4-FFF2-40B4-BE49-F238E27FC236}">
                    <a16:creationId xmlns:a16="http://schemas.microsoft.com/office/drawing/2014/main" id="{476948DF-1532-41CA-8614-54B4D59B1AC8}"/>
                  </a:ext>
                </a:extLst>
              </p:cNvPr>
              <p:cNvGrpSpPr/>
              <p:nvPr/>
            </p:nvGrpSpPr>
            <p:grpSpPr>
              <a:xfrm>
                <a:off x="5272768" y="3453228"/>
                <a:ext cx="1352887" cy="1443037"/>
                <a:chOff x="5272768" y="3519488"/>
                <a:chExt cx="1352887" cy="1443037"/>
              </a:xfrm>
            </p:grpSpPr>
            <p:grpSp>
              <p:nvGrpSpPr>
                <p:cNvPr id="579" name="Group 578">
                  <a:extLst>
                    <a:ext uri="{FF2B5EF4-FFF2-40B4-BE49-F238E27FC236}">
                      <a16:creationId xmlns:a16="http://schemas.microsoft.com/office/drawing/2014/main" id="{9E7FFED3-9EEE-4316-8E74-585F6FCC00A3}"/>
                    </a:ext>
                  </a:extLst>
                </p:cNvPr>
                <p:cNvGrpSpPr/>
                <p:nvPr/>
              </p:nvGrpSpPr>
              <p:grpSpPr>
                <a:xfrm>
                  <a:off x="5272768" y="3519488"/>
                  <a:ext cx="365445" cy="1443037"/>
                  <a:chOff x="5317806" y="3519488"/>
                  <a:chExt cx="365445" cy="1443037"/>
                </a:xfrm>
              </p:grpSpPr>
              <p:sp>
                <p:nvSpPr>
                  <p:cNvPr id="602" name="Rectangle 601">
                    <a:extLst>
                      <a:ext uri="{FF2B5EF4-FFF2-40B4-BE49-F238E27FC236}">
                        <a16:creationId xmlns:a16="http://schemas.microsoft.com/office/drawing/2014/main" id="{925D8EB3-88FA-4E9B-A173-019F1761E0A6}"/>
                      </a:ext>
                    </a:extLst>
                  </p:cNvPr>
                  <p:cNvSpPr/>
                  <p:nvPr/>
                </p:nvSpPr>
                <p:spPr>
                  <a:xfrm>
                    <a:off x="5317806" y="3841750"/>
                    <a:ext cx="168275" cy="1030289"/>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03" name="Rectangle 602">
                    <a:extLst>
                      <a:ext uri="{FF2B5EF4-FFF2-40B4-BE49-F238E27FC236}">
                        <a16:creationId xmlns:a16="http://schemas.microsoft.com/office/drawing/2014/main" id="{D071BC4F-1C10-4689-8979-68A9564EA39F}"/>
                      </a:ext>
                    </a:extLst>
                  </p:cNvPr>
                  <p:cNvSpPr/>
                  <p:nvPr/>
                </p:nvSpPr>
                <p:spPr>
                  <a:xfrm>
                    <a:off x="5514976" y="4648200"/>
                    <a:ext cx="168275" cy="2238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604" name="Group 603">
                    <a:extLst>
                      <a:ext uri="{FF2B5EF4-FFF2-40B4-BE49-F238E27FC236}">
                        <a16:creationId xmlns:a16="http://schemas.microsoft.com/office/drawing/2014/main" id="{39F40534-BFE3-41B8-9E69-8F31A287B439}"/>
                      </a:ext>
                    </a:extLst>
                  </p:cNvPr>
                  <p:cNvGrpSpPr/>
                  <p:nvPr/>
                </p:nvGrpSpPr>
                <p:grpSpPr>
                  <a:xfrm>
                    <a:off x="5361664" y="3519488"/>
                    <a:ext cx="80558" cy="652462"/>
                    <a:chOff x="3743571" y="3308401"/>
                    <a:chExt cx="80558" cy="722480"/>
                  </a:xfrm>
                </p:grpSpPr>
                <p:cxnSp>
                  <p:nvCxnSpPr>
                    <p:cNvPr id="609" name="Straight Connector 608">
                      <a:extLst>
                        <a:ext uri="{FF2B5EF4-FFF2-40B4-BE49-F238E27FC236}">
                          <a16:creationId xmlns:a16="http://schemas.microsoft.com/office/drawing/2014/main" id="{5BEBA4B2-798C-49C4-991C-247BA77E54F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0" name="Straight Connector 609">
                      <a:extLst>
                        <a:ext uri="{FF2B5EF4-FFF2-40B4-BE49-F238E27FC236}">
                          <a16:creationId xmlns:a16="http://schemas.microsoft.com/office/drawing/2014/main" id="{78942435-68CB-4FD3-BA45-01F3451306A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a:extLst>
                        <a:ext uri="{FF2B5EF4-FFF2-40B4-BE49-F238E27FC236}">
                          <a16:creationId xmlns:a16="http://schemas.microsoft.com/office/drawing/2014/main" id="{7307E708-D5D5-438E-82FE-72F41F8B3FE8}"/>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05" name="Group 604">
                    <a:extLst>
                      <a:ext uri="{FF2B5EF4-FFF2-40B4-BE49-F238E27FC236}">
                        <a16:creationId xmlns:a16="http://schemas.microsoft.com/office/drawing/2014/main" id="{63BE9E40-09E1-452D-8FF9-97A02B21548D}"/>
                      </a:ext>
                    </a:extLst>
                  </p:cNvPr>
                  <p:cNvGrpSpPr/>
                  <p:nvPr/>
                </p:nvGrpSpPr>
                <p:grpSpPr>
                  <a:xfrm>
                    <a:off x="5560421" y="4332288"/>
                    <a:ext cx="80558" cy="630237"/>
                    <a:chOff x="3743571" y="3308401"/>
                    <a:chExt cx="80558" cy="722480"/>
                  </a:xfrm>
                </p:grpSpPr>
                <p:cxnSp>
                  <p:nvCxnSpPr>
                    <p:cNvPr id="606" name="Straight Connector 605">
                      <a:extLst>
                        <a:ext uri="{FF2B5EF4-FFF2-40B4-BE49-F238E27FC236}">
                          <a16:creationId xmlns:a16="http://schemas.microsoft.com/office/drawing/2014/main" id="{5FFD4B58-6CC3-431C-9A29-157CE597F99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7" name="Straight Connector 606">
                      <a:extLst>
                        <a:ext uri="{FF2B5EF4-FFF2-40B4-BE49-F238E27FC236}">
                          <a16:creationId xmlns:a16="http://schemas.microsoft.com/office/drawing/2014/main" id="{EAD895DC-4A0E-4D36-8591-29DF86BA939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8" name="Straight Connector 607">
                      <a:extLst>
                        <a:ext uri="{FF2B5EF4-FFF2-40B4-BE49-F238E27FC236}">
                          <a16:creationId xmlns:a16="http://schemas.microsoft.com/office/drawing/2014/main" id="{9B1055A1-7D77-49F3-AE71-3F1E66337D0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580" name="Group 579">
                  <a:extLst>
                    <a:ext uri="{FF2B5EF4-FFF2-40B4-BE49-F238E27FC236}">
                      <a16:creationId xmlns:a16="http://schemas.microsoft.com/office/drawing/2014/main" id="{A662834F-0CF8-43A9-894C-AA8F8FCCAF42}"/>
                    </a:ext>
                  </a:extLst>
                </p:cNvPr>
                <p:cNvGrpSpPr/>
                <p:nvPr/>
              </p:nvGrpSpPr>
              <p:grpSpPr>
                <a:xfrm>
                  <a:off x="5766489" y="4000500"/>
                  <a:ext cx="365445" cy="915988"/>
                  <a:chOff x="5773418" y="4000500"/>
                  <a:chExt cx="365445" cy="915988"/>
                </a:xfrm>
              </p:grpSpPr>
              <p:sp>
                <p:nvSpPr>
                  <p:cNvPr id="592" name="Rectangle 591">
                    <a:extLst>
                      <a:ext uri="{FF2B5EF4-FFF2-40B4-BE49-F238E27FC236}">
                        <a16:creationId xmlns:a16="http://schemas.microsoft.com/office/drawing/2014/main" id="{FABFDB1D-B94D-44A2-94D8-CA772645617D}"/>
                      </a:ext>
                    </a:extLst>
                  </p:cNvPr>
                  <p:cNvSpPr/>
                  <p:nvPr/>
                </p:nvSpPr>
                <p:spPr>
                  <a:xfrm>
                    <a:off x="5970588" y="4737099"/>
                    <a:ext cx="168275" cy="1349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93" name="Rectangle 592">
                    <a:extLst>
                      <a:ext uri="{FF2B5EF4-FFF2-40B4-BE49-F238E27FC236}">
                        <a16:creationId xmlns:a16="http://schemas.microsoft.com/office/drawing/2014/main" id="{E3048005-384D-40BA-9838-E1BA902855B5}"/>
                      </a:ext>
                    </a:extLst>
                  </p:cNvPr>
                  <p:cNvSpPr/>
                  <p:nvPr/>
                </p:nvSpPr>
                <p:spPr>
                  <a:xfrm>
                    <a:off x="5773418" y="4192588"/>
                    <a:ext cx="168275" cy="679451"/>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594" name="Group 593">
                    <a:extLst>
                      <a:ext uri="{FF2B5EF4-FFF2-40B4-BE49-F238E27FC236}">
                        <a16:creationId xmlns:a16="http://schemas.microsoft.com/office/drawing/2014/main" id="{DE4AC57D-29B6-47B2-AA94-7A70381DAA92}"/>
                      </a:ext>
                    </a:extLst>
                  </p:cNvPr>
                  <p:cNvGrpSpPr/>
                  <p:nvPr/>
                </p:nvGrpSpPr>
                <p:grpSpPr>
                  <a:xfrm>
                    <a:off x="5817276" y="4000500"/>
                    <a:ext cx="80558" cy="379413"/>
                    <a:chOff x="3743571" y="3308401"/>
                    <a:chExt cx="80558" cy="722480"/>
                  </a:xfrm>
                </p:grpSpPr>
                <p:cxnSp>
                  <p:nvCxnSpPr>
                    <p:cNvPr id="599" name="Straight Connector 598">
                      <a:extLst>
                        <a:ext uri="{FF2B5EF4-FFF2-40B4-BE49-F238E27FC236}">
                          <a16:creationId xmlns:a16="http://schemas.microsoft.com/office/drawing/2014/main" id="{F40E719A-9B62-45DC-887B-8017AF7CF44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0" name="Straight Connector 599">
                      <a:extLst>
                        <a:ext uri="{FF2B5EF4-FFF2-40B4-BE49-F238E27FC236}">
                          <a16:creationId xmlns:a16="http://schemas.microsoft.com/office/drawing/2014/main" id="{E857068D-2A73-457E-84E9-3D577F1E1FB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1" name="Straight Connector 600">
                      <a:extLst>
                        <a:ext uri="{FF2B5EF4-FFF2-40B4-BE49-F238E27FC236}">
                          <a16:creationId xmlns:a16="http://schemas.microsoft.com/office/drawing/2014/main" id="{006C9F65-6CE3-4314-BC38-E8BA7A3DF87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95" name="Group 594">
                    <a:extLst>
                      <a:ext uri="{FF2B5EF4-FFF2-40B4-BE49-F238E27FC236}">
                        <a16:creationId xmlns:a16="http://schemas.microsoft.com/office/drawing/2014/main" id="{53FCA0D3-61DD-4672-BF7B-79C74F8F9C5E}"/>
                      </a:ext>
                    </a:extLst>
                  </p:cNvPr>
                  <p:cNvGrpSpPr/>
                  <p:nvPr/>
                </p:nvGrpSpPr>
                <p:grpSpPr>
                  <a:xfrm>
                    <a:off x="6016033" y="4546600"/>
                    <a:ext cx="80558" cy="369888"/>
                    <a:chOff x="3743571" y="3308401"/>
                    <a:chExt cx="80558" cy="722480"/>
                  </a:xfrm>
                </p:grpSpPr>
                <p:cxnSp>
                  <p:nvCxnSpPr>
                    <p:cNvPr id="596" name="Straight Connector 595">
                      <a:extLst>
                        <a:ext uri="{FF2B5EF4-FFF2-40B4-BE49-F238E27FC236}">
                          <a16:creationId xmlns:a16="http://schemas.microsoft.com/office/drawing/2014/main" id="{BD6B3DE8-A9BE-43B6-BB68-5FCC4B78E1C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7" name="Straight Connector 596">
                      <a:extLst>
                        <a:ext uri="{FF2B5EF4-FFF2-40B4-BE49-F238E27FC236}">
                          <a16:creationId xmlns:a16="http://schemas.microsoft.com/office/drawing/2014/main" id="{5789B53D-8901-4AFB-A729-60D21759472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8" name="Straight Connector 597">
                      <a:extLst>
                        <a:ext uri="{FF2B5EF4-FFF2-40B4-BE49-F238E27FC236}">
                          <a16:creationId xmlns:a16="http://schemas.microsoft.com/office/drawing/2014/main" id="{9BD0702A-391B-429C-86F6-FE874B2331E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581" name="Group 580">
                  <a:extLst>
                    <a:ext uri="{FF2B5EF4-FFF2-40B4-BE49-F238E27FC236}">
                      <a16:creationId xmlns:a16="http://schemas.microsoft.com/office/drawing/2014/main" id="{0740E1D2-CBC6-4C67-8265-EF2B51069230}"/>
                    </a:ext>
                  </a:extLst>
                </p:cNvPr>
                <p:cNvGrpSpPr/>
                <p:nvPr/>
              </p:nvGrpSpPr>
              <p:grpSpPr>
                <a:xfrm>
                  <a:off x="6260210" y="3776662"/>
                  <a:ext cx="365445" cy="1154113"/>
                  <a:chOff x="6229030" y="3776662"/>
                  <a:chExt cx="365445" cy="1154113"/>
                </a:xfrm>
              </p:grpSpPr>
              <p:sp>
                <p:nvSpPr>
                  <p:cNvPr id="582" name="Rectangle 581">
                    <a:extLst>
                      <a:ext uri="{FF2B5EF4-FFF2-40B4-BE49-F238E27FC236}">
                        <a16:creationId xmlns:a16="http://schemas.microsoft.com/office/drawing/2014/main" id="{3BEEC0F8-67F1-4DD7-8BBC-F857BCDC78B2}"/>
                      </a:ext>
                    </a:extLst>
                  </p:cNvPr>
                  <p:cNvSpPr/>
                  <p:nvPr/>
                </p:nvSpPr>
                <p:spPr>
                  <a:xfrm>
                    <a:off x="6229030" y="4013200"/>
                    <a:ext cx="168275" cy="858839"/>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83" name="Rectangle 582">
                    <a:extLst>
                      <a:ext uri="{FF2B5EF4-FFF2-40B4-BE49-F238E27FC236}">
                        <a16:creationId xmlns:a16="http://schemas.microsoft.com/office/drawing/2014/main" id="{1FEF06E6-D341-47F1-8C3E-330102E4FCC8}"/>
                      </a:ext>
                    </a:extLst>
                  </p:cNvPr>
                  <p:cNvSpPr/>
                  <p:nvPr/>
                </p:nvSpPr>
                <p:spPr>
                  <a:xfrm>
                    <a:off x="6426200" y="4691063"/>
                    <a:ext cx="168275" cy="1809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584" name="Group 583">
                    <a:extLst>
                      <a:ext uri="{FF2B5EF4-FFF2-40B4-BE49-F238E27FC236}">
                        <a16:creationId xmlns:a16="http://schemas.microsoft.com/office/drawing/2014/main" id="{B5ADBD71-E1B5-4753-89DA-ECC6AFE561CE}"/>
                      </a:ext>
                    </a:extLst>
                  </p:cNvPr>
                  <p:cNvGrpSpPr/>
                  <p:nvPr/>
                </p:nvGrpSpPr>
                <p:grpSpPr>
                  <a:xfrm>
                    <a:off x="6272888" y="3776662"/>
                    <a:ext cx="80558" cy="492126"/>
                    <a:chOff x="3743571" y="3308401"/>
                    <a:chExt cx="80558" cy="722480"/>
                  </a:xfrm>
                </p:grpSpPr>
                <p:cxnSp>
                  <p:nvCxnSpPr>
                    <p:cNvPr id="589" name="Straight Connector 588">
                      <a:extLst>
                        <a:ext uri="{FF2B5EF4-FFF2-40B4-BE49-F238E27FC236}">
                          <a16:creationId xmlns:a16="http://schemas.microsoft.com/office/drawing/2014/main" id="{607066AE-030A-48A0-8152-2BA9F019BA8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0" name="Straight Connector 589">
                      <a:extLst>
                        <a:ext uri="{FF2B5EF4-FFF2-40B4-BE49-F238E27FC236}">
                          <a16:creationId xmlns:a16="http://schemas.microsoft.com/office/drawing/2014/main" id="{74962E43-557B-4590-A5F6-CB4D433680C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1" name="Straight Connector 590">
                      <a:extLst>
                        <a:ext uri="{FF2B5EF4-FFF2-40B4-BE49-F238E27FC236}">
                          <a16:creationId xmlns:a16="http://schemas.microsoft.com/office/drawing/2014/main" id="{9E132DB2-2E46-42EB-912D-A776C4888E5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85" name="Group 584">
                    <a:extLst>
                      <a:ext uri="{FF2B5EF4-FFF2-40B4-BE49-F238E27FC236}">
                        <a16:creationId xmlns:a16="http://schemas.microsoft.com/office/drawing/2014/main" id="{74A3B557-CD5F-4651-BEDF-321DEEAD2688}"/>
                      </a:ext>
                    </a:extLst>
                  </p:cNvPr>
                  <p:cNvGrpSpPr/>
                  <p:nvPr/>
                </p:nvGrpSpPr>
                <p:grpSpPr>
                  <a:xfrm>
                    <a:off x="6471645" y="4451350"/>
                    <a:ext cx="80558" cy="479425"/>
                    <a:chOff x="3743571" y="3308401"/>
                    <a:chExt cx="80558" cy="722480"/>
                  </a:xfrm>
                </p:grpSpPr>
                <p:cxnSp>
                  <p:nvCxnSpPr>
                    <p:cNvPr id="586" name="Straight Connector 585">
                      <a:extLst>
                        <a:ext uri="{FF2B5EF4-FFF2-40B4-BE49-F238E27FC236}">
                          <a16:creationId xmlns:a16="http://schemas.microsoft.com/office/drawing/2014/main" id="{4EFCFE58-5DD3-4916-84F5-542A051A75F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7" name="Straight Connector 586">
                      <a:extLst>
                        <a:ext uri="{FF2B5EF4-FFF2-40B4-BE49-F238E27FC236}">
                          <a16:creationId xmlns:a16="http://schemas.microsoft.com/office/drawing/2014/main" id="{738376A9-AEC2-4499-AA42-4F832B268FA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8" name="Straight Connector 587">
                      <a:extLst>
                        <a:ext uri="{FF2B5EF4-FFF2-40B4-BE49-F238E27FC236}">
                          <a16:creationId xmlns:a16="http://schemas.microsoft.com/office/drawing/2014/main" id="{BCCDA4B9-3C9F-44CB-81A6-9B2E4B5B86A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cxnSp>
            <p:nvCxnSpPr>
              <p:cNvPr id="563" name="Straight Connector 562">
                <a:extLst>
                  <a:ext uri="{FF2B5EF4-FFF2-40B4-BE49-F238E27FC236}">
                    <a16:creationId xmlns:a16="http://schemas.microsoft.com/office/drawing/2014/main" id="{2E14564C-71DB-491F-B587-7DDD85E2C219}"/>
                  </a:ext>
                </a:extLst>
              </p:cNvPr>
              <p:cNvCxnSpPr/>
              <p:nvPr/>
            </p:nvCxnSpPr>
            <p:spPr>
              <a:xfrm>
                <a:off x="5148126" y="385329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4" name="Straight Connector 563">
                <a:extLst>
                  <a:ext uri="{FF2B5EF4-FFF2-40B4-BE49-F238E27FC236}">
                    <a16:creationId xmlns:a16="http://schemas.microsoft.com/office/drawing/2014/main" id="{2C26C074-C736-41F6-9A38-3BD43ADF9EF1}"/>
                  </a:ext>
                </a:extLst>
              </p:cNvPr>
              <p:cNvCxnSpPr/>
              <p:nvPr/>
            </p:nvCxnSpPr>
            <p:spPr>
              <a:xfrm>
                <a:off x="5148126" y="461610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a:extLst>
                  <a:ext uri="{FF2B5EF4-FFF2-40B4-BE49-F238E27FC236}">
                    <a16:creationId xmlns:a16="http://schemas.microsoft.com/office/drawing/2014/main" id="{1D70D60D-949D-4C93-B719-236F7D7373CF}"/>
                  </a:ext>
                </a:extLst>
              </p:cNvPr>
              <p:cNvCxnSpPr/>
              <p:nvPr/>
            </p:nvCxnSpPr>
            <p:spPr>
              <a:xfrm>
                <a:off x="5148126" y="499750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6" name="Straight Connector 565">
                <a:extLst>
                  <a:ext uri="{FF2B5EF4-FFF2-40B4-BE49-F238E27FC236}">
                    <a16:creationId xmlns:a16="http://schemas.microsoft.com/office/drawing/2014/main" id="{EFAEE5B3-71F0-4B2B-9370-BD7FBB65B70F}"/>
                  </a:ext>
                </a:extLst>
              </p:cNvPr>
              <p:cNvCxnSpPr/>
              <p:nvPr/>
            </p:nvCxnSpPr>
            <p:spPr>
              <a:xfrm>
                <a:off x="5148126" y="328119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7" name="Straight Connector 566">
                <a:extLst>
                  <a:ext uri="{FF2B5EF4-FFF2-40B4-BE49-F238E27FC236}">
                    <a16:creationId xmlns:a16="http://schemas.microsoft.com/office/drawing/2014/main" id="{19E2161D-118D-4E62-9088-F456DE596D4D}"/>
                  </a:ext>
                </a:extLst>
              </p:cNvPr>
              <p:cNvCxnSpPr/>
              <p:nvPr/>
            </p:nvCxnSpPr>
            <p:spPr>
              <a:xfrm>
                <a:off x="5148126" y="347189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8" name="Straight Connector 567">
                <a:extLst>
                  <a:ext uri="{FF2B5EF4-FFF2-40B4-BE49-F238E27FC236}">
                    <a16:creationId xmlns:a16="http://schemas.microsoft.com/office/drawing/2014/main" id="{6ACD003B-65C6-4A85-AEB1-B09B870F9E23}"/>
                  </a:ext>
                </a:extLst>
              </p:cNvPr>
              <p:cNvCxnSpPr/>
              <p:nvPr/>
            </p:nvCxnSpPr>
            <p:spPr>
              <a:xfrm>
                <a:off x="5148126" y="423470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a:extLst>
                  <a:ext uri="{FF2B5EF4-FFF2-40B4-BE49-F238E27FC236}">
                    <a16:creationId xmlns:a16="http://schemas.microsoft.com/office/drawing/2014/main" id="{422F7E14-3A53-4D95-B5BF-A6CB8E3ED21C}"/>
                  </a:ext>
                </a:extLst>
              </p:cNvPr>
              <p:cNvCxnSpPr/>
              <p:nvPr/>
            </p:nvCxnSpPr>
            <p:spPr>
              <a:xfrm>
                <a:off x="5148126" y="404400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0" name="Straight Connector 569">
                <a:extLst>
                  <a:ext uri="{FF2B5EF4-FFF2-40B4-BE49-F238E27FC236}">
                    <a16:creationId xmlns:a16="http://schemas.microsoft.com/office/drawing/2014/main" id="{DF804C2A-FC4F-477D-B237-712D26C828C4}"/>
                  </a:ext>
                </a:extLst>
              </p:cNvPr>
              <p:cNvCxnSpPr/>
              <p:nvPr/>
            </p:nvCxnSpPr>
            <p:spPr>
              <a:xfrm>
                <a:off x="5148126" y="366259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1" name="Straight Connector 570">
                <a:extLst>
                  <a:ext uri="{FF2B5EF4-FFF2-40B4-BE49-F238E27FC236}">
                    <a16:creationId xmlns:a16="http://schemas.microsoft.com/office/drawing/2014/main" id="{C8CDE9E9-44D0-4785-BB9B-81CD0129F7CA}"/>
                  </a:ext>
                </a:extLst>
              </p:cNvPr>
              <p:cNvCxnSpPr/>
              <p:nvPr/>
            </p:nvCxnSpPr>
            <p:spPr>
              <a:xfrm>
                <a:off x="5148126" y="44254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2" name="Straight Connector 571">
                <a:extLst>
                  <a:ext uri="{FF2B5EF4-FFF2-40B4-BE49-F238E27FC236}">
                    <a16:creationId xmlns:a16="http://schemas.microsoft.com/office/drawing/2014/main" id="{FEC4FF4C-768F-44DF-9CB6-9511FDF7649E}"/>
                  </a:ext>
                </a:extLst>
              </p:cNvPr>
              <p:cNvCxnSpPr>
                <a:cxnSpLocks/>
              </p:cNvCxnSpPr>
              <p:nvPr/>
            </p:nvCxnSpPr>
            <p:spPr>
              <a:xfrm>
                <a:off x="5148126" y="4806808"/>
                <a:ext cx="3029086"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4" name="Straight Connector 573">
                <a:extLst>
                  <a:ext uri="{FF2B5EF4-FFF2-40B4-BE49-F238E27FC236}">
                    <a16:creationId xmlns:a16="http://schemas.microsoft.com/office/drawing/2014/main" id="{FC882AD2-5A82-4929-A176-C11310B73ED6}"/>
                  </a:ext>
                </a:extLst>
              </p:cNvPr>
              <p:cNvCxnSpPr>
                <a:cxnSpLocks/>
              </p:cNvCxnSpPr>
              <p:nvPr/>
            </p:nvCxnSpPr>
            <p:spPr>
              <a:xfrm rot="5400000">
                <a:off x="8137181" y="483637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5" name="Straight Connector 574">
                <a:extLst>
                  <a:ext uri="{FF2B5EF4-FFF2-40B4-BE49-F238E27FC236}">
                    <a16:creationId xmlns:a16="http://schemas.microsoft.com/office/drawing/2014/main" id="{D422F00A-0CAD-445B-864C-5622210F3DC5}"/>
                  </a:ext>
                </a:extLst>
              </p:cNvPr>
              <p:cNvCxnSpPr>
                <a:cxnSpLocks/>
              </p:cNvCxnSpPr>
              <p:nvPr/>
            </p:nvCxnSpPr>
            <p:spPr>
              <a:xfrm rot="5400000">
                <a:off x="6165472" y="483637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6" name="Straight Connector 575">
                <a:extLst>
                  <a:ext uri="{FF2B5EF4-FFF2-40B4-BE49-F238E27FC236}">
                    <a16:creationId xmlns:a16="http://schemas.microsoft.com/office/drawing/2014/main" id="{832D40BD-82A1-4A6D-959C-F41AB0E76527}"/>
                  </a:ext>
                </a:extLst>
              </p:cNvPr>
              <p:cNvCxnSpPr>
                <a:cxnSpLocks/>
              </p:cNvCxnSpPr>
              <p:nvPr/>
            </p:nvCxnSpPr>
            <p:spPr>
              <a:xfrm rot="5400000">
                <a:off x="5671751" y="483637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7" name="Straight Connector 576">
                <a:extLst>
                  <a:ext uri="{FF2B5EF4-FFF2-40B4-BE49-F238E27FC236}">
                    <a16:creationId xmlns:a16="http://schemas.microsoft.com/office/drawing/2014/main" id="{66B15745-791B-4865-9812-6B0A0DE1614A}"/>
                  </a:ext>
                </a:extLst>
              </p:cNvPr>
              <p:cNvCxnSpPr>
                <a:cxnSpLocks/>
              </p:cNvCxnSpPr>
              <p:nvPr/>
            </p:nvCxnSpPr>
            <p:spPr>
              <a:xfrm rot="5400000">
                <a:off x="7152914" y="483637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8" name="Straight Connector 577">
                <a:extLst>
                  <a:ext uri="{FF2B5EF4-FFF2-40B4-BE49-F238E27FC236}">
                    <a16:creationId xmlns:a16="http://schemas.microsoft.com/office/drawing/2014/main" id="{231FAA97-931A-42E6-A3CE-2BF86F1372C9}"/>
                  </a:ext>
                </a:extLst>
              </p:cNvPr>
              <p:cNvCxnSpPr>
                <a:cxnSpLocks/>
              </p:cNvCxnSpPr>
              <p:nvPr/>
            </p:nvCxnSpPr>
            <p:spPr>
              <a:xfrm rot="5400000">
                <a:off x="7646635" y="483637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555" name="Group 554">
                <a:extLst>
                  <a:ext uri="{FF2B5EF4-FFF2-40B4-BE49-F238E27FC236}">
                    <a16:creationId xmlns:a16="http://schemas.microsoft.com/office/drawing/2014/main" id="{7C9D7251-ADD1-435E-B3CE-E75C9E2C0765}"/>
                  </a:ext>
                </a:extLst>
              </p:cNvPr>
              <p:cNvGrpSpPr/>
              <p:nvPr/>
            </p:nvGrpSpPr>
            <p:grpSpPr>
              <a:xfrm>
                <a:off x="6662910" y="4252075"/>
                <a:ext cx="1306547" cy="449352"/>
                <a:chOff x="6662910" y="4318335"/>
                <a:chExt cx="1306547" cy="449352"/>
              </a:xfrm>
            </p:grpSpPr>
            <p:sp>
              <p:nvSpPr>
                <p:cNvPr id="560" name="TextBox 559">
                  <a:extLst>
                    <a:ext uri="{FF2B5EF4-FFF2-40B4-BE49-F238E27FC236}">
                      <a16:creationId xmlns:a16="http://schemas.microsoft.com/office/drawing/2014/main" id="{BBE11EF9-D182-48DE-90F0-BDAD77084EDC}"/>
                    </a:ext>
                  </a:extLst>
                </p:cNvPr>
                <p:cNvSpPr txBox="1"/>
                <p:nvPr/>
              </p:nvSpPr>
              <p:spPr>
                <a:xfrm>
                  <a:off x="7695023" y="4459910"/>
                  <a:ext cx="274434" cy="307777"/>
                </a:xfrm>
                <a:prstGeom prst="rect">
                  <a:avLst/>
                </a:prstGeom>
                <a:noFill/>
              </p:spPr>
              <p:txBody>
                <a:bodyPr wrap="none" rtlCol="0">
                  <a:spAutoFit/>
                </a:bodyPr>
                <a:lstStyle/>
                <a:p>
                  <a:pPr algn="ctr"/>
                  <a:r>
                    <a:rPr lang="en-GB" sz="1400" dirty="0">
                      <a:solidFill>
                        <a:srgbClr val="000000"/>
                      </a:solidFill>
                    </a:rPr>
                    <a:t>*</a:t>
                  </a:r>
                </a:p>
              </p:txBody>
            </p:sp>
            <p:sp>
              <p:nvSpPr>
                <p:cNvPr id="561" name="TextBox 560">
                  <a:extLst>
                    <a:ext uri="{FF2B5EF4-FFF2-40B4-BE49-F238E27FC236}">
                      <a16:creationId xmlns:a16="http://schemas.microsoft.com/office/drawing/2014/main" id="{86449D50-15C0-44EC-B928-80D152018311}"/>
                    </a:ext>
                  </a:extLst>
                </p:cNvPr>
                <p:cNvSpPr txBox="1"/>
                <p:nvPr/>
              </p:nvSpPr>
              <p:spPr>
                <a:xfrm>
                  <a:off x="7205493" y="4405924"/>
                  <a:ext cx="274434" cy="307777"/>
                </a:xfrm>
                <a:prstGeom prst="rect">
                  <a:avLst/>
                </a:prstGeom>
                <a:noFill/>
              </p:spPr>
              <p:txBody>
                <a:bodyPr wrap="none" rtlCol="0">
                  <a:spAutoFit/>
                </a:bodyPr>
                <a:lstStyle/>
                <a:p>
                  <a:pPr algn="ctr"/>
                  <a:r>
                    <a:rPr lang="en-GB" sz="1400" dirty="0">
                      <a:solidFill>
                        <a:srgbClr val="000000"/>
                      </a:solidFill>
                    </a:rPr>
                    <a:t>*</a:t>
                  </a:r>
                </a:p>
              </p:txBody>
            </p:sp>
            <p:sp>
              <p:nvSpPr>
                <p:cNvPr id="562" name="TextBox 561">
                  <a:extLst>
                    <a:ext uri="{FF2B5EF4-FFF2-40B4-BE49-F238E27FC236}">
                      <a16:creationId xmlns:a16="http://schemas.microsoft.com/office/drawing/2014/main" id="{E058441F-5258-4484-B673-95D1F994F769}"/>
                    </a:ext>
                  </a:extLst>
                </p:cNvPr>
                <p:cNvSpPr txBox="1"/>
                <p:nvPr/>
              </p:nvSpPr>
              <p:spPr>
                <a:xfrm>
                  <a:off x="6662910" y="4318335"/>
                  <a:ext cx="364203" cy="307777"/>
                </a:xfrm>
                <a:prstGeom prst="rect">
                  <a:avLst/>
                </a:prstGeom>
                <a:noFill/>
              </p:spPr>
              <p:txBody>
                <a:bodyPr wrap="none" rtlCol="0">
                  <a:spAutoFit/>
                </a:bodyPr>
                <a:lstStyle/>
                <a:p>
                  <a:pPr algn="ctr"/>
                  <a:r>
                    <a:rPr lang="en-GB" sz="1400" dirty="0">
                      <a:solidFill>
                        <a:srgbClr val="000000"/>
                      </a:solidFill>
                    </a:rPr>
                    <a:t>**</a:t>
                  </a:r>
                </a:p>
              </p:txBody>
            </p:sp>
          </p:grpSp>
          <p:grpSp>
            <p:nvGrpSpPr>
              <p:cNvPr id="556" name="Group 555">
                <a:extLst>
                  <a:ext uri="{FF2B5EF4-FFF2-40B4-BE49-F238E27FC236}">
                    <a16:creationId xmlns:a16="http://schemas.microsoft.com/office/drawing/2014/main" id="{076D80E6-0182-43F2-B291-CB819DF300A4}"/>
                  </a:ext>
                </a:extLst>
              </p:cNvPr>
              <p:cNvGrpSpPr/>
              <p:nvPr/>
            </p:nvGrpSpPr>
            <p:grpSpPr>
              <a:xfrm>
                <a:off x="5231414" y="3231821"/>
                <a:ext cx="1254822" cy="788955"/>
                <a:chOff x="5231414" y="3298081"/>
                <a:chExt cx="1254822" cy="788955"/>
              </a:xfrm>
            </p:grpSpPr>
            <p:sp>
              <p:nvSpPr>
                <p:cNvPr id="557" name="TextBox 556">
                  <a:extLst>
                    <a:ext uri="{FF2B5EF4-FFF2-40B4-BE49-F238E27FC236}">
                      <a16:creationId xmlns:a16="http://schemas.microsoft.com/office/drawing/2014/main" id="{536B0CDA-37B3-46D3-B9D6-719DE42E1282}"/>
                    </a:ext>
                  </a:extLst>
                </p:cNvPr>
                <p:cNvSpPr txBox="1"/>
                <p:nvPr/>
              </p:nvSpPr>
              <p:spPr>
                <a:xfrm>
                  <a:off x="6211802" y="3549349"/>
                  <a:ext cx="274434" cy="307777"/>
                </a:xfrm>
                <a:prstGeom prst="rect">
                  <a:avLst/>
                </a:prstGeom>
                <a:noFill/>
              </p:spPr>
              <p:txBody>
                <a:bodyPr wrap="none" rtlCol="0">
                  <a:spAutoFit/>
                </a:bodyPr>
                <a:lstStyle/>
                <a:p>
                  <a:pPr algn="ctr"/>
                  <a:r>
                    <a:rPr lang="en-GB" sz="1400" dirty="0">
                      <a:solidFill>
                        <a:srgbClr val="000000"/>
                      </a:solidFill>
                    </a:rPr>
                    <a:t>*</a:t>
                  </a:r>
                </a:p>
              </p:txBody>
            </p:sp>
            <p:sp>
              <p:nvSpPr>
                <p:cNvPr id="558" name="TextBox 557">
                  <a:extLst>
                    <a:ext uri="{FF2B5EF4-FFF2-40B4-BE49-F238E27FC236}">
                      <a16:creationId xmlns:a16="http://schemas.microsoft.com/office/drawing/2014/main" id="{435FF639-1B9B-4A8A-BE34-914358C89EB8}"/>
                    </a:ext>
                  </a:extLst>
                </p:cNvPr>
                <p:cNvSpPr txBox="1"/>
                <p:nvPr/>
              </p:nvSpPr>
              <p:spPr>
                <a:xfrm>
                  <a:off x="5231414" y="3298081"/>
                  <a:ext cx="274434" cy="307777"/>
                </a:xfrm>
                <a:prstGeom prst="rect">
                  <a:avLst/>
                </a:prstGeom>
                <a:noFill/>
              </p:spPr>
              <p:txBody>
                <a:bodyPr wrap="none" rtlCol="0">
                  <a:spAutoFit/>
                </a:bodyPr>
                <a:lstStyle/>
                <a:p>
                  <a:pPr algn="ctr"/>
                  <a:r>
                    <a:rPr lang="en-GB" sz="1400" dirty="0">
                      <a:solidFill>
                        <a:srgbClr val="000000"/>
                      </a:solidFill>
                    </a:rPr>
                    <a:t>*</a:t>
                  </a:r>
                </a:p>
              </p:txBody>
            </p:sp>
            <p:sp>
              <p:nvSpPr>
                <p:cNvPr id="559" name="TextBox 558">
                  <a:extLst>
                    <a:ext uri="{FF2B5EF4-FFF2-40B4-BE49-F238E27FC236}">
                      <a16:creationId xmlns:a16="http://schemas.microsoft.com/office/drawing/2014/main" id="{CC31CD1C-13F9-4F59-A591-F880D7BF89E7}"/>
                    </a:ext>
                  </a:extLst>
                </p:cNvPr>
                <p:cNvSpPr txBox="1"/>
                <p:nvPr/>
              </p:nvSpPr>
              <p:spPr>
                <a:xfrm>
                  <a:off x="5719731" y="3779259"/>
                  <a:ext cx="274434" cy="307777"/>
                </a:xfrm>
                <a:prstGeom prst="rect">
                  <a:avLst/>
                </a:prstGeom>
                <a:noFill/>
              </p:spPr>
              <p:txBody>
                <a:bodyPr wrap="none" rtlCol="0">
                  <a:spAutoFit/>
                </a:bodyPr>
                <a:lstStyle/>
                <a:p>
                  <a:pPr algn="ctr"/>
                  <a:r>
                    <a:rPr lang="en-GB" sz="1400" dirty="0">
                      <a:solidFill>
                        <a:srgbClr val="000000"/>
                      </a:solidFill>
                    </a:rPr>
                    <a:t>*</a:t>
                  </a:r>
                </a:p>
              </p:txBody>
            </p:sp>
          </p:grpSp>
          <p:cxnSp>
            <p:nvCxnSpPr>
              <p:cNvPr id="460" name="Straight Connector 459">
                <a:extLst>
                  <a:ext uri="{FF2B5EF4-FFF2-40B4-BE49-F238E27FC236}">
                    <a16:creationId xmlns:a16="http://schemas.microsoft.com/office/drawing/2014/main" id="{14ACAC75-CC37-4A44-87B9-0769C32546B9}"/>
                  </a:ext>
                </a:extLst>
              </p:cNvPr>
              <p:cNvCxnSpPr>
                <a:cxnSpLocks/>
              </p:cNvCxnSpPr>
              <p:nvPr/>
            </p:nvCxnSpPr>
            <p:spPr>
              <a:xfrm>
                <a:off x="6689793" y="4805778"/>
                <a:ext cx="0" cy="946147"/>
              </a:xfrm>
              <a:prstGeom prst="line">
                <a:avLst/>
              </a:prstGeom>
              <a:ln w="19050">
                <a:solidFill>
                  <a:srgbClr val="000000"/>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462" name="TextBox 461">
              <a:extLst>
                <a:ext uri="{FF2B5EF4-FFF2-40B4-BE49-F238E27FC236}">
                  <a16:creationId xmlns:a16="http://schemas.microsoft.com/office/drawing/2014/main" id="{2EE0BCCA-3AB4-400D-B0E4-DD13A99AB73E}"/>
                </a:ext>
              </a:extLst>
            </p:cNvPr>
            <p:cNvSpPr txBox="1"/>
            <p:nvPr/>
          </p:nvSpPr>
          <p:spPr>
            <a:xfrm>
              <a:off x="1585764" y="2986888"/>
              <a:ext cx="912337" cy="204671"/>
            </a:xfrm>
            <a:prstGeom prst="rect">
              <a:avLst/>
            </a:prstGeom>
            <a:noFill/>
          </p:spPr>
          <p:txBody>
            <a:bodyPr wrap="square" lIns="36000" tIns="0" rIns="36000" bIns="0" rtlCol="0">
              <a:spAutoFit/>
            </a:bodyPr>
            <a:lstStyle/>
            <a:p>
              <a:pPr>
                <a:lnSpc>
                  <a:spcPct val="95000"/>
                </a:lnSpc>
              </a:pPr>
              <a:r>
                <a:rPr lang="en-GB" sz="1400" b="1" dirty="0" err="1">
                  <a:solidFill>
                    <a:schemeClr val="tx2"/>
                  </a:solidFill>
                </a:rPr>
                <a:t>vBMD</a:t>
              </a:r>
              <a:endParaRPr lang="en-GB" sz="1400" b="1" dirty="0">
                <a:solidFill>
                  <a:schemeClr val="tx2"/>
                </a:solidFill>
              </a:endParaRPr>
            </a:p>
          </p:txBody>
        </p:sp>
        <p:sp>
          <p:nvSpPr>
            <p:cNvPr id="463" name="TextBox 462">
              <a:extLst>
                <a:ext uri="{FF2B5EF4-FFF2-40B4-BE49-F238E27FC236}">
                  <a16:creationId xmlns:a16="http://schemas.microsoft.com/office/drawing/2014/main" id="{2EE0BCCA-3AB4-400D-B0E4-DD13A99AB73E}"/>
                </a:ext>
              </a:extLst>
            </p:cNvPr>
            <p:cNvSpPr txBox="1"/>
            <p:nvPr/>
          </p:nvSpPr>
          <p:spPr>
            <a:xfrm>
              <a:off x="5415793" y="2987293"/>
              <a:ext cx="1910050" cy="409343"/>
            </a:xfrm>
            <a:prstGeom prst="rect">
              <a:avLst/>
            </a:prstGeom>
            <a:noFill/>
          </p:spPr>
          <p:txBody>
            <a:bodyPr wrap="square" lIns="36000" tIns="0" rIns="36000" bIns="0" rtlCol="0">
              <a:spAutoFit/>
            </a:bodyPr>
            <a:lstStyle/>
            <a:p>
              <a:pPr>
                <a:lnSpc>
                  <a:spcPct val="95000"/>
                </a:lnSpc>
              </a:pPr>
              <a:r>
                <a:rPr lang="en-GB" sz="1400" b="1" dirty="0">
                  <a:solidFill>
                    <a:schemeClr val="tx2"/>
                  </a:solidFill>
                </a:rPr>
                <a:t>Estimated bone strength</a:t>
              </a:r>
            </a:p>
          </p:txBody>
        </p:sp>
      </p:grpSp>
      <p:sp>
        <p:nvSpPr>
          <p:cNvPr id="29" name="Content Placeholder 2"/>
          <p:cNvSpPr>
            <a:spLocks noGrp="1"/>
          </p:cNvSpPr>
          <p:nvPr>
            <p:ph idx="1"/>
          </p:nvPr>
        </p:nvSpPr>
        <p:spPr>
          <a:xfrm>
            <a:off x="104774" y="1048574"/>
            <a:ext cx="11572875" cy="1469724"/>
          </a:xfrm>
          <a:noFill/>
        </p:spPr>
        <p:txBody>
          <a:bodyPr>
            <a:noAutofit/>
          </a:bodyPr>
          <a:lstStyle/>
          <a:p>
            <a:r>
              <a:rPr lang="en-GB" sz="1600" spc="-20" dirty="0"/>
              <a:t>In older men with low testosterone, TTh significantly increased </a:t>
            </a:r>
            <a:r>
              <a:rPr lang="en-GB" sz="1600" spc="-20" dirty="0" err="1"/>
              <a:t>vBMD</a:t>
            </a:r>
            <a:r>
              <a:rPr lang="en-GB" sz="1600" spc="-20" dirty="0"/>
              <a:t> and estimated bone strength, especially in trabecular bone and the spine, but also in peripheral bone and the hip</a:t>
            </a:r>
          </a:p>
          <a:p>
            <a:pPr lvl="1"/>
            <a:r>
              <a:rPr lang="en-GB" sz="1600" spc="-20" dirty="0"/>
              <a:t>TTh increased mean lumbar spine trabecular </a:t>
            </a:r>
            <a:r>
              <a:rPr lang="en-GB" sz="1600" spc="-20" dirty="0" err="1"/>
              <a:t>vBMD</a:t>
            </a:r>
            <a:r>
              <a:rPr lang="en-GB" sz="1600" spc="-20" dirty="0"/>
              <a:t> by an </a:t>
            </a:r>
            <a:r>
              <a:rPr lang="en-GB" sz="1600" b="1" spc="-20" dirty="0"/>
              <a:t>additional 6.8%</a:t>
            </a:r>
            <a:r>
              <a:rPr lang="en-GB" sz="1600" spc="-20" dirty="0"/>
              <a:t> (95% CI: 4.8 to 8.7%; p&lt;0.001, r</a:t>
            </a:r>
            <a:r>
              <a:rPr lang="en-GB" sz="1600" spc="-20" baseline="30000" dirty="0"/>
              <a:t>2</a:t>
            </a:r>
            <a:r>
              <a:rPr lang="en-GB" sz="1600" spc="-20" dirty="0"/>
              <a:t> 0.26) and estimated spine trabecular bone strength by an </a:t>
            </a:r>
            <a:r>
              <a:rPr lang="en-GB" sz="1600" b="1" spc="-20" dirty="0"/>
              <a:t>additional 8.5%</a:t>
            </a:r>
            <a:r>
              <a:rPr lang="en-GB" sz="1600" spc="-20" dirty="0"/>
              <a:t> (95% CI: 6.0 to 10.9%; p&lt;0.001) versus placebo</a:t>
            </a:r>
          </a:p>
        </p:txBody>
      </p:sp>
    </p:spTree>
    <p:extLst>
      <p:ext uri="{BB962C8B-B14F-4D97-AF65-F5344CB8AC3E}">
        <p14:creationId xmlns:p14="http://schemas.microsoft.com/office/powerpoint/2010/main" val="2529024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52" y="75585"/>
            <a:ext cx="10635342" cy="891208"/>
          </a:xfrm>
        </p:spPr>
        <p:txBody>
          <a:bodyPr/>
          <a:lstStyle/>
          <a:p>
            <a:r>
              <a:rPr lang="en-GB" dirty="0">
                <a:solidFill>
                  <a:schemeClr val="accent1"/>
                </a:solidFill>
              </a:rPr>
              <a:t>The Testosterone Trials:</a:t>
            </a:r>
            <a:r>
              <a:rPr lang="en-GB" dirty="0">
                <a:solidFill>
                  <a:srgbClr val="005294"/>
                </a:solidFill>
              </a:rPr>
              <a:t> background</a:t>
            </a:r>
            <a:endParaRPr lang="en-GB" dirty="0"/>
          </a:p>
        </p:txBody>
      </p:sp>
      <p:sp>
        <p:nvSpPr>
          <p:cNvPr id="257" name="TextBox 256"/>
          <p:cNvSpPr txBox="1"/>
          <p:nvPr/>
        </p:nvSpPr>
        <p:spPr>
          <a:xfrm>
            <a:off x="1517258" y="5837068"/>
            <a:ext cx="8623340" cy="400110"/>
          </a:xfrm>
          <a:prstGeom prst="rect">
            <a:avLst/>
          </a:prstGeom>
          <a:noFill/>
        </p:spPr>
        <p:txBody>
          <a:bodyPr wrap="square" rtlCol="0" anchor="b">
            <a:spAutoFit/>
          </a:bodyPr>
          <a:lstStyle/>
          <a:p>
            <a:pPr defTabSz="457200">
              <a:defRPr/>
            </a:pPr>
            <a:r>
              <a:rPr lang="en-GB" sz="1000" dirty="0">
                <a:solidFill>
                  <a:schemeClr val="tx2"/>
                </a:solidFill>
              </a:rPr>
              <a:t>IOM, Institute of Medicine; NCI, National Cancer Institute; NIA, National Institute on Aging; TTh, testosterone therapy</a:t>
            </a:r>
            <a:br>
              <a:rPr lang="en-GB" sz="1000" dirty="0">
                <a:solidFill>
                  <a:schemeClr val="tx2"/>
                </a:solidFill>
              </a:rPr>
            </a:br>
            <a:r>
              <a:rPr lang="sv-SE" sz="1000" dirty="0">
                <a:solidFill>
                  <a:schemeClr val="tx2"/>
                </a:solidFill>
              </a:rPr>
              <a:t>Snyder PJ </a:t>
            </a:r>
            <a:r>
              <a:rPr lang="sv-SE" sz="1000" i="1" dirty="0">
                <a:solidFill>
                  <a:schemeClr val="tx2"/>
                </a:solidFill>
              </a:rPr>
              <a:t>et al. Endocr Rev</a:t>
            </a:r>
            <a:r>
              <a:rPr lang="sv-SE" sz="1000" dirty="0">
                <a:solidFill>
                  <a:schemeClr val="tx2"/>
                </a:solidFill>
              </a:rPr>
              <a:t> 2018;39:369–86.</a:t>
            </a:r>
            <a:endParaRPr lang="en-GB" sz="1000" dirty="0">
              <a:solidFill>
                <a:schemeClr val="tx2"/>
              </a:solidFill>
            </a:endParaRPr>
          </a:p>
        </p:txBody>
      </p:sp>
      <p:grpSp>
        <p:nvGrpSpPr>
          <p:cNvPr id="2061" name="Group 2060"/>
          <p:cNvGrpSpPr/>
          <p:nvPr/>
        </p:nvGrpSpPr>
        <p:grpSpPr>
          <a:xfrm>
            <a:off x="709127" y="939471"/>
            <a:ext cx="10338317" cy="1980518"/>
            <a:chOff x="0" y="939471"/>
            <a:chExt cx="9144000" cy="1980518"/>
          </a:xfrm>
        </p:grpSpPr>
        <p:sp>
          <p:nvSpPr>
            <p:cNvPr id="89" name="Rectangle 88"/>
            <p:cNvSpPr/>
            <p:nvPr/>
          </p:nvSpPr>
          <p:spPr>
            <a:xfrm>
              <a:off x="0" y="1041209"/>
              <a:ext cx="9144000" cy="1878780"/>
            </a:xfrm>
            <a:prstGeom prst="rect">
              <a:avLst/>
            </a:prstGeom>
            <a:solidFill>
              <a:schemeClr val="accent1">
                <a:lumMod val="20000"/>
                <a:lumOff val="80000"/>
              </a:schemeClr>
            </a:solidFill>
          </p:spPr>
          <p:txBody>
            <a:bodyPr vert="horz" lIns="91440" tIns="45720" rIns="91440" bIns="45720" rtlCol="0" anchor="ctr">
              <a:noAutofit/>
            </a:bodyPr>
            <a:lstStyle/>
            <a:p>
              <a:pPr marL="992188" defTabSz="457200">
                <a:spcBef>
                  <a:spcPct val="20000"/>
                </a:spcBef>
                <a:buClr>
                  <a:srgbClr val="005294"/>
                </a:buClr>
              </a:pPr>
              <a:endParaRPr lang="en-GB">
                <a:solidFill>
                  <a:srgbClr val="005294"/>
                </a:solidFill>
                <a:latin typeface="Calibri"/>
              </a:endParaRPr>
            </a:p>
          </p:txBody>
        </p:sp>
        <p:grpSp>
          <p:nvGrpSpPr>
            <p:cNvPr id="12" name="Group 11"/>
            <p:cNvGrpSpPr/>
            <p:nvPr/>
          </p:nvGrpSpPr>
          <p:grpSpPr>
            <a:xfrm>
              <a:off x="3326647" y="939471"/>
              <a:ext cx="2757177" cy="1219989"/>
              <a:chOff x="-7498049" y="3078625"/>
              <a:chExt cx="8610600" cy="3810000"/>
            </a:xfrm>
          </p:grpSpPr>
          <p:sp>
            <p:nvSpPr>
              <p:cNvPr id="64" name="Freeform 63"/>
              <p:cNvSpPr/>
              <p:nvPr/>
            </p:nvSpPr>
            <p:spPr>
              <a:xfrm>
                <a:off x="-6454111" y="3957964"/>
                <a:ext cx="2997445" cy="2042645"/>
              </a:xfrm>
              <a:custGeom>
                <a:avLst/>
                <a:gdLst>
                  <a:gd name="connsiteX0" fmla="*/ 75304 w 4120179"/>
                  <a:gd name="connsiteY0" fmla="*/ 0 h 2807746"/>
                  <a:gd name="connsiteX1" fmla="*/ 3259567 w 4120179"/>
                  <a:gd name="connsiteY1" fmla="*/ 0 h 2807746"/>
                  <a:gd name="connsiteX2" fmla="*/ 4120179 w 4120179"/>
                  <a:gd name="connsiteY2" fmla="*/ 1355464 h 2807746"/>
                  <a:gd name="connsiteX3" fmla="*/ 3356386 w 4120179"/>
                  <a:gd name="connsiteY3" fmla="*/ 2667896 h 2807746"/>
                  <a:gd name="connsiteX4" fmla="*/ 3195021 w 4120179"/>
                  <a:gd name="connsiteY4" fmla="*/ 2807746 h 2807746"/>
                  <a:gd name="connsiteX5" fmla="*/ 1118795 w 4120179"/>
                  <a:gd name="connsiteY5" fmla="*/ 2807746 h 2807746"/>
                  <a:gd name="connsiteX6" fmla="*/ 118334 w 4120179"/>
                  <a:gd name="connsiteY6" fmla="*/ 2807746 h 2807746"/>
                  <a:gd name="connsiteX7" fmla="*/ 0 w 4120179"/>
                  <a:gd name="connsiteY7" fmla="*/ 2000922 h 2807746"/>
                  <a:gd name="connsiteX8" fmla="*/ 43031 w 4120179"/>
                  <a:gd name="connsiteY8" fmla="*/ 688489 h 2807746"/>
                  <a:gd name="connsiteX9" fmla="*/ 172122 w 4120179"/>
                  <a:gd name="connsiteY9" fmla="*/ 10758 h 280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20179" h="2807746">
                    <a:moveTo>
                      <a:pt x="75304" y="0"/>
                    </a:moveTo>
                    <a:lnTo>
                      <a:pt x="3259567" y="0"/>
                    </a:lnTo>
                    <a:lnTo>
                      <a:pt x="4120179" y="1355464"/>
                    </a:lnTo>
                    <a:lnTo>
                      <a:pt x="3356386" y="2667896"/>
                    </a:lnTo>
                    <a:lnTo>
                      <a:pt x="3195021" y="2807746"/>
                    </a:lnTo>
                    <a:lnTo>
                      <a:pt x="1118795" y="2807746"/>
                    </a:lnTo>
                    <a:lnTo>
                      <a:pt x="118334" y="2807746"/>
                    </a:lnTo>
                    <a:lnTo>
                      <a:pt x="0" y="2000922"/>
                    </a:lnTo>
                    <a:lnTo>
                      <a:pt x="43031" y="688489"/>
                    </a:lnTo>
                    <a:lnTo>
                      <a:pt x="172122" y="10758"/>
                    </a:lnTo>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50" name="Picture 2" descr="https://upload.wikimedia.org/wikipedia/commons/0/0b/NCI_Stacked_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049" y="3078625"/>
                <a:ext cx="8610600" cy="381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1330492" y="1132373"/>
              <a:ext cx="2093921" cy="809690"/>
              <a:chOff x="6194973" y="449885"/>
              <a:chExt cx="4293555" cy="1660258"/>
            </a:xfrm>
          </p:grpSpPr>
          <p:grpSp>
            <p:nvGrpSpPr>
              <p:cNvPr id="13" name="Group 12"/>
              <p:cNvGrpSpPr/>
              <p:nvPr/>
            </p:nvGrpSpPr>
            <p:grpSpPr>
              <a:xfrm>
                <a:off x="6194973" y="449885"/>
                <a:ext cx="2484749" cy="1660258"/>
                <a:chOff x="11040748" y="1143577"/>
                <a:chExt cx="2484749" cy="1660258"/>
              </a:xfrm>
            </p:grpSpPr>
            <p:sp>
              <p:nvSpPr>
                <p:cNvPr id="8" name="Freeform 7"/>
                <p:cNvSpPr/>
                <p:nvPr/>
              </p:nvSpPr>
              <p:spPr>
                <a:xfrm>
                  <a:off x="11327043" y="1324526"/>
                  <a:ext cx="1978964" cy="1348589"/>
                </a:xfrm>
                <a:custGeom>
                  <a:avLst/>
                  <a:gdLst>
                    <a:gd name="connsiteX0" fmla="*/ 75304 w 4120179"/>
                    <a:gd name="connsiteY0" fmla="*/ 0 h 2807746"/>
                    <a:gd name="connsiteX1" fmla="*/ 3259567 w 4120179"/>
                    <a:gd name="connsiteY1" fmla="*/ 0 h 2807746"/>
                    <a:gd name="connsiteX2" fmla="*/ 4120179 w 4120179"/>
                    <a:gd name="connsiteY2" fmla="*/ 1355464 h 2807746"/>
                    <a:gd name="connsiteX3" fmla="*/ 3356386 w 4120179"/>
                    <a:gd name="connsiteY3" fmla="*/ 2667896 h 2807746"/>
                    <a:gd name="connsiteX4" fmla="*/ 3195021 w 4120179"/>
                    <a:gd name="connsiteY4" fmla="*/ 2807746 h 2807746"/>
                    <a:gd name="connsiteX5" fmla="*/ 1118795 w 4120179"/>
                    <a:gd name="connsiteY5" fmla="*/ 2807746 h 2807746"/>
                    <a:gd name="connsiteX6" fmla="*/ 118334 w 4120179"/>
                    <a:gd name="connsiteY6" fmla="*/ 2807746 h 2807746"/>
                    <a:gd name="connsiteX7" fmla="*/ 0 w 4120179"/>
                    <a:gd name="connsiteY7" fmla="*/ 2000922 h 2807746"/>
                    <a:gd name="connsiteX8" fmla="*/ 43031 w 4120179"/>
                    <a:gd name="connsiteY8" fmla="*/ 688489 h 2807746"/>
                    <a:gd name="connsiteX9" fmla="*/ 172122 w 4120179"/>
                    <a:gd name="connsiteY9" fmla="*/ 10758 h 280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20179" h="2807746">
                      <a:moveTo>
                        <a:pt x="75304" y="0"/>
                      </a:moveTo>
                      <a:lnTo>
                        <a:pt x="3259567" y="0"/>
                      </a:lnTo>
                      <a:lnTo>
                        <a:pt x="4120179" y="1355464"/>
                      </a:lnTo>
                      <a:lnTo>
                        <a:pt x="3356386" y="2667896"/>
                      </a:lnTo>
                      <a:lnTo>
                        <a:pt x="3195021" y="2807746"/>
                      </a:lnTo>
                      <a:lnTo>
                        <a:pt x="1118795" y="2807746"/>
                      </a:lnTo>
                      <a:lnTo>
                        <a:pt x="118334" y="2807746"/>
                      </a:lnTo>
                      <a:lnTo>
                        <a:pt x="0" y="2000922"/>
                      </a:lnTo>
                      <a:lnTo>
                        <a:pt x="43031" y="688489"/>
                      </a:lnTo>
                      <a:lnTo>
                        <a:pt x="172122" y="10758"/>
                      </a:lnTo>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54" name="Picture 6" descr="https://yt3.ggpht.com/-09SPTebDi-0/AAAAAAAAAAI/AAAAAAAAAAA/Y2QXkDuEyrg/s900-c-k-no-mo-rj-c0xffffff/photo.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3182"/>
                <a:stretch/>
              </p:blipFill>
              <p:spPr bwMode="auto">
                <a:xfrm>
                  <a:off x="11040748" y="1143577"/>
                  <a:ext cx="2484749" cy="1660258"/>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8680582" y="558153"/>
                <a:ext cx="1807946" cy="1514620"/>
              </a:xfrm>
              <a:prstGeom prst="rect">
                <a:avLst/>
              </a:prstGeom>
              <a:noFill/>
            </p:spPr>
            <p:txBody>
              <a:bodyPr wrap="none" rtlCol="0">
                <a:spAutoFit/>
              </a:bodyPr>
              <a:lstStyle/>
              <a:p>
                <a:r>
                  <a:rPr lang="en-GB" sz="1400" dirty="0">
                    <a:solidFill>
                      <a:schemeClr val="bg1">
                        <a:lumMod val="50000"/>
                      </a:schemeClr>
                    </a:solidFill>
                    <a:latin typeface="Arial" panose="020B0604020202020204" pitchFamily="34" charset="0"/>
                    <a:cs typeface="Arial" panose="020B0604020202020204" pitchFamily="34" charset="0"/>
                  </a:rPr>
                  <a:t>National</a:t>
                </a:r>
              </a:p>
              <a:p>
                <a:r>
                  <a:rPr lang="en-GB" sz="1400" dirty="0">
                    <a:solidFill>
                      <a:schemeClr val="bg1">
                        <a:lumMod val="50000"/>
                      </a:schemeClr>
                    </a:solidFill>
                    <a:latin typeface="Arial" panose="020B0604020202020204" pitchFamily="34" charset="0"/>
                    <a:cs typeface="Arial" panose="020B0604020202020204" pitchFamily="34" charset="0"/>
                  </a:rPr>
                  <a:t>Institute</a:t>
                </a:r>
              </a:p>
              <a:p>
                <a:r>
                  <a:rPr lang="en-GB" sz="1400" dirty="0">
                    <a:solidFill>
                      <a:schemeClr val="bg1">
                        <a:lumMod val="50000"/>
                      </a:schemeClr>
                    </a:solidFill>
                    <a:latin typeface="Arial" panose="020B0604020202020204" pitchFamily="34" charset="0"/>
                    <a:cs typeface="Arial" panose="020B0604020202020204" pitchFamily="34" charset="0"/>
                  </a:rPr>
                  <a:t>on Aging</a:t>
                </a:r>
              </a:p>
            </p:txBody>
          </p:sp>
        </p:grpSp>
        <p:sp>
          <p:nvSpPr>
            <p:cNvPr id="20" name="TextBox 19"/>
            <p:cNvSpPr txBox="1"/>
            <p:nvPr/>
          </p:nvSpPr>
          <p:spPr>
            <a:xfrm>
              <a:off x="141977" y="1211770"/>
              <a:ext cx="915635" cy="461665"/>
            </a:xfrm>
            <a:prstGeom prst="rect">
              <a:avLst/>
            </a:prstGeom>
            <a:solidFill>
              <a:schemeClr val="tx2"/>
            </a:solidFill>
          </p:spPr>
          <p:txBody>
            <a:bodyPr wrap="none" rtlCol="0">
              <a:spAutoFit/>
            </a:bodyPr>
            <a:lstStyle/>
            <a:p>
              <a:pPr algn="ctr"/>
              <a:r>
                <a:rPr lang="en-GB" sz="2400" b="1" dirty="0">
                  <a:solidFill>
                    <a:schemeClr val="bg1"/>
                  </a:solidFill>
                </a:rPr>
                <a:t>2002</a:t>
              </a:r>
            </a:p>
          </p:txBody>
        </p:sp>
        <p:sp>
          <p:nvSpPr>
            <p:cNvPr id="21" name="TextBox 20"/>
            <p:cNvSpPr txBox="1"/>
            <p:nvPr/>
          </p:nvSpPr>
          <p:spPr>
            <a:xfrm>
              <a:off x="141977" y="2015392"/>
              <a:ext cx="6490995" cy="646331"/>
            </a:xfrm>
            <a:prstGeom prst="rect">
              <a:avLst/>
            </a:prstGeom>
            <a:noFill/>
          </p:spPr>
          <p:txBody>
            <a:bodyPr wrap="square" rtlCol="0">
              <a:spAutoFit/>
            </a:bodyPr>
            <a:lstStyle/>
            <a:p>
              <a:pPr marL="269875" indent="-269875" defTabSz="457200">
                <a:spcBef>
                  <a:spcPct val="20000"/>
                </a:spcBef>
                <a:buClr>
                  <a:schemeClr val="tx2"/>
                </a:buClr>
                <a:buFont typeface="Arial"/>
                <a:buChar char="•"/>
              </a:pPr>
              <a:r>
                <a:rPr lang="en-GB" b="1" dirty="0">
                  <a:solidFill>
                    <a:schemeClr val="tx2"/>
                  </a:solidFill>
                  <a:latin typeface="Calibri"/>
                </a:rPr>
                <a:t>NIA</a:t>
              </a:r>
              <a:r>
                <a:rPr lang="en-GB" dirty="0">
                  <a:solidFill>
                    <a:schemeClr val="tx2"/>
                  </a:solidFill>
                  <a:latin typeface="Calibri"/>
                </a:rPr>
                <a:t> and </a:t>
              </a:r>
              <a:r>
                <a:rPr lang="en-GB" b="1" dirty="0">
                  <a:solidFill>
                    <a:schemeClr val="tx2"/>
                  </a:solidFill>
                  <a:latin typeface="Calibri"/>
                </a:rPr>
                <a:t>NCI</a:t>
              </a:r>
              <a:r>
                <a:rPr lang="en-GB" dirty="0">
                  <a:solidFill>
                    <a:schemeClr val="tx2"/>
                  </a:solidFill>
                  <a:latin typeface="Calibri"/>
                </a:rPr>
                <a:t> asked the </a:t>
              </a:r>
              <a:r>
                <a:rPr lang="en-GB" b="1" dirty="0">
                  <a:solidFill>
                    <a:schemeClr val="tx2"/>
                  </a:solidFill>
                  <a:latin typeface="Calibri"/>
                </a:rPr>
                <a:t>IOM</a:t>
              </a:r>
              <a:r>
                <a:rPr lang="en-GB" dirty="0">
                  <a:solidFill>
                    <a:schemeClr val="tx2"/>
                  </a:solidFill>
                  <a:latin typeface="Calibri"/>
                </a:rPr>
                <a:t> (now the </a:t>
              </a:r>
              <a:r>
                <a:rPr lang="en-GB" b="1" dirty="0">
                  <a:solidFill>
                    <a:schemeClr val="tx2"/>
                  </a:solidFill>
                  <a:latin typeface="Calibri"/>
                </a:rPr>
                <a:t>National Academy of Medicine</a:t>
              </a:r>
              <a:r>
                <a:rPr lang="en-GB" dirty="0">
                  <a:solidFill>
                    <a:schemeClr val="tx2"/>
                  </a:solidFill>
                  <a:latin typeface="Calibri"/>
                </a:rPr>
                <a:t>)         to assess the evidence on TTh for older men</a:t>
              </a:r>
            </a:p>
          </p:txBody>
        </p:sp>
        <p:grpSp>
          <p:nvGrpSpPr>
            <p:cNvPr id="2051" name="Group 2050"/>
            <p:cNvGrpSpPr/>
            <p:nvPr/>
          </p:nvGrpSpPr>
          <p:grpSpPr>
            <a:xfrm>
              <a:off x="6194255" y="1210596"/>
              <a:ext cx="2808208" cy="1597130"/>
              <a:chOff x="6194255" y="1210596"/>
              <a:chExt cx="2808208" cy="1597130"/>
            </a:xfrm>
          </p:grpSpPr>
          <p:grpSp>
            <p:nvGrpSpPr>
              <p:cNvPr id="7" name="Group 6"/>
              <p:cNvGrpSpPr/>
              <p:nvPr/>
            </p:nvGrpSpPr>
            <p:grpSpPr>
              <a:xfrm>
                <a:off x="7144641" y="1210596"/>
                <a:ext cx="1857822" cy="840415"/>
                <a:chOff x="-2587625" y="1036035"/>
                <a:chExt cx="2060500" cy="932099"/>
              </a:xfrm>
            </p:grpSpPr>
            <p:sp>
              <p:nvSpPr>
                <p:cNvPr id="3" name="Rounded Rectangle 2"/>
                <p:cNvSpPr/>
                <p:nvPr/>
              </p:nvSpPr>
              <p:spPr>
                <a:xfrm>
                  <a:off x="-2587625" y="1036035"/>
                  <a:ext cx="2060500" cy="932099"/>
                </a:xfrm>
                <a:prstGeom prst="roundRect">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8" name="Picture 4" descr="https://nam.edu/wp-content/uploads/2019/10/box-version-all-wh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9875" y="1154422"/>
                  <a:ext cx="1905000" cy="6953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8" name="Group 257"/>
              <p:cNvGrpSpPr/>
              <p:nvPr/>
            </p:nvGrpSpPr>
            <p:grpSpPr>
              <a:xfrm>
                <a:off x="6194255" y="1651571"/>
                <a:ext cx="1611610" cy="1156155"/>
                <a:chOff x="6194255" y="1587023"/>
                <a:chExt cx="1611610" cy="1156155"/>
              </a:xfrm>
            </p:grpSpPr>
            <p:grpSp>
              <p:nvGrpSpPr>
                <p:cNvPr id="16" name="Group 15"/>
                <p:cNvGrpSpPr/>
                <p:nvPr/>
              </p:nvGrpSpPr>
              <p:grpSpPr>
                <a:xfrm>
                  <a:off x="6632972" y="1617152"/>
                  <a:ext cx="742836" cy="751573"/>
                  <a:chOff x="9091038" y="1708647"/>
                  <a:chExt cx="1211733" cy="1225986"/>
                </a:xfrm>
                <a:effectLst>
                  <a:outerShdw blurRad="50800" dist="38100" dir="2700000" algn="tl" rotWithShape="0">
                    <a:prstClr val="black">
                      <a:alpha val="40000"/>
                    </a:prstClr>
                  </a:outerShdw>
                </a:effectLst>
              </p:grpSpPr>
              <p:sp>
                <p:nvSpPr>
                  <p:cNvPr id="14" name="Oval 13"/>
                  <p:cNvSpPr/>
                  <p:nvPr/>
                </p:nvSpPr>
                <p:spPr>
                  <a:xfrm>
                    <a:off x="9091038" y="1708647"/>
                    <a:ext cx="1211733" cy="1225986"/>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Freeform 14"/>
                  <p:cNvSpPr/>
                  <p:nvPr/>
                </p:nvSpPr>
                <p:spPr>
                  <a:xfrm>
                    <a:off x="9213242" y="1741229"/>
                    <a:ext cx="409342" cy="187361"/>
                  </a:xfrm>
                  <a:custGeom>
                    <a:avLst/>
                    <a:gdLst>
                      <a:gd name="connsiteX0" fmla="*/ 116082 w 409342"/>
                      <a:gd name="connsiteY0" fmla="*/ 185324 h 187361"/>
                      <a:gd name="connsiteX1" fmla="*/ 26475 w 409342"/>
                      <a:gd name="connsiteY1" fmla="*/ 146630 h 187361"/>
                      <a:gd name="connsiteX2" fmla="*/ 2036 w 409342"/>
                      <a:gd name="connsiteY2" fmla="*/ 109973 h 187361"/>
                      <a:gd name="connsiteX3" fmla="*/ 0 w 409342"/>
                      <a:gd name="connsiteY3" fmla="*/ 91644 h 187361"/>
                      <a:gd name="connsiteX4" fmla="*/ 65169 w 409342"/>
                      <a:gd name="connsiteY4" fmla="*/ 57023 h 187361"/>
                      <a:gd name="connsiteX5" fmla="*/ 130338 w 409342"/>
                      <a:gd name="connsiteY5" fmla="*/ 26475 h 187361"/>
                      <a:gd name="connsiteX6" fmla="*/ 185324 w 409342"/>
                      <a:gd name="connsiteY6" fmla="*/ 8147 h 187361"/>
                      <a:gd name="connsiteX7" fmla="*/ 228091 w 409342"/>
                      <a:gd name="connsiteY7" fmla="*/ 0 h 187361"/>
                      <a:gd name="connsiteX8" fmla="*/ 317698 w 409342"/>
                      <a:gd name="connsiteY8" fmla="*/ 0 h 187361"/>
                      <a:gd name="connsiteX9" fmla="*/ 407305 w 409342"/>
                      <a:gd name="connsiteY9" fmla="*/ 20366 h 187361"/>
                      <a:gd name="connsiteX10" fmla="*/ 409342 w 409342"/>
                      <a:gd name="connsiteY10" fmla="*/ 132375 h 187361"/>
                      <a:gd name="connsiteX11" fmla="*/ 250493 w 409342"/>
                      <a:gd name="connsiteY11" fmla="*/ 187361 h 187361"/>
                      <a:gd name="connsiteX12" fmla="*/ 183287 w 409342"/>
                      <a:gd name="connsiteY12" fmla="*/ 187361 h 187361"/>
                      <a:gd name="connsiteX13" fmla="*/ 116082 w 409342"/>
                      <a:gd name="connsiteY13" fmla="*/ 185324 h 1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342" h="187361">
                        <a:moveTo>
                          <a:pt x="116082" y="185324"/>
                        </a:moveTo>
                        <a:lnTo>
                          <a:pt x="26475" y="146630"/>
                        </a:lnTo>
                        <a:lnTo>
                          <a:pt x="2036" y="109973"/>
                        </a:lnTo>
                        <a:lnTo>
                          <a:pt x="0" y="91644"/>
                        </a:lnTo>
                        <a:lnTo>
                          <a:pt x="65169" y="57023"/>
                        </a:lnTo>
                        <a:lnTo>
                          <a:pt x="130338" y="26475"/>
                        </a:lnTo>
                        <a:lnTo>
                          <a:pt x="185324" y="8147"/>
                        </a:lnTo>
                        <a:lnTo>
                          <a:pt x="228091" y="0"/>
                        </a:lnTo>
                        <a:lnTo>
                          <a:pt x="317698" y="0"/>
                        </a:lnTo>
                        <a:lnTo>
                          <a:pt x="407305" y="20366"/>
                        </a:lnTo>
                        <a:lnTo>
                          <a:pt x="409342" y="132375"/>
                        </a:lnTo>
                        <a:lnTo>
                          <a:pt x="250493" y="187361"/>
                        </a:lnTo>
                        <a:lnTo>
                          <a:pt x="183287" y="187361"/>
                        </a:lnTo>
                        <a:lnTo>
                          <a:pt x="116082" y="185324"/>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2052" name="Picture 4" descr="http://epatientdave.com/wp-content/uploads/2013/08/IOM_logo.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4255" y="1587023"/>
                  <a:ext cx="1611610" cy="1156155"/>
                </a:xfrm>
                <a:prstGeom prst="rect">
                  <a:avLst/>
                </a:prstGeom>
                <a:noFill/>
                <a:effectLst/>
                <a:extLst>
                  <a:ext uri="{909E8E84-426E-40DD-AFC4-6F175D3DCCD1}">
                    <a14:hiddenFill xmlns:a14="http://schemas.microsoft.com/office/drawing/2010/main">
                      <a:solidFill>
                        <a:srgbClr val="FFFFFF"/>
                      </a:solidFill>
                    </a14:hiddenFill>
                  </a:ext>
                </a:extLst>
              </p:spPr>
            </p:pic>
          </p:grpSp>
        </p:grpSp>
      </p:grpSp>
      <p:grpSp>
        <p:nvGrpSpPr>
          <p:cNvPr id="2062" name="Group 2061"/>
          <p:cNvGrpSpPr/>
          <p:nvPr/>
        </p:nvGrpSpPr>
        <p:grpSpPr>
          <a:xfrm>
            <a:off x="869648" y="2955103"/>
            <a:ext cx="10177795" cy="1164934"/>
            <a:chOff x="139572" y="2955103"/>
            <a:chExt cx="8380485" cy="1164934"/>
          </a:xfrm>
        </p:grpSpPr>
        <p:sp>
          <p:nvSpPr>
            <p:cNvPr id="83" name="TextBox 82"/>
            <p:cNvSpPr txBox="1"/>
            <p:nvPr/>
          </p:nvSpPr>
          <p:spPr>
            <a:xfrm>
              <a:off x="139572" y="3073441"/>
              <a:ext cx="920445" cy="461665"/>
            </a:xfrm>
            <a:prstGeom prst="rect">
              <a:avLst/>
            </a:prstGeom>
            <a:solidFill>
              <a:schemeClr val="tx2"/>
            </a:solidFill>
          </p:spPr>
          <p:txBody>
            <a:bodyPr wrap="none" rtlCol="0">
              <a:spAutoFit/>
            </a:bodyPr>
            <a:lstStyle/>
            <a:p>
              <a:pPr algn="ctr"/>
              <a:r>
                <a:rPr lang="en-GB" sz="2400" b="1" dirty="0">
                  <a:solidFill>
                    <a:schemeClr val="bg1"/>
                  </a:solidFill>
                </a:rPr>
                <a:t>2003</a:t>
              </a:r>
            </a:p>
          </p:txBody>
        </p:sp>
        <p:sp>
          <p:nvSpPr>
            <p:cNvPr id="85" name="TextBox 84"/>
            <p:cNvSpPr txBox="1"/>
            <p:nvPr/>
          </p:nvSpPr>
          <p:spPr>
            <a:xfrm>
              <a:off x="1330493" y="2955103"/>
              <a:ext cx="7189564" cy="1164934"/>
            </a:xfrm>
            <a:prstGeom prst="rect">
              <a:avLst/>
            </a:prstGeom>
            <a:noFill/>
          </p:spPr>
          <p:txBody>
            <a:bodyPr wrap="square" rtlCol="0">
              <a:spAutoFit/>
            </a:bodyPr>
            <a:lstStyle/>
            <a:p>
              <a:pPr marL="269875" indent="-269875" defTabSz="457200">
                <a:spcBef>
                  <a:spcPct val="20000"/>
                </a:spcBef>
                <a:buClr>
                  <a:schemeClr val="tx2"/>
                </a:buClr>
                <a:buFont typeface="Arial"/>
                <a:buChar char="•"/>
              </a:pPr>
              <a:r>
                <a:rPr lang="en-GB" sz="1600" b="1" dirty="0">
                  <a:solidFill>
                    <a:schemeClr val="tx2"/>
                  </a:solidFill>
                </a:rPr>
                <a:t>IOM</a:t>
              </a:r>
              <a:r>
                <a:rPr lang="en-GB" sz="1600" dirty="0">
                  <a:solidFill>
                    <a:schemeClr val="tx2"/>
                  </a:solidFill>
                </a:rPr>
                <a:t> concluded that the available evidence on TTh was insufficient</a:t>
              </a:r>
            </a:p>
            <a:p>
              <a:pPr marL="269875" indent="-269875" defTabSz="457200">
                <a:spcBef>
                  <a:spcPct val="20000"/>
                </a:spcBef>
                <a:buClr>
                  <a:schemeClr val="tx2"/>
                </a:buClr>
                <a:buFont typeface="Arial"/>
                <a:buChar char="•"/>
              </a:pPr>
              <a:r>
                <a:rPr lang="en-GB" sz="1600" b="1" dirty="0">
                  <a:solidFill>
                    <a:schemeClr val="tx2"/>
                  </a:solidFill>
                </a:rPr>
                <a:t>IOM</a:t>
              </a:r>
              <a:r>
                <a:rPr lang="en-GB" sz="1600" dirty="0">
                  <a:solidFill>
                    <a:schemeClr val="tx2"/>
                  </a:solidFill>
                </a:rPr>
                <a:t> recommended that the </a:t>
              </a:r>
              <a:r>
                <a:rPr lang="en-GB" sz="1600" b="1" dirty="0">
                  <a:solidFill>
                    <a:schemeClr val="tx2"/>
                  </a:solidFill>
                </a:rPr>
                <a:t>NIA</a:t>
              </a:r>
              <a:r>
                <a:rPr lang="en-GB" sz="1600" dirty="0">
                  <a:solidFill>
                    <a:schemeClr val="tx2"/>
                  </a:solidFill>
                </a:rPr>
                <a:t> fund a coordinated set of clinical trials to determine the benefits of TTh in older men with low testosterone</a:t>
              </a:r>
            </a:p>
            <a:p>
              <a:pPr marL="742950" lvl="1" indent="-285750" defTabSz="457200">
                <a:spcBef>
                  <a:spcPts val="300"/>
                </a:spcBef>
                <a:buClr>
                  <a:srgbClr val="005294"/>
                </a:buClr>
                <a:buFont typeface="Arial"/>
                <a:buChar char="–"/>
              </a:pPr>
              <a:r>
                <a:rPr lang="en-GB" sz="1400" b="1" dirty="0">
                  <a:solidFill>
                    <a:schemeClr val="tx2"/>
                  </a:solidFill>
                </a:rPr>
                <a:t>NIA</a:t>
              </a:r>
              <a:r>
                <a:rPr lang="en-GB" sz="1400" dirty="0">
                  <a:solidFill>
                    <a:schemeClr val="tx2"/>
                  </a:solidFill>
                </a:rPr>
                <a:t> supported the development of the </a:t>
              </a:r>
              <a:r>
                <a:rPr lang="en-GB" sz="1400" dirty="0" err="1">
                  <a:solidFill>
                    <a:schemeClr val="tx2"/>
                  </a:solidFill>
                </a:rPr>
                <a:t>TTrials</a:t>
              </a:r>
              <a:endParaRPr lang="en-GB" sz="1400" dirty="0">
                <a:solidFill>
                  <a:schemeClr val="tx2"/>
                </a:solidFill>
              </a:endParaRPr>
            </a:p>
          </p:txBody>
        </p:sp>
      </p:grpSp>
      <p:grpSp>
        <p:nvGrpSpPr>
          <p:cNvPr id="2060" name="Group 2059"/>
          <p:cNvGrpSpPr/>
          <p:nvPr/>
        </p:nvGrpSpPr>
        <p:grpSpPr>
          <a:xfrm>
            <a:off x="2531754" y="6858186"/>
            <a:ext cx="8136247" cy="2662495"/>
            <a:chOff x="1007753" y="5997546"/>
            <a:chExt cx="8136247" cy="2662495"/>
          </a:xfrm>
        </p:grpSpPr>
        <p:cxnSp>
          <p:nvCxnSpPr>
            <p:cNvPr id="31" name="Straight Connector 30"/>
            <p:cNvCxnSpPr/>
            <p:nvPr/>
          </p:nvCxnSpPr>
          <p:spPr>
            <a:xfrm flipV="1">
              <a:off x="1007753" y="5997546"/>
              <a:ext cx="0" cy="266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2170074" y="5997546"/>
              <a:ext cx="0" cy="266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3332395" y="5997546"/>
              <a:ext cx="0" cy="266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4494716" y="5997546"/>
              <a:ext cx="0" cy="266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5657037" y="5997546"/>
              <a:ext cx="0" cy="266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6819358" y="5997546"/>
              <a:ext cx="0" cy="266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V="1">
              <a:off x="7981679" y="5997546"/>
              <a:ext cx="0" cy="266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9144000" y="5997546"/>
              <a:ext cx="0" cy="2662495"/>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063" name="Group 2062"/>
          <p:cNvGrpSpPr/>
          <p:nvPr/>
        </p:nvGrpSpPr>
        <p:grpSpPr>
          <a:xfrm>
            <a:off x="709127" y="4157743"/>
            <a:ext cx="10338316" cy="1532729"/>
            <a:chOff x="0" y="4283073"/>
            <a:chExt cx="9144000" cy="1532729"/>
          </a:xfrm>
        </p:grpSpPr>
        <p:sp>
          <p:nvSpPr>
            <p:cNvPr id="90" name="Rectangle 89"/>
            <p:cNvSpPr/>
            <p:nvPr/>
          </p:nvSpPr>
          <p:spPr>
            <a:xfrm>
              <a:off x="0" y="4283073"/>
              <a:ext cx="9144000" cy="1514417"/>
            </a:xfrm>
            <a:prstGeom prst="rect">
              <a:avLst/>
            </a:prstGeom>
            <a:solidFill>
              <a:schemeClr val="accent1">
                <a:lumMod val="20000"/>
                <a:lumOff val="80000"/>
              </a:schemeClr>
            </a:solidFill>
          </p:spPr>
          <p:txBody>
            <a:bodyPr vert="horz" lIns="91440" tIns="45720" rIns="91440" bIns="45720" rtlCol="0" anchor="ctr">
              <a:noAutofit/>
            </a:bodyPr>
            <a:lstStyle/>
            <a:p>
              <a:pPr marL="992188" defTabSz="457200">
                <a:spcBef>
                  <a:spcPct val="20000"/>
                </a:spcBef>
                <a:buClr>
                  <a:srgbClr val="005294"/>
                </a:buClr>
              </a:pPr>
              <a:endParaRPr lang="en-GB">
                <a:solidFill>
                  <a:srgbClr val="005294"/>
                </a:solidFill>
                <a:latin typeface="Calibri"/>
              </a:endParaRPr>
            </a:p>
          </p:txBody>
        </p:sp>
        <p:sp>
          <p:nvSpPr>
            <p:cNvPr id="93" name="TextBox 92"/>
            <p:cNvSpPr txBox="1"/>
            <p:nvPr/>
          </p:nvSpPr>
          <p:spPr>
            <a:xfrm>
              <a:off x="182853" y="4442261"/>
              <a:ext cx="833883" cy="1200329"/>
            </a:xfrm>
            <a:prstGeom prst="rect">
              <a:avLst/>
            </a:prstGeom>
            <a:solidFill>
              <a:schemeClr val="tx2"/>
            </a:solidFill>
          </p:spPr>
          <p:txBody>
            <a:bodyPr wrap="none" rtlCol="0">
              <a:spAutoFit/>
            </a:bodyPr>
            <a:lstStyle/>
            <a:p>
              <a:pPr algn="ctr"/>
              <a:r>
                <a:rPr lang="en-GB" sz="2400" b="1" dirty="0">
                  <a:solidFill>
                    <a:schemeClr val="bg1"/>
                  </a:solidFill>
                </a:rPr>
                <a:t>2016</a:t>
              </a:r>
            </a:p>
            <a:p>
              <a:pPr algn="ctr"/>
              <a:r>
                <a:rPr lang="en-GB" sz="2400" dirty="0">
                  <a:solidFill>
                    <a:schemeClr val="bg1"/>
                  </a:solidFill>
                </a:rPr>
                <a:t>to</a:t>
              </a:r>
            </a:p>
            <a:p>
              <a:pPr algn="ctr"/>
              <a:r>
                <a:rPr lang="en-GB" sz="2400" b="1" dirty="0">
                  <a:solidFill>
                    <a:schemeClr val="bg1"/>
                  </a:solidFill>
                </a:rPr>
                <a:t>2017</a:t>
              </a:r>
            </a:p>
          </p:txBody>
        </p:sp>
        <p:sp>
          <p:nvSpPr>
            <p:cNvPr id="94" name="TextBox 93"/>
            <p:cNvSpPr txBox="1"/>
            <p:nvPr/>
          </p:nvSpPr>
          <p:spPr>
            <a:xfrm>
              <a:off x="1330493" y="4323157"/>
              <a:ext cx="7189564" cy="369332"/>
            </a:xfrm>
            <a:prstGeom prst="rect">
              <a:avLst/>
            </a:prstGeom>
            <a:noFill/>
          </p:spPr>
          <p:txBody>
            <a:bodyPr wrap="square" rtlCol="0">
              <a:spAutoFit/>
            </a:bodyPr>
            <a:lstStyle/>
            <a:p>
              <a:pPr marL="269875" indent="-269875" defTabSz="457200">
                <a:spcBef>
                  <a:spcPct val="20000"/>
                </a:spcBef>
                <a:buClr>
                  <a:schemeClr val="tx2"/>
                </a:buClr>
                <a:buFont typeface="Arial"/>
                <a:buChar char="•"/>
              </a:pPr>
              <a:r>
                <a:rPr lang="en-GB" dirty="0">
                  <a:solidFill>
                    <a:schemeClr val="tx2"/>
                  </a:solidFill>
                  <a:latin typeface="Calibri"/>
                </a:rPr>
                <a:t>Key findings of the individual </a:t>
              </a:r>
              <a:r>
                <a:rPr lang="en-GB" dirty="0" err="1">
                  <a:solidFill>
                    <a:schemeClr val="tx2"/>
                  </a:solidFill>
                  <a:latin typeface="Calibri"/>
                </a:rPr>
                <a:t>TTrials</a:t>
              </a:r>
              <a:r>
                <a:rPr lang="en-GB" dirty="0">
                  <a:solidFill>
                    <a:schemeClr val="tx2"/>
                  </a:solidFill>
                  <a:latin typeface="Calibri"/>
                </a:rPr>
                <a:t> studies were published</a:t>
              </a:r>
              <a:endParaRPr lang="en-GB" sz="1600" dirty="0">
                <a:solidFill>
                  <a:schemeClr val="tx2"/>
                </a:solidFill>
              </a:endParaRPr>
            </a:p>
          </p:txBody>
        </p:sp>
        <p:sp>
          <p:nvSpPr>
            <p:cNvPr id="108" name="TextBox 107"/>
            <p:cNvSpPr txBox="1"/>
            <p:nvPr/>
          </p:nvSpPr>
          <p:spPr>
            <a:xfrm>
              <a:off x="1115867" y="5261804"/>
              <a:ext cx="946093" cy="553998"/>
            </a:xfrm>
            <a:prstGeom prst="rect">
              <a:avLst/>
            </a:prstGeom>
            <a:noFill/>
          </p:spPr>
          <p:txBody>
            <a:bodyPr wrap="none" rtlCol="0">
              <a:spAutoFit/>
            </a:bodyPr>
            <a:lstStyle/>
            <a:p>
              <a:pPr algn="ctr">
                <a:lnSpc>
                  <a:spcPts val="1200"/>
                </a:lnSpc>
              </a:pPr>
              <a:r>
                <a:rPr lang="en-GB" sz="1400" b="1" dirty="0">
                  <a:solidFill>
                    <a:schemeClr val="tx2"/>
                  </a:solidFill>
                </a:rPr>
                <a:t>Sexual</a:t>
              </a:r>
              <a:br>
                <a:rPr lang="en-GB" sz="1400" b="1" dirty="0">
                  <a:solidFill>
                    <a:schemeClr val="tx2"/>
                  </a:solidFill>
                </a:rPr>
              </a:br>
              <a:r>
                <a:rPr lang="en-GB" sz="1400" b="1" dirty="0">
                  <a:solidFill>
                    <a:schemeClr val="tx2"/>
                  </a:solidFill>
                </a:rPr>
                <a:t>Function</a:t>
              </a:r>
              <a:endParaRPr lang="en-GB" sz="1000" b="1" dirty="0">
                <a:solidFill>
                  <a:schemeClr val="tx2"/>
                </a:solidFill>
              </a:endParaRPr>
            </a:p>
            <a:p>
              <a:pPr algn="ctr">
                <a:lnSpc>
                  <a:spcPts val="1200"/>
                </a:lnSpc>
              </a:pPr>
              <a:r>
                <a:rPr lang="en-GB" sz="1000" dirty="0">
                  <a:solidFill>
                    <a:schemeClr val="tx2"/>
                  </a:solidFill>
                </a:rPr>
                <a:t>(2016)</a:t>
              </a:r>
            </a:p>
          </p:txBody>
        </p:sp>
        <p:sp>
          <p:nvSpPr>
            <p:cNvPr id="109" name="TextBox 108"/>
            <p:cNvSpPr txBox="1"/>
            <p:nvPr/>
          </p:nvSpPr>
          <p:spPr>
            <a:xfrm>
              <a:off x="2278188" y="5261804"/>
              <a:ext cx="946093" cy="553998"/>
            </a:xfrm>
            <a:prstGeom prst="rect">
              <a:avLst/>
            </a:prstGeom>
            <a:noFill/>
          </p:spPr>
          <p:txBody>
            <a:bodyPr wrap="none" rtlCol="0">
              <a:spAutoFit/>
            </a:bodyPr>
            <a:lstStyle/>
            <a:p>
              <a:pPr algn="ctr">
                <a:lnSpc>
                  <a:spcPts val="1200"/>
                </a:lnSpc>
              </a:pPr>
              <a:r>
                <a:rPr lang="en-GB" sz="1400" b="1" dirty="0">
                  <a:solidFill>
                    <a:schemeClr val="tx2"/>
                  </a:solidFill>
                </a:rPr>
                <a:t>Physical</a:t>
              </a:r>
              <a:br>
                <a:rPr lang="en-GB" sz="1400" b="1" dirty="0">
                  <a:solidFill>
                    <a:schemeClr val="tx2"/>
                  </a:solidFill>
                </a:rPr>
              </a:br>
              <a:r>
                <a:rPr lang="en-GB" sz="1400" b="1" dirty="0">
                  <a:solidFill>
                    <a:schemeClr val="tx2"/>
                  </a:solidFill>
                </a:rPr>
                <a:t>Function</a:t>
              </a:r>
              <a:br>
                <a:rPr lang="en-GB" sz="1000" dirty="0">
                  <a:solidFill>
                    <a:schemeClr val="tx2"/>
                  </a:solidFill>
                </a:rPr>
              </a:br>
              <a:r>
                <a:rPr lang="en-GB" sz="1000" dirty="0">
                  <a:solidFill>
                    <a:schemeClr val="tx2"/>
                  </a:solidFill>
                </a:rPr>
                <a:t>(2016)</a:t>
              </a:r>
            </a:p>
          </p:txBody>
        </p:sp>
        <p:sp>
          <p:nvSpPr>
            <p:cNvPr id="110" name="TextBox 109"/>
            <p:cNvSpPr txBox="1"/>
            <p:nvPr/>
          </p:nvSpPr>
          <p:spPr>
            <a:xfrm>
              <a:off x="3525469" y="5415692"/>
              <a:ext cx="776175" cy="400110"/>
            </a:xfrm>
            <a:prstGeom prst="rect">
              <a:avLst/>
            </a:prstGeom>
            <a:noFill/>
          </p:spPr>
          <p:txBody>
            <a:bodyPr wrap="none" rtlCol="0">
              <a:spAutoFit/>
            </a:bodyPr>
            <a:lstStyle/>
            <a:p>
              <a:pPr algn="ctr">
                <a:lnSpc>
                  <a:spcPts val="1200"/>
                </a:lnSpc>
              </a:pPr>
              <a:r>
                <a:rPr lang="en-GB" sz="1400" b="1" dirty="0">
                  <a:solidFill>
                    <a:schemeClr val="tx2"/>
                  </a:solidFill>
                </a:rPr>
                <a:t>Vitality</a:t>
              </a:r>
              <a:br>
                <a:rPr lang="en-GB" sz="1000" dirty="0">
                  <a:solidFill>
                    <a:schemeClr val="tx2"/>
                  </a:solidFill>
                </a:rPr>
              </a:br>
              <a:r>
                <a:rPr lang="en-GB" sz="1000" dirty="0">
                  <a:solidFill>
                    <a:schemeClr val="tx2"/>
                  </a:solidFill>
                </a:rPr>
                <a:t>(2016)</a:t>
              </a:r>
            </a:p>
          </p:txBody>
        </p:sp>
        <p:sp>
          <p:nvSpPr>
            <p:cNvPr id="111" name="TextBox 110"/>
            <p:cNvSpPr txBox="1"/>
            <p:nvPr/>
          </p:nvSpPr>
          <p:spPr>
            <a:xfrm>
              <a:off x="4560351" y="5261804"/>
              <a:ext cx="1031051" cy="553998"/>
            </a:xfrm>
            <a:prstGeom prst="rect">
              <a:avLst/>
            </a:prstGeom>
            <a:noFill/>
          </p:spPr>
          <p:txBody>
            <a:bodyPr wrap="none" rtlCol="0">
              <a:spAutoFit/>
            </a:bodyPr>
            <a:lstStyle/>
            <a:p>
              <a:pPr algn="ctr">
                <a:lnSpc>
                  <a:spcPts val="1200"/>
                </a:lnSpc>
              </a:pPr>
              <a:r>
                <a:rPr lang="en-GB" sz="1400" b="1" dirty="0">
                  <a:solidFill>
                    <a:schemeClr val="tx2"/>
                  </a:solidFill>
                </a:rPr>
                <a:t>Cognitive</a:t>
              </a:r>
              <a:br>
                <a:rPr lang="en-GB" sz="1400" b="1" dirty="0">
                  <a:solidFill>
                    <a:schemeClr val="tx2"/>
                  </a:solidFill>
                </a:rPr>
              </a:br>
              <a:r>
                <a:rPr lang="en-GB" sz="1400" b="1" dirty="0">
                  <a:solidFill>
                    <a:schemeClr val="tx2"/>
                  </a:solidFill>
                </a:rPr>
                <a:t>Function</a:t>
              </a:r>
              <a:br>
                <a:rPr lang="en-GB" sz="1000" dirty="0">
                  <a:solidFill>
                    <a:schemeClr val="tx2"/>
                  </a:solidFill>
                </a:rPr>
              </a:br>
              <a:r>
                <a:rPr lang="en-GB" sz="1000" dirty="0">
                  <a:solidFill>
                    <a:schemeClr val="tx2"/>
                  </a:solidFill>
                </a:rPr>
                <a:t>(2017)</a:t>
              </a:r>
            </a:p>
          </p:txBody>
        </p:sp>
        <p:sp>
          <p:nvSpPr>
            <p:cNvPr id="112" name="TextBox 111"/>
            <p:cNvSpPr txBox="1"/>
            <p:nvPr/>
          </p:nvSpPr>
          <p:spPr>
            <a:xfrm>
              <a:off x="5739503" y="5415692"/>
              <a:ext cx="997389" cy="400110"/>
            </a:xfrm>
            <a:prstGeom prst="rect">
              <a:avLst/>
            </a:prstGeom>
            <a:noFill/>
          </p:spPr>
          <p:txBody>
            <a:bodyPr wrap="none" rtlCol="0">
              <a:spAutoFit/>
            </a:bodyPr>
            <a:lstStyle/>
            <a:p>
              <a:pPr algn="ctr">
                <a:lnSpc>
                  <a:spcPts val="1200"/>
                </a:lnSpc>
              </a:pPr>
              <a:r>
                <a:rPr lang="en-GB" sz="1400" b="1" dirty="0">
                  <a:solidFill>
                    <a:schemeClr val="tx2"/>
                  </a:solidFill>
                </a:rPr>
                <a:t>Anaemia</a:t>
              </a:r>
              <a:br>
                <a:rPr lang="en-GB" sz="1000" dirty="0">
                  <a:solidFill>
                    <a:schemeClr val="tx2"/>
                  </a:solidFill>
                </a:rPr>
              </a:br>
              <a:r>
                <a:rPr lang="en-GB" sz="1000" dirty="0">
                  <a:solidFill>
                    <a:schemeClr val="tx2"/>
                  </a:solidFill>
                </a:rPr>
                <a:t>(2017)</a:t>
              </a:r>
            </a:p>
          </p:txBody>
        </p:sp>
        <p:sp>
          <p:nvSpPr>
            <p:cNvPr id="113" name="TextBox 112"/>
            <p:cNvSpPr txBox="1"/>
            <p:nvPr/>
          </p:nvSpPr>
          <p:spPr>
            <a:xfrm>
              <a:off x="6623703" y="5415692"/>
              <a:ext cx="1553630" cy="400110"/>
            </a:xfrm>
            <a:prstGeom prst="rect">
              <a:avLst/>
            </a:prstGeom>
            <a:noFill/>
          </p:spPr>
          <p:txBody>
            <a:bodyPr wrap="none" rtlCol="0">
              <a:spAutoFit/>
            </a:bodyPr>
            <a:lstStyle/>
            <a:p>
              <a:pPr algn="ctr">
                <a:lnSpc>
                  <a:spcPts val="1200"/>
                </a:lnSpc>
              </a:pPr>
              <a:r>
                <a:rPr lang="en-GB" sz="1400" b="1" dirty="0">
                  <a:solidFill>
                    <a:schemeClr val="tx2"/>
                  </a:solidFill>
                </a:rPr>
                <a:t>Cardiovascular</a:t>
              </a:r>
              <a:br>
                <a:rPr lang="en-GB" sz="1000" dirty="0">
                  <a:solidFill>
                    <a:schemeClr val="tx2"/>
                  </a:solidFill>
                </a:rPr>
              </a:br>
              <a:r>
                <a:rPr lang="en-GB" sz="1000" dirty="0">
                  <a:solidFill>
                    <a:schemeClr val="tx2"/>
                  </a:solidFill>
                </a:rPr>
                <a:t>(2017)</a:t>
              </a:r>
            </a:p>
          </p:txBody>
        </p:sp>
        <p:sp>
          <p:nvSpPr>
            <p:cNvPr id="114" name="TextBox 113"/>
            <p:cNvSpPr txBox="1"/>
            <p:nvPr/>
          </p:nvSpPr>
          <p:spPr>
            <a:xfrm>
              <a:off x="8246086" y="5415692"/>
              <a:ext cx="633508" cy="400110"/>
            </a:xfrm>
            <a:prstGeom prst="rect">
              <a:avLst/>
            </a:prstGeom>
            <a:noFill/>
          </p:spPr>
          <p:txBody>
            <a:bodyPr wrap="none" rtlCol="0">
              <a:spAutoFit/>
            </a:bodyPr>
            <a:lstStyle/>
            <a:p>
              <a:pPr algn="ctr">
                <a:lnSpc>
                  <a:spcPts val="1200"/>
                </a:lnSpc>
              </a:pPr>
              <a:r>
                <a:rPr lang="en-GB" sz="1400" b="1" dirty="0">
                  <a:solidFill>
                    <a:schemeClr val="tx2"/>
                  </a:solidFill>
                </a:rPr>
                <a:t>Bone</a:t>
              </a:r>
              <a:br>
                <a:rPr lang="en-GB" sz="1000" dirty="0">
                  <a:solidFill>
                    <a:schemeClr val="tx2"/>
                  </a:solidFill>
                </a:rPr>
              </a:br>
              <a:r>
                <a:rPr lang="en-GB" sz="1000" dirty="0">
                  <a:solidFill>
                    <a:schemeClr val="tx2"/>
                  </a:solidFill>
                </a:rPr>
                <a:t>(2017)</a:t>
              </a:r>
            </a:p>
          </p:txBody>
        </p:sp>
        <p:grpSp>
          <p:nvGrpSpPr>
            <p:cNvPr id="135" name="Group 134"/>
            <p:cNvGrpSpPr/>
            <p:nvPr/>
          </p:nvGrpSpPr>
          <p:grpSpPr>
            <a:xfrm rot="1200000">
              <a:off x="8245650" y="4713260"/>
              <a:ext cx="634379" cy="571565"/>
              <a:chOff x="6651742" y="2360802"/>
              <a:chExt cx="1358547" cy="1339489"/>
            </a:xfrm>
          </p:grpSpPr>
          <p:pic>
            <p:nvPicPr>
              <p:cNvPr id="138" name="Picture 6"/>
              <p:cNvPicPr>
                <a:picLocks noChangeAspect="1" noChangeArrowheads="1"/>
              </p:cNvPicPr>
              <p:nvPr/>
            </p:nvPicPr>
            <p:blipFill>
              <a:blip r:embed="rId7" cstate="print">
                <a:clrChange>
                  <a:clrFrom>
                    <a:srgbClr val="FAFAFA"/>
                  </a:clrFrom>
                  <a:clrTo>
                    <a:srgbClr val="FAFAFA">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1742" y="2360802"/>
                <a:ext cx="1358547" cy="133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 name="Oval 138"/>
              <p:cNvSpPr/>
              <p:nvPr/>
            </p:nvSpPr>
            <p:spPr>
              <a:xfrm>
                <a:off x="7769075" y="2659262"/>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0" name="Oval 139"/>
              <p:cNvSpPr/>
              <p:nvPr/>
            </p:nvSpPr>
            <p:spPr>
              <a:xfrm>
                <a:off x="7631969" y="2573930"/>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1" name="Oval 140"/>
              <p:cNvSpPr/>
              <p:nvPr/>
            </p:nvSpPr>
            <p:spPr>
              <a:xfrm>
                <a:off x="7502940" y="2722151"/>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2" name="Oval 141"/>
              <p:cNvSpPr/>
              <p:nvPr/>
            </p:nvSpPr>
            <p:spPr>
              <a:xfrm>
                <a:off x="7365812" y="2922226"/>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3" name="Oval 142"/>
              <p:cNvSpPr/>
              <p:nvPr/>
            </p:nvSpPr>
            <p:spPr>
              <a:xfrm>
                <a:off x="7158818" y="3047329"/>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4" name="Oval 143"/>
              <p:cNvSpPr/>
              <p:nvPr/>
            </p:nvSpPr>
            <p:spPr>
              <a:xfrm>
                <a:off x="7060164" y="3222954"/>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5" name="Oval 144"/>
              <p:cNvSpPr/>
              <p:nvPr/>
            </p:nvSpPr>
            <p:spPr>
              <a:xfrm>
                <a:off x="6900462" y="3409850"/>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6" name="Oval 145"/>
              <p:cNvSpPr/>
              <p:nvPr/>
            </p:nvSpPr>
            <p:spPr>
              <a:xfrm>
                <a:off x="6894033" y="3225340"/>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053" name="Group 2052"/>
            <p:cNvGrpSpPr/>
            <p:nvPr/>
          </p:nvGrpSpPr>
          <p:grpSpPr>
            <a:xfrm>
              <a:off x="4791317" y="4676020"/>
              <a:ext cx="569119" cy="516949"/>
              <a:chOff x="4791317" y="4676020"/>
              <a:chExt cx="569119" cy="516949"/>
            </a:xfrm>
          </p:grpSpPr>
          <p:sp>
            <p:nvSpPr>
              <p:cNvPr id="2048" name="Freeform 2047"/>
              <p:cNvSpPr/>
              <p:nvPr/>
            </p:nvSpPr>
            <p:spPr>
              <a:xfrm>
                <a:off x="4913175" y="4725738"/>
                <a:ext cx="367584" cy="329419"/>
              </a:xfrm>
              <a:custGeom>
                <a:avLst/>
                <a:gdLst>
                  <a:gd name="connsiteX0" fmla="*/ 1065007 w 1968649"/>
                  <a:gd name="connsiteY0" fmla="*/ 1710466 h 1764254"/>
                  <a:gd name="connsiteX1" fmla="*/ 172122 w 1968649"/>
                  <a:gd name="connsiteY1" fmla="*/ 1021976 h 1764254"/>
                  <a:gd name="connsiteX2" fmla="*/ 0 w 1968649"/>
                  <a:gd name="connsiteY2" fmla="*/ 763793 h 1764254"/>
                  <a:gd name="connsiteX3" fmla="*/ 32273 w 1968649"/>
                  <a:gd name="connsiteY3" fmla="*/ 441063 h 1764254"/>
                  <a:gd name="connsiteX4" fmla="*/ 634701 w 1968649"/>
                  <a:gd name="connsiteY4" fmla="*/ 0 h 1764254"/>
                  <a:gd name="connsiteX5" fmla="*/ 1366221 w 1968649"/>
                  <a:gd name="connsiteY5" fmla="*/ 0 h 1764254"/>
                  <a:gd name="connsiteX6" fmla="*/ 1753496 w 1968649"/>
                  <a:gd name="connsiteY6" fmla="*/ 311972 h 1764254"/>
                  <a:gd name="connsiteX7" fmla="*/ 1968649 w 1968649"/>
                  <a:gd name="connsiteY7" fmla="*/ 688489 h 1764254"/>
                  <a:gd name="connsiteX8" fmla="*/ 1925618 w 1968649"/>
                  <a:gd name="connsiteY8" fmla="*/ 1140311 h 1764254"/>
                  <a:gd name="connsiteX9" fmla="*/ 1699708 w 1968649"/>
                  <a:gd name="connsiteY9" fmla="*/ 1398494 h 1764254"/>
                  <a:gd name="connsiteX10" fmla="*/ 1194098 w 1968649"/>
                  <a:gd name="connsiteY10" fmla="*/ 1764254 h 1764254"/>
                  <a:gd name="connsiteX11" fmla="*/ 1065007 w 1968649"/>
                  <a:gd name="connsiteY11" fmla="*/ 1710466 h 17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8649" h="1764254">
                    <a:moveTo>
                      <a:pt x="1065007" y="1710466"/>
                    </a:moveTo>
                    <a:lnTo>
                      <a:pt x="172122" y="1021976"/>
                    </a:lnTo>
                    <a:lnTo>
                      <a:pt x="0" y="763793"/>
                    </a:lnTo>
                    <a:lnTo>
                      <a:pt x="32273" y="441063"/>
                    </a:lnTo>
                    <a:lnTo>
                      <a:pt x="634701" y="0"/>
                    </a:lnTo>
                    <a:lnTo>
                      <a:pt x="1366221" y="0"/>
                    </a:lnTo>
                    <a:lnTo>
                      <a:pt x="1753496" y="311972"/>
                    </a:lnTo>
                    <a:lnTo>
                      <a:pt x="1968649" y="688489"/>
                    </a:lnTo>
                    <a:lnTo>
                      <a:pt x="1925618" y="1140311"/>
                    </a:lnTo>
                    <a:lnTo>
                      <a:pt x="1699708" y="1398494"/>
                    </a:lnTo>
                    <a:lnTo>
                      <a:pt x="1194098" y="1764254"/>
                    </a:lnTo>
                    <a:lnTo>
                      <a:pt x="1065007" y="1710466"/>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56" name="Picture 8"/>
              <p:cNvPicPr>
                <a:picLocks noChangeAspect="1" noChangeArrowheads="1"/>
              </p:cNvPicPr>
              <p:nvPr/>
            </p:nvPicPr>
            <p:blipFill>
              <a:blip r:embed="rId8">
                <a:clrChange>
                  <a:clrFrom>
                    <a:srgbClr val="FAFAFA"/>
                  </a:clrFrom>
                  <a:clrTo>
                    <a:srgbClr val="FAFAFA">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91317" y="4676020"/>
                <a:ext cx="569119" cy="51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2" name="Picture 3"/>
            <p:cNvPicPr>
              <a:picLocks noChangeAspect="1" noChangeArrowheads="1"/>
            </p:cNvPicPr>
            <p:nvPr/>
          </p:nvPicPr>
          <p:blipFill rotWithShape="1">
            <a:blip r:embed="rId9">
              <a:clrChange>
                <a:clrFrom>
                  <a:srgbClr val="FAFAFA"/>
                </a:clrFrom>
                <a:clrTo>
                  <a:srgbClr val="FAFAFA">
                    <a:alpha val="0"/>
                  </a:srgbClr>
                </a:clrTo>
              </a:clrChange>
              <a:duotone>
                <a:schemeClr val="accent2">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r="63794"/>
            <a:stretch/>
          </p:blipFill>
          <p:spPr bwMode="auto">
            <a:xfrm>
              <a:off x="2582234" y="4676020"/>
              <a:ext cx="338001" cy="493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1">
              <a:clrChange>
                <a:clrFrom>
                  <a:srgbClr val="FAFAFA"/>
                </a:clrFrom>
                <a:clrTo>
                  <a:srgbClr val="FAFAFA">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44942" y="4706518"/>
              <a:ext cx="687943" cy="480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2">
              <a:clrChange>
                <a:clrFrom>
                  <a:srgbClr val="FAFAFA"/>
                </a:clrFrom>
                <a:clrTo>
                  <a:srgbClr val="FAFAFA">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14870" y="4671947"/>
              <a:ext cx="511307" cy="760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6" name="Picture 2"/>
            <p:cNvPicPr>
              <a:picLocks noChangeAspect="1" noChangeArrowheads="1"/>
            </p:cNvPicPr>
            <p:nvPr/>
          </p:nvPicPr>
          <p:blipFill>
            <a:blip r:embed="rId13">
              <a:clrChange>
                <a:clrFrom>
                  <a:srgbClr val="FAFAFA"/>
                </a:clrFrom>
                <a:clrTo>
                  <a:srgbClr val="FAFAFA">
                    <a:alpha val="0"/>
                  </a:srgbClr>
                </a:clrTo>
              </a:clrChange>
              <a:duotone>
                <a:schemeClr val="accent2">
                  <a:shade val="45000"/>
                  <a:satMod val="135000"/>
                </a:schemeClr>
                <a:prstClr val="white"/>
              </a:duotone>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093989" y="4729907"/>
              <a:ext cx="634575" cy="602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15">
              <a:clrChange>
                <a:clrFrom>
                  <a:srgbClr val="FAFAFA"/>
                </a:clrFrom>
                <a:clrTo>
                  <a:srgbClr val="FAFAFA">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3005" y="4708022"/>
              <a:ext cx="590383" cy="628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6697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791074" y="829528"/>
            <a:ext cx="5962652" cy="4710684"/>
            <a:chOff x="3711862" y="1257013"/>
            <a:chExt cx="5186969" cy="3706939"/>
          </a:xfrm>
        </p:grpSpPr>
        <p:grpSp>
          <p:nvGrpSpPr>
            <p:cNvPr id="22" name="Group 21"/>
            <p:cNvGrpSpPr/>
            <p:nvPr/>
          </p:nvGrpSpPr>
          <p:grpSpPr>
            <a:xfrm>
              <a:off x="3719655" y="1257013"/>
              <a:ext cx="5172826" cy="3706938"/>
              <a:chOff x="3719655" y="1257013"/>
              <a:chExt cx="5172826" cy="3706938"/>
            </a:xfrm>
          </p:grpSpPr>
          <p:sp>
            <p:nvSpPr>
              <p:cNvPr id="23" name="Round Same Side Corner Rectangle 22"/>
              <p:cNvSpPr/>
              <p:nvPr/>
            </p:nvSpPr>
            <p:spPr>
              <a:xfrm>
                <a:off x="3719655" y="1257013"/>
                <a:ext cx="5165031" cy="688398"/>
              </a:xfrm>
              <a:prstGeom prst="round2SameRect">
                <a:avLst>
                  <a:gd name="adj1" fmla="val 33115"/>
                  <a:gd name="adj2" fmla="val 0"/>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p:cNvSpPr/>
              <p:nvPr/>
            </p:nvSpPr>
            <p:spPr>
              <a:xfrm>
                <a:off x="3727451" y="2829507"/>
                <a:ext cx="5165030" cy="1221793"/>
              </a:xfrm>
              <a:prstGeom prst="rect">
                <a:avLst/>
              </a:prstGeom>
              <a:solidFill>
                <a:srgbClr val="EBEFF7"/>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p:cNvSpPr/>
              <p:nvPr/>
            </p:nvSpPr>
            <p:spPr>
              <a:xfrm>
                <a:off x="3727451" y="1840759"/>
                <a:ext cx="5165030" cy="993828"/>
              </a:xfrm>
              <a:prstGeom prst="rect">
                <a:avLst/>
              </a:prstGeom>
              <a:solidFill>
                <a:srgbClr val="D5DEEF"/>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Round Same Side Corner Rectangle 23"/>
              <p:cNvSpPr/>
              <p:nvPr/>
            </p:nvSpPr>
            <p:spPr>
              <a:xfrm flipV="1">
                <a:off x="3727450" y="3929288"/>
                <a:ext cx="5165031" cy="1034663"/>
              </a:xfrm>
              <a:prstGeom prst="round2SameRect">
                <a:avLst>
                  <a:gd name="adj1" fmla="val 21983"/>
                  <a:gd name="adj2" fmla="val 0"/>
                </a:avLst>
              </a:prstGeom>
              <a:solidFill>
                <a:srgbClr val="D5DEEF"/>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8" name="Group 17"/>
            <p:cNvGrpSpPr/>
            <p:nvPr/>
          </p:nvGrpSpPr>
          <p:grpSpPr>
            <a:xfrm>
              <a:off x="3711862" y="1835993"/>
              <a:ext cx="5186969" cy="2088696"/>
              <a:chOff x="3711862" y="1835993"/>
              <a:chExt cx="5186969" cy="2088696"/>
            </a:xfrm>
          </p:grpSpPr>
          <p:grpSp>
            <p:nvGrpSpPr>
              <p:cNvPr id="17" name="Group 16"/>
              <p:cNvGrpSpPr/>
              <p:nvPr/>
            </p:nvGrpSpPr>
            <p:grpSpPr>
              <a:xfrm>
                <a:off x="3711862" y="2829506"/>
                <a:ext cx="5180618" cy="1095183"/>
                <a:chOff x="3704888" y="2829506"/>
                <a:chExt cx="5388057" cy="1095183"/>
              </a:xfrm>
            </p:grpSpPr>
            <p:cxnSp>
              <p:nvCxnSpPr>
                <p:cNvPr id="11" name="Straight Connector 10"/>
                <p:cNvCxnSpPr>
                  <a:cxnSpLocks/>
                </p:cNvCxnSpPr>
                <p:nvPr/>
              </p:nvCxnSpPr>
              <p:spPr>
                <a:xfrm>
                  <a:off x="3704888" y="2829506"/>
                  <a:ext cx="5388057"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704888" y="3924689"/>
                  <a:ext cx="537845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grpSp>
          <p:cxnSp>
            <p:nvCxnSpPr>
              <p:cNvPr id="21" name="Straight Connector 20"/>
              <p:cNvCxnSpPr/>
              <p:nvPr/>
            </p:nvCxnSpPr>
            <p:spPr>
              <a:xfrm>
                <a:off x="3727450" y="1835993"/>
                <a:ext cx="5171381"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4" name="Rounded Rectangle 57">
              <a:extLst>
                <a:ext uri="{FF2B5EF4-FFF2-40B4-BE49-F238E27FC236}">
                  <a16:creationId xmlns:a16="http://schemas.microsoft.com/office/drawing/2014/main" id="{2091D157-E45C-4AC0-BC8F-E448845DACD5}"/>
                </a:ext>
              </a:extLst>
            </p:cNvPr>
            <p:cNvSpPr/>
            <p:nvPr/>
          </p:nvSpPr>
          <p:spPr>
            <a:xfrm>
              <a:off x="3711863" y="1261612"/>
              <a:ext cx="5180618" cy="3702340"/>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 name="Rounded Rectangle 57">
              <a:extLst>
                <a:ext uri="{FF2B5EF4-FFF2-40B4-BE49-F238E27FC236}">
                  <a16:creationId xmlns:a16="http://schemas.microsoft.com/office/drawing/2014/main" id="{2091D157-E45C-4AC0-BC8F-E448845DACD5}"/>
                </a:ext>
              </a:extLst>
            </p:cNvPr>
            <p:cNvSpPr/>
            <p:nvPr/>
          </p:nvSpPr>
          <p:spPr>
            <a:xfrm>
              <a:off x="3711863" y="1261612"/>
              <a:ext cx="5180618" cy="3702340"/>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82" name="Group 81"/>
          <p:cNvGrpSpPr/>
          <p:nvPr/>
        </p:nvGrpSpPr>
        <p:grpSpPr>
          <a:xfrm>
            <a:off x="4903903" y="816384"/>
            <a:ext cx="5423908" cy="4723829"/>
            <a:chOff x="3397483" y="816383"/>
            <a:chExt cx="5423908" cy="4723829"/>
          </a:xfrm>
        </p:grpSpPr>
        <p:grpSp>
          <p:nvGrpSpPr>
            <p:cNvPr id="77" name="Group 76"/>
            <p:cNvGrpSpPr/>
            <p:nvPr/>
          </p:nvGrpSpPr>
          <p:grpSpPr>
            <a:xfrm>
              <a:off x="6587786" y="1565281"/>
              <a:ext cx="1244600" cy="3974931"/>
              <a:chOff x="6673850" y="1352719"/>
              <a:chExt cx="1244600" cy="4078762"/>
            </a:xfrm>
          </p:grpSpPr>
          <p:cxnSp>
            <p:nvCxnSpPr>
              <p:cNvPr id="76" name="Straight Connector 75"/>
              <p:cNvCxnSpPr>
                <a:cxnSpLocks/>
              </p:cNvCxnSpPr>
              <p:nvPr/>
            </p:nvCxnSpPr>
            <p:spPr>
              <a:xfrm flipV="1">
                <a:off x="6673850" y="1352719"/>
                <a:ext cx="0" cy="4078762"/>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a:cxnSpLocks/>
              </p:cNvCxnSpPr>
              <p:nvPr/>
            </p:nvCxnSpPr>
            <p:spPr>
              <a:xfrm flipV="1">
                <a:off x="7918450" y="1352719"/>
                <a:ext cx="0" cy="4078761"/>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0" name="Rectangle 79"/>
            <p:cNvSpPr/>
            <p:nvPr/>
          </p:nvSpPr>
          <p:spPr>
            <a:xfrm>
              <a:off x="6602760" y="816383"/>
              <a:ext cx="1111250" cy="692497"/>
            </a:xfrm>
            <a:prstGeom prst="rect">
              <a:avLst/>
            </a:prstGeom>
          </p:spPr>
          <p:txBody>
            <a:bodyPr wrap="square">
              <a:spAutoFit/>
            </a:bodyPr>
            <a:lstStyle/>
            <a:p>
              <a:pPr defTabSz="457200"/>
              <a:r>
                <a:rPr lang="en-GB" sz="1300" b="1" spc="-40" dirty="0">
                  <a:solidFill>
                    <a:prstClr val="white"/>
                  </a:solidFill>
                </a:rPr>
                <a:t>Placebo group</a:t>
              </a:r>
            </a:p>
            <a:p>
              <a:pPr defTabSz="457200"/>
              <a:r>
                <a:rPr lang="en-GB" sz="1300" b="1" spc="-40" dirty="0">
                  <a:solidFill>
                    <a:prstClr val="white"/>
                  </a:solidFill>
                </a:rPr>
                <a:t>(n=394)</a:t>
              </a:r>
            </a:p>
          </p:txBody>
        </p:sp>
        <p:sp>
          <p:nvSpPr>
            <p:cNvPr id="83" name="Rectangle 82"/>
            <p:cNvSpPr/>
            <p:nvPr/>
          </p:nvSpPr>
          <p:spPr>
            <a:xfrm>
              <a:off x="7714010" y="816383"/>
              <a:ext cx="1107381" cy="492443"/>
            </a:xfrm>
            <a:prstGeom prst="rect">
              <a:avLst/>
            </a:prstGeom>
          </p:spPr>
          <p:txBody>
            <a:bodyPr wrap="square">
              <a:spAutoFit/>
            </a:bodyPr>
            <a:lstStyle/>
            <a:p>
              <a:pPr defTabSz="457200"/>
              <a:r>
                <a:rPr lang="en-GB" sz="1300" b="1" spc="-40" dirty="0" err="1">
                  <a:solidFill>
                    <a:prstClr val="white"/>
                  </a:solidFill>
                </a:rPr>
                <a:t>TTh</a:t>
              </a:r>
              <a:r>
                <a:rPr lang="en-GB" sz="1300" b="1" spc="-40" dirty="0">
                  <a:solidFill>
                    <a:prstClr val="white"/>
                  </a:solidFill>
                </a:rPr>
                <a:t> group</a:t>
              </a:r>
            </a:p>
            <a:p>
              <a:pPr defTabSz="457200"/>
              <a:r>
                <a:rPr lang="en-GB" sz="1300" b="1" spc="-40" dirty="0">
                  <a:solidFill>
                    <a:prstClr val="white"/>
                  </a:solidFill>
                </a:rPr>
                <a:t>(n=394)</a:t>
              </a:r>
            </a:p>
          </p:txBody>
        </p:sp>
        <p:sp>
          <p:nvSpPr>
            <p:cNvPr id="84" name="Rectangle 83"/>
            <p:cNvSpPr/>
            <p:nvPr/>
          </p:nvSpPr>
          <p:spPr>
            <a:xfrm>
              <a:off x="3662710" y="916410"/>
              <a:ext cx="2055468" cy="292388"/>
            </a:xfrm>
            <a:prstGeom prst="rect">
              <a:avLst/>
            </a:prstGeom>
          </p:spPr>
          <p:txBody>
            <a:bodyPr wrap="square">
              <a:spAutoFit/>
            </a:bodyPr>
            <a:lstStyle/>
            <a:p>
              <a:pPr defTabSz="457200"/>
              <a:r>
                <a:rPr lang="en-GB" sz="1300" b="1" spc="-40" dirty="0">
                  <a:solidFill>
                    <a:prstClr val="white"/>
                  </a:solidFill>
                </a:rPr>
                <a:t>Adverse event, n (%)</a:t>
              </a:r>
            </a:p>
          </p:txBody>
        </p:sp>
        <p:grpSp>
          <p:nvGrpSpPr>
            <p:cNvPr id="88" name="Group 87"/>
            <p:cNvGrpSpPr/>
            <p:nvPr/>
          </p:nvGrpSpPr>
          <p:grpSpPr>
            <a:xfrm>
              <a:off x="3397483" y="1807276"/>
              <a:ext cx="715215" cy="1231643"/>
              <a:chOff x="-2058952" y="1038334"/>
              <a:chExt cx="1720850" cy="2963404"/>
            </a:xfrm>
          </p:grpSpPr>
          <p:sp>
            <p:nvSpPr>
              <p:cNvPr id="90" name="Freeform 89"/>
              <p:cNvSpPr/>
              <p:nvPr/>
            </p:nvSpPr>
            <p:spPr>
              <a:xfrm>
                <a:off x="-1833179" y="1251744"/>
                <a:ext cx="1271239" cy="972945"/>
              </a:xfrm>
              <a:custGeom>
                <a:avLst/>
                <a:gdLst>
                  <a:gd name="connsiteX0" fmla="*/ 649559 w 1271239"/>
                  <a:gd name="connsiteY0" fmla="*/ 928339 h 972944"/>
                  <a:gd name="connsiteX1" fmla="*/ 518532 w 1271239"/>
                  <a:gd name="connsiteY1" fmla="*/ 970156 h 972944"/>
                  <a:gd name="connsiteX2" fmla="*/ 409808 w 1271239"/>
                  <a:gd name="connsiteY2" fmla="*/ 967369 h 972944"/>
                  <a:gd name="connsiteX3" fmla="*/ 225813 w 1271239"/>
                  <a:gd name="connsiteY3" fmla="*/ 844705 h 972944"/>
                  <a:gd name="connsiteX4" fmla="*/ 89210 w 1271239"/>
                  <a:gd name="connsiteY4" fmla="*/ 657922 h 972944"/>
                  <a:gd name="connsiteX5" fmla="*/ 25091 w 1271239"/>
                  <a:gd name="connsiteY5" fmla="*/ 490654 h 972944"/>
                  <a:gd name="connsiteX6" fmla="*/ 0 w 1271239"/>
                  <a:gd name="connsiteY6" fmla="*/ 367991 h 972944"/>
                  <a:gd name="connsiteX7" fmla="*/ 13939 w 1271239"/>
                  <a:gd name="connsiteY7" fmla="*/ 248115 h 972944"/>
                  <a:gd name="connsiteX8" fmla="*/ 78059 w 1271239"/>
                  <a:gd name="connsiteY8" fmla="*/ 122664 h 972944"/>
                  <a:gd name="connsiteX9" fmla="*/ 189571 w 1271239"/>
                  <a:gd name="connsiteY9" fmla="*/ 41817 h 972944"/>
                  <a:gd name="connsiteX10" fmla="*/ 298295 w 1271239"/>
                  <a:gd name="connsiteY10" fmla="*/ 0 h 972944"/>
                  <a:gd name="connsiteX11" fmla="*/ 379142 w 1271239"/>
                  <a:gd name="connsiteY11" fmla="*/ 5576 h 972944"/>
                  <a:gd name="connsiteX12" fmla="*/ 641195 w 1271239"/>
                  <a:gd name="connsiteY12" fmla="*/ 50181 h 972944"/>
                  <a:gd name="connsiteX13" fmla="*/ 786161 w 1271239"/>
                  <a:gd name="connsiteY13" fmla="*/ 27878 h 972944"/>
                  <a:gd name="connsiteX14" fmla="*/ 908825 w 1271239"/>
                  <a:gd name="connsiteY14" fmla="*/ 13939 h 972944"/>
                  <a:gd name="connsiteX15" fmla="*/ 1017549 w 1271239"/>
                  <a:gd name="connsiteY15" fmla="*/ 13939 h 972944"/>
                  <a:gd name="connsiteX16" fmla="*/ 1140213 w 1271239"/>
                  <a:gd name="connsiteY16" fmla="*/ 61332 h 972944"/>
                  <a:gd name="connsiteX17" fmla="*/ 1218271 w 1271239"/>
                  <a:gd name="connsiteY17" fmla="*/ 156117 h 972944"/>
                  <a:gd name="connsiteX18" fmla="*/ 1248937 w 1271239"/>
                  <a:gd name="connsiteY18" fmla="*/ 234176 h 972944"/>
                  <a:gd name="connsiteX19" fmla="*/ 1271239 w 1271239"/>
                  <a:gd name="connsiteY19" fmla="*/ 306659 h 972944"/>
                  <a:gd name="connsiteX20" fmla="*/ 1271239 w 1271239"/>
                  <a:gd name="connsiteY20" fmla="*/ 423747 h 972944"/>
                  <a:gd name="connsiteX21" fmla="*/ 1240574 w 1271239"/>
                  <a:gd name="connsiteY21" fmla="*/ 532471 h 972944"/>
                  <a:gd name="connsiteX22" fmla="*/ 1187605 w 1271239"/>
                  <a:gd name="connsiteY22" fmla="*/ 657922 h 972944"/>
                  <a:gd name="connsiteX23" fmla="*/ 1117910 w 1271239"/>
                  <a:gd name="connsiteY23" fmla="*/ 758283 h 972944"/>
                  <a:gd name="connsiteX24" fmla="*/ 1003610 w 1271239"/>
                  <a:gd name="connsiteY24" fmla="*/ 878159 h 972944"/>
                  <a:gd name="connsiteX25" fmla="*/ 903249 w 1271239"/>
                  <a:gd name="connsiteY25" fmla="*/ 947854 h 972944"/>
                  <a:gd name="connsiteX26" fmla="*/ 794525 w 1271239"/>
                  <a:gd name="connsiteY26" fmla="*/ 972944 h 972944"/>
                  <a:gd name="connsiteX27" fmla="*/ 733193 w 1271239"/>
                  <a:gd name="connsiteY27" fmla="*/ 964581 h 972944"/>
                  <a:gd name="connsiteX28" fmla="*/ 649559 w 1271239"/>
                  <a:gd name="connsiteY28" fmla="*/ 928339 h 97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71239" h="972944">
                    <a:moveTo>
                      <a:pt x="649559" y="928339"/>
                    </a:moveTo>
                    <a:lnTo>
                      <a:pt x="518532" y="970156"/>
                    </a:lnTo>
                    <a:lnTo>
                      <a:pt x="409808" y="967369"/>
                    </a:lnTo>
                    <a:lnTo>
                      <a:pt x="225813" y="844705"/>
                    </a:lnTo>
                    <a:lnTo>
                      <a:pt x="89210" y="657922"/>
                    </a:lnTo>
                    <a:lnTo>
                      <a:pt x="25091" y="490654"/>
                    </a:lnTo>
                    <a:lnTo>
                      <a:pt x="0" y="367991"/>
                    </a:lnTo>
                    <a:lnTo>
                      <a:pt x="13939" y="248115"/>
                    </a:lnTo>
                    <a:lnTo>
                      <a:pt x="78059" y="122664"/>
                    </a:lnTo>
                    <a:lnTo>
                      <a:pt x="189571" y="41817"/>
                    </a:lnTo>
                    <a:lnTo>
                      <a:pt x="298295" y="0"/>
                    </a:lnTo>
                    <a:lnTo>
                      <a:pt x="379142" y="5576"/>
                    </a:lnTo>
                    <a:lnTo>
                      <a:pt x="641195" y="50181"/>
                    </a:lnTo>
                    <a:lnTo>
                      <a:pt x="786161" y="27878"/>
                    </a:lnTo>
                    <a:lnTo>
                      <a:pt x="908825" y="13939"/>
                    </a:lnTo>
                    <a:lnTo>
                      <a:pt x="1017549" y="13939"/>
                    </a:lnTo>
                    <a:lnTo>
                      <a:pt x="1140213" y="61332"/>
                    </a:lnTo>
                    <a:lnTo>
                      <a:pt x="1218271" y="156117"/>
                    </a:lnTo>
                    <a:lnTo>
                      <a:pt x="1248937" y="234176"/>
                    </a:lnTo>
                    <a:lnTo>
                      <a:pt x="1271239" y="306659"/>
                    </a:lnTo>
                    <a:lnTo>
                      <a:pt x="1271239" y="423747"/>
                    </a:lnTo>
                    <a:lnTo>
                      <a:pt x="1240574" y="532471"/>
                    </a:lnTo>
                    <a:lnTo>
                      <a:pt x="1187605" y="657922"/>
                    </a:lnTo>
                    <a:lnTo>
                      <a:pt x="1117910" y="758283"/>
                    </a:lnTo>
                    <a:lnTo>
                      <a:pt x="1003610" y="878159"/>
                    </a:lnTo>
                    <a:lnTo>
                      <a:pt x="903249" y="947854"/>
                    </a:lnTo>
                    <a:lnTo>
                      <a:pt x="794525" y="972944"/>
                    </a:lnTo>
                    <a:lnTo>
                      <a:pt x="733193" y="964581"/>
                    </a:lnTo>
                    <a:lnTo>
                      <a:pt x="649559" y="928339"/>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1" name="Oval 90"/>
              <p:cNvSpPr/>
              <p:nvPr/>
            </p:nvSpPr>
            <p:spPr>
              <a:xfrm>
                <a:off x="-861432" y="3902927"/>
                <a:ext cx="80847" cy="98811"/>
              </a:xfrm>
              <a:prstGeom prst="ellipse">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2" name="Picture 2"/>
              <p:cNvPicPr>
                <a:picLocks noChangeAspect="1" noChangeArrowheads="1"/>
              </p:cNvPicPr>
              <p:nvPr/>
            </p:nvPicPr>
            <p:blipFill>
              <a:blip r:embed="rId3">
                <a:clrChange>
                  <a:clrFrom>
                    <a:srgbClr val="FAFAFA"/>
                  </a:clrFrom>
                  <a:clrTo>
                    <a:srgbClr val="FAFAFA">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58952" y="1038334"/>
                <a:ext cx="172085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3" name="Picture 2"/>
            <p:cNvPicPr>
              <a:picLocks noChangeAspect="1" noChangeArrowheads="1"/>
            </p:cNvPicPr>
            <p:nvPr/>
          </p:nvPicPr>
          <p:blipFill>
            <a:blip r:embed="rId5">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491318" y="3189427"/>
              <a:ext cx="560431" cy="53235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 name="Picture 4"/>
            <p:cNvPicPr>
              <a:picLocks noChangeAspect="1" noChangeArrowheads="1"/>
            </p:cNvPicPr>
            <p:nvPr/>
          </p:nvPicPr>
          <p:blipFill>
            <a:blip r:embed="rId7"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09845" y="4684888"/>
              <a:ext cx="366588" cy="567006"/>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a:xfrm>
            <a:off x="238127" y="152401"/>
            <a:ext cx="11163295" cy="834047"/>
          </a:xfrm>
        </p:spPr>
        <p:txBody>
          <a:bodyPr>
            <a:noAutofit/>
          </a:bodyPr>
          <a:lstStyle/>
          <a:p>
            <a:r>
              <a:rPr lang="en-GB" sz="3200" dirty="0" err="1">
                <a:solidFill>
                  <a:schemeClr val="accent1"/>
                </a:solidFill>
              </a:rPr>
              <a:t>TTrials</a:t>
            </a:r>
            <a:r>
              <a:rPr lang="en-GB" sz="3200" dirty="0">
                <a:solidFill>
                  <a:schemeClr val="accent1"/>
                </a:solidFill>
              </a:rPr>
              <a:t>:</a:t>
            </a:r>
            <a:r>
              <a:rPr lang="en-GB" sz="3200" dirty="0"/>
              <a:t> similar safety profiles for men receiving </a:t>
            </a:r>
            <a:r>
              <a:rPr lang="en-GB" sz="3200" dirty="0" err="1"/>
              <a:t>TTh</a:t>
            </a:r>
            <a:r>
              <a:rPr lang="en-GB" sz="3200" dirty="0"/>
              <a:t> or placebo</a:t>
            </a:r>
          </a:p>
        </p:txBody>
      </p:sp>
      <p:sp>
        <p:nvSpPr>
          <p:cNvPr id="3" name="Content Placeholder 2"/>
          <p:cNvSpPr>
            <a:spLocks noGrp="1"/>
          </p:cNvSpPr>
          <p:nvPr>
            <p:ph idx="1"/>
          </p:nvPr>
        </p:nvSpPr>
        <p:spPr>
          <a:xfrm>
            <a:off x="234264" y="1530728"/>
            <a:ext cx="4894954" cy="4710684"/>
          </a:xfrm>
        </p:spPr>
        <p:txBody>
          <a:bodyPr>
            <a:noAutofit/>
          </a:bodyPr>
          <a:lstStyle/>
          <a:p>
            <a:pPr>
              <a:spcBef>
                <a:spcPts val="1800"/>
              </a:spcBef>
              <a:buClr>
                <a:srgbClr val="005294"/>
              </a:buClr>
            </a:pPr>
            <a:r>
              <a:rPr lang="en-GB" sz="2000" dirty="0">
                <a:solidFill>
                  <a:srgbClr val="005294"/>
                </a:solidFill>
              </a:rPr>
              <a:t>In the </a:t>
            </a:r>
            <a:r>
              <a:rPr lang="en-GB" sz="2000" dirty="0" err="1">
                <a:solidFill>
                  <a:srgbClr val="005294"/>
                </a:solidFill>
              </a:rPr>
              <a:t>TTrials</a:t>
            </a:r>
            <a:r>
              <a:rPr lang="en-GB" sz="2000" dirty="0">
                <a:solidFill>
                  <a:srgbClr val="005294"/>
                </a:solidFill>
              </a:rPr>
              <a:t>, compared with placebo, TTh was:</a:t>
            </a:r>
          </a:p>
          <a:p>
            <a:pPr marL="896938" lvl="1" indent="0">
              <a:spcBef>
                <a:spcPts val="1800"/>
              </a:spcBef>
              <a:buClr>
                <a:srgbClr val="005294"/>
              </a:buClr>
              <a:buNone/>
            </a:pPr>
            <a:r>
              <a:rPr lang="en-GB" sz="1600" dirty="0">
                <a:solidFill>
                  <a:srgbClr val="005294"/>
                </a:solidFill>
              </a:rPr>
              <a:t>Associated with an increased risk </a:t>
            </a:r>
            <a:br>
              <a:rPr lang="en-GB" sz="1600" dirty="0">
                <a:solidFill>
                  <a:srgbClr val="005294"/>
                </a:solidFill>
              </a:rPr>
            </a:br>
            <a:r>
              <a:rPr lang="en-GB" sz="1600" dirty="0">
                <a:solidFill>
                  <a:srgbClr val="005294"/>
                </a:solidFill>
              </a:rPr>
              <a:t>of erythrocytosis (although the overall incidence was low)</a:t>
            </a:r>
          </a:p>
          <a:p>
            <a:pPr marL="896938" lvl="1" indent="0">
              <a:spcBef>
                <a:spcPts val="1800"/>
              </a:spcBef>
              <a:buClr>
                <a:srgbClr val="005294"/>
              </a:buClr>
              <a:buNone/>
            </a:pPr>
            <a:r>
              <a:rPr lang="en-GB" sz="1600" dirty="0">
                <a:solidFill>
                  <a:srgbClr val="005294"/>
                </a:solidFill>
              </a:rPr>
              <a:t>Not associated with substantially more diagnoses of </a:t>
            </a:r>
            <a:r>
              <a:rPr lang="en-GB" sz="1600" dirty="0" err="1">
                <a:solidFill>
                  <a:srgbClr val="005294"/>
                </a:solidFill>
              </a:rPr>
              <a:t>PCa</a:t>
            </a:r>
            <a:endParaRPr lang="en-GB" sz="1600" dirty="0">
              <a:solidFill>
                <a:srgbClr val="005294"/>
              </a:solidFill>
            </a:endParaRPr>
          </a:p>
          <a:p>
            <a:pPr marL="896938" lvl="1" indent="0">
              <a:spcBef>
                <a:spcPts val="1800"/>
              </a:spcBef>
              <a:buClr>
                <a:srgbClr val="005294"/>
              </a:buClr>
              <a:buNone/>
            </a:pPr>
            <a:r>
              <a:rPr lang="en-GB" sz="1600" dirty="0">
                <a:solidFill>
                  <a:srgbClr val="005294"/>
                </a:solidFill>
              </a:rPr>
              <a:t>Not associated with a higher incidence of MACE</a:t>
            </a:r>
          </a:p>
        </p:txBody>
      </p:sp>
      <p:sp>
        <p:nvSpPr>
          <p:cNvPr id="5" name="TextBox 4"/>
          <p:cNvSpPr txBox="1"/>
          <p:nvPr/>
        </p:nvSpPr>
        <p:spPr>
          <a:xfrm>
            <a:off x="1386340" y="5775538"/>
            <a:ext cx="9953623" cy="553998"/>
          </a:xfrm>
          <a:prstGeom prst="rect">
            <a:avLst/>
          </a:prstGeom>
          <a:noFill/>
        </p:spPr>
        <p:txBody>
          <a:bodyPr wrap="square" rtlCol="0" anchor="b">
            <a:spAutoFit/>
          </a:bodyPr>
          <a:lstStyle/>
          <a:p>
            <a:r>
              <a:rPr lang="en-GB" sz="1000" dirty="0">
                <a:solidFill>
                  <a:srgbClr val="5B5C5E"/>
                </a:solidFill>
              </a:rPr>
              <a:t>*Congenital anomaly, disability or important medical or life-threatening event; CV, cardiovascular; IPSS, International Prostate Symptom Score; </a:t>
            </a:r>
            <a:br>
              <a:rPr lang="en-GB" sz="1000" dirty="0">
                <a:solidFill>
                  <a:srgbClr val="5B5C5E"/>
                </a:solidFill>
              </a:rPr>
            </a:br>
            <a:r>
              <a:rPr lang="en-GB" sz="1000" dirty="0">
                <a:solidFill>
                  <a:srgbClr val="5B5C5E"/>
                </a:solidFill>
              </a:rPr>
              <a:t>MACE, major adverse cardiovascular events; MI, myocardial infarction; </a:t>
            </a:r>
            <a:r>
              <a:rPr lang="en-GB" sz="1000" dirty="0" err="1">
                <a:solidFill>
                  <a:srgbClr val="5B5C5E"/>
                </a:solidFill>
              </a:rPr>
              <a:t>PCa</a:t>
            </a:r>
            <a:r>
              <a:rPr lang="en-GB" sz="1000" dirty="0">
                <a:solidFill>
                  <a:srgbClr val="5B5C5E"/>
                </a:solidFill>
              </a:rPr>
              <a:t>, prostate cancer; PSA, prostate-specific antigen; </a:t>
            </a:r>
            <a:r>
              <a:rPr lang="en-GB" sz="1000" dirty="0" err="1">
                <a:solidFill>
                  <a:srgbClr val="5B5C5E"/>
                </a:solidFill>
              </a:rPr>
              <a:t>TTh</a:t>
            </a:r>
            <a:r>
              <a:rPr lang="en-GB" sz="1000" dirty="0">
                <a:solidFill>
                  <a:srgbClr val="5B5C5E"/>
                </a:solidFill>
              </a:rPr>
              <a:t>, testosterone therapy</a:t>
            </a:r>
          </a:p>
          <a:p>
            <a:r>
              <a:rPr lang="sv-SE" sz="1000" dirty="0">
                <a:solidFill>
                  <a:srgbClr val="5B5C5E"/>
                </a:solidFill>
              </a:rPr>
              <a:t>Snyder PJ </a:t>
            </a:r>
            <a:r>
              <a:rPr lang="sv-SE" sz="1000" i="1" dirty="0">
                <a:solidFill>
                  <a:srgbClr val="5B5C5E"/>
                </a:solidFill>
              </a:rPr>
              <a:t>et al. Endocr Rev</a:t>
            </a:r>
            <a:r>
              <a:rPr lang="sv-SE" sz="1000" dirty="0">
                <a:solidFill>
                  <a:srgbClr val="5B5C5E"/>
                </a:solidFill>
              </a:rPr>
              <a:t> 2018;39:369–86.</a:t>
            </a:r>
            <a:endParaRPr lang="en-GB" sz="1000" dirty="0">
              <a:solidFill>
                <a:srgbClr val="5B5C5E"/>
              </a:solidFill>
            </a:endParaRPr>
          </a:p>
        </p:txBody>
      </p:sp>
      <p:sp>
        <p:nvSpPr>
          <p:cNvPr id="7" name="Multiply 6"/>
          <p:cNvSpPr/>
          <p:nvPr/>
        </p:nvSpPr>
        <p:spPr>
          <a:xfrm>
            <a:off x="472876" y="2303044"/>
            <a:ext cx="699247" cy="699247"/>
          </a:xfrm>
          <a:prstGeom prst="mathMultiply">
            <a:avLst>
              <a:gd name="adj1" fmla="val 16542"/>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27" name="Picture 3"/>
          <p:cNvPicPr>
            <a:picLocks noChangeAspect="1" noChangeArrowheads="1"/>
          </p:cNvPicPr>
          <p:nvPr/>
        </p:nvPicPr>
        <p:blipFill>
          <a:blip r:embed="rId9">
            <a:clrChange>
              <a:clrFrom>
                <a:srgbClr val="FAFAFA"/>
              </a:clrFrom>
              <a:clrTo>
                <a:srgbClr val="FAFAFA">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20000">
            <a:off x="473189" y="3215095"/>
            <a:ext cx="698619" cy="519170"/>
          </a:xfrm>
          <a:prstGeom prst="rect">
            <a:avLst/>
          </a:prstGeom>
          <a:solidFill>
            <a:schemeClr val="bg1"/>
          </a:solidFill>
          <a:ln>
            <a:noFill/>
          </a:ln>
          <a:effectLst/>
        </p:spPr>
      </p:pic>
      <p:pic>
        <p:nvPicPr>
          <p:cNvPr id="10" name="Picture 3"/>
          <p:cNvPicPr>
            <a:picLocks noChangeAspect="1" noChangeArrowheads="1"/>
          </p:cNvPicPr>
          <p:nvPr/>
        </p:nvPicPr>
        <p:blipFill>
          <a:blip r:embed="rId9">
            <a:clrChange>
              <a:clrFrom>
                <a:srgbClr val="FAFAFA"/>
              </a:clrFrom>
              <a:clrTo>
                <a:srgbClr val="FAFAFA">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20000">
            <a:off x="519214" y="3828895"/>
            <a:ext cx="698619" cy="51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2409906549"/>
              </p:ext>
            </p:extLst>
          </p:nvPr>
        </p:nvGraphicFramePr>
        <p:xfrm>
          <a:off x="4837098" y="1077795"/>
          <a:ext cx="5775296" cy="4219993"/>
        </p:xfrm>
        <a:graphic>
          <a:graphicData uri="http://schemas.openxmlformats.org/drawingml/2006/table">
            <a:tbl>
              <a:tblPr firstRow="1" bandRow="1">
                <a:tableStyleId>{5C22544A-7EE6-4342-B048-85BDC9FD1C3A}</a:tableStyleId>
              </a:tblPr>
              <a:tblGrid>
                <a:gridCol w="3388386">
                  <a:extLst>
                    <a:ext uri="{9D8B030D-6E8A-4147-A177-3AD203B41FA5}">
                      <a16:colId xmlns:a16="http://schemas.microsoft.com/office/drawing/2014/main" val="20000"/>
                    </a:ext>
                  </a:extLst>
                </a:gridCol>
                <a:gridCol w="482288">
                  <a:extLst>
                    <a:ext uri="{9D8B030D-6E8A-4147-A177-3AD203B41FA5}">
                      <a16:colId xmlns:a16="http://schemas.microsoft.com/office/drawing/2014/main" val="20001"/>
                    </a:ext>
                  </a:extLst>
                </a:gridCol>
                <a:gridCol w="791424">
                  <a:extLst>
                    <a:ext uri="{9D8B030D-6E8A-4147-A177-3AD203B41FA5}">
                      <a16:colId xmlns:a16="http://schemas.microsoft.com/office/drawing/2014/main" val="20002"/>
                    </a:ext>
                  </a:extLst>
                </a:gridCol>
                <a:gridCol w="469943">
                  <a:extLst>
                    <a:ext uri="{9D8B030D-6E8A-4147-A177-3AD203B41FA5}">
                      <a16:colId xmlns:a16="http://schemas.microsoft.com/office/drawing/2014/main" val="20003"/>
                    </a:ext>
                  </a:extLst>
                </a:gridCol>
                <a:gridCol w="643255">
                  <a:extLst>
                    <a:ext uri="{9D8B030D-6E8A-4147-A177-3AD203B41FA5}">
                      <a16:colId xmlns:a16="http://schemas.microsoft.com/office/drawing/2014/main" val="20004"/>
                    </a:ext>
                  </a:extLst>
                </a:gridCol>
              </a:tblGrid>
              <a:tr h="498302">
                <a:tc>
                  <a:txBody>
                    <a:bodyPr/>
                    <a:lstStyle/>
                    <a:p>
                      <a:endParaRPr lang="en-GB" sz="13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gridSpan="2">
                  <a:txBody>
                    <a:bodyPr/>
                    <a:lstStyle/>
                    <a:p>
                      <a:br>
                        <a:rPr lang="en-GB" sz="1300" spc="-40" dirty="0"/>
                      </a:br>
                      <a:endParaRPr lang="en-GB" sz="1300" spc="-40" dirty="0"/>
                    </a:p>
                  </a:txBody>
                  <a:tcP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GB"/>
                    </a:p>
                  </a:txBody>
                  <a:tcPr/>
                </a:tc>
                <a:tc gridSpan="2">
                  <a:txBody>
                    <a:bodyPr/>
                    <a:lstStyle/>
                    <a:p>
                      <a:br>
                        <a:rPr lang="en-GB" sz="1300" dirty="0"/>
                      </a:br>
                      <a:endParaRPr lang="en-GB" sz="13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0"/>
                  </a:ext>
                </a:extLst>
              </a:tr>
              <a:tr h="1105607">
                <a:tc>
                  <a:txBody>
                    <a:bodyPr/>
                    <a:lstStyle/>
                    <a:p>
                      <a:pPr marL="85725" indent="0"/>
                      <a:r>
                        <a:rPr lang="en-GB" sz="1300" b="1" dirty="0"/>
                        <a:t>Prostate events</a:t>
                      </a:r>
                    </a:p>
                    <a:p>
                      <a:pPr marL="892175" indent="-182563">
                        <a:buFont typeface="Arial" panose="020B0604020202020204" pitchFamily="34" charset="0"/>
                        <a:buChar char="•"/>
                      </a:pPr>
                      <a:r>
                        <a:rPr lang="en-GB" sz="1300" dirty="0"/>
                        <a:t>PSA increase</a:t>
                      </a:r>
                      <a:r>
                        <a:rPr lang="en-GB" sz="1300" baseline="0" dirty="0"/>
                        <a:t> ≥10 ng/mL</a:t>
                      </a:r>
                    </a:p>
                    <a:p>
                      <a:pPr marL="892175" indent="-182563">
                        <a:buFont typeface="Arial" panose="020B0604020202020204" pitchFamily="34" charset="0"/>
                        <a:buChar char="•"/>
                      </a:pPr>
                      <a:r>
                        <a:rPr lang="en-GB" sz="1300" baseline="0" dirty="0" err="1"/>
                        <a:t>PCa</a:t>
                      </a:r>
                      <a:endParaRPr lang="en-GB" sz="1300" baseline="0" dirty="0"/>
                    </a:p>
                    <a:p>
                      <a:pPr marL="892175" indent="-182563">
                        <a:buFont typeface="Arial" panose="020B0604020202020204" pitchFamily="34" charset="0"/>
                        <a:buChar char="•"/>
                      </a:pPr>
                      <a:r>
                        <a:rPr lang="en-GB" sz="1300" baseline="0" dirty="0"/>
                        <a:t>IPSS &gt;19</a:t>
                      </a:r>
                    </a:p>
                    <a:p>
                      <a:pPr marL="892175" indent="-182563">
                        <a:buFont typeface="Arial" panose="020B0604020202020204" pitchFamily="34" charset="0"/>
                        <a:buChar char="•"/>
                      </a:pPr>
                      <a:r>
                        <a:rPr lang="en-GB" sz="1300" baseline="0" dirty="0"/>
                        <a:t>Haemoglobin ≥175 g/dL</a:t>
                      </a:r>
                      <a:endParaRPr lang="en-GB" sz="1300" dirty="0"/>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GB" sz="1300" dirty="0"/>
                    </a:p>
                    <a:p>
                      <a:pPr algn="r"/>
                      <a:r>
                        <a:rPr lang="en-GB" sz="1300" dirty="0"/>
                        <a:t>8</a:t>
                      </a:r>
                    </a:p>
                    <a:p>
                      <a:pPr algn="r"/>
                      <a:r>
                        <a:rPr lang="en-GB" sz="1300" dirty="0"/>
                        <a:t>0</a:t>
                      </a:r>
                    </a:p>
                    <a:p>
                      <a:pPr algn="r"/>
                      <a:r>
                        <a:rPr lang="en-GB" sz="1300" dirty="0"/>
                        <a:t>26</a:t>
                      </a:r>
                    </a:p>
                    <a:p>
                      <a:pPr algn="r"/>
                      <a:r>
                        <a:rPr lang="en-GB" sz="1300" dirty="0"/>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GB" sz="1300" dirty="0"/>
                    </a:p>
                    <a:p>
                      <a:r>
                        <a:rPr lang="en-GB" sz="1300" dirty="0"/>
                        <a:t>(2.0)</a:t>
                      </a:r>
                    </a:p>
                    <a:p>
                      <a:r>
                        <a:rPr lang="en-GB" sz="1300" dirty="0"/>
                        <a:t>(0)</a:t>
                      </a:r>
                    </a:p>
                    <a:p>
                      <a:r>
                        <a:rPr lang="en-GB" sz="1300" dirty="0"/>
                        <a:t>(6.6)</a:t>
                      </a:r>
                    </a:p>
                    <a:p>
                      <a:r>
                        <a:rPr lang="en-GB" sz="1300" dirty="0"/>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GB" sz="1300" dirty="0"/>
                    </a:p>
                    <a:p>
                      <a:pPr algn="r"/>
                      <a:r>
                        <a:rPr lang="en-GB" sz="1300" dirty="0"/>
                        <a:t>23</a:t>
                      </a:r>
                    </a:p>
                    <a:p>
                      <a:pPr algn="r"/>
                      <a:r>
                        <a:rPr lang="en-GB" sz="1300" dirty="0"/>
                        <a:t>1</a:t>
                      </a:r>
                    </a:p>
                    <a:p>
                      <a:pPr algn="r"/>
                      <a:r>
                        <a:rPr lang="en-GB" sz="1300" dirty="0"/>
                        <a:t>27</a:t>
                      </a:r>
                    </a:p>
                    <a:p>
                      <a:pPr algn="r"/>
                      <a:r>
                        <a:rPr lang="en-GB" sz="1300" dirty="0"/>
                        <a:t>7</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GB" sz="1300" dirty="0"/>
                    </a:p>
                    <a:p>
                      <a:r>
                        <a:rPr lang="en-GB" sz="1300" dirty="0"/>
                        <a:t>(5.8)</a:t>
                      </a:r>
                    </a:p>
                    <a:p>
                      <a:r>
                        <a:rPr lang="en-GB" sz="1300" dirty="0"/>
                        <a:t>(&lt;1)</a:t>
                      </a:r>
                    </a:p>
                    <a:p>
                      <a:r>
                        <a:rPr lang="en-GB" sz="1300" dirty="0"/>
                        <a:t>(6.9)</a:t>
                      </a:r>
                    </a:p>
                    <a:p>
                      <a:r>
                        <a:rPr lang="en-GB" sz="1300" dirty="0"/>
                        <a:t>(1.8)</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08042">
                <a:tc>
                  <a:txBody>
                    <a:bodyPr/>
                    <a:lstStyle/>
                    <a:p>
                      <a:pPr marL="85725" indent="0"/>
                      <a:endParaRPr lang="en-GB" sz="1300" b="1" dirty="0"/>
                    </a:p>
                    <a:p>
                      <a:pPr marL="85725" indent="0"/>
                      <a:r>
                        <a:rPr lang="en-GB" sz="1300" b="1" dirty="0"/>
                        <a:t>CV events</a:t>
                      </a:r>
                    </a:p>
                    <a:p>
                      <a:pPr marL="892175" indent="-182563">
                        <a:buFont typeface="Arial" panose="020B0604020202020204" pitchFamily="34" charset="0"/>
                        <a:buChar char="•"/>
                      </a:pPr>
                      <a:r>
                        <a:rPr lang="en-GB" sz="1300" dirty="0"/>
                        <a:t>MI (definite/probable)</a:t>
                      </a:r>
                      <a:endParaRPr lang="en-GB" sz="1300" baseline="0" dirty="0"/>
                    </a:p>
                    <a:p>
                      <a:pPr marL="892175" indent="-182563">
                        <a:buFont typeface="Arial" panose="020B0604020202020204" pitchFamily="34" charset="0"/>
                        <a:buChar char="•"/>
                      </a:pPr>
                      <a:r>
                        <a:rPr lang="en-GB" sz="1300" baseline="0" dirty="0"/>
                        <a:t>Stroke (definite/probable)</a:t>
                      </a:r>
                    </a:p>
                    <a:p>
                      <a:pPr marL="892175" indent="-182563">
                        <a:buFont typeface="Arial" panose="020B0604020202020204" pitchFamily="34" charset="0"/>
                        <a:buChar char="•"/>
                      </a:pPr>
                      <a:r>
                        <a:rPr lang="en-GB" sz="1300" baseline="0" dirty="0"/>
                        <a:t>CV death</a:t>
                      </a:r>
                    </a:p>
                    <a:p>
                      <a:pPr marL="892175" indent="-182563">
                        <a:buFont typeface="Arial" panose="020B0604020202020204" pitchFamily="34" charset="0"/>
                        <a:buChar char="•"/>
                      </a:pPr>
                      <a:r>
                        <a:rPr lang="en-GB" sz="1300" baseline="0" dirty="0"/>
                        <a:t>Total (MI, stroke, CV death)</a:t>
                      </a:r>
                      <a:endParaRPr lang="en-GB" sz="130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300" dirty="0"/>
                    </a:p>
                    <a:p>
                      <a:pPr algn="r"/>
                      <a:endParaRPr lang="en-GB" sz="1300" dirty="0"/>
                    </a:p>
                    <a:p>
                      <a:pPr algn="r"/>
                      <a:r>
                        <a:rPr lang="en-GB" sz="1300" dirty="0"/>
                        <a:t>1</a:t>
                      </a:r>
                    </a:p>
                    <a:p>
                      <a:pPr algn="r"/>
                      <a:r>
                        <a:rPr lang="en-GB" sz="1300" dirty="0"/>
                        <a:t>5</a:t>
                      </a:r>
                    </a:p>
                    <a:p>
                      <a:pPr algn="r"/>
                      <a:r>
                        <a:rPr lang="en-GB" sz="1300" dirty="0"/>
                        <a:t>1</a:t>
                      </a:r>
                    </a:p>
                    <a:p>
                      <a:pPr algn="r"/>
                      <a:r>
                        <a:rPr lang="en-GB" sz="1300" dirty="0"/>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300" dirty="0"/>
                    </a:p>
                    <a:p>
                      <a:endParaRPr lang="en-GB" sz="1300" dirty="0"/>
                    </a:p>
                    <a:p>
                      <a:r>
                        <a:rPr lang="en-GB" sz="1300" dirty="0"/>
                        <a:t>(&lt;1)</a:t>
                      </a:r>
                    </a:p>
                    <a:p>
                      <a:r>
                        <a:rPr lang="en-GB" sz="1300" dirty="0"/>
                        <a:t>(1.3)</a:t>
                      </a:r>
                    </a:p>
                    <a:p>
                      <a:r>
                        <a:rPr lang="en-GB" sz="1300" dirty="0"/>
                        <a:t>(&lt;1)</a:t>
                      </a:r>
                    </a:p>
                    <a:p>
                      <a:r>
                        <a:rPr lang="en-GB" sz="1300" dirty="0"/>
                        <a:t>(1.8)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300" dirty="0"/>
                    </a:p>
                    <a:p>
                      <a:pPr algn="r"/>
                      <a:endParaRPr lang="en-GB" sz="1300" dirty="0"/>
                    </a:p>
                    <a:p>
                      <a:pPr algn="r"/>
                      <a:r>
                        <a:rPr lang="en-GB" sz="1300" dirty="0"/>
                        <a:t>2</a:t>
                      </a:r>
                    </a:p>
                    <a:p>
                      <a:pPr algn="r"/>
                      <a:r>
                        <a:rPr lang="en-GB" sz="1300" dirty="0"/>
                        <a:t>5</a:t>
                      </a:r>
                    </a:p>
                    <a:p>
                      <a:pPr algn="r"/>
                      <a:r>
                        <a:rPr lang="en-GB" sz="1300" dirty="0"/>
                        <a:t>0</a:t>
                      </a:r>
                    </a:p>
                    <a:p>
                      <a:pPr algn="r"/>
                      <a:r>
                        <a:rPr lang="en-GB" sz="1300" dirty="0"/>
                        <a:t>7</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GB" sz="1300" dirty="0"/>
                    </a:p>
                    <a:p>
                      <a:endParaRPr lang="en-GB" sz="1300" dirty="0"/>
                    </a:p>
                    <a:p>
                      <a:r>
                        <a:rPr lang="en-GB" sz="1300" dirty="0"/>
                        <a:t>(&lt;1)</a:t>
                      </a:r>
                    </a:p>
                    <a:p>
                      <a:r>
                        <a:rPr lang="en-GB" sz="1300" dirty="0"/>
                        <a:t>(1.3)</a:t>
                      </a:r>
                    </a:p>
                    <a:p>
                      <a:r>
                        <a:rPr lang="en-GB" sz="1300" dirty="0"/>
                        <a:t>(0)</a:t>
                      </a:r>
                    </a:p>
                    <a:p>
                      <a:r>
                        <a:rPr lang="en-GB" sz="1300" dirty="0"/>
                        <a:t>(1.8)</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08042">
                <a:tc>
                  <a:txBody>
                    <a:bodyPr/>
                    <a:lstStyle/>
                    <a:p>
                      <a:pPr marL="85725" indent="0"/>
                      <a:endParaRPr lang="en-GB" sz="1300" b="1" dirty="0"/>
                    </a:p>
                    <a:p>
                      <a:pPr marL="85725" indent="0"/>
                      <a:endParaRPr lang="en-GB" sz="1300" b="1" dirty="0"/>
                    </a:p>
                    <a:p>
                      <a:pPr marL="85725" indent="0"/>
                      <a:r>
                        <a:rPr lang="en-GB" sz="1300" b="1" dirty="0"/>
                        <a:t>Serious</a:t>
                      </a:r>
                      <a:r>
                        <a:rPr lang="en-GB" sz="1300" b="1" baseline="0" dirty="0"/>
                        <a:t> adverse event</a:t>
                      </a:r>
                      <a:r>
                        <a:rPr lang="en-GB" sz="1300" b="1" dirty="0"/>
                        <a:t>s</a:t>
                      </a:r>
                    </a:p>
                    <a:p>
                      <a:pPr marL="892175" indent="-182563">
                        <a:buFont typeface="Arial" panose="020B0604020202020204" pitchFamily="34" charset="0"/>
                        <a:buChar char="•"/>
                      </a:pPr>
                      <a:r>
                        <a:rPr lang="en-GB" sz="1300" baseline="0" dirty="0"/>
                        <a:t>Death</a:t>
                      </a:r>
                    </a:p>
                    <a:p>
                      <a:pPr marL="892175" indent="-182563">
                        <a:buFont typeface="Arial" panose="020B0604020202020204" pitchFamily="34" charset="0"/>
                        <a:buChar char="•"/>
                      </a:pPr>
                      <a:r>
                        <a:rPr lang="en-GB" sz="1300" baseline="0" dirty="0"/>
                        <a:t>Hospitalisation</a:t>
                      </a:r>
                    </a:p>
                    <a:p>
                      <a:pPr marL="892175" indent="-182563">
                        <a:buFont typeface="Arial" panose="020B0604020202020204" pitchFamily="34" charset="0"/>
                        <a:buChar char="•"/>
                      </a:pPr>
                      <a:r>
                        <a:rPr lang="en-GB" sz="1300" baseline="0" dirty="0"/>
                        <a:t>Other*</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300" dirty="0"/>
                    </a:p>
                    <a:p>
                      <a:pPr algn="r"/>
                      <a:endParaRPr lang="en-GB" sz="1300" dirty="0"/>
                    </a:p>
                    <a:p>
                      <a:pPr algn="r"/>
                      <a:endParaRPr lang="en-GB" sz="1300" dirty="0"/>
                    </a:p>
                    <a:p>
                      <a:pPr algn="r"/>
                      <a:r>
                        <a:rPr lang="en-GB" sz="1300" dirty="0"/>
                        <a:t>7</a:t>
                      </a:r>
                    </a:p>
                    <a:p>
                      <a:pPr algn="r"/>
                      <a:r>
                        <a:rPr lang="en-GB" sz="1300" dirty="0"/>
                        <a:t>78</a:t>
                      </a:r>
                    </a:p>
                    <a:p>
                      <a:pPr algn="r"/>
                      <a:r>
                        <a:rPr lang="en-GB" sz="1300" dirty="0"/>
                        <a:t>6</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dirty="0"/>
                    </a:p>
                    <a:p>
                      <a:endParaRPr lang="en-GB" sz="1300" dirty="0"/>
                    </a:p>
                    <a:p>
                      <a:endParaRPr lang="en-GB" sz="1300" dirty="0"/>
                    </a:p>
                    <a:p>
                      <a:r>
                        <a:rPr lang="en-GB" sz="1300" dirty="0"/>
                        <a:t>(1.8)</a:t>
                      </a:r>
                    </a:p>
                    <a:p>
                      <a:r>
                        <a:rPr lang="en-GB" sz="1300" dirty="0"/>
                        <a:t>(19.8)</a:t>
                      </a:r>
                    </a:p>
                    <a:p>
                      <a:r>
                        <a:rPr lang="en-GB" sz="1300" dirty="0"/>
                        <a:t>(1.5)</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300" dirty="0"/>
                    </a:p>
                    <a:p>
                      <a:pPr algn="r"/>
                      <a:endParaRPr lang="en-GB" sz="1300" dirty="0"/>
                    </a:p>
                    <a:p>
                      <a:pPr algn="r"/>
                      <a:endParaRPr lang="en-GB" sz="1300" dirty="0"/>
                    </a:p>
                    <a:p>
                      <a:pPr algn="r"/>
                      <a:r>
                        <a:rPr lang="en-GB" sz="1300" dirty="0"/>
                        <a:t>3</a:t>
                      </a:r>
                    </a:p>
                    <a:p>
                      <a:pPr algn="r"/>
                      <a:r>
                        <a:rPr lang="en-GB" sz="1300" dirty="0"/>
                        <a:t>68</a:t>
                      </a:r>
                    </a:p>
                    <a:p>
                      <a:pPr algn="r"/>
                      <a:r>
                        <a:rPr lang="en-GB" sz="1300" dirty="0"/>
                        <a:t>7</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dirty="0"/>
                    </a:p>
                    <a:p>
                      <a:endParaRPr lang="en-GB" sz="1300" dirty="0"/>
                    </a:p>
                    <a:p>
                      <a:endParaRPr lang="en-GB" sz="1300" dirty="0"/>
                    </a:p>
                    <a:p>
                      <a:r>
                        <a:rPr lang="en-GB" sz="1300" dirty="0"/>
                        <a:t>(&lt;1)</a:t>
                      </a:r>
                    </a:p>
                    <a:p>
                      <a:r>
                        <a:rPr lang="en-GB" sz="1300" dirty="0"/>
                        <a:t>(17.3)</a:t>
                      </a:r>
                    </a:p>
                    <a:p>
                      <a:r>
                        <a:rPr lang="en-GB" sz="1300" dirty="0"/>
                        <a:t>(1.8)</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26589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70" y="115363"/>
            <a:ext cx="10635342" cy="723446"/>
          </a:xfrm>
        </p:spPr>
        <p:txBody>
          <a:bodyPr/>
          <a:lstStyle/>
          <a:p>
            <a:r>
              <a:rPr lang="en-GB" dirty="0"/>
              <a:t>Summary</a:t>
            </a:r>
          </a:p>
        </p:txBody>
      </p:sp>
      <p:sp>
        <p:nvSpPr>
          <p:cNvPr id="3" name="Content Placeholder 2"/>
          <p:cNvSpPr>
            <a:spLocks noGrp="1"/>
          </p:cNvSpPr>
          <p:nvPr>
            <p:ph idx="1"/>
          </p:nvPr>
        </p:nvSpPr>
        <p:spPr>
          <a:xfrm>
            <a:off x="146064" y="976401"/>
            <a:ext cx="11575673" cy="4905198"/>
          </a:xfrm>
        </p:spPr>
        <p:txBody>
          <a:bodyPr>
            <a:normAutofit/>
          </a:bodyPr>
          <a:lstStyle/>
          <a:p>
            <a:pPr>
              <a:spcBef>
                <a:spcPts val="1200"/>
              </a:spcBef>
              <a:buClr>
                <a:srgbClr val="005294"/>
              </a:buClr>
            </a:pPr>
            <a:r>
              <a:rPr lang="en-GB" sz="2000" kern="0" dirty="0">
                <a:solidFill>
                  <a:srgbClr val="5B5C5E"/>
                </a:solidFill>
              </a:rPr>
              <a:t>In the </a:t>
            </a:r>
            <a:r>
              <a:rPr lang="en-GB" sz="2000" kern="0" dirty="0" err="1">
                <a:solidFill>
                  <a:srgbClr val="5B5C5E"/>
                </a:solidFill>
              </a:rPr>
              <a:t>TTrials</a:t>
            </a:r>
            <a:r>
              <a:rPr lang="en-GB" sz="2000" kern="0" dirty="0">
                <a:solidFill>
                  <a:srgbClr val="5B5C5E"/>
                </a:solidFill>
              </a:rPr>
              <a:t>, </a:t>
            </a:r>
            <a:r>
              <a:rPr lang="en-GB" sz="2000" kern="0" dirty="0" err="1">
                <a:solidFill>
                  <a:srgbClr val="5B5C5E"/>
                </a:solidFill>
              </a:rPr>
              <a:t>TTh</a:t>
            </a:r>
            <a:r>
              <a:rPr lang="en-GB" sz="2000" kern="0" dirty="0">
                <a:solidFill>
                  <a:srgbClr val="5B5C5E"/>
                </a:solidFill>
              </a:rPr>
              <a:t> in the form of a gel given for 1 year to older men with low testosterone:</a:t>
            </a:r>
          </a:p>
          <a:p>
            <a:pPr lvl="1">
              <a:spcBef>
                <a:spcPts val="700"/>
              </a:spcBef>
            </a:pPr>
            <a:r>
              <a:rPr lang="en-GB" kern="0" dirty="0">
                <a:solidFill>
                  <a:srgbClr val="5B5C5E"/>
                </a:solidFill>
              </a:rPr>
              <a:t>Improved all aspects of sexual function</a:t>
            </a:r>
          </a:p>
          <a:p>
            <a:pPr lvl="1">
              <a:spcBef>
                <a:spcPts val="700"/>
              </a:spcBef>
            </a:pPr>
            <a:r>
              <a:rPr lang="en-GB" kern="0" dirty="0">
                <a:solidFill>
                  <a:srgbClr val="5B5C5E"/>
                </a:solidFill>
              </a:rPr>
              <a:t>Improved walking distance by a small amount</a:t>
            </a:r>
          </a:p>
          <a:p>
            <a:pPr lvl="1">
              <a:spcBef>
                <a:spcPts val="700"/>
              </a:spcBef>
            </a:pPr>
            <a:r>
              <a:rPr lang="en-GB" kern="0" dirty="0">
                <a:solidFill>
                  <a:srgbClr val="5B5C5E"/>
                </a:solidFill>
              </a:rPr>
              <a:t>Improved haemoglobin levels and corrected mild to moderate anaemia</a:t>
            </a:r>
          </a:p>
          <a:p>
            <a:pPr lvl="1">
              <a:spcBef>
                <a:spcPts val="700"/>
              </a:spcBef>
            </a:pPr>
            <a:r>
              <a:rPr lang="en-GB" kern="0" dirty="0">
                <a:solidFill>
                  <a:srgbClr val="5B5C5E"/>
                </a:solidFill>
              </a:rPr>
              <a:t>Markedly increased </a:t>
            </a:r>
            <a:r>
              <a:rPr lang="en-GB" kern="0" dirty="0" err="1">
                <a:solidFill>
                  <a:srgbClr val="5B5C5E"/>
                </a:solidFill>
              </a:rPr>
              <a:t>vBMD</a:t>
            </a:r>
            <a:r>
              <a:rPr lang="en-GB" kern="0" dirty="0">
                <a:solidFill>
                  <a:srgbClr val="5B5C5E"/>
                </a:solidFill>
              </a:rPr>
              <a:t> and estimated bone strength</a:t>
            </a:r>
          </a:p>
          <a:p>
            <a:pPr lvl="1">
              <a:spcBef>
                <a:spcPts val="700"/>
              </a:spcBef>
            </a:pPr>
            <a:r>
              <a:rPr lang="en-GB" kern="0" dirty="0">
                <a:solidFill>
                  <a:srgbClr val="5B5C5E"/>
                </a:solidFill>
              </a:rPr>
              <a:t>Did not improve vitality, but slightly improved mood and depressive symptoms</a:t>
            </a:r>
          </a:p>
          <a:p>
            <a:pPr lvl="1">
              <a:spcBef>
                <a:spcPts val="700"/>
              </a:spcBef>
            </a:pPr>
            <a:r>
              <a:rPr lang="en-GB" kern="0" dirty="0">
                <a:solidFill>
                  <a:srgbClr val="5B5C5E"/>
                </a:solidFill>
              </a:rPr>
              <a:t>Did not improve memory or cognitive function</a:t>
            </a:r>
          </a:p>
          <a:p>
            <a:pPr lvl="1">
              <a:spcBef>
                <a:spcPts val="700"/>
              </a:spcBef>
            </a:pPr>
            <a:r>
              <a:rPr lang="en-GB" kern="0" dirty="0">
                <a:solidFill>
                  <a:srgbClr val="5B5C5E"/>
                </a:solidFill>
              </a:rPr>
              <a:t>Increased coronary artery plaque volume</a:t>
            </a:r>
          </a:p>
          <a:p>
            <a:pPr lvl="1">
              <a:spcBef>
                <a:spcPts val="700"/>
              </a:spcBef>
            </a:pPr>
            <a:r>
              <a:rPr lang="en-GB" kern="0" dirty="0">
                <a:solidFill>
                  <a:srgbClr val="5B5C5E"/>
                </a:solidFill>
              </a:rPr>
              <a:t>Was not associated with more CV or prostate adverse events; however, the number of men and treatment duration were insufficient to draw definitive conclusions about the risks of </a:t>
            </a:r>
            <a:r>
              <a:rPr lang="en-GB" kern="0" dirty="0" err="1">
                <a:solidFill>
                  <a:srgbClr val="5B5C5E"/>
                </a:solidFill>
              </a:rPr>
              <a:t>TTh</a:t>
            </a:r>
            <a:r>
              <a:rPr lang="en-GB" kern="0" dirty="0">
                <a:solidFill>
                  <a:srgbClr val="5B5C5E"/>
                </a:solidFill>
              </a:rPr>
              <a:t> in this regard</a:t>
            </a:r>
          </a:p>
        </p:txBody>
      </p:sp>
      <p:sp>
        <p:nvSpPr>
          <p:cNvPr id="8" name="TextBox 7"/>
          <p:cNvSpPr txBox="1"/>
          <p:nvPr/>
        </p:nvSpPr>
        <p:spPr>
          <a:xfrm>
            <a:off x="1524001" y="5797490"/>
            <a:ext cx="9144001" cy="400110"/>
          </a:xfrm>
          <a:prstGeom prst="rect">
            <a:avLst/>
          </a:prstGeom>
          <a:noFill/>
        </p:spPr>
        <p:txBody>
          <a:bodyPr wrap="square" rtlCol="0" anchor="b">
            <a:spAutoFit/>
          </a:bodyPr>
          <a:lstStyle/>
          <a:p>
            <a:pPr defTabSz="457200">
              <a:defRPr/>
            </a:pPr>
            <a:r>
              <a:rPr lang="en-GB" sz="1000" dirty="0">
                <a:solidFill>
                  <a:srgbClr val="5B5C5E"/>
                </a:solidFill>
              </a:rPr>
              <a:t>CV, cardiovascular; TD, testosterone deficiency; TTh, testosterone therapy; </a:t>
            </a:r>
            <a:r>
              <a:rPr lang="en-GB" sz="1000" dirty="0" err="1">
                <a:solidFill>
                  <a:srgbClr val="5B5C5E"/>
                </a:solidFill>
              </a:rPr>
              <a:t>vBMD</a:t>
            </a:r>
            <a:r>
              <a:rPr lang="en-GB" sz="1000" dirty="0">
                <a:solidFill>
                  <a:srgbClr val="5B5C5E"/>
                </a:solidFill>
              </a:rPr>
              <a:t>, volumetric bone mineral density</a:t>
            </a:r>
          </a:p>
          <a:p>
            <a:pPr defTabSz="457200">
              <a:defRPr/>
            </a:pPr>
            <a:r>
              <a:rPr lang="sv-SE" sz="1000" dirty="0">
                <a:solidFill>
                  <a:srgbClr val="5B5C5E"/>
                </a:solidFill>
              </a:rPr>
              <a:t>Snyder PJ </a:t>
            </a:r>
            <a:r>
              <a:rPr lang="sv-SE" sz="1000" i="1" dirty="0">
                <a:solidFill>
                  <a:srgbClr val="5B5C5E"/>
                </a:solidFill>
              </a:rPr>
              <a:t>et al. Endocr Rev</a:t>
            </a:r>
            <a:r>
              <a:rPr lang="sv-SE" sz="1000" dirty="0">
                <a:solidFill>
                  <a:srgbClr val="5B5C5E"/>
                </a:solidFill>
              </a:rPr>
              <a:t> 2018;39:369–86.</a:t>
            </a:r>
            <a:endParaRPr lang="en-GB" sz="1000" dirty="0">
              <a:solidFill>
                <a:srgbClr val="5B5C5E"/>
              </a:solidFill>
            </a:endParaRPr>
          </a:p>
        </p:txBody>
      </p:sp>
    </p:spTree>
    <p:extLst>
      <p:ext uri="{BB962C8B-B14F-4D97-AF65-F5344CB8AC3E}">
        <p14:creationId xmlns:p14="http://schemas.microsoft.com/office/powerpoint/2010/main" val="119478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152401"/>
            <a:ext cx="11429999" cy="834047"/>
          </a:xfrm>
        </p:spPr>
        <p:txBody>
          <a:bodyPr>
            <a:noAutofit/>
          </a:bodyPr>
          <a:lstStyle/>
          <a:p>
            <a:r>
              <a:rPr lang="en-GB" sz="2800" dirty="0">
                <a:solidFill>
                  <a:schemeClr val="accent1"/>
                </a:solidFill>
              </a:rPr>
              <a:t>The Testosterone Trials:</a:t>
            </a:r>
            <a:r>
              <a:rPr lang="en-GB" sz="2800" dirty="0"/>
              <a:t> the impact of TTh on seven clinical outcomes in older men with low testosterone</a:t>
            </a:r>
          </a:p>
        </p:txBody>
      </p:sp>
      <p:sp>
        <p:nvSpPr>
          <p:cNvPr id="5" name="TextBox 4"/>
          <p:cNvSpPr txBox="1"/>
          <p:nvPr/>
        </p:nvSpPr>
        <p:spPr>
          <a:xfrm>
            <a:off x="1524001" y="5797490"/>
            <a:ext cx="9144001" cy="400110"/>
          </a:xfrm>
          <a:prstGeom prst="rect">
            <a:avLst/>
          </a:prstGeom>
          <a:noFill/>
        </p:spPr>
        <p:txBody>
          <a:bodyPr wrap="square" rtlCol="0" anchor="b">
            <a:spAutoFit/>
          </a:bodyPr>
          <a:lstStyle/>
          <a:p>
            <a:r>
              <a:rPr lang="en-GB" sz="1000" dirty="0">
                <a:solidFill>
                  <a:schemeClr val="tx2"/>
                </a:solidFill>
              </a:rPr>
              <a:t>PDE-5, phosphodiesterase type 5; TTh, testosterone therapy</a:t>
            </a:r>
          </a:p>
          <a:p>
            <a:r>
              <a:rPr lang="sv-SE" sz="1000" dirty="0">
                <a:solidFill>
                  <a:schemeClr val="tx2"/>
                </a:solidFill>
              </a:rPr>
              <a:t>Snyder PJ </a:t>
            </a:r>
            <a:r>
              <a:rPr lang="sv-SE" sz="1000" i="1" dirty="0">
                <a:solidFill>
                  <a:schemeClr val="tx2"/>
                </a:solidFill>
              </a:rPr>
              <a:t>et al. Endocr Rev</a:t>
            </a:r>
            <a:r>
              <a:rPr lang="sv-SE" sz="1000" dirty="0">
                <a:solidFill>
                  <a:schemeClr val="tx2"/>
                </a:solidFill>
              </a:rPr>
              <a:t> 2018;39:369–86.</a:t>
            </a:r>
            <a:endParaRPr lang="en-GB" sz="1000" dirty="0">
              <a:solidFill>
                <a:schemeClr val="tx2"/>
              </a:solidFill>
            </a:endParaRPr>
          </a:p>
        </p:txBody>
      </p:sp>
      <p:grpSp>
        <p:nvGrpSpPr>
          <p:cNvPr id="11" name="Group 10"/>
          <p:cNvGrpSpPr/>
          <p:nvPr/>
        </p:nvGrpSpPr>
        <p:grpSpPr>
          <a:xfrm>
            <a:off x="438539" y="1138064"/>
            <a:ext cx="11056775" cy="4534948"/>
            <a:chOff x="379863" y="1138064"/>
            <a:chExt cx="8536542" cy="4659426"/>
          </a:xfrm>
        </p:grpSpPr>
        <p:sp>
          <p:nvSpPr>
            <p:cNvPr id="26" name="Content Placeholder 2"/>
            <p:cNvSpPr txBox="1">
              <a:spLocks/>
            </p:cNvSpPr>
            <p:nvPr/>
          </p:nvSpPr>
          <p:spPr>
            <a:xfrm>
              <a:off x="379864" y="1138064"/>
              <a:ext cx="8384272" cy="4659426"/>
            </a:xfrm>
            <a:prstGeom prst="roundRect">
              <a:avLst>
                <a:gd name="adj" fmla="val 5585"/>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Clr>
                  <a:srgbClr val="005294"/>
                </a:buClr>
                <a:buNone/>
              </a:pPr>
              <a:endParaRPr lang="en-GB" sz="1800" dirty="0">
                <a:solidFill>
                  <a:srgbClr val="005294"/>
                </a:solidFill>
              </a:endParaRPr>
            </a:p>
          </p:txBody>
        </p:sp>
        <p:sp>
          <p:nvSpPr>
            <p:cNvPr id="9" name="Rectangle 8"/>
            <p:cNvSpPr/>
            <p:nvPr/>
          </p:nvSpPr>
          <p:spPr>
            <a:xfrm>
              <a:off x="379865" y="2753591"/>
              <a:ext cx="8384270" cy="7739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8" name="Picture 2"/>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3958" y="1966014"/>
              <a:ext cx="652006" cy="6211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Content Placeholder 2"/>
            <p:cNvSpPr txBox="1">
              <a:spLocks/>
            </p:cNvSpPr>
            <p:nvPr/>
          </p:nvSpPr>
          <p:spPr>
            <a:xfrm>
              <a:off x="1524687" y="2001472"/>
              <a:ext cx="7239448" cy="550234"/>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5294"/>
                </a:buClr>
              </a:pPr>
              <a:r>
                <a:rPr lang="en-GB" sz="1400" b="1" dirty="0" err="1">
                  <a:solidFill>
                    <a:srgbClr val="005294"/>
                  </a:solidFill>
                  <a:latin typeface="+mn-lt"/>
                </a:rPr>
                <a:t>TTrials</a:t>
              </a:r>
              <a:r>
                <a:rPr lang="en-GB" sz="1400" b="1" dirty="0">
                  <a:solidFill>
                    <a:srgbClr val="005294"/>
                  </a:solidFill>
                  <a:latin typeface="+mn-lt"/>
                </a:rPr>
                <a:t> (n=7): </a:t>
              </a:r>
              <a:r>
                <a:rPr lang="en-GB" sz="1400" dirty="0">
                  <a:solidFill>
                    <a:srgbClr val="005294"/>
                  </a:solidFill>
                  <a:latin typeface="+mn-lt"/>
                </a:rPr>
                <a:t>Sexual Function, Physical Function, Vitality, Cognitive Function,                                                     Anaemia, Cardiovascular, Bone</a:t>
              </a:r>
            </a:p>
            <a:p>
              <a:pPr>
                <a:buClr>
                  <a:srgbClr val="005294"/>
                </a:buClr>
              </a:pPr>
              <a:r>
                <a:rPr lang="en-GB" sz="1400" dirty="0">
                  <a:solidFill>
                    <a:srgbClr val="005294"/>
                  </a:solidFill>
                  <a:latin typeface="+mn-lt"/>
                </a:rPr>
                <a:t>Non-randomised, double-blinded, placebo-controlled design</a:t>
              </a:r>
            </a:p>
          </p:txBody>
        </p:sp>
        <p:sp>
          <p:nvSpPr>
            <p:cNvPr id="50" name="Content Placeholder 2"/>
            <p:cNvSpPr txBox="1">
              <a:spLocks/>
            </p:cNvSpPr>
            <p:nvPr/>
          </p:nvSpPr>
          <p:spPr>
            <a:xfrm>
              <a:off x="1524687" y="2763233"/>
              <a:ext cx="7239450" cy="764323"/>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prstClr val="white"/>
                </a:buClr>
              </a:pPr>
              <a:r>
                <a:rPr lang="en-GB" sz="1400" dirty="0">
                  <a:solidFill>
                    <a:prstClr val="white"/>
                  </a:solidFill>
                  <a:latin typeface="+mn-lt"/>
                </a:rPr>
                <a:t>Men with </a:t>
              </a:r>
              <a:r>
                <a:rPr lang="en-GB" sz="1400" b="1" dirty="0">
                  <a:solidFill>
                    <a:prstClr val="white"/>
                  </a:solidFill>
                  <a:latin typeface="+mn-lt"/>
                </a:rPr>
                <a:t>average testosterone level &lt;9.5 </a:t>
              </a:r>
              <a:r>
                <a:rPr lang="en-GB" sz="1400" b="1" dirty="0" err="1">
                  <a:solidFill>
                    <a:prstClr val="white"/>
                  </a:solidFill>
                  <a:latin typeface="+mn-lt"/>
                </a:rPr>
                <a:t>nmol</a:t>
              </a:r>
              <a:r>
                <a:rPr lang="en-GB" sz="1400" b="1" dirty="0">
                  <a:solidFill>
                    <a:prstClr val="white"/>
                  </a:solidFill>
                  <a:latin typeface="+mn-lt"/>
                </a:rPr>
                <a:t>/L (&lt;275 ng/</a:t>
              </a:r>
              <a:r>
                <a:rPr lang="en-GB" sz="1400" b="1" dirty="0" err="1">
                  <a:solidFill>
                    <a:prstClr val="white"/>
                  </a:solidFill>
                  <a:latin typeface="+mn-lt"/>
                </a:rPr>
                <a:t>dL</a:t>
              </a:r>
              <a:r>
                <a:rPr lang="en-GB" sz="1400" b="1" dirty="0">
                  <a:solidFill>
                    <a:prstClr val="white"/>
                  </a:solidFill>
                  <a:latin typeface="+mn-lt"/>
                </a:rPr>
                <a:t>)</a:t>
              </a:r>
            </a:p>
          </p:txBody>
        </p:sp>
        <p:pic>
          <p:nvPicPr>
            <p:cNvPr id="54" name="Picture 2"/>
            <p:cNvPicPr>
              <a:picLocks noChangeAspect="1" noChangeArrowheads="1"/>
            </p:cNvPicPr>
            <p:nvPr/>
          </p:nvPicPr>
          <p:blipFill rotWithShape="1">
            <a:blip r:embed="rId5"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48298" y="2806865"/>
              <a:ext cx="363326" cy="677058"/>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ound Same Side Corner Rectangle 54"/>
            <p:cNvSpPr/>
            <p:nvPr/>
          </p:nvSpPr>
          <p:spPr>
            <a:xfrm flipV="1">
              <a:off x="379864" y="4510135"/>
              <a:ext cx="8384271" cy="1287355"/>
            </a:xfrm>
            <a:prstGeom prst="round2SameRect">
              <a:avLst>
                <a:gd name="adj1" fmla="val 21656"/>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2" name="Content Placeholder 2"/>
            <p:cNvSpPr txBox="1">
              <a:spLocks/>
            </p:cNvSpPr>
            <p:nvPr/>
          </p:nvSpPr>
          <p:spPr>
            <a:xfrm>
              <a:off x="1480060" y="3534862"/>
              <a:ext cx="7284077" cy="855927"/>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5294"/>
                </a:buClr>
              </a:pPr>
              <a:r>
                <a:rPr lang="en-GB" sz="1400" dirty="0">
                  <a:solidFill>
                    <a:srgbClr val="005294"/>
                  </a:solidFill>
                  <a:latin typeface="+mn-lt"/>
                </a:rPr>
                <a:t>Participants received </a:t>
              </a:r>
              <a:r>
                <a:rPr lang="en-GB" sz="1400" b="1" dirty="0">
                  <a:solidFill>
                    <a:srgbClr val="005294"/>
                  </a:solidFill>
                  <a:latin typeface="+mn-lt"/>
                </a:rPr>
                <a:t>1% testosterone gel</a:t>
              </a:r>
              <a:r>
                <a:rPr lang="en-GB" sz="1400" dirty="0">
                  <a:solidFill>
                    <a:srgbClr val="005294"/>
                  </a:solidFill>
                  <a:latin typeface="+mn-lt"/>
                </a:rPr>
                <a:t> in a pump dispenser (5 g/day, adjusted to maintain normal testosterone levels for a young man) or </a:t>
              </a:r>
              <a:r>
                <a:rPr lang="en-GB" sz="1400" b="1" dirty="0">
                  <a:solidFill>
                    <a:srgbClr val="005294"/>
                  </a:solidFill>
                  <a:latin typeface="+mn-lt"/>
                </a:rPr>
                <a:t>placebo gel for 12 months</a:t>
              </a:r>
            </a:p>
          </p:txBody>
        </p:sp>
        <p:grpSp>
          <p:nvGrpSpPr>
            <p:cNvPr id="57" name="Group 56"/>
            <p:cNvGrpSpPr/>
            <p:nvPr/>
          </p:nvGrpSpPr>
          <p:grpSpPr>
            <a:xfrm flipH="1">
              <a:off x="742685" y="3594684"/>
              <a:ext cx="374553" cy="873806"/>
              <a:chOff x="6477000" y="1764989"/>
              <a:chExt cx="1389361" cy="3241288"/>
            </a:xfrm>
            <a:effectLst>
              <a:outerShdw blurRad="76200" dir="18900000" sy="23000" kx="-1200000" algn="bl" rotWithShape="0">
                <a:prstClr val="black">
                  <a:alpha val="20000"/>
                </a:prstClr>
              </a:outerShdw>
            </a:effectLst>
          </p:grpSpPr>
          <p:sp>
            <p:nvSpPr>
              <p:cNvPr id="75" name="Freeform 74"/>
              <p:cNvSpPr/>
              <p:nvPr/>
            </p:nvSpPr>
            <p:spPr>
              <a:xfrm>
                <a:off x="6638925" y="1952625"/>
                <a:ext cx="771525" cy="2886075"/>
              </a:xfrm>
              <a:custGeom>
                <a:avLst/>
                <a:gdLst>
                  <a:gd name="connsiteX0" fmla="*/ 657225 w 771525"/>
                  <a:gd name="connsiteY0" fmla="*/ 0 h 2886075"/>
                  <a:gd name="connsiteX1" fmla="*/ 400050 w 771525"/>
                  <a:gd name="connsiteY1" fmla="*/ 0 h 2886075"/>
                  <a:gd name="connsiteX2" fmla="*/ 400050 w 771525"/>
                  <a:gd name="connsiteY2" fmla="*/ 342900 h 2886075"/>
                  <a:gd name="connsiteX3" fmla="*/ 295275 w 771525"/>
                  <a:gd name="connsiteY3" fmla="*/ 342900 h 2886075"/>
                  <a:gd name="connsiteX4" fmla="*/ 295275 w 771525"/>
                  <a:gd name="connsiteY4" fmla="*/ 647700 h 2886075"/>
                  <a:gd name="connsiteX5" fmla="*/ 9525 w 771525"/>
                  <a:gd name="connsiteY5" fmla="*/ 981075 h 2886075"/>
                  <a:gd name="connsiteX6" fmla="*/ 0 w 771525"/>
                  <a:gd name="connsiteY6" fmla="*/ 2619375 h 2886075"/>
                  <a:gd name="connsiteX7" fmla="*/ 142875 w 771525"/>
                  <a:gd name="connsiteY7" fmla="*/ 2886075 h 2886075"/>
                  <a:gd name="connsiteX8" fmla="*/ 419100 w 771525"/>
                  <a:gd name="connsiteY8" fmla="*/ 2581275 h 2886075"/>
                  <a:gd name="connsiteX9" fmla="*/ 428625 w 771525"/>
                  <a:gd name="connsiteY9" fmla="*/ 695325 h 2886075"/>
                  <a:gd name="connsiteX10" fmla="*/ 752475 w 771525"/>
                  <a:gd name="connsiteY10" fmla="*/ 676275 h 2886075"/>
                  <a:gd name="connsiteX11" fmla="*/ 771525 w 771525"/>
                  <a:gd name="connsiteY11" fmla="*/ 361950 h 2886075"/>
                  <a:gd name="connsiteX12" fmla="*/ 666750 w 771525"/>
                  <a:gd name="connsiteY12" fmla="*/ 333375 h 2886075"/>
                  <a:gd name="connsiteX13" fmla="*/ 657225 w 771525"/>
                  <a:gd name="connsiteY13" fmla="*/ 0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2886075">
                    <a:moveTo>
                      <a:pt x="657225" y="0"/>
                    </a:moveTo>
                    <a:lnTo>
                      <a:pt x="400050" y="0"/>
                    </a:lnTo>
                    <a:lnTo>
                      <a:pt x="400050" y="342900"/>
                    </a:lnTo>
                    <a:lnTo>
                      <a:pt x="295275" y="342900"/>
                    </a:lnTo>
                    <a:lnTo>
                      <a:pt x="295275" y="647700"/>
                    </a:lnTo>
                    <a:lnTo>
                      <a:pt x="9525" y="981075"/>
                    </a:lnTo>
                    <a:lnTo>
                      <a:pt x="0" y="2619375"/>
                    </a:lnTo>
                    <a:lnTo>
                      <a:pt x="142875" y="2886075"/>
                    </a:lnTo>
                    <a:lnTo>
                      <a:pt x="419100" y="2581275"/>
                    </a:lnTo>
                    <a:lnTo>
                      <a:pt x="428625" y="695325"/>
                    </a:lnTo>
                    <a:lnTo>
                      <a:pt x="752475" y="676275"/>
                    </a:lnTo>
                    <a:lnTo>
                      <a:pt x="771525" y="361950"/>
                    </a:lnTo>
                    <a:lnTo>
                      <a:pt x="666750" y="333375"/>
                    </a:lnTo>
                    <a:lnTo>
                      <a:pt x="657225"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76" name="Picture 6"/>
              <p:cNvPicPr>
                <a:picLocks noChangeAspect="1" noChangeArrowheads="1"/>
              </p:cNvPicPr>
              <p:nvPr/>
            </p:nvPicPr>
            <p:blipFill>
              <a:blip r:embed="rId7"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7000" y="1764989"/>
                <a:ext cx="1389361" cy="32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32" name="Straight Connector 31"/>
            <p:cNvCxnSpPr/>
            <p:nvPr/>
          </p:nvCxnSpPr>
          <p:spPr>
            <a:xfrm>
              <a:off x="1456894" y="1216864"/>
              <a:ext cx="0" cy="458062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3" name="Content Placeholder 2"/>
            <p:cNvSpPr txBox="1">
              <a:spLocks/>
            </p:cNvSpPr>
            <p:nvPr/>
          </p:nvSpPr>
          <p:spPr>
            <a:xfrm>
              <a:off x="1524687" y="4542405"/>
              <a:ext cx="7239448" cy="1075999"/>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prstClr val="white"/>
                </a:buClr>
              </a:pPr>
              <a:r>
                <a:rPr lang="en-GB" sz="1400" b="1" dirty="0">
                  <a:solidFill>
                    <a:prstClr val="white"/>
                  </a:solidFill>
                  <a:latin typeface="+mn-lt"/>
                </a:rPr>
                <a:t>Treatment allocated by minimisation</a:t>
              </a:r>
              <a:r>
                <a:rPr lang="en-GB" sz="1400" dirty="0">
                  <a:solidFill>
                    <a:prstClr val="white"/>
                  </a:solidFill>
                  <a:latin typeface="+mn-lt"/>
                </a:rPr>
                <a:t> </a:t>
              </a:r>
              <a:br>
                <a:rPr lang="en-GB" sz="1400" dirty="0">
                  <a:solidFill>
                    <a:prstClr val="white"/>
                  </a:solidFill>
                  <a:latin typeface="+mn-lt"/>
                </a:rPr>
              </a:br>
              <a:r>
                <a:rPr lang="en-GB" sz="1400" dirty="0">
                  <a:solidFill>
                    <a:prstClr val="white"/>
                  </a:solidFill>
                  <a:latin typeface="+mn-lt"/>
                </a:rPr>
                <a:t>(allows balancing with a larger number of variables than stratified randomisation)</a:t>
              </a:r>
            </a:p>
            <a:p>
              <a:pPr lvl="1">
                <a:buClr>
                  <a:prstClr val="white"/>
                </a:buClr>
              </a:pPr>
              <a:r>
                <a:rPr lang="en-GB" sz="1200" dirty="0">
                  <a:solidFill>
                    <a:prstClr val="white"/>
                  </a:solidFill>
                  <a:latin typeface="+mn-lt"/>
                </a:rPr>
                <a:t>Balancing variables included </a:t>
              </a:r>
              <a:r>
                <a:rPr lang="en-GB" sz="1200" b="1" dirty="0">
                  <a:solidFill>
                    <a:prstClr val="white"/>
                  </a:solidFill>
                  <a:latin typeface="+mn-lt"/>
                </a:rPr>
                <a:t>age ≤ or &gt;75 years</a:t>
              </a:r>
              <a:r>
                <a:rPr lang="en-GB" sz="1200" dirty="0">
                  <a:solidFill>
                    <a:prstClr val="white"/>
                  </a:solidFill>
                  <a:latin typeface="+mn-lt"/>
                </a:rPr>
                <a:t>, </a:t>
              </a:r>
              <a:r>
                <a:rPr lang="en-GB" sz="1200" b="1" dirty="0">
                  <a:solidFill>
                    <a:prstClr val="white"/>
                  </a:solidFill>
                  <a:latin typeface="+mn-lt"/>
                </a:rPr>
                <a:t>screening testosterone levels ≤ or &gt;6.9 nmol/L (200 ng/dL)</a:t>
              </a:r>
              <a:r>
                <a:rPr lang="en-GB" sz="1200" dirty="0">
                  <a:solidFill>
                    <a:prstClr val="white"/>
                  </a:solidFill>
                  <a:latin typeface="+mn-lt"/>
                </a:rPr>
                <a:t>, </a:t>
              </a:r>
              <a:r>
                <a:rPr lang="en-GB" sz="1200" b="1" dirty="0">
                  <a:solidFill>
                    <a:prstClr val="white"/>
                  </a:solidFill>
                  <a:latin typeface="+mn-lt"/>
                </a:rPr>
                <a:t>use/non-use of antidepressants</a:t>
              </a:r>
              <a:r>
                <a:rPr lang="en-GB" sz="1200" dirty="0">
                  <a:solidFill>
                    <a:prstClr val="white"/>
                  </a:solidFill>
                  <a:latin typeface="+mn-lt"/>
                </a:rPr>
                <a:t> and </a:t>
              </a:r>
              <a:r>
                <a:rPr lang="en-GB" sz="1200" b="1" dirty="0">
                  <a:solidFill>
                    <a:prstClr val="white"/>
                  </a:solidFill>
                  <a:latin typeface="+mn-lt"/>
                </a:rPr>
                <a:t>use/non-use of PDE-5 inhibitors</a:t>
              </a:r>
              <a:endParaRPr lang="en-GB" sz="1200" dirty="0">
                <a:solidFill>
                  <a:prstClr val="white"/>
                </a:solidFill>
                <a:latin typeface="+mn-lt"/>
              </a:endParaRPr>
            </a:p>
          </p:txBody>
        </p:sp>
        <p:grpSp>
          <p:nvGrpSpPr>
            <p:cNvPr id="22" name="Group 21"/>
            <p:cNvGrpSpPr/>
            <p:nvPr/>
          </p:nvGrpSpPr>
          <p:grpSpPr>
            <a:xfrm>
              <a:off x="580604" y="4716153"/>
              <a:ext cx="698715" cy="940300"/>
              <a:chOff x="-2151889" y="2197805"/>
              <a:chExt cx="464635" cy="625284"/>
            </a:xfrm>
            <a:effectLst>
              <a:outerShdw blurRad="50800" dist="38100" dir="2700000" algn="tl" rotWithShape="0">
                <a:prstClr val="black">
                  <a:alpha val="40000"/>
                </a:prstClr>
              </a:outerShdw>
            </a:effectLst>
          </p:grpSpPr>
          <p:pic>
            <p:nvPicPr>
              <p:cNvPr id="85" name="Picture 4"/>
              <p:cNvPicPr>
                <a:picLocks noChangeAspect="1" noChangeArrowheads="1"/>
              </p:cNvPicPr>
              <p:nvPr/>
            </p:nvPicPr>
            <p:blipFill rotWithShape="1">
              <a:blip r:embed="rId8"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54065" b="69604"/>
              <a:stretch/>
            </p:blipFill>
            <p:spPr bwMode="auto">
              <a:xfrm>
                <a:off x="-2151889" y="2197805"/>
                <a:ext cx="464635" cy="30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4"/>
              <p:cNvPicPr>
                <a:picLocks noChangeAspect="1" noChangeArrowheads="1"/>
              </p:cNvPicPr>
              <p:nvPr/>
            </p:nvPicPr>
            <p:blipFill rotWithShape="1">
              <a:blip r:embed="rId8"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54065" t="69054" b="-1153"/>
              <a:stretch/>
            </p:blipFill>
            <p:spPr bwMode="auto">
              <a:xfrm>
                <a:off x="-2151889" y="2500547"/>
                <a:ext cx="464635" cy="322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Round Same Side Corner Rectangle 44"/>
            <p:cNvSpPr/>
            <p:nvPr/>
          </p:nvSpPr>
          <p:spPr>
            <a:xfrm>
              <a:off x="379863" y="1138064"/>
              <a:ext cx="8384271" cy="646331"/>
            </a:xfrm>
            <a:prstGeom prst="round2SameRect">
              <a:avLst>
                <a:gd name="adj1" fmla="val 41931"/>
                <a:gd name="adj2"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8" name="Rectangle 27"/>
            <p:cNvSpPr/>
            <p:nvPr/>
          </p:nvSpPr>
          <p:spPr>
            <a:xfrm>
              <a:off x="638396" y="1236061"/>
              <a:ext cx="7867204" cy="461665"/>
            </a:xfrm>
            <a:prstGeom prst="rect">
              <a:avLst/>
            </a:prstGeom>
            <a:noFill/>
            <a:ln>
              <a:noFill/>
            </a:ln>
          </p:spPr>
          <p:txBody>
            <a:bodyPr wrap="square" anchor="ctr">
              <a:spAutoFit/>
            </a:bodyPr>
            <a:lstStyle/>
            <a:p>
              <a:pPr algn="ctr"/>
              <a:r>
                <a:rPr lang="en-GB" sz="2400" b="1" dirty="0">
                  <a:solidFill>
                    <a:prstClr val="white"/>
                  </a:solidFill>
                </a:rPr>
                <a:t>Shared characteristics of the Testosterone Trials</a:t>
              </a:r>
              <a:endParaRPr lang="en-GB" sz="2400" b="1" baseline="30000" dirty="0">
                <a:solidFill>
                  <a:prstClr val="white"/>
                </a:solidFill>
              </a:endParaRPr>
            </a:p>
          </p:txBody>
        </p:sp>
        <p:grpSp>
          <p:nvGrpSpPr>
            <p:cNvPr id="10" name="Group 9"/>
            <p:cNvGrpSpPr/>
            <p:nvPr/>
          </p:nvGrpSpPr>
          <p:grpSpPr>
            <a:xfrm>
              <a:off x="7036236" y="1784927"/>
              <a:ext cx="1880169" cy="969196"/>
              <a:chOff x="7036236" y="1784927"/>
              <a:chExt cx="1880169" cy="969196"/>
            </a:xfrm>
          </p:grpSpPr>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83231" y="2013461"/>
                <a:ext cx="512129" cy="512129"/>
              </a:xfrm>
              <a:prstGeom prst="rect">
                <a:avLst/>
              </a:prstGeom>
            </p:spPr>
          </p:pic>
          <p:sp>
            <p:nvSpPr>
              <p:cNvPr id="4" name="TextBox 3"/>
              <p:cNvSpPr txBox="1"/>
              <p:nvPr/>
            </p:nvSpPr>
            <p:spPr>
              <a:xfrm>
                <a:off x="7656124" y="1977138"/>
                <a:ext cx="1260281" cy="584775"/>
              </a:xfrm>
              <a:prstGeom prst="rect">
                <a:avLst/>
              </a:prstGeom>
              <a:noFill/>
            </p:spPr>
            <p:txBody>
              <a:bodyPr wrap="none" rtlCol="0" anchor="ctr">
                <a:spAutoFit/>
              </a:bodyPr>
              <a:lstStyle/>
              <a:p>
                <a:r>
                  <a:rPr lang="en-GB" sz="1600" dirty="0">
                    <a:solidFill>
                      <a:schemeClr val="tx2"/>
                    </a:solidFill>
                  </a:rPr>
                  <a:t>12 US</a:t>
                </a:r>
                <a:br>
                  <a:rPr lang="en-GB" sz="1600" dirty="0">
                    <a:solidFill>
                      <a:schemeClr val="tx2"/>
                    </a:solidFill>
                  </a:rPr>
                </a:br>
                <a:r>
                  <a:rPr lang="en-GB" sz="1600" dirty="0">
                    <a:solidFill>
                      <a:schemeClr val="tx2"/>
                    </a:solidFill>
                  </a:rPr>
                  <a:t>study sites</a:t>
                </a:r>
              </a:p>
            </p:txBody>
          </p:sp>
          <p:cxnSp>
            <p:nvCxnSpPr>
              <p:cNvPr id="29" name="Straight Connector 28"/>
              <p:cNvCxnSpPr/>
              <p:nvPr/>
            </p:nvCxnSpPr>
            <p:spPr>
              <a:xfrm>
                <a:off x="7036236" y="1784927"/>
                <a:ext cx="0" cy="96919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835864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152401"/>
            <a:ext cx="11429999" cy="834047"/>
          </a:xfrm>
        </p:spPr>
        <p:txBody>
          <a:bodyPr>
            <a:noAutofit/>
          </a:bodyPr>
          <a:lstStyle/>
          <a:p>
            <a:r>
              <a:rPr lang="en-GB" sz="3000" dirty="0">
                <a:solidFill>
                  <a:schemeClr val="accent1"/>
                </a:solidFill>
              </a:rPr>
              <a:t>Sexual Function Trial:</a:t>
            </a:r>
            <a:r>
              <a:rPr lang="en-GB" sz="3000" dirty="0"/>
              <a:t> effect of TTh on sexual activity in older men with low testosterone</a:t>
            </a:r>
          </a:p>
        </p:txBody>
      </p:sp>
      <p:sp>
        <p:nvSpPr>
          <p:cNvPr id="5" name="TextBox 4"/>
          <p:cNvSpPr txBox="1"/>
          <p:nvPr/>
        </p:nvSpPr>
        <p:spPr>
          <a:xfrm>
            <a:off x="1524001" y="5797490"/>
            <a:ext cx="9738048" cy="400110"/>
          </a:xfrm>
          <a:prstGeom prst="rect">
            <a:avLst/>
          </a:prstGeom>
          <a:noFill/>
        </p:spPr>
        <p:txBody>
          <a:bodyPr wrap="square" rtlCol="0" anchor="b">
            <a:spAutoFit/>
          </a:bodyPr>
          <a:lstStyle/>
          <a:p>
            <a:r>
              <a:rPr lang="en-GB" sz="1000" dirty="0">
                <a:solidFill>
                  <a:schemeClr val="tx2"/>
                </a:solidFill>
              </a:rPr>
              <a:t>BMI, body mass index; PDE-5, phosphodiesterase type 5; PDQ-Q4, question 4 of the Psychosexual Daily Questionnaire; TTh, testosterone therapy</a:t>
            </a:r>
          </a:p>
          <a:p>
            <a:r>
              <a:rPr lang="en-GB" sz="1000" dirty="0">
                <a:solidFill>
                  <a:schemeClr val="tx2"/>
                </a:solidFill>
              </a:rPr>
              <a:t>Snyder PJ </a:t>
            </a:r>
            <a:r>
              <a:rPr lang="en-GB" sz="1000" i="1" dirty="0">
                <a:solidFill>
                  <a:schemeClr val="tx2"/>
                </a:solidFill>
              </a:rPr>
              <a:t>et al. </a:t>
            </a:r>
            <a:r>
              <a:rPr lang="sv-SE" sz="1000" i="1" dirty="0">
                <a:solidFill>
                  <a:schemeClr val="tx2"/>
                </a:solidFill>
              </a:rPr>
              <a:t>N Engl J Med</a:t>
            </a:r>
            <a:r>
              <a:rPr lang="sv-SE" sz="1000" dirty="0">
                <a:solidFill>
                  <a:schemeClr val="tx2"/>
                </a:solidFill>
              </a:rPr>
              <a:t> 2016;374:611–24; Snyder PJ </a:t>
            </a:r>
            <a:r>
              <a:rPr lang="sv-SE" sz="1000" i="1" dirty="0">
                <a:solidFill>
                  <a:schemeClr val="tx2"/>
                </a:solidFill>
              </a:rPr>
              <a:t>et al. Endocr Rev</a:t>
            </a:r>
            <a:r>
              <a:rPr lang="sv-SE" sz="1000" dirty="0">
                <a:solidFill>
                  <a:schemeClr val="tx2"/>
                </a:solidFill>
              </a:rPr>
              <a:t> 2018;39:369–86.</a:t>
            </a:r>
            <a:endParaRPr lang="en-GB" sz="1000" dirty="0">
              <a:solidFill>
                <a:schemeClr val="tx2"/>
              </a:solidFill>
            </a:endParaRPr>
          </a:p>
        </p:txBody>
      </p:sp>
      <p:pic>
        <p:nvPicPr>
          <p:cNvPr id="3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1352941" y="250593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 name="Group 40"/>
          <p:cNvGrpSpPr/>
          <p:nvPr/>
        </p:nvGrpSpPr>
        <p:grpSpPr>
          <a:xfrm>
            <a:off x="457200" y="1393869"/>
            <a:ext cx="10646229" cy="745236"/>
            <a:chOff x="359224" y="1623660"/>
            <a:chExt cx="8384270" cy="745236"/>
          </a:xfrm>
        </p:grpSpPr>
        <p:sp>
          <p:nvSpPr>
            <p:cNvPr id="42" name="TextBox 41"/>
            <p:cNvSpPr txBox="1"/>
            <p:nvPr/>
          </p:nvSpPr>
          <p:spPr>
            <a:xfrm>
              <a:off x="1199366" y="1623660"/>
              <a:ext cx="7544128" cy="745236"/>
            </a:xfrm>
            <a:prstGeom prst="roundRect">
              <a:avLst>
                <a:gd name="adj" fmla="val 11703"/>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22300" algn="l">
                <a:buClr>
                  <a:srgbClr val="6F9AD3"/>
                </a:buClr>
              </a:pPr>
              <a:r>
                <a:rPr lang="en-GB" sz="2000" dirty="0">
                  <a:solidFill>
                    <a:srgbClr val="005294"/>
                  </a:solidFill>
                </a:rPr>
                <a:t>To determine if TTh for older men with low testosterone increases sexual activity, assessed by PDQ-Q4</a:t>
              </a:r>
            </a:p>
          </p:txBody>
        </p:sp>
        <p:grpSp>
          <p:nvGrpSpPr>
            <p:cNvPr id="43" name="Group 42"/>
            <p:cNvGrpSpPr/>
            <p:nvPr/>
          </p:nvGrpSpPr>
          <p:grpSpPr>
            <a:xfrm>
              <a:off x="359224" y="1718693"/>
              <a:ext cx="1066800" cy="555171"/>
              <a:chOff x="348338" y="1458682"/>
              <a:chExt cx="1066800" cy="555171"/>
            </a:xfrm>
          </p:grpSpPr>
          <p:sp>
            <p:nvSpPr>
              <p:cNvPr id="45" name="Pentagon 44"/>
              <p:cNvSpPr/>
              <p:nvPr/>
            </p:nvSpPr>
            <p:spPr>
              <a:xfrm>
                <a:off x="348338" y="1458682"/>
                <a:ext cx="1066800" cy="555171"/>
              </a:xfrm>
              <a:prstGeom prst="homePlat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8" name="TextBox 47"/>
              <p:cNvSpPr txBox="1"/>
              <p:nvPr/>
            </p:nvSpPr>
            <p:spPr>
              <a:xfrm>
                <a:off x="435751" y="1505434"/>
                <a:ext cx="769763" cy="461665"/>
              </a:xfrm>
              <a:prstGeom prst="rect">
                <a:avLst/>
              </a:prstGeom>
              <a:noFill/>
            </p:spPr>
            <p:txBody>
              <a:bodyPr wrap="none" rtlCol="0">
                <a:spAutoFit/>
              </a:bodyPr>
              <a:lstStyle/>
              <a:p>
                <a:r>
                  <a:rPr lang="en-GB" sz="2400" b="1" dirty="0">
                    <a:solidFill>
                      <a:prstClr val="white"/>
                    </a:solidFill>
                  </a:rPr>
                  <a:t>Aim</a:t>
                </a:r>
                <a:endParaRPr lang="en-GB" sz="2400" b="1" baseline="30000" dirty="0">
                  <a:solidFill>
                    <a:prstClr val="white"/>
                  </a:solidFill>
                </a:endParaRPr>
              </a:p>
            </p:txBody>
          </p:sp>
        </p:grpSp>
      </p:grpSp>
      <p:grpSp>
        <p:nvGrpSpPr>
          <p:cNvPr id="10" name="Group 9"/>
          <p:cNvGrpSpPr/>
          <p:nvPr/>
        </p:nvGrpSpPr>
        <p:grpSpPr>
          <a:xfrm>
            <a:off x="1800544" y="2408694"/>
            <a:ext cx="9225699" cy="954785"/>
            <a:chOff x="1827879" y="2440443"/>
            <a:chExt cx="7529670" cy="954785"/>
          </a:xfrm>
        </p:grpSpPr>
        <p:grpSp>
          <p:nvGrpSpPr>
            <p:cNvPr id="7" name="Group 6"/>
            <p:cNvGrpSpPr/>
            <p:nvPr/>
          </p:nvGrpSpPr>
          <p:grpSpPr>
            <a:xfrm>
              <a:off x="1828800" y="2440443"/>
              <a:ext cx="7528749" cy="523220"/>
              <a:chOff x="1828800" y="2440443"/>
              <a:chExt cx="7528749" cy="523220"/>
            </a:xfrm>
          </p:grpSpPr>
          <p:grpSp>
            <p:nvGrpSpPr>
              <p:cNvPr id="21" name="Group 20"/>
              <p:cNvGrpSpPr/>
              <p:nvPr/>
            </p:nvGrpSpPr>
            <p:grpSpPr>
              <a:xfrm>
                <a:off x="1828800" y="2440443"/>
                <a:ext cx="1261486" cy="523220"/>
                <a:chOff x="1828800" y="2318733"/>
                <a:chExt cx="1261486" cy="523220"/>
              </a:xfrm>
            </p:grpSpPr>
            <p:sp>
              <p:nvSpPr>
                <p:cNvPr id="4" name="TextBox 3"/>
                <p:cNvSpPr txBox="1"/>
                <p:nvPr/>
              </p:nvSpPr>
              <p:spPr>
                <a:xfrm>
                  <a:off x="1828800" y="2388802"/>
                  <a:ext cx="787075" cy="400110"/>
                </a:xfrm>
                <a:prstGeom prst="rect">
                  <a:avLst/>
                </a:prstGeom>
                <a:noFill/>
              </p:spPr>
              <p:txBody>
                <a:bodyPr wrap="none" rtlCol="0">
                  <a:spAutoFit/>
                </a:bodyPr>
                <a:lstStyle/>
                <a:p>
                  <a:pPr marL="269875" indent="-269875" defTabSz="457200">
                    <a:spcBef>
                      <a:spcPct val="20000"/>
                    </a:spcBef>
                    <a:buClr>
                      <a:srgbClr val="005294"/>
                    </a:buClr>
                    <a:buFont typeface="Arial"/>
                    <a:buChar char="•"/>
                  </a:pPr>
                  <a:r>
                    <a:rPr lang="en-GB" sz="2000" spc="-20" dirty="0">
                      <a:solidFill>
                        <a:srgbClr val="005294"/>
                      </a:solidFill>
                    </a:rPr>
                    <a:t>n=</a:t>
                  </a:r>
                </a:p>
              </p:txBody>
            </p:sp>
            <p:sp>
              <p:nvSpPr>
                <p:cNvPr id="20" name="TextBox 19"/>
                <p:cNvSpPr txBox="1"/>
                <p:nvPr/>
              </p:nvSpPr>
              <p:spPr>
                <a:xfrm>
                  <a:off x="2401591" y="2318733"/>
                  <a:ext cx="688695" cy="523220"/>
                </a:xfrm>
                <a:prstGeom prst="rect">
                  <a:avLst/>
                </a:prstGeom>
                <a:noFill/>
              </p:spPr>
              <p:txBody>
                <a:bodyPr wrap="none" rtlCol="0">
                  <a:spAutoFit/>
                </a:bodyPr>
                <a:lstStyle/>
                <a:p>
                  <a:r>
                    <a:rPr lang="en-GB" sz="2800" b="1" spc="-20" dirty="0">
                      <a:solidFill>
                        <a:srgbClr val="005294"/>
                      </a:solidFill>
                    </a:rPr>
                    <a:t>459</a:t>
                  </a:r>
                </a:p>
              </p:txBody>
            </p:sp>
          </p:grpSp>
          <p:sp>
            <p:nvSpPr>
              <p:cNvPr id="3" name="TextBox 2"/>
              <p:cNvSpPr txBox="1"/>
              <p:nvPr/>
            </p:nvSpPr>
            <p:spPr>
              <a:xfrm>
                <a:off x="3002924" y="2510512"/>
                <a:ext cx="6354625" cy="400110"/>
              </a:xfrm>
              <a:prstGeom prst="rect">
                <a:avLst/>
              </a:prstGeom>
              <a:noFill/>
            </p:spPr>
            <p:txBody>
              <a:bodyPr wrap="none" rtlCol="0">
                <a:spAutoFit/>
              </a:bodyPr>
              <a:lstStyle/>
              <a:p>
                <a:pPr defTabSz="457200">
                  <a:spcBef>
                    <a:spcPct val="20000"/>
                  </a:spcBef>
                  <a:buClr>
                    <a:srgbClr val="005294"/>
                  </a:buClr>
                </a:pPr>
                <a:r>
                  <a:rPr lang="en-GB" sz="2000" spc="-20" dirty="0">
                    <a:solidFill>
                      <a:srgbClr val="005294"/>
                    </a:solidFill>
                  </a:rPr>
                  <a:t>enrolled in the Sexual Function Trial and analysed</a:t>
                </a:r>
              </a:p>
            </p:txBody>
          </p:sp>
        </p:grpSp>
        <p:grpSp>
          <p:nvGrpSpPr>
            <p:cNvPr id="9" name="Group 8"/>
            <p:cNvGrpSpPr/>
            <p:nvPr/>
          </p:nvGrpSpPr>
          <p:grpSpPr>
            <a:xfrm>
              <a:off x="1827879" y="2872008"/>
              <a:ext cx="5563323" cy="523220"/>
              <a:chOff x="-3330684" y="3779956"/>
              <a:chExt cx="5563323" cy="523220"/>
            </a:xfrm>
          </p:grpSpPr>
          <p:sp>
            <p:nvSpPr>
              <p:cNvPr id="40" name="TextBox 39"/>
              <p:cNvSpPr txBox="1"/>
              <p:nvPr/>
            </p:nvSpPr>
            <p:spPr>
              <a:xfrm>
                <a:off x="-3330684" y="3832994"/>
                <a:ext cx="787075" cy="400110"/>
              </a:xfrm>
              <a:prstGeom prst="rect">
                <a:avLst/>
              </a:prstGeom>
              <a:noFill/>
            </p:spPr>
            <p:txBody>
              <a:bodyPr wrap="none" rtlCol="0">
                <a:spAutoFit/>
              </a:bodyPr>
              <a:lstStyle/>
              <a:p>
                <a:pPr marL="269875" indent="-269875" defTabSz="457200">
                  <a:spcBef>
                    <a:spcPct val="20000"/>
                  </a:spcBef>
                  <a:buClr>
                    <a:srgbClr val="005294"/>
                  </a:buClr>
                  <a:buFont typeface="Arial"/>
                  <a:buChar char="•"/>
                </a:pPr>
                <a:r>
                  <a:rPr lang="en-GB" sz="2000" spc="-20" dirty="0">
                    <a:solidFill>
                      <a:srgbClr val="005294"/>
                    </a:solidFill>
                  </a:rPr>
                  <a:t>n=</a:t>
                </a:r>
              </a:p>
            </p:txBody>
          </p:sp>
          <p:sp>
            <p:nvSpPr>
              <p:cNvPr id="49" name="TextBox 48"/>
              <p:cNvSpPr txBox="1"/>
              <p:nvPr/>
            </p:nvSpPr>
            <p:spPr>
              <a:xfrm>
                <a:off x="-2756972" y="3779956"/>
                <a:ext cx="544780" cy="523220"/>
              </a:xfrm>
              <a:prstGeom prst="rect">
                <a:avLst/>
              </a:prstGeom>
              <a:noFill/>
            </p:spPr>
            <p:txBody>
              <a:bodyPr wrap="none" rtlCol="0">
                <a:spAutoFit/>
              </a:bodyPr>
              <a:lstStyle/>
              <a:p>
                <a:r>
                  <a:rPr lang="en-GB" sz="2800" b="1" spc="-20" dirty="0">
                    <a:solidFill>
                      <a:srgbClr val="005294"/>
                    </a:solidFill>
                  </a:rPr>
                  <a:t>771</a:t>
                </a:r>
              </a:p>
            </p:txBody>
          </p:sp>
          <p:sp>
            <p:nvSpPr>
              <p:cNvPr id="50" name="TextBox 49"/>
              <p:cNvSpPr txBox="1"/>
              <p:nvPr/>
            </p:nvSpPr>
            <p:spPr>
              <a:xfrm>
                <a:off x="-2243907" y="3833037"/>
                <a:ext cx="4476546" cy="400110"/>
              </a:xfrm>
              <a:prstGeom prst="rect">
                <a:avLst/>
              </a:prstGeom>
              <a:noFill/>
            </p:spPr>
            <p:txBody>
              <a:bodyPr wrap="none" rtlCol="0">
                <a:spAutoFit/>
              </a:bodyPr>
              <a:lstStyle/>
              <a:p>
                <a:pPr defTabSz="457200">
                  <a:spcBef>
                    <a:spcPct val="20000"/>
                  </a:spcBef>
                  <a:buClr>
                    <a:srgbClr val="005294"/>
                  </a:buClr>
                </a:pPr>
                <a:r>
                  <a:rPr lang="en-GB" sz="2000" spc="-20" dirty="0">
                    <a:solidFill>
                      <a:srgbClr val="005294"/>
                    </a:solidFill>
                  </a:rPr>
                  <a:t>enrolled in all </a:t>
                </a:r>
                <a:r>
                  <a:rPr lang="en-GB" sz="2000" spc="-20" dirty="0" err="1">
                    <a:solidFill>
                      <a:srgbClr val="005294"/>
                    </a:solidFill>
                  </a:rPr>
                  <a:t>TTrials</a:t>
                </a:r>
                <a:r>
                  <a:rPr lang="en-GB" sz="2000" spc="-20" dirty="0">
                    <a:solidFill>
                      <a:srgbClr val="005294"/>
                    </a:solidFill>
                  </a:rPr>
                  <a:t> and analysed</a:t>
                </a:r>
              </a:p>
            </p:txBody>
          </p:sp>
        </p:grpSp>
      </p:grpSp>
      <p:grpSp>
        <p:nvGrpSpPr>
          <p:cNvPr id="24" name="Group 23"/>
          <p:cNvGrpSpPr/>
          <p:nvPr/>
        </p:nvGrpSpPr>
        <p:grpSpPr>
          <a:xfrm>
            <a:off x="457200" y="3438708"/>
            <a:ext cx="10646229" cy="2077205"/>
            <a:chOff x="424005" y="3519476"/>
            <a:chExt cx="8295990" cy="2077205"/>
          </a:xfrm>
        </p:grpSpPr>
        <p:sp>
          <p:nvSpPr>
            <p:cNvPr id="44" name="Content Placeholder 2"/>
            <p:cNvSpPr txBox="1">
              <a:spLocks/>
            </p:cNvSpPr>
            <p:nvPr/>
          </p:nvSpPr>
          <p:spPr>
            <a:xfrm>
              <a:off x="452641" y="3519476"/>
              <a:ext cx="8267354" cy="2077205"/>
            </a:xfrm>
            <a:prstGeom prst="roundRect">
              <a:avLst>
                <a:gd name="adj" fmla="val 15883"/>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Clr>
                  <a:srgbClr val="005294"/>
                </a:buClr>
                <a:buNone/>
              </a:pPr>
              <a:endParaRPr lang="en-GB" sz="1800" dirty="0">
                <a:solidFill>
                  <a:srgbClr val="005294"/>
                </a:solidFill>
              </a:endParaRPr>
            </a:p>
          </p:txBody>
        </p:sp>
        <p:sp>
          <p:nvSpPr>
            <p:cNvPr id="46" name="Round Same Side Corner Rectangle 45"/>
            <p:cNvSpPr/>
            <p:nvPr/>
          </p:nvSpPr>
          <p:spPr>
            <a:xfrm rot="16200000">
              <a:off x="480062" y="3492057"/>
              <a:ext cx="2077205" cy="2132043"/>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7" name="Rectangle 46"/>
            <p:cNvSpPr/>
            <p:nvPr/>
          </p:nvSpPr>
          <p:spPr>
            <a:xfrm>
              <a:off x="424005" y="3742472"/>
              <a:ext cx="2171830" cy="1631216"/>
            </a:xfrm>
            <a:prstGeom prst="rect">
              <a:avLst/>
            </a:prstGeom>
            <a:noFill/>
            <a:ln>
              <a:noFill/>
            </a:ln>
          </p:spPr>
          <p:txBody>
            <a:bodyPr wrap="square" anchor="ctr">
              <a:spAutoFit/>
            </a:bodyPr>
            <a:lstStyle/>
            <a:p>
              <a:pPr algn="ctr"/>
              <a:r>
                <a:rPr lang="en-GB" sz="2000" b="1" dirty="0">
                  <a:solidFill>
                    <a:prstClr val="white"/>
                  </a:solidFill>
                </a:rPr>
                <a:t>Selected </a:t>
              </a:r>
              <a:br>
                <a:rPr lang="en-GB" sz="2000" b="1" dirty="0">
                  <a:solidFill>
                    <a:prstClr val="white"/>
                  </a:solidFill>
                </a:rPr>
              </a:br>
              <a:r>
                <a:rPr lang="en-GB" sz="2000" b="1" dirty="0">
                  <a:solidFill>
                    <a:prstClr val="white"/>
                  </a:solidFill>
                </a:rPr>
                <a:t>baseline characteristics </a:t>
              </a:r>
              <a:br>
                <a:rPr lang="en-GB" sz="2000" b="1" dirty="0">
                  <a:solidFill>
                    <a:prstClr val="white"/>
                  </a:solidFill>
                </a:rPr>
              </a:br>
              <a:r>
                <a:rPr lang="en-GB" sz="2000" b="1" dirty="0">
                  <a:solidFill>
                    <a:prstClr val="white"/>
                  </a:solidFill>
                </a:rPr>
                <a:t>and demographics</a:t>
              </a:r>
              <a:endParaRPr lang="en-GB" sz="1100" b="1" baseline="30000" dirty="0">
                <a:solidFill>
                  <a:prstClr val="white"/>
                </a:solidFill>
              </a:endParaRPr>
            </a:p>
          </p:txBody>
        </p:sp>
        <p:sp>
          <p:nvSpPr>
            <p:cNvPr id="66" name="Rectangle 65"/>
            <p:cNvSpPr/>
            <p:nvPr/>
          </p:nvSpPr>
          <p:spPr>
            <a:xfrm>
              <a:off x="4589236" y="4913867"/>
              <a:ext cx="2115914" cy="584775"/>
            </a:xfrm>
            <a:prstGeom prst="rect">
              <a:avLst/>
            </a:prstGeom>
            <a:noFill/>
            <a:ln>
              <a:noFill/>
            </a:ln>
          </p:spPr>
          <p:txBody>
            <a:bodyPr wrap="square">
              <a:spAutoFit/>
            </a:bodyPr>
            <a:lstStyle/>
            <a:p>
              <a:pPr algn="ctr"/>
              <a:r>
                <a:rPr lang="en-GB" sz="3200" b="1" dirty="0">
                  <a:solidFill>
                    <a:srgbClr val="005294"/>
                  </a:solidFill>
                </a:rPr>
                <a:t>89%</a:t>
              </a:r>
              <a:r>
                <a:rPr lang="en-GB" dirty="0">
                  <a:solidFill>
                    <a:srgbClr val="005294"/>
                  </a:solidFill>
                </a:rPr>
                <a:t> White</a:t>
              </a:r>
            </a:p>
          </p:txBody>
        </p:sp>
        <p:grpSp>
          <p:nvGrpSpPr>
            <p:cNvPr id="58" name="Group 57"/>
            <p:cNvGrpSpPr/>
            <p:nvPr/>
          </p:nvGrpSpPr>
          <p:grpSpPr>
            <a:xfrm>
              <a:off x="2690530" y="3611403"/>
              <a:ext cx="1826551" cy="1887239"/>
              <a:chOff x="2717809" y="3686316"/>
              <a:chExt cx="1826551" cy="1887239"/>
            </a:xfrm>
          </p:grpSpPr>
          <p:sp>
            <p:nvSpPr>
              <p:cNvPr id="61" name="Rectangle 60"/>
              <p:cNvSpPr/>
              <p:nvPr/>
            </p:nvSpPr>
            <p:spPr>
              <a:xfrm>
                <a:off x="2943967" y="4588087"/>
                <a:ext cx="1374236" cy="707886"/>
              </a:xfrm>
              <a:prstGeom prst="rect">
                <a:avLst/>
              </a:prstGeom>
              <a:noFill/>
              <a:ln>
                <a:noFill/>
              </a:ln>
            </p:spPr>
            <p:txBody>
              <a:bodyPr wrap="square">
                <a:spAutoFit/>
              </a:bodyPr>
              <a:lstStyle/>
              <a:p>
                <a:pPr algn="ctr"/>
                <a:r>
                  <a:rPr lang="en-GB" sz="2000" b="1" dirty="0">
                    <a:solidFill>
                      <a:srgbClr val="005294"/>
                    </a:solidFill>
                  </a:rPr>
                  <a:t>Mean age</a:t>
                </a:r>
                <a:endParaRPr lang="en-GB" sz="1200" b="1" dirty="0">
                  <a:solidFill>
                    <a:srgbClr val="005294"/>
                  </a:solidFill>
                </a:endParaRPr>
              </a:p>
            </p:txBody>
          </p:sp>
          <p:sp>
            <p:nvSpPr>
              <p:cNvPr id="62" name="Rectangle 61"/>
              <p:cNvSpPr/>
              <p:nvPr/>
            </p:nvSpPr>
            <p:spPr>
              <a:xfrm>
                <a:off x="2717809" y="4988780"/>
                <a:ext cx="1826551" cy="584775"/>
              </a:xfrm>
              <a:prstGeom prst="rect">
                <a:avLst/>
              </a:prstGeom>
              <a:noFill/>
              <a:ln>
                <a:noFill/>
              </a:ln>
            </p:spPr>
            <p:txBody>
              <a:bodyPr wrap="square">
                <a:spAutoFit/>
              </a:bodyPr>
              <a:lstStyle/>
              <a:p>
                <a:pPr algn="ctr"/>
                <a:r>
                  <a:rPr lang="en-GB" sz="3200" b="1" dirty="0">
                    <a:solidFill>
                      <a:srgbClr val="005294"/>
                    </a:solidFill>
                  </a:rPr>
                  <a:t>72.2</a:t>
                </a:r>
                <a:r>
                  <a:rPr lang="en-GB" dirty="0">
                    <a:solidFill>
                      <a:srgbClr val="005294"/>
                    </a:solidFill>
                  </a:rPr>
                  <a:t> years</a:t>
                </a:r>
              </a:p>
            </p:txBody>
          </p:sp>
          <p:pic>
            <p:nvPicPr>
              <p:cNvPr id="63" name="Picture 4"/>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2920" y="3686316"/>
                <a:ext cx="856330" cy="87060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9" name="Straight Connector 58"/>
            <p:cNvCxnSpPr/>
            <p:nvPr/>
          </p:nvCxnSpPr>
          <p:spPr>
            <a:xfrm>
              <a:off x="6671460" y="3519476"/>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622925" y="3519476"/>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226796" y="3741191"/>
              <a:ext cx="840794" cy="673510"/>
              <a:chOff x="2130425" y="1474788"/>
              <a:chExt cx="4883150" cy="3911600"/>
            </a:xfrm>
            <a:effectLst>
              <a:outerShdw blurRad="76200" dir="18900000" sy="23000" kx="-1200000" algn="bl" rotWithShape="0">
                <a:prstClr val="black">
                  <a:alpha val="20000"/>
                </a:prstClr>
              </a:outerShdw>
            </a:effectLst>
          </p:grpSpPr>
          <p:sp>
            <p:nvSpPr>
              <p:cNvPr id="12" name="Freeform 11"/>
              <p:cNvSpPr/>
              <p:nvPr/>
            </p:nvSpPr>
            <p:spPr>
              <a:xfrm>
                <a:off x="4450466" y="1603094"/>
                <a:ext cx="2407534" cy="3646025"/>
              </a:xfrm>
              <a:custGeom>
                <a:avLst/>
                <a:gdLst>
                  <a:gd name="connsiteX0" fmla="*/ 214131 w 2407534"/>
                  <a:gd name="connsiteY0" fmla="*/ 3640238 h 3646025"/>
                  <a:gd name="connsiteX1" fmla="*/ 300942 w 2407534"/>
                  <a:gd name="connsiteY1" fmla="*/ 3402957 h 3646025"/>
                  <a:gd name="connsiteX2" fmla="*/ 630820 w 2407534"/>
                  <a:gd name="connsiteY2" fmla="*/ 3096228 h 3646025"/>
                  <a:gd name="connsiteX3" fmla="*/ 891250 w 2407534"/>
                  <a:gd name="connsiteY3" fmla="*/ 2893671 h 3646025"/>
                  <a:gd name="connsiteX4" fmla="*/ 989635 w 2407534"/>
                  <a:gd name="connsiteY4" fmla="*/ 2644815 h 3646025"/>
                  <a:gd name="connsiteX5" fmla="*/ 931762 w 2407534"/>
                  <a:gd name="connsiteY5" fmla="*/ 2448045 h 3646025"/>
                  <a:gd name="connsiteX6" fmla="*/ 763929 w 2407534"/>
                  <a:gd name="connsiteY6" fmla="*/ 2326511 h 3646025"/>
                  <a:gd name="connsiteX7" fmla="*/ 416688 w 2407534"/>
                  <a:gd name="connsiteY7" fmla="*/ 2326511 h 3646025"/>
                  <a:gd name="connsiteX8" fmla="*/ 248856 w 2407534"/>
                  <a:gd name="connsiteY8" fmla="*/ 2257063 h 3646025"/>
                  <a:gd name="connsiteX9" fmla="*/ 208344 w 2407534"/>
                  <a:gd name="connsiteY9" fmla="*/ 1979271 h 3646025"/>
                  <a:gd name="connsiteX10" fmla="*/ 150471 w 2407534"/>
                  <a:gd name="connsiteY10" fmla="*/ 1747777 h 3646025"/>
                  <a:gd name="connsiteX11" fmla="*/ 0 w 2407534"/>
                  <a:gd name="connsiteY11" fmla="*/ 1608881 h 3646025"/>
                  <a:gd name="connsiteX12" fmla="*/ 202557 w 2407534"/>
                  <a:gd name="connsiteY12" fmla="*/ 1163255 h 3646025"/>
                  <a:gd name="connsiteX13" fmla="*/ 133109 w 2407534"/>
                  <a:gd name="connsiteY13" fmla="*/ 891250 h 3646025"/>
                  <a:gd name="connsiteX14" fmla="*/ 208344 w 2407534"/>
                  <a:gd name="connsiteY14" fmla="*/ 561372 h 3646025"/>
                  <a:gd name="connsiteX15" fmla="*/ 434050 w 2407534"/>
                  <a:gd name="connsiteY15" fmla="*/ 266217 h 3646025"/>
                  <a:gd name="connsiteX16" fmla="*/ 821802 w 2407534"/>
                  <a:gd name="connsiteY16" fmla="*/ 46298 h 3646025"/>
                  <a:gd name="connsiteX17" fmla="*/ 1215342 w 2407534"/>
                  <a:gd name="connsiteY17" fmla="*/ 0 h 3646025"/>
                  <a:gd name="connsiteX18" fmla="*/ 1603093 w 2407534"/>
                  <a:gd name="connsiteY18" fmla="*/ 17362 h 3646025"/>
                  <a:gd name="connsiteX19" fmla="*/ 1904035 w 2407534"/>
                  <a:gd name="connsiteY19" fmla="*/ 208344 h 3646025"/>
                  <a:gd name="connsiteX20" fmla="*/ 2135529 w 2407534"/>
                  <a:gd name="connsiteY20" fmla="*/ 486136 h 3646025"/>
                  <a:gd name="connsiteX21" fmla="*/ 2297575 w 2407534"/>
                  <a:gd name="connsiteY21" fmla="*/ 746567 h 3646025"/>
                  <a:gd name="connsiteX22" fmla="*/ 2297575 w 2407534"/>
                  <a:gd name="connsiteY22" fmla="*/ 1012784 h 3646025"/>
                  <a:gd name="connsiteX23" fmla="*/ 2274425 w 2407534"/>
                  <a:gd name="connsiteY23" fmla="*/ 1325301 h 3646025"/>
                  <a:gd name="connsiteX24" fmla="*/ 2158678 w 2407534"/>
                  <a:gd name="connsiteY24" fmla="*/ 1574157 h 3646025"/>
                  <a:gd name="connsiteX25" fmla="*/ 1950334 w 2407534"/>
                  <a:gd name="connsiteY25" fmla="*/ 1909822 h 3646025"/>
                  <a:gd name="connsiteX26" fmla="*/ 1857737 w 2407534"/>
                  <a:gd name="connsiteY26" fmla="*/ 2100805 h 3646025"/>
                  <a:gd name="connsiteX27" fmla="*/ 1851949 w 2407534"/>
                  <a:gd name="connsiteY27" fmla="*/ 2297574 h 3646025"/>
                  <a:gd name="connsiteX28" fmla="*/ 1985058 w 2407534"/>
                  <a:gd name="connsiteY28" fmla="*/ 2581154 h 3646025"/>
                  <a:gd name="connsiteX29" fmla="*/ 2147104 w 2407534"/>
                  <a:gd name="connsiteY29" fmla="*/ 2870521 h 3646025"/>
                  <a:gd name="connsiteX30" fmla="*/ 2355448 w 2407534"/>
                  <a:gd name="connsiteY30" fmla="*/ 3269848 h 3646025"/>
                  <a:gd name="connsiteX31" fmla="*/ 2407534 w 2407534"/>
                  <a:gd name="connsiteY31" fmla="*/ 3507129 h 3646025"/>
                  <a:gd name="connsiteX32" fmla="*/ 2407534 w 2407534"/>
                  <a:gd name="connsiteY32" fmla="*/ 3605514 h 3646025"/>
                  <a:gd name="connsiteX33" fmla="*/ 2309149 w 2407534"/>
                  <a:gd name="connsiteY33" fmla="*/ 3646025 h 3646025"/>
                  <a:gd name="connsiteX34" fmla="*/ 214131 w 2407534"/>
                  <a:gd name="connsiteY34" fmla="*/ 3640238 h 364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07534" h="3646025">
                    <a:moveTo>
                      <a:pt x="214131" y="3640238"/>
                    </a:moveTo>
                    <a:lnTo>
                      <a:pt x="300942" y="3402957"/>
                    </a:lnTo>
                    <a:lnTo>
                      <a:pt x="630820" y="3096228"/>
                    </a:lnTo>
                    <a:lnTo>
                      <a:pt x="891250" y="2893671"/>
                    </a:lnTo>
                    <a:lnTo>
                      <a:pt x="989635" y="2644815"/>
                    </a:lnTo>
                    <a:lnTo>
                      <a:pt x="931762" y="2448045"/>
                    </a:lnTo>
                    <a:lnTo>
                      <a:pt x="763929" y="2326511"/>
                    </a:lnTo>
                    <a:lnTo>
                      <a:pt x="416688" y="2326511"/>
                    </a:lnTo>
                    <a:lnTo>
                      <a:pt x="248856" y="2257063"/>
                    </a:lnTo>
                    <a:lnTo>
                      <a:pt x="208344" y="1979271"/>
                    </a:lnTo>
                    <a:lnTo>
                      <a:pt x="150471" y="1747777"/>
                    </a:lnTo>
                    <a:lnTo>
                      <a:pt x="0" y="1608881"/>
                    </a:lnTo>
                    <a:lnTo>
                      <a:pt x="202557" y="1163255"/>
                    </a:lnTo>
                    <a:lnTo>
                      <a:pt x="133109" y="891250"/>
                    </a:lnTo>
                    <a:lnTo>
                      <a:pt x="208344" y="561372"/>
                    </a:lnTo>
                    <a:lnTo>
                      <a:pt x="434050" y="266217"/>
                    </a:lnTo>
                    <a:lnTo>
                      <a:pt x="821802" y="46298"/>
                    </a:lnTo>
                    <a:lnTo>
                      <a:pt x="1215342" y="0"/>
                    </a:lnTo>
                    <a:lnTo>
                      <a:pt x="1603093" y="17362"/>
                    </a:lnTo>
                    <a:lnTo>
                      <a:pt x="1904035" y="208344"/>
                    </a:lnTo>
                    <a:lnTo>
                      <a:pt x="2135529" y="486136"/>
                    </a:lnTo>
                    <a:lnTo>
                      <a:pt x="2297575" y="746567"/>
                    </a:lnTo>
                    <a:lnTo>
                      <a:pt x="2297575" y="1012784"/>
                    </a:lnTo>
                    <a:lnTo>
                      <a:pt x="2274425" y="1325301"/>
                    </a:lnTo>
                    <a:lnTo>
                      <a:pt x="2158678" y="1574157"/>
                    </a:lnTo>
                    <a:lnTo>
                      <a:pt x="1950334" y="1909822"/>
                    </a:lnTo>
                    <a:lnTo>
                      <a:pt x="1857737" y="2100805"/>
                    </a:lnTo>
                    <a:lnTo>
                      <a:pt x="1851949" y="2297574"/>
                    </a:lnTo>
                    <a:lnTo>
                      <a:pt x="1985058" y="2581154"/>
                    </a:lnTo>
                    <a:lnTo>
                      <a:pt x="2147104" y="2870521"/>
                    </a:lnTo>
                    <a:lnTo>
                      <a:pt x="2355448" y="3269848"/>
                    </a:lnTo>
                    <a:lnTo>
                      <a:pt x="2407534" y="3507129"/>
                    </a:lnTo>
                    <a:lnTo>
                      <a:pt x="2407534" y="3605514"/>
                    </a:lnTo>
                    <a:lnTo>
                      <a:pt x="2309149" y="3646025"/>
                    </a:lnTo>
                    <a:lnTo>
                      <a:pt x="214131" y="3640238"/>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 name="Freeform 12"/>
              <p:cNvSpPr/>
              <p:nvPr/>
            </p:nvSpPr>
            <p:spPr>
              <a:xfrm>
                <a:off x="3368233" y="1614668"/>
                <a:ext cx="2077656" cy="3657600"/>
              </a:xfrm>
              <a:custGeom>
                <a:avLst/>
                <a:gdLst>
                  <a:gd name="connsiteX0" fmla="*/ 237281 w 2077656"/>
                  <a:gd name="connsiteY0" fmla="*/ 3657600 h 3657600"/>
                  <a:gd name="connsiteX1" fmla="*/ 231494 w 2077656"/>
                  <a:gd name="connsiteY1" fmla="*/ 3483980 h 3657600"/>
                  <a:gd name="connsiteX2" fmla="*/ 381964 w 2077656"/>
                  <a:gd name="connsiteY2" fmla="*/ 3310360 h 3657600"/>
                  <a:gd name="connsiteX3" fmla="*/ 885463 w 2077656"/>
                  <a:gd name="connsiteY3" fmla="*/ 2928395 h 3657600"/>
                  <a:gd name="connsiteX4" fmla="*/ 960699 w 2077656"/>
                  <a:gd name="connsiteY4" fmla="*/ 2783712 h 3657600"/>
                  <a:gd name="connsiteX5" fmla="*/ 972273 w 2077656"/>
                  <a:gd name="connsiteY5" fmla="*/ 2569580 h 3657600"/>
                  <a:gd name="connsiteX6" fmla="*/ 891251 w 2077656"/>
                  <a:gd name="connsiteY6" fmla="*/ 2401747 h 3657600"/>
                  <a:gd name="connsiteX7" fmla="*/ 740780 w 2077656"/>
                  <a:gd name="connsiteY7" fmla="*/ 2332299 h 3657600"/>
                  <a:gd name="connsiteX8" fmla="*/ 515073 w 2077656"/>
                  <a:gd name="connsiteY8" fmla="*/ 2332299 h 3657600"/>
                  <a:gd name="connsiteX9" fmla="*/ 329878 w 2077656"/>
                  <a:gd name="connsiteY9" fmla="*/ 2303362 h 3657600"/>
                  <a:gd name="connsiteX10" fmla="*/ 254643 w 2077656"/>
                  <a:gd name="connsiteY10" fmla="*/ 2204978 h 3657600"/>
                  <a:gd name="connsiteX11" fmla="*/ 214132 w 2077656"/>
                  <a:gd name="connsiteY11" fmla="*/ 1956122 h 3657600"/>
                  <a:gd name="connsiteX12" fmla="*/ 150471 w 2077656"/>
                  <a:gd name="connsiteY12" fmla="*/ 1724628 h 3657600"/>
                  <a:gd name="connsiteX13" fmla="*/ 0 w 2077656"/>
                  <a:gd name="connsiteY13" fmla="*/ 1620456 h 3657600"/>
                  <a:gd name="connsiteX14" fmla="*/ 46299 w 2077656"/>
                  <a:gd name="connsiteY14" fmla="*/ 1493135 h 3657600"/>
                  <a:gd name="connsiteX15" fmla="*/ 185195 w 2077656"/>
                  <a:gd name="connsiteY15" fmla="*/ 1180618 h 3657600"/>
                  <a:gd name="connsiteX16" fmla="*/ 127321 w 2077656"/>
                  <a:gd name="connsiteY16" fmla="*/ 897038 h 3657600"/>
                  <a:gd name="connsiteX17" fmla="*/ 196770 w 2077656"/>
                  <a:gd name="connsiteY17" fmla="*/ 590309 h 3657600"/>
                  <a:gd name="connsiteX18" fmla="*/ 306729 w 2077656"/>
                  <a:gd name="connsiteY18" fmla="*/ 353028 h 3657600"/>
                  <a:gd name="connsiteX19" fmla="*/ 491924 w 2077656"/>
                  <a:gd name="connsiteY19" fmla="*/ 196770 h 3657600"/>
                  <a:gd name="connsiteX20" fmla="*/ 694481 w 2077656"/>
                  <a:gd name="connsiteY20" fmla="*/ 86810 h 3657600"/>
                  <a:gd name="connsiteX21" fmla="*/ 1018572 w 2077656"/>
                  <a:gd name="connsiteY21" fmla="*/ 17362 h 3657600"/>
                  <a:gd name="connsiteX22" fmla="*/ 1296364 w 2077656"/>
                  <a:gd name="connsiteY22" fmla="*/ 0 h 3657600"/>
                  <a:gd name="connsiteX23" fmla="*/ 1504709 w 2077656"/>
                  <a:gd name="connsiteY23" fmla="*/ 0 h 3657600"/>
                  <a:gd name="connsiteX24" fmla="*/ 1736202 w 2077656"/>
                  <a:gd name="connsiteY24" fmla="*/ 86810 h 3657600"/>
                  <a:gd name="connsiteX25" fmla="*/ 1527858 w 2077656"/>
                  <a:gd name="connsiteY25" fmla="*/ 225707 h 3657600"/>
                  <a:gd name="connsiteX26" fmla="*/ 1354238 w 2077656"/>
                  <a:gd name="connsiteY26" fmla="*/ 491924 h 3657600"/>
                  <a:gd name="connsiteX27" fmla="*/ 1279002 w 2077656"/>
                  <a:gd name="connsiteY27" fmla="*/ 711843 h 3657600"/>
                  <a:gd name="connsiteX28" fmla="*/ 1232704 w 2077656"/>
                  <a:gd name="connsiteY28" fmla="*/ 879676 h 3657600"/>
                  <a:gd name="connsiteX29" fmla="*/ 1226916 w 2077656"/>
                  <a:gd name="connsiteY29" fmla="*/ 1047509 h 3657600"/>
                  <a:gd name="connsiteX30" fmla="*/ 1255853 w 2077656"/>
                  <a:gd name="connsiteY30" fmla="*/ 1203767 h 3657600"/>
                  <a:gd name="connsiteX31" fmla="*/ 1088020 w 2077656"/>
                  <a:gd name="connsiteY31" fmla="*/ 1603094 h 3657600"/>
                  <a:gd name="connsiteX32" fmla="*/ 1088020 w 2077656"/>
                  <a:gd name="connsiteY32" fmla="*/ 1684117 h 3657600"/>
                  <a:gd name="connsiteX33" fmla="*/ 1221129 w 2077656"/>
                  <a:gd name="connsiteY33" fmla="*/ 1759352 h 3657600"/>
                  <a:gd name="connsiteX34" fmla="*/ 1250066 w 2077656"/>
                  <a:gd name="connsiteY34" fmla="*/ 1851950 h 3657600"/>
                  <a:gd name="connsiteX35" fmla="*/ 1290577 w 2077656"/>
                  <a:gd name="connsiteY35" fmla="*/ 2095018 h 3657600"/>
                  <a:gd name="connsiteX36" fmla="*/ 1371600 w 2077656"/>
                  <a:gd name="connsiteY36" fmla="*/ 2291788 h 3657600"/>
                  <a:gd name="connsiteX37" fmla="*/ 1487347 w 2077656"/>
                  <a:gd name="connsiteY37" fmla="*/ 2343874 h 3657600"/>
                  <a:gd name="connsiteX38" fmla="*/ 1695691 w 2077656"/>
                  <a:gd name="connsiteY38" fmla="*/ 2349661 h 3657600"/>
                  <a:gd name="connsiteX39" fmla="*/ 1828800 w 2077656"/>
                  <a:gd name="connsiteY39" fmla="*/ 2367023 h 3657600"/>
                  <a:gd name="connsiteX40" fmla="*/ 2008208 w 2077656"/>
                  <a:gd name="connsiteY40" fmla="*/ 2448046 h 3657600"/>
                  <a:gd name="connsiteX41" fmla="*/ 2077656 w 2077656"/>
                  <a:gd name="connsiteY41" fmla="*/ 2621666 h 3657600"/>
                  <a:gd name="connsiteX42" fmla="*/ 2071868 w 2077656"/>
                  <a:gd name="connsiteY42" fmla="*/ 2725838 h 3657600"/>
                  <a:gd name="connsiteX43" fmla="*/ 1985058 w 2077656"/>
                  <a:gd name="connsiteY43" fmla="*/ 2876309 h 3657600"/>
                  <a:gd name="connsiteX44" fmla="*/ 1851949 w 2077656"/>
                  <a:gd name="connsiteY44" fmla="*/ 3003631 h 3657600"/>
                  <a:gd name="connsiteX45" fmla="*/ 1672542 w 2077656"/>
                  <a:gd name="connsiteY45" fmla="*/ 3125165 h 3657600"/>
                  <a:gd name="connsiteX46" fmla="*/ 1545220 w 2077656"/>
                  <a:gd name="connsiteY46" fmla="*/ 3229337 h 3657600"/>
                  <a:gd name="connsiteX47" fmla="*/ 1435261 w 2077656"/>
                  <a:gd name="connsiteY47" fmla="*/ 3321935 h 3657600"/>
                  <a:gd name="connsiteX48" fmla="*/ 1354238 w 2077656"/>
                  <a:gd name="connsiteY48" fmla="*/ 3420319 h 3657600"/>
                  <a:gd name="connsiteX49" fmla="*/ 1279002 w 2077656"/>
                  <a:gd name="connsiteY49" fmla="*/ 3640238 h 3657600"/>
                  <a:gd name="connsiteX50" fmla="*/ 237281 w 2077656"/>
                  <a:gd name="connsiteY50"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77656" h="3657600">
                    <a:moveTo>
                      <a:pt x="237281" y="3657600"/>
                    </a:moveTo>
                    <a:lnTo>
                      <a:pt x="231494" y="3483980"/>
                    </a:lnTo>
                    <a:lnTo>
                      <a:pt x="381964" y="3310360"/>
                    </a:lnTo>
                    <a:lnTo>
                      <a:pt x="885463" y="2928395"/>
                    </a:lnTo>
                    <a:lnTo>
                      <a:pt x="960699" y="2783712"/>
                    </a:lnTo>
                    <a:lnTo>
                      <a:pt x="972273" y="2569580"/>
                    </a:lnTo>
                    <a:lnTo>
                      <a:pt x="891251" y="2401747"/>
                    </a:lnTo>
                    <a:lnTo>
                      <a:pt x="740780" y="2332299"/>
                    </a:lnTo>
                    <a:lnTo>
                      <a:pt x="515073" y="2332299"/>
                    </a:lnTo>
                    <a:lnTo>
                      <a:pt x="329878" y="2303362"/>
                    </a:lnTo>
                    <a:lnTo>
                      <a:pt x="254643" y="2204978"/>
                    </a:lnTo>
                    <a:lnTo>
                      <a:pt x="214132" y="1956122"/>
                    </a:lnTo>
                    <a:lnTo>
                      <a:pt x="150471" y="1724628"/>
                    </a:lnTo>
                    <a:lnTo>
                      <a:pt x="0" y="1620456"/>
                    </a:lnTo>
                    <a:lnTo>
                      <a:pt x="46299" y="1493135"/>
                    </a:lnTo>
                    <a:lnTo>
                      <a:pt x="185195" y="1180618"/>
                    </a:lnTo>
                    <a:lnTo>
                      <a:pt x="127321" y="897038"/>
                    </a:lnTo>
                    <a:lnTo>
                      <a:pt x="196770" y="590309"/>
                    </a:lnTo>
                    <a:lnTo>
                      <a:pt x="306729" y="353028"/>
                    </a:lnTo>
                    <a:lnTo>
                      <a:pt x="491924" y="196770"/>
                    </a:lnTo>
                    <a:lnTo>
                      <a:pt x="694481" y="86810"/>
                    </a:lnTo>
                    <a:lnTo>
                      <a:pt x="1018572" y="17362"/>
                    </a:lnTo>
                    <a:lnTo>
                      <a:pt x="1296364" y="0"/>
                    </a:lnTo>
                    <a:lnTo>
                      <a:pt x="1504709" y="0"/>
                    </a:lnTo>
                    <a:lnTo>
                      <a:pt x="1736202" y="86810"/>
                    </a:lnTo>
                    <a:lnTo>
                      <a:pt x="1527858" y="225707"/>
                    </a:lnTo>
                    <a:lnTo>
                      <a:pt x="1354238" y="491924"/>
                    </a:lnTo>
                    <a:lnTo>
                      <a:pt x="1279002" y="711843"/>
                    </a:lnTo>
                    <a:lnTo>
                      <a:pt x="1232704" y="879676"/>
                    </a:lnTo>
                    <a:lnTo>
                      <a:pt x="1226916" y="1047509"/>
                    </a:lnTo>
                    <a:lnTo>
                      <a:pt x="1255853" y="1203767"/>
                    </a:lnTo>
                    <a:lnTo>
                      <a:pt x="1088020" y="1603094"/>
                    </a:lnTo>
                    <a:lnTo>
                      <a:pt x="1088020" y="1684117"/>
                    </a:lnTo>
                    <a:lnTo>
                      <a:pt x="1221129" y="1759352"/>
                    </a:lnTo>
                    <a:lnTo>
                      <a:pt x="1250066" y="1851950"/>
                    </a:lnTo>
                    <a:lnTo>
                      <a:pt x="1290577" y="2095018"/>
                    </a:lnTo>
                    <a:lnTo>
                      <a:pt x="1371600" y="2291788"/>
                    </a:lnTo>
                    <a:lnTo>
                      <a:pt x="1487347" y="2343874"/>
                    </a:lnTo>
                    <a:lnTo>
                      <a:pt x="1695691" y="2349661"/>
                    </a:lnTo>
                    <a:lnTo>
                      <a:pt x="1828800" y="2367023"/>
                    </a:lnTo>
                    <a:lnTo>
                      <a:pt x="2008208" y="2448046"/>
                    </a:lnTo>
                    <a:lnTo>
                      <a:pt x="2077656" y="2621666"/>
                    </a:lnTo>
                    <a:lnTo>
                      <a:pt x="2071868" y="2725838"/>
                    </a:lnTo>
                    <a:lnTo>
                      <a:pt x="1985058" y="2876309"/>
                    </a:lnTo>
                    <a:lnTo>
                      <a:pt x="1851949" y="3003631"/>
                    </a:lnTo>
                    <a:lnTo>
                      <a:pt x="1672542" y="3125165"/>
                    </a:lnTo>
                    <a:lnTo>
                      <a:pt x="1545220" y="3229337"/>
                    </a:lnTo>
                    <a:lnTo>
                      <a:pt x="1435261" y="3321935"/>
                    </a:lnTo>
                    <a:lnTo>
                      <a:pt x="1354238" y="3420319"/>
                    </a:lnTo>
                    <a:lnTo>
                      <a:pt x="1279002" y="3640238"/>
                    </a:lnTo>
                    <a:lnTo>
                      <a:pt x="237281" y="3657600"/>
                    </a:lnTo>
                    <a:close/>
                  </a:path>
                </a:pathLst>
              </a:cu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4" name="Freeform 13"/>
              <p:cNvSpPr/>
              <p:nvPr/>
            </p:nvSpPr>
            <p:spPr>
              <a:xfrm>
                <a:off x="2268638" y="1585732"/>
                <a:ext cx="2071868" cy="3692324"/>
              </a:xfrm>
              <a:custGeom>
                <a:avLst/>
                <a:gdLst>
                  <a:gd name="connsiteX0" fmla="*/ 312516 w 2071868"/>
                  <a:gd name="connsiteY0" fmla="*/ 3692324 h 3692324"/>
                  <a:gd name="connsiteX1" fmla="*/ 254643 w 2071868"/>
                  <a:gd name="connsiteY1" fmla="*/ 3593939 h 3692324"/>
                  <a:gd name="connsiteX2" fmla="*/ 358815 w 2071868"/>
                  <a:gd name="connsiteY2" fmla="*/ 3379807 h 3692324"/>
                  <a:gd name="connsiteX3" fmla="*/ 711843 w 2071868"/>
                  <a:gd name="connsiteY3" fmla="*/ 3096227 h 3692324"/>
                  <a:gd name="connsiteX4" fmla="*/ 949124 w 2071868"/>
                  <a:gd name="connsiteY4" fmla="*/ 2882096 h 3692324"/>
                  <a:gd name="connsiteX5" fmla="*/ 1001210 w 2071868"/>
                  <a:gd name="connsiteY5" fmla="*/ 2679539 h 3692324"/>
                  <a:gd name="connsiteX6" fmla="*/ 954911 w 2071868"/>
                  <a:gd name="connsiteY6" fmla="*/ 2459620 h 3692324"/>
                  <a:gd name="connsiteX7" fmla="*/ 781291 w 2071868"/>
                  <a:gd name="connsiteY7" fmla="*/ 2367022 h 3692324"/>
                  <a:gd name="connsiteX8" fmla="*/ 451413 w 2071868"/>
                  <a:gd name="connsiteY8" fmla="*/ 2349660 h 3692324"/>
                  <a:gd name="connsiteX9" fmla="*/ 318304 w 2071868"/>
                  <a:gd name="connsiteY9" fmla="*/ 2280212 h 3692324"/>
                  <a:gd name="connsiteX10" fmla="*/ 266218 w 2071868"/>
                  <a:gd name="connsiteY10" fmla="*/ 2118167 h 3692324"/>
                  <a:gd name="connsiteX11" fmla="*/ 196770 w 2071868"/>
                  <a:gd name="connsiteY11" fmla="*/ 1823012 h 3692324"/>
                  <a:gd name="connsiteX12" fmla="*/ 92597 w 2071868"/>
                  <a:gd name="connsiteY12" fmla="*/ 1707265 h 3692324"/>
                  <a:gd name="connsiteX13" fmla="*/ 0 w 2071868"/>
                  <a:gd name="connsiteY13" fmla="*/ 1620455 h 3692324"/>
                  <a:gd name="connsiteX14" fmla="*/ 127321 w 2071868"/>
                  <a:gd name="connsiteY14" fmla="*/ 1417898 h 3692324"/>
                  <a:gd name="connsiteX15" fmla="*/ 196770 w 2071868"/>
                  <a:gd name="connsiteY15" fmla="*/ 1180617 h 3692324"/>
                  <a:gd name="connsiteX16" fmla="*/ 173620 w 2071868"/>
                  <a:gd name="connsiteY16" fmla="*/ 897038 h 3692324"/>
                  <a:gd name="connsiteX17" fmla="*/ 266218 w 2071868"/>
                  <a:gd name="connsiteY17" fmla="*/ 532435 h 3692324"/>
                  <a:gd name="connsiteX18" fmla="*/ 451413 w 2071868"/>
                  <a:gd name="connsiteY18" fmla="*/ 248855 h 3692324"/>
                  <a:gd name="connsiteX19" fmla="*/ 816015 w 2071868"/>
                  <a:gd name="connsiteY19" fmla="*/ 57873 h 3692324"/>
                  <a:gd name="connsiteX20" fmla="*/ 1145894 w 2071868"/>
                  <a:gd name="connsiteY20" fmla="*/ 11574 h 3692324"/>
                  <a:gd name="connsiteX21" fmla="*/ 1417899 w 2071868"/>
                  <a:gd name="connsiteY21" fmla="*/ 0 h 3692324"/>
                  <a:gd name="connsiteX22" fmla="*/ 1568370 w 2071868"/>
                  <a:gd name="connsiteY22" fmla="*/ 46298 h 3692324"/>
                  <a:gd name="connsiteX23" fmla="*/ 1770927 w 2071868"/>
                  <a:gd name="connsiteY23" fmla="*/ 115746 h 3692324"/>
                  <a:gd name="connsiteX24" fmla="*/ 1527858 w 2071868"/>
                  <a:gd name="connsiteY24" fmla="*/ 324091 h 3692324"/>
                  <a:gd name="connsiteX25" fmla="*/ 1354238 w 2071868"/>
                  <a:gd name="connsiteY25" fmla="*/ 491924 h 3692324"/>
                  <a:gd name="connsiteX26" fmla="*/ 1284790 w 2071868"/>
                  <a:gd name="connsiteY26" fmla="*/ 642395 h 3692324"/>
                  <a:gd name="connsiteX27" fmla="*/ 1250066 w 2071868"/>
                  <a:gd name="connsiteY27" fmla="*/ 821802 h 3692324"/>
                  <a:gd name="connsiteX28" fmla="*/ 1238491 w 2071868"/>
                  <a:gd name="connsiteY28" fmla="*/ 954911 h 3692324"/>
                  <a:gd name="connsiteX29" fmla="*/ 1267428 w 2071868"/>
                  <a:gd name="connsiteY29" fmla="*/ 1163255 h 3692324"/>
                  <a:gd name="connsiteX30" fmla="*/ 1284790 w 2071868"/>
                  <a:gd name="connsiteY30" fmla="*/ 1284790 h 3692324"/>
                  <a:gd name="connsiteX31" fmla="*/ 1169043 w 2071868"/>
                  <a:gd name="connsiteY31" fmla="*/ 1504709 h 3692324"/>
                  <a:gd name="connsiteX32" fmla="*/ 1105382 w 2071868"/>
                  <a:gd name="connsiteY32" fmla="*/ 1591519 h 3692324"/>
                  <a:gd name="connsiteX33" fmla="*/ 1082233 w 2071868"/>
                  <a:gd name="connsiteY33" fmla="*/ 1637817 h 3692324"/>
                  <a:gd name="connsiteX34" fmla="*/ 1157468 w 2071868"/>
                  <a:gd name="connsiteY34" fmla="*/ 1724627 h 3692324"/>
                  <a:gd name="connsiteX35" fmla="*/ 1244278 w 2071868"/>
                  <a:gd name="connsiteY35" fmla="*/ 1776714 h 3692324"/>
                  <a:gd name="connsiteX36" fmla="*/ 1273215 w 2071868"/>
                  <a:gd name="connsiteY36" fmla="*/ 1880886 h 3692324"/>
                  <a:gd name="connsiteX37" fmla="*/ 1307939 w 2071868"/>
                  <a:gd name="connsiteY37" fmla="*/ 2031357 h 3692324"/>
                  <a:gd name="connsiteX38" fmla="*/ 1331089 w 2071868"/>
                  <a:gd name="connsiteY38" fmla="*/ 2170253 h 3692324"/>
                  <a:gd name="connsiteX39" fmla="*/ 1348451 w 2071868"/>
                  <a:gd name="connsiteY39" fmla="*/ 2239701 h 3692324"/>
                  <a:gd name="connsiteX40" fmla="*/ 1452623 w 2071868"/>
                  <a:gd name="connsiteY40" fmla="*/ 2343873 h 3692324"/>
                  <a:gd name="connsiteX41" fmla="*/ 1603094 w 2071868"/>
                  <a:gd name="connsiteY41" fmla="*/ 2367022 h 3692324"/>
                  <a:gd name="connsiteX42" fmla="*/ 1747777 w 2071868"/>
                  <a:gd name="connsiteY42" fmla="*/ 2378597 h 3692324"/>
                  <a:gd name="connsiteX43" fmla="*/ 1904035 w 2071868"/>
                  <a:gd name="connsiteY43" fmla="*/ 2390172 h 3692324"/>
                  <a:gd name="connsiteX44" fmla="*/ 1985058 w 2071868"/>
                  <a:gd name="connsiteY44" fmla="*/ 2436471 h 3692324"/>
                  <a:gd name="connsiteX45" fmla="*/ 2071868 w 2071868"/>
                  <a:gd name="connsiteY45" fmla="*/ 2552217 h 3692324"/>
                  <a:gd name="connsiteX46" fmla="*/ 2071868 w 2071868"/>
                  <a:gd name="connsiteY46" fmla="*/ 2673752 h 3692324"/>
                  <a:gd name="connsiteX47" fmla="*/ 2071868 w 2071868"/>
                  <a:gd name="connsiteY47" fmla="*/ 2801073 h 3692324"/>
                  <a:gd name="connsiteX48" fmla="*/ 2019782 w 2071868"/>
                  <a:gd name="connsiteY48" fmla="*/ 2939969 h 3692324"/>
                  <a:gd name="connsiteX49" fmla="*/ 1869311 w 2071868"/>
                  <a:gd name="connsiteY49" fmla="*/ 3026779 h 3692324"/>
                  <a:gd name="connsiteX50" fmla="*/ 1689904 w 2071868"/>
                  <a:gd name="connsiteY50" fmla="*/ 3171463 h 3692324"/>
                  <a:gd name="connsiteX51" fmla="*/ 1522071 w 2071868"/>
                  <a:gd name="connsiteY51" fmla="*/ 3292997 h 3692324"/>
                  <a:gd name="connsiteX52" fmla="*/ 1417899 w 2071868"/>
                  <a:gd name="connsiteY52" fmla="*/ 3397169 h 3692324"/>
                  <a:gd name="connsiteX53" fmla="*/ 1354238 w 2071868"/>
                  <a:gd name="connsiteY53" fmla="*/ 3524491 h 3692324"/>
                  <a:gd name="connsiteX54" fmla="*/ 1284790 w 2071868"/>
                  <a:gd name="connsiteY54" fmla="*/ 3674962 h 3692324"/>
                  <a:gd name="connsiteX55" fmla="*/ 312516 w 2071868"/>
                  <a:gd name="connsiteY55" fmla="*/ 3692324 h 36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71868" h="3692324">
                    <a:moveTo>
                      <a:pt x="312516" y="3692324"/>
                    </a:moveTo>
                    <a:lnTo>
                      <a:pt x="254643" y="3593939"/>
                    </a:lnTo>
                    <a:lnTo>
                      <a:pt x="358815" y="3379807"/>
                    </a:lnTo>
                    <a:lnTo>
                      <a:pt x="711843" y="3096227"/>
                    </a:lnTo>
                    <a:lnTo>
                      <a:pt x="949124" y="2882096"/>
                    </a:lnTo>
                    <a:lnTo>
                      <a:pt x="1001210" y="2679539"/>
                    </a:lnTo>
                    <a:lnTo>
                      <a:pt x="954911" y="2459620"/>
                    </a:lnTo>
                    <a:lnTo>
                      <a:pt x="781291" y="2367022"/>
                    </a:lnTo>
                    <a:lnTo>
                      <a:pt x="451413" y="2349660"/>
                    </a:lnTo>
                    <a:lnTo>
                      <a:pt x="318304" y="2280212"/>
                    </a:lnTo>
                    <a:lnTo>
                      <a:pt x="266218" y="2118167"/>
                    </a:lnTo>
                    <a:lnTo>
                      <a:pt x="196770" y="1823012"/>
                    </a:lnTo>
                    <a:lnTo>
                      <a:pt x="92597" y="1707265"/>
                    </a:lnTo>
                    <a:lnTo>
                      <a:pt x="0" y="1620455"/>
                    </a:lnTo>
                    <a:lnTo>
                      <a:pt x="127321" y="1417898"/>
                    </a:lnTo>
                    <a:lnTo>
                      <a:pt x="196770" y="1180617"/>
                    </a:lnTo>
                    <a:lnTo>
                      <a:pt x="173620" y="897038"/>
                    </a:lnTo>
                    <a:lnTo>
                      <a:pt x="266218" y="532435"/>
                    </a:lnTo>
                    <a:lnTo>
                      <a:pt x="451413" y="248855"/>
                    </a:lnTo>
                    <a:lnTo>
                      <a:pt x="816015" y="57873"/>
                    </a:lnTo>
                    <a:lnTo>
                      <a:pt x="1145894" y="11574"/>
                    </a:lnTo>
                    <a:lnTo>
                      <a:pt x="1417899" y="0"/>
                    </a:lnTo>
                    <a:lnTo>
                      <a:pt x="1568370" y="46298"/>
                    </a:lnTo>
                    <a:lnTo>
                      <a:pt x="1770927" y="115746"/>
                    </a:lnTo>
                    <a:lnTo>
                      <a:pt x="1527858" y="324091"/>
                    </a:lnTo>
                    <a:lnTo>
                      <a:pt x="1354238" y="491924"/>
                    </a:lnTo>
                    <a:lnTo>
                      <a:pt x="1284790" y="642395"/>
                    </a:lnTo>
                    <a:lnTo>
                      <a:pt x="1250066" y="821802"/>
                    </a:lnTo>
                    <a:lnTo>
                      <a:pt x="1238491" y="954911"/>
                    </a:lnTo>
                    <a:lnTo>
                      <a:pt x="1267428" y="1163255"/>
                    </a:lnTo>
                    <a:lnTo>
                      <a:pt x="1284790" y="1284790"/>
                    </a:lnTo>
                    <a:lnTo>
                      <a:pt x="1169043" y="1504709"/>
                    </a:lnTo>
                    <a:lnTo>
                      <a:pt x="1105382" y="1591519"/>
                    </a:lnTo>
                    <a:lnTo>
                      <a:pt x="1082233" y="1637817"/>
                    </a:lnTo>
                    <a:lnTo>
                      <a:pt x="1157468" y="1724627"/>
                    </a:lnTo>
                    <a:lnTo>
                      <a:pt x="1244278" y="1776714"/>
                    </a:lnTo>
                    <a:lnTo>
                      <a:pt x="1273215" y="1880886"/>
                    </a:lnTo>
                    <a:lnTo>
                      <a:pt x="1307939" y="2031357"/>
                    </a:lnTo>
                    <a:lnTo>
                      <a:pt x="1331089" y="2170253"/>
                    </a:lnTo>
                    <a:lnTo>
                      <a:pt x="1348451" y="2239701"/>
                    </a:lnTo>
                    <a:lnTo>
                      <a:pt x="1452623" y="2343873"/>
                    </a:lnTo>
                    <a:lnTo>
                      <a:pt x="1603094" y="2367022"/>
                    </a:lnTo>
                    <a:lnTo>
                      <a:pt x="1747777" y="2378597"/>
                    </a:lnTo>
                    <a:lnTo>
                      <a:pt x="1904035" y="2390172"/>
                    </a:lnTo>
                    <a:lnTo>
                      <a:pt x="1985058" y="2436471"/>
                    </a:lnTo>
                    <a:lnTo>
                      <a:pt x="2071868" y="2552217"/>
                    </a:lnTo>
                    <a:lnTo>
                      <a:pt x="2071868" y="2673752"/>
                    </a:lnTo>
                    <a:lnTo>
                      <a:pt x="2071868" y="2801073"/>
                    </a:lnTo>
                    <a:lnTo>
                      <a:pt x="2019782" y="2939969"/>
                    </a:lnTo>
                    <a:lnTo>
                      <a:pt x="1869311" y="3026779"/>
                    </a:lnTo>
                    <a:lnTo>
                      <a:pt x="1689904" y="3171463"/>
                    </a:lnTo>
                    <a:lnTo>
                      <a:pt x="1522071" y="3292997"/>
                    </a:lnTo>
                    <a:lnTo>
                      <a:pt x="1417899" y="3397169"/>
                    </a:lnTo>
                    <a:lnTo>
                      <a:pt x="1354238" y="3524491"/>
                    </a:lnTo>
                    <a:lnTo>
                      <a:pt x="1284790" y="3674962"/>
                    </a:lnTo>
                    <a:lnTo>
                      <a:pt x="312516" y="3692324"/>
                    </a:lnTo>
                    <a:close/>
                  </a:path>
                </a:pathLst>
              </a:cu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1028" name="Picture 4"/>
              <p:cNvPicPr>
                <a:picLocks noChangeAspect="1" noChangeArrowheads="1"/>
              </p:cNvPicPr>
              <p:nvPr/>
            </p:nvPicPr>
            <p:blipFill>
              <a:blip r:embed="rId6">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0425" y="1474788"/>
                <a:ext cx="488315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2" name="Rectangle 81"/>
            <p:cNvSpPr/>
            <p:nvPr/>
          </p:nvSpPr>
          <p:spPr>
            <a:xfrm>
              <a:off x="6782452" y="4913867"/>
              <a:ext cx="1826551" cy="584775"/>
            </a:xfrm>
            <a:prstGeom prst="rect">
              <a:avLst/>
            </a:prstGeom>
            <a:noFill/>
            <a:ln>
              <a:noFill/>
            </a:ln>
          </p:spPr>
          <p:txBody>
            <a:bodyPr wrap="square">
              <a:spAutoFit/>
            </a:bodyPr>
            <a:lstStyle/>
            <a:p>
              <a:pPr algn="ctr"/>
              <a:r>
                <a:rPr lang="en-GB" sz="3200" b="1" dirty="0">
                  <a:solidFill>
                    <a:srgbClr val="005294"/>
                  </a:solidFill>
                </a:rPr>
                <a:t>8.4%</a:t>
              </a:r>
              <a:endParaRPr lang="en-GB" baseline="30000" dirty="0">
                <a:solidFill>
                  <a:srgbClr val="005294"/>
                </a:solidFill>
              </a:endParaRPr>
            </a:p>
          </p:txBody>
        </p:sp>
        <p:sp>
          <p:nvSpPr>
            <p:cNvPr id="83" name="Rectangle 82"/>
            <p:cNvSpPr/>
            <p:nvPr/>
          </p:nvSpPr>
          <p:spPr>
            <a:xfrm>
              <a:off x="4960075" y="4513757"/>
              <a:ext cx="1374236" cy="400110"/>
            </a:xfrm>
            <a:prstGeom prst="rect">
              <a:avLst/>
            </a:prstGeom>
            <a:noFill/>
            <a:ln>
              <a:noFill/>
            </a:ln>
          </p:spPr>
          <p:txBody>
            <a:bodyPr wrap="square">
              <a:spAutoFit/>
            </a:bodyPr>
            <a:lstStyle/>
            <a:p>
              <a:pPr algn="ctr"/>
              <a:r>
                <a:rPr lang="en-GB" sz="2000" b="1" dirty="0">
                  <a:solidFill>
                    <a:srgbClr val="005294"/>
                  </a:solidFill>
                </a:rPr>
                <a:t>Race</a:t>
              </a:r>
              <a:endParaRPr lang="en-GB" sz="1200" b="1" dirty="0">
                <a:solidFill>
                  <a:srgbClr val="005294"/>
                </a:solidFill>
              </a:endParaRPr>
            </a:p>
          </p:txBody>
        </p:sp>
        <p:sp>
          <p:nvSpPr>
            <p:cNvPr id="52" name="Rectangle 51"/>
            <p:cNvSpPr/>
            <p:nvPr/>
          </p:nvSpPr>
          <p:spPr>
            <a:xfrm>
              <a:off x="6782452" y="4410854"/>
              <a:ext cx="1826551" cy="612988"/>
            </a:xfrm>
            <a:prstGeom prst="rect">
              <a:avLst/>
            </a:prstGeom>
            <a:noFill/>
            <a:ln>
              <a:noFill/>
            </a:ln>
          </p:spPr>
          <p:txBody>
            <a:bodyPr wrap="square" anchor="ctr">
              <a:spAutoFit/>
            </a:bodyPr>
            <a:lstStyle/>
            <a:p>
              <a:pPr algn="ctr">
                <a:lnSpc>
                  <a:spcPts val="2000"/>
                </a:lnSpc>
              </a:pPr>
              <a:r>
                <a:rPr lang="en-GB" sz="2000" b="1" dirty="0">
                  <a:solidFill>
                    <a:srgbClr val="005294"/>
                  </a:solidFill>
                </a:rPr>
                <a:t>PDE-5 inhibitor use</a:t>
              </a:r>
              <a:endParaRPr lang="en-GB" sz="1200" b="1" dirty="0">
                <a:solidFill>
                  <a:srgbClr val="005294"/>
                </a:solidFill>
              </a:endParaRPr>
            </a:p>
          </p:txBody>
        </p:sp>
        <p:pic>
          <p:nvPicPr>
            <p:cNvPr id="53" name="Picture 3"/>
            <p:cNvPicPr>
              <a:picLocks noChangeAspect="1" noChangeArrowheads="1"/>
            </p:cNvPicPr>
            <p:nvPr/>
          </p:nvPicPr>
          <p:blipFill>
            <a:blip r:embed="rId8"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089356" y="3712649"/>
              <a:ext cx="1212742" cy="72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06768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152401"/>
            <a:ext cx="11338560" cy="834047"/>
          </a:xfrm>
        </p:spPr>
        <p:txBody>
          <a:bodyPr>
            <a:noAutofit/>
          </a:bodyPr>
          <a:lstStyle/>
          <a:p>
            <a:r>
              <a:rPr lang="en-GB" sz="2600" dirty="0">
                <a:solidFill>
                  <a:schemeClr val="accent1"/>
                </a:solidFill>
              </a:rPr>
              <a:t>Sexual Function Trial: </a:t>
            </a:r>
            <a:r>
              <a:rPr lang="en-GB" sz="2600" dirty="0"/>
              <a:t>TTh significantly improved sexual function versus placebo in older men with low testosterone</a:t>
            </a:r>
          </a:p>
        </p:txBody>
      </p:sp>
      <p:sp>
        <p:nvSpPr>
          <p:cNvPr id="5" name="TextBox 4"/>
          <p:cNvSpPr txBox="1"/>
          <p:nvPr/>
        </p:nvSpPr>
        <p:spPr>
          <a:xfrm>
            <a:off x="1521026" y="5879806"/>
            <a:ext cx="9144001" cy="400110"/>
          </a:xfrm>
          <a:prstGeom prst="rect">
            <a:avLst/>
          </a:prstGeom>
          <a:noFill/>
        </p:spPr>
        <p:txBody>
          <a:bodyPr wrap="square" rtlCol="0" anchor="b">
            <a:spAutoFit/>
          </a:bodyPr>
          <a:lstStyle/>
          <a:p>
            <a:r>
              <a:rPr lang="en-GB" sz="1000" dirty="0">
                <a:solidFill>
                  <a:schemeClr val="tx2"/>
                </a:solidFill>
              </a:rPr>
              <a:t>PDQ-Q4, question 4 of the Psychosexual Daily Questionnaire; TTh, testosterone therapy</a:t>
            </a:r>
          </a:p>
          <a:p>
            <a:r>
              <a:rPr lang="en-GB" sz="1000" b="1" dirty="0">
                <a:solidFill>
                  <a:schemeClr val="tx2"/>
                </a:solidFill>
              </a:rPr>
              <a:t>1.</a:t>
            </a:r>
            <a:r>
              <a:rPr lang="en-GB" sz="1000" dirty="0">
                <a:solidFill>
                  <a:schemeClr val="tx2"/>
                </a:solidFill>
              </a:rPr>
              <a:t> Snyder PJ </a:t>
            </a:r>
            <a:r>
              <a:rPr lang="en-GB" sz="1000" i="1" dirty="0">
                <a:solidFill>
                  <a:schemeClr val="tx2"/>
                </a:solidFill>
              </a:rPr>
              <a:t>et al. </a:t>
            </a:r>
            <a:r>
              <a:rPr lang="sv-SE" sz="1000" i="1" dirty="0">
                <a:solidFill>
                  <a:schemeClr val="tx2"/>
                </a:solidFill>
              </a:rPr>
              <a:t>N Engl J Med</a:t>
            </a:r>
            <a:r>
              <a:rPr lang="sv-SE" sz="1000" dirty="0">
                <a:solidFill>
                  <a:schemeClr val="tx2"/>
                </a:solidFill>
              </a:rPr>
              <a:t> 2016;374:611–24; </a:t>
            </a:r>
            <a:r>
              <a:rPr lang="sv-SE" sz="1000" b="1" dirty="0">
                <a:solidFill>
                  <a:schemeClr val="tx2"/>
                </a:solidFill>
              </a:rPr>
              <a:t>2.</a:t>
            </a:r>
            <a:r>
              <a:rPr lang="sv-SE" sz="1000" dirty="0">
                <a:solidFill>
                  <a:schemeClr val="tx2"/>
                </a:solidFill>
              </a:rPr>
              <a:t> Snyder PJ </a:t>
            </a:r>
            <a:r>
              <a:rPr lang="sv-SE" sz="1000" i="1" dirty="0">
                <a:solidFill>
                  <a:schemeClr val="tx2"/>
                </a:solidFill>
              </a:rPr>
              <a:t>et al. Endocr Rev</a:t>
            </a:r>
            <a:r>
              <a:rPr lang="sv-SE" sz="1000" dirty="0">
                <a:solidFill>
                  <a:schemeClr val="tx2"/>
                </a:solidFill>
              </a:rPr>
              <a:t> 2018;39:369–86.</a:t>
            </a:r>
            <a:endParaRPr lang="en-GB" sz="1000" dirty="0">
              <a:solidFill>
                <a:schemeClr val="tx2"/>
              </a:solidFill>
            </a:endParaRPr>
          </a:p>
        </p:txBody>
      </p:sp>
      <p:sp>
        <p:nvSpPr>
          <p:cNvPr id="29" name="Content Placeholder 2"/>
          <p:cNvSpPr>
            <a:spLocks noGrp="1"/>
          </p:cNvSpPr>
          <p:nvPr>
            <p:ph idx="1"/>
          </p:nvPr>
        </p:nvSpPr>
        <p:spPr>
          <a:xfrm>
            <a:off x="155448" y="1163472"/>
            <a:ext cx="11439144" cy="1509638"/>
          </a:xfrm>
        </p:spPr>
        <p:txBody>
          <a:bodyPr>
            <a:noAutofit/>
          </a:bodyPr>
          <a:lstStyle/>
          <a:p>
            <a:r>
              <a:rPr lang="en-GB" sz="1600" dirty="0"/>
              <a:t>Averaged over all follow-up visits, TTh significantly increased sexual activity versus placebo among </a:t>
            </a:r>
            <a:r>
              <a:rPr lang="en-GB" sz="1600" dirty="0" err="1"/>
              <a:t>hypogonadal</a:t>
            </a:r>
            <a:r>
              <a:rPr lang="en-GB" sz="1600" dirty="0"/>
              <a:t> men enrolled in both the Sexual Function Trial and across all TTrials</a:t>
            </a:r>
            <a:r>
              <a:rPr lang="en-GB" sz="1600" baseline="30000" dirty="0"/>
              <a:t>1,2</a:t>
            </a:r>
          </a:p>
          <a:p>
            <a:pPr marL="269875" lvl="1" indent="-269875">
              <a:buFont typeface="Arial"/>
              <a:buChar char="•"/>
            </a:pPr>
            <a:r>
              <a:rPr lang="en-GB" sz="1600" dirty="0"/>
              <a:t>TTh also substantially increased libido and, to a lesser degree, erectile function</a:t>
            </a:r>
            <a:r>
              <a:rPr lang="en-GB" sz="1600" baseline="30000" dirty="0"/>
              <a:t>2</a:t>
            </a:r>
          </a:p>
        </p:txBody>
      </p:sp>
      <p:grpSp>
        <p:nvGrpSpPr>
          <p:cNvPr id="4" name="Group 3"/>
          <p:cNvGrpSpPr/>
          <p:nvPr/>
        </p:nvGrpSpPr>
        <p:grpSpPr>
          <a:xfrm>
            <a:off x="1700784" y="2066544"/>
            <a:ext cx="8390519" cy="3691054"/>
            <a:chOff x="576697" y="2396858"/>
            <a:chExt cx="7990606" cy="3339958"/>
          </a:xfrm>
        </p:grpSpPr>
        <p:sp>
          <p:nvSpPr>
            <p:cNvPr id="24" name="Freeform: Shape 23">
              <a:extLst>
                <a:ext uri="{FF2B5EF4-FFF2-40B4-BE49-F238E27FC236}">
                  <a16:creationId xmlns:a16="http://schemas.microsoft.com/office/drawing/2014/main" id="{2174393D-6DD5-4688-BEF4-859D8E515D91}"/>
                </a:ext>
              </a:extLst>
            </p:cNvPr>
            <p:cNvSpPr/>
            <p:nvPr/>
          </p:nvSpPr>
          <p:spPr>
            <a:xfrm>
              <a:off x="1784350" y="4210193"/>
              <a:ext cx="2344738" cy="217487"/>
            </a:xfrm>
            <a:custGeom>
              <a:avLst/>
              <a:gdLst>
                <a:gd name="connsiteX0" fmla="*/ 0 w 2344738"/>
                <a:gd name="connsiteY0" fmla="*/ 74612 h 217487"/>
                <a:gd name="connsiteX1" fmla="*/ 587375 w 2344738"/>
                <a:gd name="connsiteY1" fmla="*/ 0 h 217487"/>
                <a:gd name="connsiteX2" fmla="*/ 1174750 w 2344738"/>
                <a:gd name="connsiteY2" fmla="*/ 169862 h 217487"/>
                <a:gd name="connsiteX3" fmla="*/ 1757363 w 2344738"/>
                <a:gd name="connsiteY3" fmla="*/ 217487 h 217487"/>
                <a:gd name="connsiteX4" fmla="*/ 2344738 w 2344738"/>
                <a:gd name="connsiteY4" fmla="*/ 195262 h 217487"/>
                <a:gd name="connsiteX0" fmla="*/ 0 w 2344738"/>
                <a:gd name="connsiteY0" fmla="*/ 74612 h 217487"/>
                <a:gd name="connsiteX1" fmla="*/ 587375 w 2344738"/>
                <a:gd name="connsiteY1" fmla="*/ 0 h 217487"/>
                <a:gd name="connsiteX2" fmla="*/ 1168400 w 2344738"/>
                <a:gd name="connsiteY2" fmla="*/ 163512 h 217487"/>
                <a:gd name="connsiteX3" fmla="*/ 1757363 w 2344738"/>
                <a:gd name="connsiteY3" fmla="*/ 217487 h 217487"/>
                <a:gd name="connsiteX4" fmla="*/ 2344738 w 2344738"/>
                <a:gd name="connsiteY4" fmla="*/ 195262 h 217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738" h="217487">
                  <a:moveTo>
                    <a:pt x="0" y="74612"/>
                  </a:moveTo>
                  <a:lnTo>
                    <a:pt x="587375" y="0"/>
                  </a:lnTo>
                  <a:lnTo>
                    <a:pt x="1168400" y="163512"/>
                  </a:lnTo>
                  <a:lnTo>
                    <a:pt x="1757363" y="217487"/>
                  </a:lnTo>
                  <a:lnTo>
                    <a:pt x="2344738" y="195262"/>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28" name="Group 27">
              <a:extLst>
                <a:ext uri="{FF2B5EF4-FFF2-40B4-BE49-F238E27FC236}">
                  <a16:creationId xmlns:a16="http://schemas.microsoft.com/office/drawing/2014/main" id="{BA9D2384-A595-44F1-AC6A-954EAC2178AE}"/>
                </a:ext>
              </a:extLst>
            </p:cNvPr>
            <p:cNvGrpSpPr/>
            <p:nvPr/>
          </p:nvGrpSpPr>
          <p:grpSpPr>
            <a:xfrm>
              <a:off x="2328920" y="3381488"/>
              <a:ext cx="1840292" cy="892326"/>
              <a:chOff x="2328920" y="3589308"/>
              <a:chExt cx="1840292" cy="892326"/>
            </a:xfrm>
          </p:grpSpPr>
          <p:grpSp>
            <p:nvGrpSpPr>
              <p:cNvPr id="190" name="Group 189">
                <a:extLst>
                  <a:ext uri="{FF2B5EF4-FFF2-40B4-BE49-F238E27FC236}">
                    <a16:creationId xmlns:a16="http://schemas.microsoft.com/office/drawing/2014/main" id="{D10D53A7-5D67-451B-B6BA-4506F6C517C7}"/>
                  </a:ext>
                </a:extLst>
              </p:cNvPr>
              <p:cNvGrpSpPr/>
              <p:nvPr/>
            </p:nvGrpSpPr>
            <p:grpSpPr>
              <a:xfrm>
                <a:off x="3497720" y="3635259"/>
                <a:ext cx="80558" cy="473192"/>
                <a:chOff x="3743571" y="3308401"/>
                <a:chExt cx="80558" cy="722480"/>
              </a:xfrm>
            </p:grpSpPr>
            <p:cxnSp>
              <p:nvCxnSpPr>
                <p:cNvPr id="270" name="Straight Connector 269">
                  <a:extLst>
                    <a:ext uri="{FF2B5EF4-FFF2-40B4-BE49-F238E27FC236}">
                      <a16:creationId xmlns:a16="http://schemas.microsoft.com/office/drawing/2014/main" id="{7C135031-8D53-48FC-87AD-3057AEF0C44A}"/>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8E92B77C-D952-45A7-A691-F937D00A0BED}"/>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C0445330-20BC-4D17-9839-62FE6C79DD6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1" name="Group 190">
                <a:extLst>
                  <a:ext uri="{FF2B5EF4-FFF2-40B4-BE49-F238E27FC236}">
                    <a16:creationId xmlns:a16="http://schemas.microsoft.com/office/drawing/2014/main" id="{F20B7FC7-ADAF-40F9-B790-2456E689F0BD}"/>
                  </a:ext>
                </a:extLst>
              </p:cNvPr>
              <p:cNvGrpSpPr/>
              <p:nvPr/>
            </p:nvGrpSpPr>
            <p:grpSpPr>
              <a:xfrm>
                <a:off x="4088654" y="3984625"/>
                <a:ext cx="80558" cy="497009"/>
                <a:chOff x="3743571" y="3308401"/>
                <a:chExt cx="80558" cy="722480"/>
              </a:xfrm>
            </p:grpSpPr>
            <p:cxnSp>
              <p:nvCxnSpPr>
                <p:cNvPr id="267" name="Straight Connector 266">
                  <a:extLst>
                    <a:ext uri="{FF2B5EF4-FFF2-40B4-BE49-F238E27FC236}">
                      <a16:creationId xmlns:a16="http://schemas.microsoft.com/office/drawing/2014/main" id="{8A14021D-9198-4199-A6ED-ED26336B117C}"/>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A5EB6BF5-A622-4D9A-8939-618586542D8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E816D6AE-CB09-42A6-A0C6-77D20AF26D7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2" name="Group 191">
                <a:extLst>
                  <a:ext uri="{FF2B5EF4-FFF2-40B4-BE49-F238E27FC236}">
                    <a16:creationId xmlns:a16="http://schemas.microsoft.com/office/drawing/2014/main" id="{B8E47DCB-F2A9-448D-A863-D0A5C8B9893F}"/>
                  </a:ext>
                </a:extLst>
              </p:cNvPr>
              <p:cNvGrpSpPr/>
              <p:nvPr/>
            </p:nvGrpSpPr>
            <p:grpSpPr>
              <a:xfrm>
                <a:off x="2912526" y="3601139"/>
                <a:ext cx="80558" cy="456738"/>
                <a:chOff x="3743571" y="3308401"/>
                <a:chExt cx="80558" cy="722480"/>
              </a:xfrm>
            </p:grpSpPr>
            <p:cxnSp>
              <p:nvCxnSpPr>
                <p:cNvPr id="264" name="Straight Connector 263">
                  <a:extLst>
                    <a:ext uri="{FF2B5EF4-FFF2-40B4-BE49-F238E27FC236}">
                      <a16:creationId xmlns:a16="http://schemas.microsoft.com/office/drawing/2014/main" id="{47F9472E-61CB-4745-95EA-D2B7135A7F5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DDFC25AF-92FD-42F6-9A98-D617BD658FE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a16="http://schemas.microsoft.com/office/drawing/2014/main" id="{0C670187-1808-4508-9A52-9A20B62FE70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3" name="Group 192">
                <a:extLst>
                  <a:ext uri="{FF2B5EF4-FFF2-40B4-BE49-F238E27FC236}">
                    <a16:creationId xmlns:a16="http://schemas.microsoft.com/office/drawing/2014/main" id="{BC0F7E64-ED84-413D-B718-C83B8284D6AD}"/>
                  </a:ext>
                </a:extLst>
              </p:cNvPr>
              <p:cNvGrpSpPr/>
              <p:nvPr/>
            </p:nvGrpSpPr>
            <p:grpSpPr>
              <a:xfrm>
                <a:off x="2328920" y="3589308"/>
                <a:ext cx="80558" cy="394700"/>
                <a:chOff x="3743571" y="3308401"/>
                <a:chExt cx="80558" cy="722480"/>
              </a:xfrm>
            </p:grpSpPr>
            <p:cxnSp>
              <p:nvCxnSpPr>
                <p:cNvPr id="261" name="Straight Connector 260">
                  <a:extLst>
                    <a:ext uri="{FF2B5EF4-FFF2-40B4-BE49-F238E27FC236}">
                      <a16:creationId xmlns:a16="http://schemas.microsoft.com/office/drawing/2014/main" id="{F026B1E4-10F3-4D70-8113-F16CE0A593E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97694BA6-5B37-4FFD-A9F8-344437F5FF3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95CA7411-DBD5-4B3C-909B-665031DA2E0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31" name="Group 30">
              <a:extLst>
                <a:ext uri="{FF2B5EF4-FFF2-40B4-BE49-F238E27FC236}">
                  <a16:creationId xmlns:a16="http://schemas.microsoft.com/office/drawing/2014/main" id="{B3068743-BF93-42BA-BBC1-BBA3A73256E7}"/>
                </a:ext>
              </a:extLst>
            </p:cNvPr>
            <p:cNvGrpSpPr/>
            <p:nvPr/>
          </p:nvGrpSpPr>
          <p:grpSpPr>
            <a:xfrm>
              <a:off x="6380355" y="4126022"/>
              <a:ext cx="1838471" cy="497044"/>
              <a:chOff x="6380355" y="4333842"/>
              <a:chExt cx="1838471" cy="497044"/>
            </a:xfrm>
          </p:grpSpPr>
          <p:grpSp>
            <p:nvGrpSpPr>
              <p:cNvPr id="296" name="Group 295">
                <a:extLst>
                  <a:ext uri="{FF2B5EF4-FFF2-40B4-BE49-F238E27FC236}">
                    <a16:creationId xmlns:a16="http://schemas.microsoft.com/office/drawing/2014/main" id="{B5400915-6D7A-4F05-A693-293A105D721D}"/>
                  </a:ext>
                </a:extLst>
              </p:cNvPr>
              <p:cNvGrpSpPr/>
              <p:nvPr/>
            </p:nvGrpSpPr>
            <p:grpSpPr>
              <a:xfrm>
                <a:off x="6380355" y="4333842"/>
                <a:ext cx="80558" cy="285784"/>
                <a:chOff x="3743571" y="3308401"/>
                <a:chExt cx="80558" cy="722480"/>
              </a:xfrm>
            </p:grpSpPr>
            <p:cxnSp>
              <p:nvCxnSpPr>
                <p:cNvPr id="505" name="Straight Connector 504">
                  <a:extLst>
                    <a:ext uri="{FF2B5EF4-FFF2-40B4-BE49-F238E27FC236}">
                      <a16:creationId xmlns:a16="http://schemas.microsoft.com/office/drawing/2014/main" id="{3C472EE3-EE94-4B76-B450-005158364AE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6" name="Straight Connector 505">
                  <a:extLst>
                    <a:ext uri="{FF2B5EF4-FFF2-40B4-BE49-F238E27FC236}">
                      <a16:creationId xmlns:a16="http://schemas.microsoft.com/office/drawing/2014/main" id="{9219E45D-FA1A-4EA1-A3A1-A255E97BCD1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7" name="Straight Connector 506">
                  <a:extLst>
                    <a:ext uri="{FF2B5EF4-FFF2-40B4-BE49-F238E27FC236}">
                      <a16:creationId xmlns:a16="http://schemas.microsoft.com/office/drawing/2014/main" id="{05DD5400-4C52-4470-9D99-A7C1B76F91B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7" name="Group 296">
                <a:extLst>
                  <a:ext uri="{FF2B5EF4-FFF2-40B4-BE49-F238E27FC236}">
                    <a16:creationId xmlns:a16="http://schemas.microsoft.com/office/drawing/2014/main" id="{9CFF5437-F9BA-4D79-A057-F0777C1D94AC}"/>
                  </a:ext>
                </a:extLst>
              </p:cNvPr>
              <p:cNvGrpSpPr/>
              <p:nvPr/>
            </p:nvGrpSpPr>
            <p:grpSpPr>
              <a:xfrm>
                <a:off x="7547769" y="4473575"/>
                <a:ext cx="80558" cy="333375"/>
                <a:chOff x="3743571" y="3308401"/>
                <a:chExt cx="80558" cy="722480"/>
              </a:xfrm>
            </p:grpSpPr>
            <p:cxnSp>
              <p:nvCxnSpPr>
                <p:cNvPr id="502" name="Straight Connector 501">
                  <a:extLst>
                    <a:ext uri="{FF2B5EF4-FFF2-40B4-BE49-F238E27FC236}">
                      <a16:creationId xmlns:a16="http://schemas.microsoft.com/office/drawing/2014/main" id="{71C258C7-D072-4678-A04F-A7F153774D7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3" name="Straight Connector 502">
                  <a:extLst>
                    <a:ext uri="{FF2B5EF4-FFF2-40B4-BE49-F238E27FC236}">
                      <a16:creationId xmlns:a16="http://schemas.microsoft.com/office/drawing/2014/main" id="{6FB79729-4181-461D-85D6-B2CCDE37D42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4" name="Straight Connector 503">
                  <a:extLst>
                    <a:ext uri="{FF2B5EF4-FFF2-40B4-BE49-F238E27FC236}">
                      <a16:creationId xmlns:a16="http://schemas.microsoft.com/office/drawing/2014/main" id="{1BD70EE9-5575-4C06-846C-FC21B9E3550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8" name="Group 297">
                <a:extLst>
                  <a:ext uri="{FF2B5EF4-FFF2-40B4-BE49-F238E27FC236}">
                    <a16:creationId xmlns:a16="http://schemas.microsoft.com/office/drawing/2014/main" id="{FCFE40D1-E86A-4DEE-B7DA-557CA666CD85}"/>
                  </a:ext>
                </a:extLst>
              </p:cNvPr>
              <p:cNvGrpSpPr/>
              <p:nvPr/>
            </p:nvGrpSpPr>
            <p:grpSpPr>
              <a:xfrm>
                <a:off x="8138268" y="4476750"/>
                <a:ext cx="80558" cy="354136"/>
                <a:chOff x="3743571" y="3308401"/>
                <a:chExt cx="80558" cy="722480"/>
              </a:xfrm>
            </p:grpSpPr>
            <p:cxnSp>
              <p:nvCxnSpPr>
                <p:cNvPr id="499" name="Straight Connector 498">
                  <a:extLst>
                    <a:ext uri="{FF2B5EF4-FFF2-40B4-BE49-F238E27FC236}">
                      <a16:creationId xmlns:a16="http://schemas.microsoft.com/office/drawing/2014/main" id="{A46798BC-E682-4149-91A7-AD6E8A62C21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0" name="Straight Connector 499">
                  <a:extLst>
                    <a:ext uri="{FF2B5EF4-FFF2-40B4-BE49-F238E27FC236}">
                      <a16:creationId xmlns:a16="http://schemas.microsoft.com/office/drawing/2014/main" id="{2D2F8A4F-13D0-4D32-90A6-BADEBD6E2F9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1" name="Straight Connector 500">
                  <a:extLst>
                    <a:ext uri="{FF2B5EF4-FFF2-40B4-BE49-F238E27FC236}">
                      <a16:creationId xmlns:a16="http://schemas.microsoft.com/office/drawing/2014/main" id="{95720E51-57D4-4383-937F-44F308E381E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9" name="Group 298">
                <a:extLst>
                  <a:ext uri="{FF2B5EF4-FFF2-40B4-BE49-F238E27FC236}">
                    <a16:creationId xmlns:a16="http://schemas.microsoft.com/office/drawing/2014/main" id="{001CD781-68EB-45A8-A914-509FE118A9E6}"/>
                  </a:ext>
                </a:extLst>
              </p:cNvPr>
              <p:cNvGrpSpPr/>
              <p:nvPr/>
            </p:nvGrpSpPr>
            <p:grpSpPr>
              <a:xfrm>
                <a:off x="6964860" y="4427538"/>
                <a:ext cx="80558" cy="314133"/>
                <a:chOff x="3743571" y="3308401"/>
                <a:chExt cx="80558" cy="722480"/>
              </a:xfrm>
            </p:grpSpPr>
            <p:cxnSp>
              <p:nvCxnSpPr>
                <p:cNvPr id="496" name="Straight Connector 495">
                  <a:extLst>
                    <a:ext uri="{FF2B5EF4-FFF2-40B4-BE49-F238E27FC236}">
                      <a16:creationId xmlns:a16="http://schemas.microsoft.com/office/drawing/2014/main" id="{7B66239C-EA1C-4B06-AB46-70B3A19E30F8}"/>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7" name="Straight Connector 496">
                  <a:extLst>
                    <a:ext uri="{FF2B5EF4-FFF2-40B4-BE49-F238E27FC236}">
                      <a16:creationId xmlns:a16="http://schemas.microsoft.com/office/drawing/2014/main" id="{2B429CBB-2C58-4E26-BD42-0E57778E750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8" name="Straight Connector 497">
                  <a:extLst>
                    <a:ext uri="{FF2B5EF4-FFF2-40B4-BE49-F238E27FC236}">
                      <a16:creationId xmlns:a16="http://schemas.microsoft.com/office/drawing/2014/main" id="{1EE66969-6C55-4BD9-9947-0A09E34FDCE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38" name="Group 37">
              <a:extLst>
                <a:ext uri="{FF2B5EF4-FFF2-40B4-BE49-F238E27FC236}">
                  <a16:creationId xmlns:a16="http://schemas.microsoft.com/office/drawing/2014/main" id="{BA8EA9C1-9112-4E0B-B9BD-C3805DF7BF08}"/>
                </a:ext>
              </a:extLst>
            </p:cNvPr>
            <p:cNvGrpSpPr/>
            <p:nvPr/>
          </p:nvGrpSpPr>
          <p:grpSpPr>
            <a:xfrm>
              <a:off x="792871" y="2748279"/>
              <a:ext cx="3483362" cy="2827368"/>
              <a:chOff x="792871" y="2956099"/>
              <a:chExt cx="3483362" cy="2827368"/>
            </a:xfrm>
          </p:grpSpPr>
          <p:grpSp>
            <p:nvGrpSpPr>
              <p:cNvPr id="35" name="Group 34">
                <a:extLst>
                  <a:ext uri="{FF2B5EF4-FFF2-40B4-BE49-F238E27FC236}">
                    <a16:creationId xmlns:a16="http://schemas.microsoft.com/office/drawing/2014/main" id="{45CB5B7A-9583-4B0F-9EDB-E2F49234A693}"/>
                  </a:ext>
                </a:extLst>
              </p:cNvPr>
              <p:cNvGrpSpPr/>
              <p:nvPr/>
            </p:nvGrpSpPr>
            <p:grpSpPr>
              <a:xfrm>
                <a:off x="2328920" y="4244975"/>
                <a:ext cx="1840292" cy="590552"/>
                <a:chOff x="2328920" y="4244975"/>
                <a:chExt cx="1840292" cy="590552"/>
              </a:xfrm>
            </p:grpSpPr>
            <p:grpSp>
              <p:nvGrpSpPr>
                <p:cNvPr id="194" name="Group 193">
                  <a:extLst>
                    <a:ext uri="{FF2B5EF4-FFF2-40B4-BE49-F238E27FC236}">
                      <a16:creationId xmlns:a16="http://schemas.microsoft.com/office/drawing/2014/main" id="{F7A6B833-C33E-466C-89CA-73EBF6A18186}"/>
                    </a:ext>
                  </a:extLst>
                </p:cNvPr>
                <p:cNvGrpSpPr/>
                <p:nvPr/>
              </p:nvGrpSpPr>
              <p:grpSpPr>
                <a:xfrm>
                  <a:off x="2328920" y="4244975"/>
                  <a:ext cx="80558" cy="352253"/>
                  <a:chOff x="3743571" y="3308401"/>
                  <a:chExt cx="80558" cy="722480"/>
                </a:xfrm>
              </p:grpSpPr>
              <p:cxnSp>
                <p:nvCxnSpPr>
                  <p:cNvPr id="258" name="Straight Connector 257">
                    <a:extLst>
                      <a:ext uri="{FF2B5EF4-FFF2-40B4-BE49-F238E27FC236}">
                        <a16:creationId xmlns:a16="http://schemas.microsoft.com/office/drawing/2014/main" id="{7BB4AA1C-42DD-4BD2-B1B9-881135E9790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AC0319FC-5109-4E2D-AB50-AAA8C46BCE8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E0EEA733-72A5-4DE5-BBF4-E89781A43D0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5" name="Group 194">
                  <a:extLst>
                    <a:ext uri="{FF2B5EF4-FFF2-40B4-BE49-F238E27FC236}">
                      <a16:creationId xmlns:a16="http://schemas.microsoft.com/office/drawing/2014/main" id="{6E92C2B9-47FD-4936-8039-98169EE8EB74}"/>
                    </a:ext>
                  </a:extLst>
                </p:cNvPr>
                <p:cNvGrpSpPr/>
                <p:nvPr/>
              </p:nvGrpSpPr>
              <p:grpSpPr>
                <a:xfrm>
                  <a:off x="3497720" y="4441059"/>
                  <a:ext cx="80558" cy="383353"/>
                  <a:chOff x="3743571" y="3308401"/>
                  <a:chExt cx="80558" cy="722480"/>
                </a:xfrm>
              </p:grpSpPr>
              <p:cxnSp>
                <p:nvCxnSpPr>
                  <p:cNvPr id="255" name="Straight Connector 254">
                    <a:extLst>
                      <a:ext uri="{FF2B5EF4-FFF2-40B4-BE49-F238E27FC236}">
                        <a16:creationId xmlns:a16="http://schemas.microsoft.com/office/drawing/2014/main" id="{B95A1CF1-4351-4B71-AAB6-FD84EA7377B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F5D96D90-8715-40D5-BCD1-3C48403DBB7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755CAC6A-16B6-4F0D-89D1-803108226D0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6" name="Group 195">
                  <a:extLst>
                    <a:ext uri="{FF2B5EF4-FFF2-40B4-BE49-F238E27FC236}">
                      <a16:creationId xmlns:a16="http://schemas.microsoft.com/office/drawing/2014/main" id="{A5E86CD4-6CD9-4E86-938B-FD390B050329}"/>
                    </a:ext>
                  </a:extLst>
                </p:cNvPr>
                <p:cNvGrpSpPr/>
                <p:nvPr/>
              </p:nvGrpSpPr>
              <p:grpSpPr>
                <a:xfrm>
                  <a:off x="4088654" y="4389873"/>
                  <a:ext cx="80558" cy="445654"/>
                  <a:chOff x="3743571" y="3308401"/>
                  <a:chExt cx="80558" cy="722480"/>
                </a:xfrm>
              </p:grpSpPr>
              <p:cxnSp>
                <p:nvCxnSpPr>
                  <p:cNvPr id="252" name="Straight Connector 251">
                    <a:extLst>
                      <a:ext uri="{FF2B5EF4-FFF2-40B4-BE49-F238E27FC236}">
                        <a16:creationId xmlns:a16="http://schemas.microsoft.com/office/drawing/2014/main" id="{D41D4351-D8A8-42AA-AFDE-2C863463B94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65D3E7D9-B760-4D05-87D5-43763F64101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a:extLst>
                      <a:ext uri="{FF2B5EF4-FFF2-40B4-BE49-F238E27FC236}">
                        <a16:creationId xmlns:a16="http://schemas.microsoft.com/office/drawing/2014/main" id="{CD9E5A6F-55BE-4EDB-A84F-C2E6893538D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7" name="Group 196">
                  <a:extLst>
                    <a:ext uri="{FF2B5EF4-FFF2-40B4-BE49-F238E27FC236}">
                      <a16:creationId xmlns:a16="http://schemas.microsoft.com/office/drawing/2014/main" id="{F0D9D604-0506-4606-BFD9-26D493F2809F}"/>
                    </a:ext>
                  </a:extLst>
                </p:cNvPr>
                <p:cNvGrpSpPr/>
                <p:nvPr/>
              </p:nvGrpSpPr>
              <p:grpSpPr>
                <a:xfrm>
                  <a:off x="2912526" y="4389204"/>
                  <a:ext cx="80558" cy="376126"/>
                  <a:chOff x="3743571" y="3308401"/>
                  <a:chExt cx="80558" cy="722480"/>
                </a:xfrm>
              </p:grpSpPr>
              <p:cxnSp>
                <p:nvCxnSpPr>
                  <p:cNvPr id="249" name="Straight Connector 248">
                    <a:extLst>
                      <a:ext uri="{FF2B5EF4-FFF2-40B4-BE49-F238E27FC236}">
                        <a16:creationId xmlns:a16="http://schemas.microsoft.com/office/drawing/2014/main" id="{234A29F8-CF18-4A43-BC62-A0D2D1AC445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a:extLst>
                      <a:ext uri="{FF2B5EF4-FFF2-40B4-BE49-F238E27FC236}">
                        <a16:creationId xmlns:a16="http://schemas.microsoft.com/office/drawing/2014/main" id="{E6724E86-44D7-4A70-A380-9AAD3E3D460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ABA485E9-05A0-4DE3-97F3-0518F792918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36" name="Group 35">
                <a:extLst>
                  <a:ext uri="{FF2B5EF4-FFF2-40B4-BE49-F238E27FC236}">
                    <a16:creationId xmlns:a16="http://schemas.microsoft.com/office/drawing/2014/main" id="{9344FEA1-1F8A-42CC-A883-B8DE7F84284C}"/>
                  </a:ext>
                </a:extLst>
              </p:cNvPr>
              <p:cNvGrpSpPr/>
              <p:nvPr/>
            </p:nvGrpSpPr>
            <p:grpSpPr>
              <a:xfrm>
                <a:off x="1750989" y="3754890"/>
                <a:ext cx="2413923" cy="769546"/>
                <a:chOff x="1750989" y="3754890"/>
                <a:chExt cx="2413923" cy="769546"/>
              </a:xfrm>
            </p:grpSpPr>
            <p:sp>
              <p:nvSpPr>
                <p:cNvPr id="210" name="Freeform: Shape 164">
                  <a:extLst>
                    <a:ext uri="{FF2B5EF4-FFF2-40B4-BE49-F238E27FC236}">
                      <a16:creationId xmlns:a16="http://schemas.microsoft.com/office/drawing/2014/main" id="{7B3D1551-0DD6-42F3-86C8-071775895E6B}"/>
                    </a:ext>
                  </a:extLst>
                </p:cNvPr>
                <p:cNvSpPr/>
                <p:nvPr/>
              </p:nvSpPr>
              <p:spPr>
                <a:xfrm>
                  <a:off x="1785722" y="3786604"/>
                  <a:ext cx="2343458" cy="702878"/>
                </a:xfrm>
                <a:custGeom>
                  <a:avLst/>
                  <a:gdLst>
                    <a:gd name="connsiteX0" fmla="*/ 0 w 2338387"/>
                    <a:gd name="connsiteY0" fmla="*/ 1260475 h 1260475"/>
                    <a:gd name="connsiteX1" fmla="*/ 584200 w 2338387"/>
                    <a:gd name="connsiteY1" fmla="*/ 757237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430280 h 1430280"/>
                    <a:gd name="connsiteX1" fmla="*/ 580819 w 2338387"/>
                    <a:gd name="connsiteY1" fmla="*/ 0 h 1430280"/>
                    <a:gd name="connsiteX2" fmla="*/ 1171575 w 2338387"/>
                    <a:gd name="connsiteY2" fmla="*/ 700030 h 1430280"/>
                    <a:gd name="connsiteX3" fmla="*/ 1755775 w 2338387"/>
                    <a:gd name="connsiteY3" fmla="*/ 169805 h 1430280"/>
                    <a:gd name="connsiteX4" fmla="*/ 2338387 w 2338387"/>
                    <a:gd name="connsiteY4" fmla="*/ 341255 h 1430280"/>
                    <a:gd name="connsiteX0" fmla="*/ 0 w 2338387"/>
                    <a:gd name="connsiteY0" fmla="*/ 1430280 h 1430280"/>
                    <a:gd name="connsiteX1" fmla="*/ 580819 w 2338387"/>
                    <a:gd name="connsiteY1" fmla="*/ 0 h 1430280"/>
                    <a:gd name="connsiteX2" fmla="*/ 1159744 w 2338387"/>
                    <a:gd name="connsiteY2" fmla="*/ 70344 h 1430280"/>
                    <a:gd name="connsiteX3" fmla="*/ 1755775 w 2338387"/>
                    <a:gd name="connsiteY3" fmla="*/ 169805 h 1430280"/>
                    <a:gd name="connsiteX4" fmla="*/ 2338387 w 2338387"/>
                    <a:gd name="connsiteY4" fmla="*/ 341255 h 1430280"/>
                    <a:gd name="connsiteX0" fmla="*/ 0 w 2336697"/>
                    <a:gd name="connsiteY0" fmla="*/ 1430280 h 1430280"/>
                    <a:gd name="connsiteX1" fmla="*/ 580819 w 2336697"/>
                    <a:gd name="connsiteY1" fmla="*/ 0 h 1430280"/>
                    <a:gd name="connsiteX2" fmla="*/ 1159744 w 2336697"/>
                    <a:gd name="connsiteY2" fmla="*/ 70344 h 1430280"/>
                    <a:gd name="connsiteX3" fmla="*/ 1755775 w 2336697"/>
                    <a:gd name="connsiteY3" fmla="*/ 169805 h 1430280"/>
                    <a:gd name="connsiteX4" fmla="*/ 2336697 w 2336697"/>
                    <a:gd name="connsiteY4" fmla="*/ 893981 h 1430280"/>
                    <a:gd name="connsiteX0" fmla="*/ 0 w 2343458"/>
                    <a:gd name="connsiteY0" fmla="*/ 1447771 h 1447771"/>
                    <a:gd name="connsiteX1" fmla="*/ 587580 w 2343458"/>
                    <a:gd name="connsiteY1" fmla="*/ 0 h 1447771"/>
                    <a:gd name="connsiteX2" fmla="*/ 1166505 w 2343458"/>
                    <a:gd name="connsiteY2" fmla="*/ 70344 h 1447771"/>
                    <a:gd name="connsiteX3" fmla="*/ 1762536 w 2343458"/>
                    <a:gd name="connsiteY3" fmla="*/ 169805 h 1447771"/>
                    <a:gd name="connsiteX4" fmla="*/ 2343458 w 2343458"/>
                    <a:gd name="connsiteY4" fmla="*/ 893981 h 1447771"/>
                    <a:gd name="connsiteX0" fmla="*/ 0 w 2343458"/>
                    <a:gd name="connsiteY0" fmla="*/ 1454769 h 1454769"/>
                    <a:gd name="connsiteX1" fmla="*/ 582510 w 2343458"/>
                    <a:gd name="connsiteY1" fmla="*/ 0 h 1454769"/>
                    <a:gd name="connsiteX2" fmla="*/ 1166505 w 2343458"/>
                    <a:gd name="connsiteY2" fmla="*/ 77342 h 1454769"/>
                    <a:gd name="connsiteX3" fmla="*/ 1762536 w 2343458"/>
                    <a:gd name="connsiteY3" fmla="*/ 176803 h 1454769"/>
                    <a:gd name="connsiteX4" fmla="*/ 2343458 w 2343458"/>
                    <a:gd name="connsiteY4" fmla="*/ 900979 h 145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458" h="1454769">
                      <a:moveTo>
                        <a:pt x="0" y="1454769"/>
                      </a:moveTo>
                      <a:lnTo>
                        <a:pt x="582510" y="0"/>
                      </a:lnTo>
                      <a:lnTo>
                        <a:pt x="1166505" y="77342"/>
                      </a:lnTo>
                      <a:lnTo>
                        <a:pt x="1762536" y="176803"/>
                      </a:lnTo>
                      <a:lnTo>
                        <a:pt x="2343458" y="900979"/>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5" name="Group 14">
                  <a:extLst>
                    <a:ext uri="{FF2B5EF4-FFF2-40B4-BE49-F238E27FC236}">
                      <a16:creationId xmlns:a16="http://schemas.microsoft.com/office/drawing/2014/main" id="{C8589C0D-078C-45BB-A686-9DE7D897F80F}"/>
                    </a:ext>
                  </a:extLst>
                </p:cNvPr>
                <p:cNvGrpSpPr/>
                <p:nvPr/>
              </p:nvGrpSpPr>
              <p:grpSpPr>
                <a:xfrm>
                  <a:off x="1750989" y="3754890"/>
                  <a:ext cx="2413923" cy="769546"/>
                  <a:chOff x="1750989" y="3772587"/>
                  <a:chExt cx="2413923" cy="769546"/>
                </a:xfrm>
              </p:grpSpPr>
              <p:sp>
                <p:nvSpPr>
                  <p:cNvPr id="211" name="Oval 210">
                    <a:extLst>
                      <a:ext uri="{FF2B5EF4-FFF2-40B4-BE49-F238E27FC236}">
                        <a16:creationId xmlns:a16="http://schemas.microsoft.com/office/drawing/2014/main" id="{77CB4B5F-91B9-49E2-BCEA-FDF3914B8658}"/>
                      </a:ext>
                    </a:extLst>
                  </p:cNvPr>
                  <p:cNvSpPr/>
                  <p:nvPr/>
                </p:nvSpPr>
                <p:spPr>
                  <a:xfrm>
                    <a:off x="2916827" y="380776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12" name="Oval 211">
                    <a:extLst>
                      <a:ext uri="{FF2B5EF4-FFF2-40B4-BE49-F238E27FC236}">
                        <a16:creationId xmlns:a16="http://schemas.microsoft.com/office/drawing/2014/main" id="{F842D1BB-6575-4FCA-8ECB-2BAB7EA772A3}"/>
                      </a:ext>
                    </a:extLst>
                  </p:cNvPr>
                  <p:cNvSpPr/>
                  <p:nvPr/>
                </p:nvSpPr>
                <p:spPr>
                  <a:xfrm>
                    <a:off x="3502021" y="385538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13" name="Oval 212">
                    <a:extLst>
                      <a:ext uri="{FF2B5EF4-FFF2-40B4-BE49-F238E27FC236}">
                        <a16:creationId xmlns:a16="http://schemas.microsoft.com/office/drawing/2014/main" id="{DCFF2CA4-1F4F-447A-B30E-EBAF2B85CC6D}"/>
                      </a:ext>
                    </a:extLst>
                  </p:cNvPr>
                  <p:cNvSpPr/>
                  <p:nvPr/>
                </p:nvSpPr>
                <p:spPr>
                  <a:xfrm>
                    <a:off x="4092955" y="420133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14" name="Oval 213">
                    <a:extLst>
                      <a:ext uri="{FF2B5EF4-FFF2-40B4-BE49-F238E27FC236}">
                        <a16:creationId xmlns:a16="http://schemas.microsoft.com/office/drawing/2014/main" id="{600980D6-1702-4259-BDA0-84F46FFC9AED}"/>
                      </a:ext>
                    </a:extLst>
                  </p:cNvPr>
                  <p:cNvSpPr/>
                  <p:nvPr/>
                </p:nvSpPr>
                <p:spPr>
                  <a:xfrm>
                    <a:off x="2333221" y="3772587"/>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15" name="Oval 214">
                    <a:extLst>
                      <a:ext uri="{FF2B5EF4-FFF2-40B4-BE49-F238E27FC236}">
                        <a16:creationId xmlns:a16="http://schemas.microsoft.com/office/drawing/2014/main" id="{D7183F92-CCBD-441C-A01E-BA188377B78D}"/>
                      </a:ext>
                    </a:extLst>
                  </p:cNvPr>
                  <p:cNvSpPr/>
                  <p:nvPr/>
                </p:nvSpPr>
                <p:spPr>
                  <a:xfrm>
                    <a:off x="1750989" y="447017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grpSp>
            <p:nvGrpSpPr>
              <p:cNvPr id="188" name="Group 187">
                <a:extLst>
                  <a:ext uri="{FF2B5EF4-FFF2-40B4-BE49-F238E27FC236}">
                    <a16:creationId xmlns:a16="http://schemas.microsoft.com/office/drawing/2014/main" id="{70749C07-E239-4CE2-A6DE-1EEB6D123739}"/>
                  </a:ext>
                </a:extLst>
              </p:cNvPr>
              <p:cNvGrpSpPr/>
              <p:nvPr/>
            </p:nvGrpSpPr>
            <p:grpSpPr>
              <a:xfrm>
                <a:off x="875900" y="5325008"/>
                <a:ext cx="3392392" cy="458459"/>
                <a:chOff x="888779" y="5244259"/>
                <a:chExt cx="3392392" cy="458459"/>
              </a:xfrm>
            </p:grpSpPr>
            <p:sp>
              <p:nvSpPr>
                <p:cNvPr id="273" name="TextBox 272">
                  <a:extLst>
                    <a:ext uri="{FF2B5EF4-FFF2-40B4-BE49-F238E27FC236}">
                      <a16:creationId xmlns:a16="http://schemas.microsoft.com/office/drawing/2014/main" id="{83A15BC2-96D7-4FD8-93A4-5A3575DED394}"/>
                    </a:ext>
                  </a:extLst>
                </p:cNvPr>
                <p:cNvSpPr txBox="1"/>
                <p:nvPr/>
              </p:nvSpPr>
              <p:spPr>
                <a:xfrm>
                  <a:off x="3992062" y="5396608"/>
                  <a:ext cx="289109" cy="30469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193</a:t>
                  </a:r>
                </a:p>
                <a:p>
                  <a:pPr algn="ctr">
                    <a:lnSpc>
                      <a:spcPct val="90000"/>
                    </a:lnSpc>
                  </a:pPr>
                  <a:r>
                    <a:rPr lang="en-GB" sz="1100" dirty="0">
                      <a:solidFill>
                        <a:srgbClr val="000000"/>
                      </a:solidFill>
                    </a:rPr>
                    <a:t>194</a:t>
                  </a:r>
                </a:p>
              </p:txBody>
            </p:sp>
            <p:sp>
              <p:nvSpPr>
                <p:cNvPr id="274" name="TextBox 273">
                  <a:extLst>
                    <a:ext uri="{FF2B5EF4-FFF2-40B4-BE49-F238E27FC236}">
                      <a16:creationId xmlns:a16="http://schemas.microsoft.com/office/drawing/2014/main" id="{6F193DAC-82D5-41E2-9088-AAEED9ACB3FC}"/>
                    </a:ext>
                  </a:extLst>
                </p:cNvPr>
                <p:cNvSpPr txBox="1"/>
                <p:nvPr/>
              </p:nvSpPr>
              <p:spPr>
                <a:xfrm>
                  <a:off x="3389912" y="5396608"/>
                  <a:ext cx="32597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205</a:t>
                  </a:r>
                </a:p>
                <a:p>
                  <a:pPr algn="ctr">
                    <a:lnSpc>
                      <a:spcPct val="90000"/>
                    </a:lnSpc>
                  </a:pPr>
                  <a:r>
                    <a:rPr lang="en-GB" sz="1100" dirty="0">
                      <a:solidFill>
                        <a:srgbClr val="000000"/>
                      </a:solidFill>
                    </a:rPr>
                    <a:t>191</a:t>
                  </a:r>
                </a:p>
              </p:txBody>
            </p:sp>
            <p:sp>
              <p:nvSpPr>
                <p:cNvPr id="275" name="TextBox 274">
                  <a:extLst>
                    <a:ext uri="{FF2B5EF4-FFF2-40B4-BE49-F238E27FC236}">
                      <a16:creationId xmlns:a16="http://schemas.microsoft.com/office/drawing/2014/main" id="{4E363812-CE05-41A6-B714-4A95F29E01A4}"/>
                    </a:ext>
                  </a:extLst>
                </p:cNvPr>
                <p:cNvSpPr txBox="1"/>
                <p:nvPr/>
              </p:nvSpPr>
              <p:spPr>
                <a:xfrm>
                  <a:off x="2805396" y="5396608"/>
                  <a:ext cx="327581"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208</a:t>
                  </a:r>
                </a:p>
                <a:p>
                  <a:pPr algn="ctr">
                    <a:lnSpc>
                      <a:spcPct val="90000"/>
                    </a:lnSpc>
                  </a:pPr>
                  <a:r>
                    <a:rPr lang="en-GB" sz="1100" dirty="0">
                      <a:solidFill>
                        <a:srgbClr val="000000"/>
                      </a:solidFill>
                    </a:rPr>
                    <a:t>191</a:t>
                  </a:r>
                </a:p>
              </p:txBody>
            </p:sp>
            <p:sp>
              <p:nvSpPr>
                <p:cNvPr id="276" name="TextBox 275">
                  <a:extLst>
                    <a:ext uri="{FF2B5EF4-FFF2-40B4-BE49-F238E27FC236}">
                      <a16:creationId xmlns:a16="http://schemas.microsoft.com/office/drawing/2014/main" id="{F7553289-E16D-47B1-8634-D1021F04D769}"/>
                    </a:ext>
                  </a:extLst>
                </p:cNvPr>
                <p:cNvSpPr txBox="1"/>
                <p:nvPr/>
              </p:nvSpPr>
              <p:spPr>
                <a:xfrm>
                  <a:off x="2221680" y="5396608"/>
                  <a:ext cx="327581"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206</a:t>
                  </a:r>
                </a:p>
                <a:p>
                  <a:pPr algn="ctr">
                    <a:lnSpc>
                      <a:spcPct val="90000"/>
                    </a:lnSpc>
                  </a:pPr>
                  <a:r>
                    <a:rPr lang="en-GB" sz="1100" dirty="0">
                      <a:solidFill>
                        <a:srgbClr val="000000"/>
                      </a:solidFill>
                    </a:rPr>
                    <a:t>201</a:t>
                  </a:r>
                </a:p>
              </p:txBody>
            </p:sp>
            <p:sp>
              <p:nvSpPr>
                <p:cNvPr id="277" name="TextBox 276">
                  <a:extLst>
                    <a:ext uri="{FF2B5EF4-FFF2-40B4-BE49-F238E27FC236}">
                      <a16:creationId xmlns:a16="http://schemas.microsoft.com/office/drawing/2014/main" id="{A6D01354-1E2D-4AA1-8AF9-509DCEABA351}"/>
                    </a:ext>
                  </a:extLst>
                </p:cNvPr>
                <p:cNvSpPr txBox="1"/>
                <p:nvPr/>
              </p:nvSpPr>
              <p:spPr>
                <a:xfrm>
                  <a:off x="1641170" y="5396608"/>
                  <a:ext cx="32116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230</a:t>
                  </a:r>
                </a:p>
                <a:p>
                  <a:pPr algn="ctr">
                    <a:lnSpc>
                      <a:spcPct val="90000"/>
                    </a:lnSpc>
                  </a:pPr>
                  <a:r>
                    <a:rPr lang="en-GB" sz="1100" dirty="0">
                      <a:solidFill>
                        <a:srgbClr val="000000"/>
                      </a:solidFill>
                    </a:rPr>
                    <a:t>229</a:t>
                  </a:r>
                </a:p>
              </p:txBody>
            </p:sp>
            <p:sp>
              <p:nvSpPr>
                <p:cNvPr id="278" name="TextBox 277">
                  <a:extLst>
                    <a:ext uri="{FF2B5EF4-FFF2-40B4-BE49-F238E27FC236}">
                      <a16:creationId xmlns:a16="http://schemas.microsoft.com/office/drawing/2014/main" id="{FCE9E366-4924-4998-89AF-F64A95A0CB2D}"/>
                    </a:ext>
                  </a:extLst>
                </p:cNvPr>
                <p:cNvSpPr txBox="1"/>
                <p:nvPr/>
              </p:nvSpPr>
              <p:spPr>
                <a:xfrm>
                  <a:off x="888779" y="5244259"/>
                  <a:ext cx="736346" cy="458459"/>
                </a:xfrm>
                <a:prstGeom prst="rect">
                  <a:avLst/>
                </a:prstGeom>
                <a:noFill/>
              </p:spPr>
              <p:txBody>
                <a:bodyPr wrap="none" lIns="36000" tIns="0" rIns="36000" bIns="0" rtlCol="0">
                  <a:spAutoFit/>
                </a:bodyPr>
                <a:lstStyle/>
                <a:p>
                  <a:pPr>
                    <a:lnSpc>
                      <a:spcPct val="90000"/>
                    </a:lnSpc>
                  </a:pPr>
                  <a:r>
                    <a:rPr lang="en-GB" sz="1100" b="1" dirty="0">
                      <a:solidFill>
                        <a:srgbClr val="000000"/>
                      </a:solidFill>
                    </a:rPr>
                    <a:t>No. at risk</a:t>
                  </a:r>
                </a:p>
                <a:p>
                  <a:pPr>
                    <a:lnSpc>
                      <a:spcPct val="90000"/>
                    </a:lnSpc>
                  </a:pPr>
                  <a:r>
                    <a:rPr lang="en-GB" sz="1100" dirty="0">
                      <a:solidFill>
                        <a:srgbClr val="000000"/>
                      </a:solidFill>
                    </a:rPr>
                    <a:t>  TTh</a:t>
                  </a:r>
                </a:p>
                <a:p>
                  <a:pPr>
                    <a:lnSpc>
                      <a:spcPct val="90000"/>
                    </a:lnSpc>
                  </a:pPr>
                  <a:r>
                    <a:rPr lang="en-GB" sz="1100" dirty="0">
                      <a:solidFill>
                        <a:srgbClr val="000000"/>
                      </a:solidFill>
                    </a:rPr>
                    <a:t>  Placebo</a:t>
                  </a:r>
                </a:p>
              </p:txBody>
            </p:sp>
          </p:grpSp>
          <p:grpSp>
            <p:nvGrpSpPr>
              <p:cNvPr id="37" name="Group 36">
                <a:extLst>
                  <a:ext uri="{FF2B5EF4-FFF2-40B4-BE49-F238E27FC236}">
                    <a16:creationId xmlns:a16="http://schemas.microsoft.com/office/drawing/2014/main" id="{9366092E-EB44-4639-9186-D6EF33F281B4}"/>
                  </a:ext>
                </a:extLst>
              </p:cNvPr>
              <p:cNvGrpSpPr/>
              <p:nvPr/>
            </p:nvGrpSpPr>
            <p:grpSpPr>
              <a:xfrm>
                <a:off x="2333221" y="4384214"/>
                <a:ext cx="1829703" cy="284683"/>
                <a:chOff x="2333221" y="4384214"/>
                <a:chExt cx="1829703" cy="284683"/>
              </a:xfrm>
            </p:grpSpPr>
            <p:sp>
              <p:nvSpPr>
                <p:cNvPr id="198" name="Oval 197">
                  <a:extLst>
                    <a:ext uri="{FF2B5EF4-FFF2-40B4-BE49-F238E27FC236}">
                      <a16:creationId xmlns:a16="http://schemas.microsoft.com/office/drawing/2014/main" id="{F9352A4A-406B-4532-ABD0-6ADE5EAE82CC}"/>
                    </a:ext>
                  </a:extLst>
                </p:cNvPr>
                <p:cNvSpPr/>
                <p:nvPr/>
              </p:nvSpPr>
              <p:spPr>
                <a:xfrm>
                  <a:off x="2916827" y="4547727"/>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99" name="Oval 198">
                  <a:extLst>
                    <a:ext uri="{FF2B5EF4-FFF2-40B4-BE49-F238E27FC236}">
                      <a16:creationId xmlns:a16="http://schemas.microsoft.com/office/drawing/2014/main" id="{98322C7A-5F98-410A-B180-D0C1B867B0B6}"/>
                    </a:ext>
                  </a:extLst>
                </p:cNvPr>
                <p:cNvSpPr/>
                <p:nvPr/>
              </p:nvSpPr>
              <p:spPr>
                <a:xfrm>
                  <a:off x="3502021" y="4596940"/>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00" name="Oval 199">
                  <a:extLst>
                    <a:ext uri="{FF2B5EF4-FFF2-40B4-BE49-F238E27FC236}">
                      <a16:creationId xmlns:a16="http://schemas.microsoft.com/office/drawing/2014/main" id="{10495A3C-B0FF-4F9B-BAC6-1A7AB9A51C37}"/>
                    </a:ext>
                  </a:extLst>
                </p:cNvPr>
                <p:cNvSpPr/>
                <p:nvPr/>
              </p:nvSpPr>
              <p:spPr>
                <a:xfrm>
                  <a:off x="4090967" y="4574715"/>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01" name="Oval 200">
                  <a:extLst>
                    <a:ext uri="{FF2B5EF4-FFF2-40B4-BE49-F238E27FC236}">
                      <a16:creationId xmlns:a16="http://schemas.microsoft.com/office/drawing/2014/main" id="{D45F8C5A-2832-4B7C-966B-A844C57C3FFE}"/>
                    </a:ext>
                  </a:extLst>
                </p:cNvPr>
                <p:cNvSpPr/>
                <p:nvPr/>
              </p:nvSpPr>
              <p:spPr>
                <a:xfrm>
                  <a:off x="2333221" y="4384214"/>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13" name="Group 12">
                <a:extLst>
                  <a:ext uri="{FF2B5EF4-FFF2-40B4-BE49-F238E27FC236}">
                    <a16:creationId xmlns:a16="http://schemas.microsoft.com/office/drawing/2014/main" id="{4DB4B743-E3B0-4669-9801-965A72E43C14}"/>
                  </a:ext>
                </a:extLst>
              </p:cNvPr>
              <p:cNvGrpSpPr/>
              <p:nvPr/>
            </p:nvGrpSpPr>
            <p:grpSpPr>
              <a:xfrm>
                <a:off x="1583771" y="3347361"/>
                <a:ext cx="2544830" cy="1777476"/>
                <a:chOff x="1583771" y="3365058"/>
                <a:chExt cx="2544830" cy="1777476"/>
              </a:xfrm>
            </p:grpSpPr>
            <p:sp>
              <p:nvSpPr>
                <p:cNvPr id="231" name="Freeform: Shape 6">
                  <a:extLst>
                    <a:ext uri="{FF2B5EF4-FFF2-40B4-BE49-F238E27FC236}">
                      <a16:creationId xmlns:a16="http://schemas.microsoft.com/office/drawing/2014/main" id="{AF2DCC6C-60C4-4D27-9F36-0F1595591A20}"/>
                    </a:ext>
                  </a:extLst>
                </p:cNvPr>
                <p:cNvSpPr/>
                <p:nvPr/>
              </p:nvSpPr>
              <p:spPr>
                <a:xfrm>
                  <a:off x="1647221" y="3365058"/>
                  <a:ext cx="2480279" cy="1714818"/>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233" name="Group 232">
                  <a:extLst>
                    <a:ext uri="{FF2B5EF4-FFF2-40B4-BE49-F238E27FC236}">
                      <a16:creationId xmlns:a16="http://schemas.microsoft.com/office/drawing/2014/main" id="{2DE9034E-97C5-4FF3-87C3-78B9F61250A4}"/>
                    </a:ext>
                  </a:extLst>
                </p:cNvPr>
                <p:cNvGrpSpPr/>
                <p:nvPr/>
              </p:nvGrpSpPr>
              <p:grpSpPr>
                <a:xfrm>
                  <a:off x="1583771" y="3365149"/>
                  <a:ext cx="61200" cy="1601203"/>
                  <a:chOff x="1596650" y="3281571"/>
                  <a:chExt cx="61200" cy="1601203"/>
                </a:xfrm>
              </p:grpSpPr>
              <p:cxnSp>
                <p:nvCxnSpPr>
                  <p:cNvPr id="244" name="Straight Connector 243">
                    <a:extLst>
                      <a:ext uri="{FF2B5EF4-FFF2-40B4-BE49-F238E27FC236}">
                        <a16:creationId xmlns:a16="http://schemas.microsoft.com/office/drawing/2014/main" id="{C8C91EDF-98A4-4CDD-8A4E-38BB7BEB105F}"/>
                      </a:ext>
                    </a:extLst>
                  </p:cNvPr>
                  <p:cNvCxnSpPr/>
                  <p:nvPr/>
                </p:nvCxnSpPr>
                <p:spPr>
                  <a:xfrm>
                    <a:off x="1596650" y="373905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a:extLst>
                      <a:ext uri="{FF2B5EF4-FFF2-40B4-BE49-F238E27FC236}">
                        <a16:creationId xmlns:a16="http://schemas.microsoft.com/office/drawing/2014/main" id="{E90D1C75-7B5C-4F2D-89B9-FE2B5C2B663C}"/>
                      </a:ext>
                    </a:extLst>
                  </p:cNvPr>
                  <p:cNvCxnSpPr/>
                  <p:nvPr/>
                </p:nvCxnSpPr>
                <p:spPr>
                  <a:xfrm>
                    <a:off x="1596650" y="419654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412605DC-8531-4F8C-B0A1-71702884FE9E}"/>
                      </a:ext>
                    </a:extLst>
                  </p:cNvPr>
                  <p:cNvCxnSpPr/>
                  <p:nvPr/>
                </p:nvCxnSpPr>
                <p:spPr>
                  <a:xfrm>
                    <a:off x="1596650" y="465402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61E3680B-3199-49D9-9EBA-B1C29B33852C}"/>
                      </a:ext>
                    </a:extLst>
                  </p:cNvPr>
                  <p:cNvCxnSpPr/>
                  <p:nvPr/>
                </p:nvCxnSpPr>
                <p:spPr>
                  <a:xfrm>
                    <a:off x="1596650"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a:extLst>
                      <a:ext uri="{FF2B5EF4-FFF2-40B4-BE49-F238E27FC236}">
                        <a16:creationId xmlns:a16="http://schemas.microsoft.com/office/drawing/2014/main" id="{B1D01A09-A544-4507-869C-3B67170950A0}"/>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5" name="Straight Connector 534">
                    <a:extLst>
                      <a:ext uri="{FF2B5EF4-FFF2-40B4-BE49-F238E27FC236}">
                        <a16:creationId xmlns:a16="http://schemas.microsoft.com/office/drawing/2014/main" id="{336CC0C5-14D3-4578-8F5C-FA29F23189B6}"/>
                      </a:ext>
                    </a:extLst>
                  </p:cNvPr>
                  <p:cNvCxnSpPr/>
                  <p:nvPr/>
                </p:nvCxnSpPr>
                <p:spPr>
                  <a:xfrm>
                    <a:off x="1596650" y="351031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6" name="Straight Connector 535">
                    <a:extLst>
                      <a:ext uri="{FF2B5EF4-FFF2-40B4-BE49-F238E27FC236}">
                        <a16:creationId xmlns:a16="http://schemas.microsoft.com/office/drawing/2014/main" id="{77D99712-2B70-4CB0-AE07-1F5A26F1710D}"/>
                      </a:ext>
                    </a:extLst>
                  </p:cNvPr>
                  <p:cNvCxnSpPr/>
                  <p:nvPr/>
                </p:nvCxnSpPr>
                <p:spPr>
                  <a:xfrm>
                    <a:off x="1596650" y="396780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7" name="Straight Connector 536">
                    <a:extLst>
                      <a:ext uri="{FF2B5EF4-FFF2-40B4-BE49-F238E27FC236}">
                        <a16:creationId xmlns:a16="http://schemas.microsoft.com/office/drawing/2014/main" id="{C07A74DA-1A16-44AA-98E5-6EF34A03B4C7}"/>
                      </a:ext>
                    </a:extLst>
                  </p:cNvPr>
                  <p:cNvCxnSpPr/>
                  <p:nvPr/>
                </p:nvCxnSpPr>
                <p:spPr>
                  <a:xfrm>
                    <a:off x="1596650" y="442528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35" name="Group 234">
                  <a:extLst>
                    <a:ext uri="{FF2B5EF4-FFF2-40B4-BE49-F238E27FC236}">
                      <a16:creationId xmlns:a16="http://schemas.microsoft.com/office/drawing/2014/main" id="{EFDF7595-FA67-4CCC-A5F4-D34CE749E4B3}"/>
                    </a:ext>
                  </a:extLst>
                </p:cNvPr>
                <p:cNvGrpSpPr/>
                <p:nvPr/>
              </p:nvGrpSpPr>
              <p:grpSpPr>
                <a:xfrm>
                  <a:off x="1787130" y="5081334"/>
                  <a:ext cx="2341471" cy="61200"/>
                  <a:chOff x="1800009" y="4997756"/>
                  <a:chExt cx="2341471" cy="61200"/>
                </a:xfrm>
              </p:grpSpPr>
              <p:cxnSp>
                <p:nvCxnSpPr>
                  <p:cNvPr id="236" name="Straight Connector 235">
                    <a:extLst>
                      <a:ext uri="{FF2B5EF4-FFF2-40B4-BE49-F238E27FC236}">
                        <a16:creationId xmlns:a16="http://schemas.microsoft.com/office/drawing/2014/main" id="{3F7137EE-A881-4AB7-A98C-A6F3FAB44B1F}"/>
                      </a:ext>
                    </a:extLst>
                  </p:cNvPr>
                  <p:cNvCxnSpPr/>
                  <p:nvPr/>
                </p:nvCxnSpPr>
                <p:spPr>
                  <a:xfrm rot="5400000">
                    <a:off x="3521865"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BD1BD6F7-C182-4C81-9890-5780AFC0759A}"/>
                      </a:ext>
                    </a:extLst>
                  </p:cNvPr>
                  <p:cNvCxnSpPr/>
                  <p:nvPr/>
                </p:nvCxnSpPr>
                <p:spPr>
                  <a:xfrm rot="5400000">
                    <a:off x="2937713"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FB781B59-CB9F-4D1C-B167-6C6AC6577CBD}"/>
                      </a:ext>
                    </a:extLst>
                  </p:cNvPr>
                  <p:cNvCxnSpPr/>
                  <p:nvPr/>
                </p:nvCxnSpPr>
                <p:spPr>
                  <a:xfrm rot="5400000">
                    <a:off x="2353561"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07FCCFA6-2DE2-49EA-8AD1-972A2B799283}"/>
                      </a:ext>
                    </a:extLst>
                  </p:cNvPr>
                  <p:cNvCxnSpPr/>
                  <p:nvPr/>
                </p:nvCxnSpPr>
                <p:spPr>
                  <a:xfrm rot="5400000">
                    <a:off x="1769409"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8E4D3B2C-8D49-4585-9967-94100BEC9FB0}"/>
                      </a:ext>
                    </a:extLst>
                  </p:cNvPr>
                  <p:cNvCxnSpPr/>
                  <p:nvPr/>
                </p:nvCxnSpPr>
                <p:spPr>
                  <a:xfrm rot="5400000">
                    <a:off x="4110880"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204" name="Group 203">
                <a:extLst>
                  <a:ext uri="{FF2B5EF4-FFF2-40B4-BE49-F238E27FC236}">
                    <a16:creationId xmlns:a16="http://schemas.microsoft.com/office/drawing/2014/main" id="{C74F38CE-1817-4549-B933-F4732C765DCF}"/>
                  </a:ext>
                </a:extLst>
              </p:cNvPr>
              <p:cNvGrpSpPr/>
              <p:nvPr/>
            </p:nvGrpSpPr>
            <p:grpSpPr>
              <a:xfrm>
                <a:off x="1705234" y="5117090"/>
                <a:ext cx="2525734" cy="184666"/>
                <a:chOff x="1718113" y="5038404"/>
                <a:chExt cx="2525734" cy="184666"/>
              </a:xfrm>
            </p:grpSpPr>
            <p:sp>
              <p:nvSpPr>
                <p:cNvPr id="225" name="TextBox 224">
                  <a:extLst>
                    <a:ext uri="{FF2B5EF4-FFF2-40B4-BE49-F238E27FC236}">
                      <a16:creationId xmlns:a16="http://schemas.microsoft.com/office/drawing/2014/main" id="{A52BA2E1-ED5D-486E-A574-DEE504E05915}"/>
                    </a:ext>
                  </a:extLst>
                </p:cNvPr>
                <p:cNvSpPr txBox="1"/>
                <p:nvPr/>
              </p:nvSpPr>
              <p:spPr>
                <a:xfrm>
                  <a:off x="4038094" y="5038404"/>
                  <a:ext cx="205753" cy="184666"/>
                </a:xfrm>
                <a:prstGeom prst="rect">
                  <a:avLst/>
                </a:prstGeom>
                <a:noFill/>
              </p:spPr>
              <p:txBody>
                <a:bodyPr wrap="none" lIns="36000" tIns="0" rIns="36000" bIns="0" rtlCol="0">
                  <a:spAutoFit/>
                </a:bodyPr>
                <a:lstStyle/>
                <a:p>
                  <a:pPr algn="ctr"/>
                  <a:r>
                    <a:rPr lang="en-GB" sz="1200" dirty="0">
                      <a:solidFill>
                        <a:srgbClr val="000000"/>
                      </a:solidFill>
                    </a:rPr>
                    <a:t>12</a:t>
                  </a:r>
                </a:p>
              </p:txBody>
            </p:sp>
            <p:sp>
              <p:nvSpPr>
                <p:cNvPr id="226" name="TextBox 225">
                  <a:extLst>
                    <a:ext uri="{FF2B5EF4-FFF2-40B4-BE49-F238E27FC236}">
                      <a16:creationId xmlns:a16="http://schemas.microsoft.com/office/drawing/2014/main" id="{2B9C8896-EC59-4529-80C4-8B5ADC6B5624}"/>
                    </a:ext>
                  </a:extLst>
                </p:cNvPr>
                <p:cNvSpPr txBox="1"/>
                <p:nvPr/>
              </p:nvSpPr>
              <p:spPr>
                <a:xfrm>
                  <a:off x="3468459" y="5038404"/>
                  <a:ext cx="168884" cy="184666"/>
                </a:xfrm>
                <a:prstGeom prst="rect">
                  <a:avLst/>
                </a:prstGeom>
                <a:noFill/>
              </p:spPr>
              <p:txBody>
                <a:bodyPr wrap="none" lIns="36000" tIns="0" rIns="36000" bIns="0" rtlCol="0">
                  <a:spAutoFit/>
                </a:bodyPr>
                <a:lstStyle/>
                <a:p>
                  <a:pPr algn="ctr"/>
                  <a:r>
                    <a:rPr lang="en-GB" sz="1200" dirty="0">
                      <a:solidFill>
                        <a:srgbClr val="000000"/>
                      </a:solidFill>
                    </a:rPr>
                    <a:t>9</a:t>
                  </a:r>
                </a:p>
              </p:txBody>
            </p:sp>
            <p:sp>
              <p:nvSpPr>
                <p:cNvPr id="227" name="TextBox 226">
                  <a:extLst>
                    <a:ext uri="{FF2B5EF4-FFF2-40B4-BE49-F238E27FC236}">
                      <a16:creationId xmlns:a16="http://schemas.microsoft.com/office/drawing/2014/main" id="{FBC248B5-7BDE-4206-8464-34C2A0367C8E}"/>
                    </a:ext>
                  </a:extLst>
                </p:cNvPr>
                <p:cNvSpPr txBox="1"/>
                <p:nvPr/>
              </p:nvSpPr>
              <p:spPr>
                <a:xfrm>
                  <a:off x="2884744" y="5038404"/>
                  <a:ext cx="168884" cy="184666"/>
                </a:xfrm>
                <a:prstGeom prst="rect">
                  <a:avLst/>
                </a:prstGeom>
                <a:noFill/>
              </p:spPr>
              <p:txBody>
                <a:bodyPr wrap="none" lIns="36000" tIns="0" rIns="36000" bIns="0" rtlCol="0">
                  <a:spAutoFit/>
                </a:bodyPr>
                <a:lstStyle/>
                <a:p>
                  <a:pPr algn="ctr"/>
                  <a:r>
                    <a:rPr lang="en-GB" sz="1200" dirty="0">
                      <a:solidFill>
                        <a:srgbClr val="000000"/>
                      </a:solidFill>
                    </a:rPr>
                    <a:t>6</a:t>
                  </a:r>
                </a:p>
              </p:txBody>
            </p:sp>
            <p:sp>
              <p:nvSpPr>
                <p:cNvPr id="228" name="TextBox 227">
                  <a:extLst>
                    <a:ext uri="{FF2B5EF4-FFF2-40B4-BE49-F238E27FC236}">
                      <a16:creationId xmlns:a16="http://schemas.microsoft.com/office/drawing/2014/main" id="{B7D06CC5-4247-475B-B767-D844C5C67B48}"/>
                    </a:ext>
                  </a:extLst>
                </p:cNvPr>
                <p:cNvSpPr txBox="1"/>
                <p:nvPr/>
              </p:nvSpPr>
              <p:spPr>
                <a:xfrm>
                  <a:off x="2304234" y="5038404"/>
                  <a:ext cx="162472" cy="184666"/>
                </a:xfrm>
                <a:prstGeom prst="rect">
                  <a:avLst/>
                </a:prstGeom>
                <a:noFill/>
              </p:spPr>
              <p:txBody>
                <a:bodyPr wrap="none" lIns="36000" tIns="0" rIns="36000" bIns="0" rtlCol="0">
                  <a:spAutoFit/>
                </a:bodyPr>
                <a:lstStyle/>
                <a:p>
                  <a:pPr algn="ctr"/>
                  <a:r>
                    <a:rPr lang="en-GB" sz="1200" dirty="0">
                      <a:solidFill>
                        <a:srgbClr val="000000"/>
                      </a:solidFill>
                    </a:rPr>
                    <a:t>3</a:t>
                  </a:r>
                </a:p>
              </p:txBody>
            </p:sp>
            <p:sp>
              <p:nvSpPr>
                <p:cNvPr id="229" name="TextBox 228">
                  <a:extLst>
                    <a:ext uri="{FF2B5EF4-FFF2-40B4-BE49-F238E27FC236}">
                      <a16:creationId xmlns:a16="http://schemas.microsoft.com/office/drawing/2014/main" id="{6AA27A69-1A07-4F1D-8DCA-32A8F0046E15}"/>
                    </a:ext>
                  </a:extLst>
                </p:cNvPr>
                <p:cNvSpPr txBox="1"/>
                <p:nvPr/>
              </p:nvSpPr>
              <p:spPr>
                <a:xfrm>
                  <a:off x="1718113" y="5038404"/>
                  <a:ext cx="167281" cy="184666"/>
                </a:xfrm>
                <a:prstGeom prst="rect">
                  <a:avLst/>
                </a:prstGeom>
                <a:noFill/>
              </p:spPr>
              <p:txBody>
                <a:bodyPr wrap="none" lIns="36000" tIns="0" rIns="36000" bIns="0" rtlCol="0">
                  <a:spAutoFit/>
                </a:bodyPr>
                <a:lstStyle/>
                <a:p>
                  <a:pPr algn="ctr"/>
                  <a:r>
                    <a:rPr lang="en-GB" sz="1200" dirty="0">
                      <a:solidFill>
                        <a:srgbClr val="000000"/>
                      </a:solidFill>
                    </a:rPr>
                    <a:t>0</a:t>
                  </a:r>
                </a:p>
              </p:txBody>
            </p:sp>
          </p:grpSp>
          <p:sp>
            <p:nvSpPr>
              <p:cNvPr id="205" name="TextBox 204">
                <a:extLst>
                  <a:ext uri="{FF2B5EF4-FFF2-40B4-BE49-F238E27FC236}">
                    <a16:creationId xmlns:a16="http://schemas.microsoft.com/office/drawing/2014/main" id="{1C76E04E-BFE4-4D23-B84C-6B730149750C}"/>
                  </a:ext>
                </a:extLst>
              </p:cNvPr>
              <p:cNvSpPr txBox="1"/>
              <p:nvPr/>
            </p:nvSpPr>
            <p:spPr>
              <a:xfrm>
                <a:off x="1787130" y="5245924"/>
                <a:ext cx="2336607" cy="215444"/>
              </a:xfrm>
              <a:prstGeom prst="rect">
                <a:avLst/>
              </a:prstGeom>
              <a:noFill/>
            </p:spPr>
            <p:txBody>
              <a:bodyPr wrap="square" lIns="36000" tIns="0" rIns="36000" bIns="0" rtlCol="0">
                <a:spAutoFit/>
              </a:bodyPr>
              <a:lstStyle/>
              <a:p>
                <a:pPr algn="ctr"/>
                <a:r>
                  <a:rPr lang="en-GB" sz="1400" b="1" dirty="0">
                    <a:solidFill>
                      <a:srgbClr val="000000"/>
                    </a:solidFill>
                  </a:rPr>
                  <a:t>Month</a:t>
                </a:r>
              </a:p>
            </p:txBody>
          </p:sp>
          <p:grpSp>
            <p:nvGrpSpPr>
              <p:cNvPr id="206" name="Group 205">
                <a:extLst>
                  <a:ext uri="{FF2B5EF4-FFF2-40B4-BE49-F238E27FC236}">
                    <a16:creationId xmlns:a16="http://schemas.microsoft.com/office/drawing/2014/main" id="{9328278D-C883-4A6B-BF1F-76DEC7A89727}"/>
                  </a:ext>
                </a:extLst>
              </p:cNvPr>
              <p:cNvGrpSpPr/>
              <p:nvPr/>
            </p:nvGrpSpPr>
            <p:grpSpPr>
              <a:xfrm>
                <a:off x="1202387" y="3253335"/>
                <a:ext cx="378830" cy="1880803"/>
                <a:chOff x="1215266" y="3187454"/>
                <a:chExt cx="378830" cy="1880803"/>
              </a:xfrm>
            </p:grpSpPr>
            <p:sp>
              <p:nvSpPr>
                <p:cNvPr id="220" name="TextBox 219">
                  <a:extLst>
                    <a:ext uri="{FF2B5EF4-FFF2-40B4-BE49-F238E27FC236}">
                      <a16:creationId xmlns:a16="http://schemas.microsoft.com/office/drawing/2014/main" id="{BC76D5C1-4241-4855-ACDE-B2896B0CC861}"/>
                    </a:ext>
                  </a:extLst>
                </p:cNvPr>
                <p:cNvSpPr txBox="1"/>
                <p:nvPr/>
              </p:nvSpPr>
              <p:spPr>
                <a:xfrm>
                  <a:off x="1215266" y="4787144"/>
                  <a:ext cx="378830" cy="184666"/>
                </a:xfrm>
                <a:prstGeom prst="rect">
                  <a:avLst/>
                </a:prstGeom>
                <a:noFill/>
              </p:spPr>
              <p:txBody>
                <a:bodyPr wrap="square" lIns="0" tIns="0" rIns="108000" bIns="0" rtlCol="0" anchor="ctr">
                  <a:spAutoFit/>
                </a:bodyPr>
                <a:lstStyle/>
                <a:p>
                  <a:pPr algn="r"/>
                  <a:endParaRPr lang="en-GB" sz="1200" dirty="0">
                    <a:solidFill>
                      <a:srgbClr val="272727"/>
                    </a:solidFill>
                  </a:endParaRPr>
                </a:p>
              </p:txBody>
            </p:sp>
            <p:sp>
              <p:nvSpPr>
                <p:cNvPr id="221" name="TextBox 220">
                  <a:extLst>
                    <a:ext uri="{FF2B5EF4-FFF2-40B4-BE49-F238E27FC236}">
                      <a16:creationId xmlns:a16="http://schemas.microsoft.com/office/drawing/2014/main" id="{2DEACC02-D385-451E-96AE-4DB7811196D1}"/>
                    </a:ext>
                  </a:extLst>
                </p:cNvPr>
                <p:cNvSpPr txBox="1"/>
                <p:nvPr/>
              </p:nvSpPr>
              <p:spPr>
                <a:xfrm>
                  <a:off x="1315747" y="4333029"/>
                  <a:ext cx="278348" cy="184666"/>
                </a:xfrm>
                <a:prstGeom prst="rect">
                  <a:avLst/>
                </a:prstGeom>
                <a:noFill/>
              </p:spPr>
              <p:txBody>
                <a:bodyPr wrap="square" lIns="0" tIns="0" rIns="36000" bIns="0" rtlCol="0" anchor="ctr">
                  <a:spAutoFit/>
                </a:bodyPr>
                <a:lstStyle/>
                <a:p>
                  <a:pPr algn="r"/>
                  <a:r>
                    <a:rPr lang="en-GB" sz="1200" dirty="0">
                      <a:solidFill>
                        <a:srgbClr val="000000"/>
                      </a:solidFill>
                    </a:rPr>
                    <a:t>0</a:t>
                  </a:r>
                </a:p>
              </p:txBody>
            </p:sp>
            <p:sp>
              <p:nvSpPr>
                <p:cNvPr id="222" name="TextBox 221">
                  <a:extLst>
                    <a:ext uri="{FF2B5EF4-FFF2-40B4-BE49-F238E27FC236}">
                      <a16:creationId xmlns:a16="http://schemas.microsoft.com/office/drawing/2014/main" id="{4DA083FB-0EF9-444E-AE27-4EA7991EB04C}"/>
                    </a:ext>
                  </a:extLst>
                </p:cNvPr>
                <p:cNvSpPr txBox="1"/>
                <p:nvPr/>
              </p:nvSpPr>
              <p:spPr>
                <a:xfrm>
                  <a:off x="1315747" y="4103914"/>
                  <a:ext cx="278348" cy="184666"/>
                </a:xfrm>
                <a:prstGeom prst="rect">
                  <a:avLst/>
                </a:prstGeom>
                <a:noFill/>
              </p:spPr>
              <p:txBody>
                <a:bodyPr wrap="square" lIns="0" tIns="0" rIns="36000" bIns="0" rtlCol="0" anchor="ctr">
                  <a:spAutoFit/>
                </a:bodyPr>
                <a:lstStyle/>
                <a:p>
                  <a:pPr algn="r"/>
                  <a:r>
                    <a:rPr lang="en-GB" sz="1200" dirty="0">
                      <a:solidFill>
                        <a:srgbClr val="000000"/>
                      </a:solidFill>
                    </a:rPr>
                    <a:t>0.2</a:t>
                  </a:r>
                </a:p>
              </p:txBody>
            </p:sp>
            <p:sp>
              <p:nvSpPr>
                <p:cNvPr id="223" name="TextBox 222">
                  <a:extLst>
                    <a:ext uri="{FF2B5EF4-FFF2-40B4-BE49-F238E27FC236}">
                      <a16:creationId xmlns:a16="http://schemas.microsoft.com/office/drawing/2014/main" id="{FC02C590-6BAB-4F1D-847F-F2870B1485D9}"/>
                    </a:ext>
                  </a:extLst>
                </p:cNvPr>
                <p:cNvSpPr txBox="1"/>
                <p:nvPr/>
              </p:nvSpPr>
              <p:spPr>
                <a:xfrm>
                  <a:off x="1315747" y="3416569"/>
                  <a:ext cx="278348" cy="184666"/>
                </a:xfrm>
                <a:prstGeom prst="rect">
                  <a:avLst/>
                </a:prstGeom>
                <a:noFill/>
              </p:spPr>
              <p:txBody>
                <a:bodyPr wrap="square" lIns="0" tIns="0" rIns="36000" bIns="0" rtlCol="0" anchor="ctr">
                  <a:spAutoFit/>
                </a:bodyPr>
                <a:lstStyle/>
                <a:p>
                  <a:pPr algn="r"/>
                  <a:r>
                    <a:rPr lang="en-GB" sz="1200" dirty="0">
                      <a:solidFill>
                        <a:srgbClr val="000000"/>
                      </a:solidFill>
                    </a:rPr>
                    <a:t>0.8</a:t>
                  </a:r>
                </a:p>
              </p:txBody>
            </p:sp>
            <p:sp>
              <p:nvSpPr>
                <p:cNvPr id="224" name="TextBox 223">
                  <a:extLst>
                    <a:ext uri="{FF2B5EF4-FFF2-40B4-BE49-F238E27FC236}">
                      <a16:creationId xmlns:a16="http://schemas.microsoft.com/office/drawing/2014/main" id="{2D553831-564D-4962-9F92-D95ABB580B32}"/>
                    </a:ext>
                  </a:extLst>
                </p:cNvPr>
                <p:cNvSpPr txBox="1"/>
                <p:nvPr/>
              </p:nvSpPr>
              <p:spPr>
                <a:xfrm>
                  <a:off x="1355226" y="3187454"/>
                  <a:ext cx="238869" cy="184666"/>
                </a:xfrm>
                <a:prstGeom prst="rect">
                  <a:avLst/>
                </a:prstGeom>
                <a:noFill/>
              </p:spPr>
              <p:txBody>
                <a:bodyPr wrap="square" lIns="0" tIns="0" rIns="36000" bIns="0" rtlCol="0" anchor="ctr">
                  <a:spAutoFit/>
                </a:bodyPr>
                <a:lstStyle/>
                <a:p>
                  <a:pPr algn="r"/>
                  <a:r>
                    <a:rPr lang="en-GB" sz="1200" dirty="0">
                      <a:solidFill>
                        <a:srgbClr val="000000"/>
                      </a:solidFill>
                    </a:rPr>
                    <a:t>1.0</a:t>
                  </a:r>
                </a:p>
              </p:txBody>
            </p:sp>
            <p:sp>
              <p:nvSpPr>
                <p:cNvPr id="527" name="TextBox 526">
                  <a:extLst>
                    <a:ext uri="{FF2B5EF4-FFF2-40B4-BE49-F238E27FC236}">
                      <a16:creationId xmlns:a16="http://schemas.microsoft.com/office/drawing/2014/main" id="{2CAB13CF-AFAD-4711-A91B-E99C3567CBD8}"/>
                    </a:ext>
                  </a:extLst>
                </p:cNvPr>
                <p:cNvSpPr txBox="1"/>
                <p:nvPr/>
              </p:nvSpPr>
              <p:spPr>
                <a:xfrm>
                  <a:off x="1315747" y="3645684"/>
                  <a:ext cx="278348" cy="184666"/>
                </a:xfrm>
                <a:prstGeom prst="rect">
                  <a:avLst/>
                </a:prstGeom>
                <a:noFill/>
              </p:spPr>
              <p:txBody>
                <a:bodyPr wrap="square" lIns="0" tIns="0" rIns="36000" bIns="0" rtlCol="0" anchor="ctr">
                  <a:spAutoFit/>
                </a:bodyPr>
                <a:lstStyle/>
                <a:p>
                  <a:pPr algn="r"/>
                  <a:r>
                    <a:rPr lang="en-GB" sz="1200" dirty="0">
                      <a:solidFill>
                        <a:srgbClr val="000000"/>
                      </a:solidFill>
                    </a:rPr>
                    <a:t>0.6</a:t>
                  </a:r>
                </a:p>
              </p:txBody>
            </p:sp>
            <p:sp>
              <p:nvSpPr>
                <p:cNvPr id="528" name="TextBox 527">
                  <a:extLst>
                    <a:ext uri="{FF2B5EF4-FFF2-40B4-BE49-F238E27FC236}">
                      <a16:creationId xmlns:a16="http://schemas.microsoft.com/office/drawing/2014/main" id="{332C6FB8-0EC8-4DA6-96B5-20788ADD8EAC}"/>
                    </a:ext>
                  </a:extLst>
                </p:cNvPr>
                <p:cNvSpPr txBox="1"/>
                <p:nvPr/>
              </p:nvSpPr>
              <p:spPr>
                <a:xfrm>
                  <a:off x="1315747" y="3874799"/>
                  <a:ext cx="278348" cy="184666"/>
                </a:xfrm>
                <a:prstGeom prst="rect">
                  <a:avLst/>
                </a:prstGeom>
                <a:noFill/>
              </p:spPr>
              <p:txBody>
                <a:bodyPr wrap="square" lIns="0" tIns="0" rIns="36000" bIns="0" rtlCol="0" anchor="ctr">
                  <a:spAutoFit/>
                </a:bodyPr>
                <a:lstStyle/>
                <a:p>
                  <a:pPr algn="r"/>
                  <a:r>
                    <a:rPr lang="en-GB" sz="1200" dirty="0">
                      <a:solidFill>
                        <a:srgbClr val="000000"/>
                      </a:solidFill>
                    </a:rPr>
                    <a:t>0.4</a:t>
                  </a:r>
                </a:p>
              </p:txBody>
            </p:sp>
            <p:sp>
              <p:nvSpPr>
                <p:cNvPr id="533" name="TextBox 532">
                  <a:extLst>
                    <a:ext uri="{FF2B5EF4-FFF2-40B4-BE49-F238E27FC236}">
                      <a16:creationId xmlns:a16="http://schemas.microsoft.com/office/drawing/2014/main" id="{EE4CA84C-282F-4DA7-A223-6E5C7E79DA5C}"/>
                    </a:ext>
                  </a:extLst>
                </p:cNvPr>
                <p:cNvSpPr txBox="1"/>
                <p:nvPr/>
              </p:nvSpPr>
              <p:spPr>
                <a:xfrm>
                  <a:off x="1315747" y="4469811"/>
                  <a:ext cx="278348" cy="369332"/>
                </a:xfrm>
                <a:prstGeom prst="rect">
                  <a:avLst/>
                </a:prstGeom>
                <a:noFill/>
              </p:spPr>
              <p:txBody>
                <a:bodyPr wrap="square" lIns="0" tIns="0" rIns="36000" bIns="0" rtlCol="0" anchor="ctr">
                  <a:spAutoFit/>
                </a:bodyPr>
                <a:lstStyle/>
                <a:p>
                  <a:pPr algn="r"/>
                  <a:r>
                    <a:rPr lang="en-GB" sz="1200" dirty="0">
                      <a:solidFill>
                        <a:srgbClr val="272727"/>
                      </a:solidFill>
                    </a:rPr>
                    <a:t>-0.2</a:t>
                  </a:r>
                </a:p>
              </p:txBody>
            </p:sp>
            <p:sp>
              <p:nvSpPr>
                <p:cNvPr id="534" name="TextBox 533">
                  <a:extLst>
                    <a:ext uri="{FF2B5EF4-FFF2-40B4-BE49-F238E27FC236}">
                      <a16:creationId xmlns:a16="http://schemas.microsoft.com/office/drawing/2014/main" id="{5E247110-D261-4284-BB00-BDEBFE5BB223}"/>
                    </a:ext>
                  </a:extLst>
                </p:cNvPr>
                <p:cNvSpPr txBox="1"/>
                <p:nvPr/>
              </p:nvSpPr>
              <p:spPr>
                <a:xfrm>
                  <a:off x="1315747" y="4698925"/>
                  <a:ext cx="278348" cy="369332"/>
                </a:xfrm>
                <a:prstGeom prst="rect">
                  <a:avLst/>
                </a:prstGeom>
                <a:noFill/>
              </p:spPr>
              <p:txBody>
                <a:bodyPr wrap="square" lIns="0" tIns="0" rIns="36000" bIns="0" rtlCol="0" anchor="ctr">
                  <a:spAutoFit/>
                </a:bodyPr>
                <a:lstStyle/>
                <a:p>
                  <a:pPr algn="r"/>
                  <a:r>
                    <a:rPr lang="en-GB" sz="1200" dirty="0">
                      <a:solidFill>
                        <a:srgbClr val="272727"/>
                      </a:solidFill>
                    </a:rPr>
                    <a:t>-0.5</a:t>
                  </a:r>
                </a:p>
              </p:txBody>
            </p:sp>
          </p:grpSp>
          <p:sp>
            <p:nvSpPr>
              <p:cNvPr id="207" name="TextBox 206">
                <a:extLst>
                  <a:ext uri="{FF2B5EF4-FFF2-40B4-BE49-F238E27FC236}">
                    <a16:creationId xmlns:a16="http://schemas.microsoft.com/office/drawing/2014/main" id="{DCD39B44-A9A5-4BF9-97AC-0BCA8410FFEC}"/>
                  </a:ext>
                </a:extLst>
              </p:cNvPr>
              <p:cNvSpPr txBox="1"/>
              <p:nvPr/>
            </p:nvSpPr>
            <p:spPr>
              <a:xfrm rot="16200000">
                <a:off x="-89259" y="3986943"/>
                <a:ext cx="2096660" cy="332399"/>
              </a:xfrm>
              <a:prstGeom prst="rect">
                <a:avLst/>
              </a:prstGeom>
              <a:noFill/>
            </p:spPr>
            <p:txBody>
              <a:bodyPr wrap="square" lIns="0" tIns="0" rIns="0" bIns="0" rtlCol="0">
                <a:spAutoFit/>
              </a:bodyPr>
              <a:lstStyle/>
              <a:p>
                <a:pPr algn="ctr">
                  <a:lnSpc>
                    <a:spcPct val="90000"/>
                  </a:lnSpc>
                </a:pPr>
                <a:r>
                  <a:rPr lang="en-GB" sz="1200" b="1" dirty="0">
                    <a:solidFill>
                      <a:srgbClr val="000000"/>
                    </a:solidFill>
                  </a:rPr>
                  <a:t>Change from baseline </a:t>
                </a:r>
                <a:br>
                  <a:rPr lang="en-GB" sz="1200" b="1" dirty="0">
                    <a:solidFill>
                      <a:srgbClr val="000000"/>
                    </a:solidFill>
                  </a:rPr>
                </a:br>
                <a:r>
                  <a:rPr lang="en-GB" sz="1200" b="1" dirty="0">
                    <a:solidFill>
                      <a:srgbClr val="000000"/>
                    </a:solidFill>
                  </a:rPr>
                  <a:t>in response to PDQ-Q4</a:t>
                </a:r>
              </a:p>
            </p:txBody>
          </p:sp>
          <p:sp>
            <p:nvSpPr>
              <p:cNvPr id="209" name="TextBox 208">
                <a:extLst>
                  <a:ext uri="{FF2B5EF4-FFF2-40B4-BE49-F238E27FC236}">
                    <a16:creationId xmlns:a16="http://schemas.microsoft.com/office/drawing/2014/main" id="{F0615E4D-5AFB-466B-B677-77AA78CCD137}"/>
                  </a:ext>
                </a:extLst>
              </p:cNvPr>
              <p:cNvSpPr txBox="1"/>
              <p:nvPr/>
            </p:nvSpPr>
            <p:spPr>
              <a:xfrm>
                <a:off x="3499729" y="3337733"/>
                <a:ext cx="676788" cy="261610"/>
              </a:xfrm>
              <a:prstGeom prst="rect">
                <a:avLst/>
              </a:prstGeom>
              <a:noFill/>
            </p:spPr>
            <p:txBody>
              <a:bodyPr wrap="none" rtlCol="0">
                <a:spAutoFit/>
              </a:bodyPr>
              <a:lstStyle/>
              <a:p>
                <a:r>
                  <a:rPr lang="en-GB" sz="1100" dirty="0">
                    <a:solidFill>
                      <a:srgbClr val="000000"/>
                    </a:solidFill>
                  </a:rPr>
                  <a:t>p&lt;0.001</a:t>
                </a:r>
              </a:p>
            </p:txBody>
          </p:sp>
          <p:grpSp>
            <p:nvGrpSpPr>
              <p:cNvPr id="216" name="Group 215">
                <a:extLst>
                  <a:ext uri="{FF2B5EF4-FFF2-40B4-BE49-F238E27FC236}">
                    <a16:creationId xmlns:a16="http://schemas.microsoft.com/office/drawing/2014/main" id="{E87325BB-9EC6-4779-ACB4-FD2411FBF677}"/>
                  </a:ext>
                </a:extLst>
              </p:cNvPr>
              <p:cNvGrpSpPr/>
              <p:nvPr/>
            </p:nvGrpSpPr>
            <p:grpSpPr>
              <a:xfrm>
                <a:off x="1721948" y="4693796"/>
                <a:ext cx="840557" cy="333938"/>
                <a:chOff x="1840742" y="4656161"/>
                <a:chExt cx="840557" cy="333938"/>
              </a:xfrm>
            </p:grpSpPr>
            <p:sp>
              <p:nvSpPr>
                <p:cNvPr id="218" name="Oval 217">
                  <a:extLst>
                    <a:ext uri="{FF2B5EF4-FFF2-40B4-BE49-F238E27FC236}">
                      <a16:creationId xmlns:a16="http://schemas.microsoft.com/office/drawing/2014/main" id="{89723579-4D37-4CA4-A424-6E693498C9AA}"/>
                    </a:ext>
                  </a:extLst>
                </p:cNvPr>
                <p:cNvSpPr/>
                <p:nvPr/>
              </p:nvSpPr>
              <p:spPr>
                <a:xfrm>
                  <a:off x="1840742" y="470325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19" name="Oval 218">
                  <a:extLst>
                    <a:ext uri="{FF2B5EF4-FFF2-40B4-BE49-F238E27FC236}">
                      <a16:creationId xmlns:a16="http://schemas.microsoft.com/office/drawing/2014/main" id="{9BC6C1EF-296B-4D6B-8052-4ABCDB18EB4A}"/>
                    </a:ext>
                  </a:extLst>
                </p:cNvPr>
                <p:cNvSpPr/>
                <p:nvPr/>
              </p:nvSpPr>
              <p:spPr>
                <a:xfrm>
                  <a:off x="1840742" y="4859607"/>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62" name="TextBox 461">
                  <a:extLst>
                    <a:ext uri="{FF2B5EF4-FFF2-40B4-BE49-F238E27FC236}">
                      <a16:creationId xmlns:a16="http://schemas.microsoft.com/office/drawing/2014/main" id="{C863C7DD-5679-4B54-A400-6A1D169A6E11}"/>
                    </a:ext>
                  </a:extLst>
                </p:cNvPr>
                <p:cNvSpPr txBox="1"/>
                <p:nvPr/>
              </p:nvSpPr>
              <p:spPr>
                <a:xfrm>
                  <a:off x="1876270" y="4656161"/>
                  <a:ext cx="805029" cy="333938"/>
                </a:xfrm>
                <a:prstGeom prst="rect">
                  <a:avLst/>
                </a:prstGeom>
                <a:noFill/>
              </p:spPr>
              <p:txBody>
                <a:bodyPr wrap="none" tIns="0" bIns="0" rtlCol="0">
                  <a:spAutoFit/>
                </a:bodyPr>
                <a:lstStyle/>
                <a:p>
                  <a:pPr>
                    <a:lnSpc>
                      <a:spcPct val="90000"/>
                    </a:lnSpc>
                  </a:pPr>
                  <a:r>
                    <a:rPr lang="en-GB" sz="1200" dirty="0">
                      <a:solidFill>
                        <a:srgbClr val="000000"/>
                      </a:solidFill>
                    </a:rPr>
                    <a:t>TTh</a:t>
                  </a:r>
                </a:p>
                <a:p>
                  <a:pPr>
                    <a:lnSpc>
                      <a:spcPct val="90000"/>
                    </a:lnSpc>
                  </a:pPr>
                  <a:r>
                    <a:rPr lang="en-GB" sz="1200" dirty="0">
                      <a:solidFill>
                        <a:srgbClr val="000000"/>
                      </a:solidFill>
                    </a:rPr>
                    <a:t>Placebo</a:t>
                  </a:r>
                </a:p>
              </p:txBody>
            </p:sp>
          </p:grpSp>
          <p:sp>
            <p:nvSpPr>
              <p:cNvPr id="288" name="TextBox 287">
                <a:extLst>
                  <a:ext uri="{FF2B5EF4-FFF2-40B4-BE49-F238E27FC236}">
                    <a16:creationId xmlns:a16="http://schemas.microsoft.com/office/drawing/2014/main" id="{C881C481-3617-497D-8A67-CBDA7E586C01}"/>
                  </a:ext>
                </a:extLst>
              </p:cNvPr>
              <p:cNvSpPr txBox="1"/>
              <p:nvPr/>
            </p:nvSpPr>
            <p:spPr>
              <a:xfrm>
                <a:off x="1651321" y="2956099"/>
                <a:ext cx="2624912" cy="474745"/>
              </a:xfrm>
              <a:prstGeom prst="rect">
                <a:avLst/>
              </a:prstGeom>
              <a:noFill/>
            </p:spPr>
            <p:txBody>
              <a:bodyPr wrap="square" lIns="36000" tIns="0" rIns="36000" bIns="0" rtlCol="0">
                <a:spAutoFit/>
              </a:bodyPr>
              <a:lstStyle/>
              <a:p>
                <a:pPr algn="ctr">
                  <a:lnSpc>
                    <a:spcPct val="85000"/>
                  </a:lnSpc>
                </a:pPr>
                <a:r>
                  <a:rPr lang="en-GB" sz="1200" b="1" dirty="0">
                    <a:solidFill>
                      <a:srgbClr val="000000"/>
                    </a:solidFill>
                  </a:rPr>
                  <a:t>Men enrolled </a:t>
                </a:r>
                <a:br>
                  <a:rPr lang="en-GB" sz="1200" b="1" dirty="0">
                    <a:solidFill>
                      <a:srgbClr val="000000"/>
                    </a:solidFill>
                  </a:rPr>
                </a:br>
                <a:r>
                  <a:rPr lang="en-GB" sz="1200" b="1" dirty="0">
                    <a:solidFill>
                      <a:srgbClr val="000000"/>
                    </a:solidFill>
                  </a:rPr>
                  <a:t>in the Sexual Function Trial (n=459)</a:t>
                </a:r>
                <a:endParaRPr lang="en-GB" sz="1200" dirty="0">
                  <a:solidFill>
                    <a:srgbClr val="000000"/>
                  </a:solidFill>
                </a:endParaRPr>
              </a:p>
            </p:txBody>
          </p:sp>
        </p:grpSp>
        <p:grpSp>
          <p:nvGrpSpPr>
            <p:cNvPr id="39" name="Group 38">
              <a:extLst>
                <a:ext uri="{FF2B5EF4-FFF2-40B4-BE49-F238E27FC236}">
                  <a16:creationId xmlns:a16="http://schemas.microsoft.com/office/drawing/2014/main" id="{614F81A7-0297-46F8-95F6-B4241CB547AF}"/>
                </a:ext>
              </a:extLst>
            </p:cNvPr>
            <p:cNvGrpSpPr/>
            <p:nvPr/>
          </p:nvGrpSpPr>
          <p:grpSpPr>
            <a:xfrm>
              <a:off x="4854154" y="2748279"/>
              <a:ext cx="3526418" cy="2988537"/>
              <a:chOff x="4854154" y="2956099"/>
              <a:chExt cx="3526418" cy="2988537"/>
            </a:xfrm>
          </p:grpSpPr>
          <p:grpSp>
            <p:nvGrpSpPr>
              <p:cNvPr id="290" name="Group 289">
                <a:extLst>
                  <a:ext uri="{FF2B5EF4-FFF2-40B4-BE49-F238E27FC236}">
                    <a16:creationId xmlns:a16="http://schemas.microsoft.com/office/drawing/2014/main" id="{25516345-19C2-4FF0-8B98-CBD2061FF57C}"/>
                  </a:ext>
                </a:extLst>
              </p:cNvPr>
              <p:cNvGrpSpPr/>
              <p:nvPr/>
            </p:nvGrpSpPr>
            <p:grpSpPr>
              <a:xfrm>
                <a:off x="4924920" y="5333828"/>
                <a:ext cx="3409224" cy="610808"/>
                <a:chOff x="1110459" y="4903517"/>
                <a:chExt cx="3409224" cy="610808"/>
              </a:xfrm>
            </p:grpSpPr>
            <p:sp>
              <p:nvSpPr>
                <p:cNvPr id="520" name="TextBox 519">
                  <a:extLst>
                    <a:ext uri="{FF2B5EF4-FFF2-40B4-BE49-F238E27FC236}">
                      <a16:creationId xmlns:a16="http://schemas.microsoft.com/office/drawing/2014/main" id="{E7729AF9-A81A-4825-99A0-EA72EC693840}"/>
                    </a:ext>
                  </a:extLst>
                </p:cNvPr>
                <p:cNvSpPr txBox="1"/>
                <p:nvPr/>
              </p:nvSpPr>
              <p:spPr>
                <a:xfrm>
                  <a:off x="4196911" y="5055866"/>
                  <a:ext cx="322772"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328</a:t>
                  </a:r>
                </a:p>
                <a:p>
                  <a:pPr algn="ctr">
                    <a:lnSpc>
                      <a:spcPct val="90000"/>
                    </a:lnSpc>
                  </a:pPr>
                  <a:r>
                    <a:rPr lang="en-GB" sz="1100" dirty="0">
                      <a:solidFill>
                        <a:srgbClr val="000000"/>
                      </a:solidFill>
                    </a:rPr>
                    <a:t>319</a:t>
                  </a:r>
                </a:p>
              </p:txBody>
            </p:sp>
            <p:sp>
              <p:nvSpPr>
                <p:cNvPr id="521" name="TextBox 520">
                  <a:extLst>
                    <a:ext uri="{FF2B5EF4-FFF2-40B4-BE49-F238E27FC236}">
                      <a16:creationId xmlns:a16="http://schemas.microsoft.com/office/drawing/2014/main" id="{4E894AAE-29C7-44D7-AC63-872A0487505E}"/>
                    </a:ext>
                  </a:extLst>
                </p:cNvPr>
                <p:cNvSpPr txBox="1"/>
                <p:nvPr/>
              </p:nvSpPr>
              <p:spPr>
                <a:xfrm>
                  <a:off x="3612394" y="5055866"/>
                  <a:ext cx="324375" cy="45845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339</a:t>
                  </a:r>
                </a:p>
                <a:p>
                  <a:pPr algn="ctr">
                    <a:lnSpc>
                      <a:spcPct val="90000"/>
                    </a:lnSpc>
                  </a:pPr>
                  <a:r>
                    <a:rPr lang="en-GB" sz="1100" dirty="0">
                      <a:solidFill>
                        <a:srgbClr val="000000"/>
                      </a:solidFill>
                    </a:rPr>
                    <a:t>314</a:t>
                  </a:r>
                </a:p>
                <a:p>
                  <a:pPr algn="ctr">
                    <a:lnSpc>
                      <a:spcPct val="90000"/>
                    </a:lnSpc>
                  </a:pPr>
                  <a:endParaRPr lang="en-GB" sz="1100" dirty="0">
                    <a:solidFill>
                      <a:srgbClr val="000000"/>
                    </a:solidFill>
                  </a:endParaRPr>
                </a:p>
              </p:txBody>
            </p:sp>
            <p:sp>
              <p:nvSpPr>
                <p:cNvPr id="522" name="TextBox 521">
                  <a:extLst>
                    <a:ext uri="{FF2B5EF4-FFF2-40B4-BE49-F238E27FC236}">
                      <a16:creationId xmlns:a16="http://schemas.microsoft.com/office/drawing/2014/main" id="{D3D84C90-BAB1-44FD-B35D-3F603C0EE48B}"/>
                    </a:ext>
                  </a:extLst>
                </p:cNvPr>
                <p:cNvSpPr txBox="1"/>
                <p:nvPr/>
              </p:nvSpPr>
              <p:spPr>
                <a:xfrm>
                  <a:off x="3026275" y="5055866"/>
                  <a:ext cx="329184"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349</a:t>
                  </a:r>
                </a:p>
                <a:p>
                  <a:pPr algn="ctr">
                    <a:lnSpc>
                      <a:spcPct val="90000"/>
                    </a:lnSpc>
                  </a:pPr>
                  <a:r>
                    <a:rPr lang="en-GB" sz="1100" dirty="0">
                      <a:solidFill>
                        <a:srgbClr val="000000"/>
                      </a:solidFill>
                    </a:rPr>
                    <a:t>317</a:t>
                  </a:r>
                </a:p>
              </p:txBody>
            </p:sp>
            <p:sp>
              <p:nvSpPr>
                <p:cNvPr id="523" name="TextBox 522">
                  <a:extLst>
                    <a:ext uri="{FF2B5EF4-FFF2-40B4-BE49-F238E27FC236}">
                      <a16:creationId xmlns:a16="http://schemas.microsoft.com/office/drawing/2014/main" id="{D80E71C5-C532-4FC2-9FEC-FE3583D15CC7}"/>
                    </a:ext>
                  </a:extLst>
                </p:cNvPr>
                <p:cNvSpPr txBox="1"/>
                <p:nvPr/>
              </p:nvSpPr>
              <p:spPr>
                <a:xfrm>
                  <a:off x="2442558" y="5055866"/>
                  <a:ext cx="329184"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348</a:t>
                  </a:r>
                </a:p>
                <a:p>
                  <a:pPr algn="ctr">
                    <a:lnSpc>
                      <a:spcPct val="90000"/>
                    </a:lnSpc>
                  </a:pPr>
                  <a:r>
                    <a:rPr lang="en-GB" sz="1100" dirty="0">
                      <a:solidFill>
                        <a:srgbClr val="000000"/>
                      </a:solidFill>
                    </a:rPr>
                    <a:t>335</a:t>
                  </a:r>
                </a:p>
              </p:txBody>
            </p:sp>
            <p:sp>
              <p:nvSpPr>
                <p:cNvPr id="524" name="TextBox 523">
                  <a:extLst>
                    <a:ext uri="{FF2B5EF4-FFF2-40B4-BE49-F238E27FC236}">
                      <a16:creationId xmlns:a16="http://schemas.microsoft.com/office/drawing/2014/main" id="{85CF9DF7-A9BC-497B-9063-0E057A4D2BB9}"/>
                    </a:ext>
                  </a:extLst>
                </p:cNvPr>
                <p:cNvSpPr txBox="1"/>
                <p:nvPr/>
              </p:nvSpPr>
              <p:spPr>
                <a:xfrm>
                  <a:off x="1858843" y="5055866"/>
                  <a:ext cx="329184"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387</a:t>
                  </a:r>
                </a:p>
                <a:p>
                  <a:pPr algn="ctr">
                    <a:lnSpc>
                      <a:spcPct val="90000"/>
                    </a:lnSpc>
                  </a:pPr>
                  <a:r>
                    <a:rPr lang="en-GB" sz="1100" dirty="0">
                      <a:solidFill>
                        <a:srgbClr val="000000"/>
                      </a:solidFill>
                    </a:rPr>
                    <a:t>384</a:t>
                  </a:r>
                </a:p>
              </p:txBody>
            </p:sp>
            <p:sp>
              <p:nvSpPr>
                <p:cNvPr id="525" name="TextBox 524">
                  <a:extLst>
                    <a:ext uri="{FF2B5EF4-FFF2-40B4-BE49-F238E27FC236}">
                      <a16:creationId xmlns:a16="http://schemas.microsoft.com/office/drawing/2014/main" id="{AF4DDC85-98C6-4229-B767-D3366BE57550}"/>
                    </a:ext>
                  </a:extLst>
                </p:cNvPr>
                <p:cNvSpPr txBox="1"/>
                <p:nvPr/>
              </p:nvSpPr>
              <p:spPr>
                <a:xfrm>
                  <a:off x="1110459" y="4903517"/>
                  <a:ext cx="736346" cy="458459"/>
                </a:xfrm>
                <a:prstGeom prst="rect">
                  <a:avLst/>
                </a:prstGeom>
                <a:noFill/>
              </p:spPr>
              <p:txBody>
                <a:bodyPr wrap="none" lIns="36000" tIns="0" rIns="36000" bIns="0" rtlCol="0">
                  <a:spAutoFit/>
                </a:bodyPr>
                <a:lstStyle/>
                <a:p>
                  <a:pPr>
                    <a:lnSpc>
                      <a:spcPct val="90000"/>
                    </a:lnSpc>
                  </a:pPr>
                  <a:r>
                    <a:rPr lang="en-GB" sz="1100" b="1" dirty="0">
                      <a:solidFill>
                        <a:srgbClr val="000000"/>
                      </a:solidFill>
                    </a:rPr>
                    <a:t>No. at risk</a:t>
                  </a:r>
                </a:p>
                <a:p>
                  <a:pPr>
                    <a:lnSpc>
                      <a:spcPct val="90000"/>
                    </a:lnSpc>
                  </a:pPr>
                  <a:r>
                    <a:rPr lang="en-GB" sz="1100" dirty="0">
                      <a:solidFill>
                        <a:srgbClr val="000000"/>
                      </a:solidFill>
                    </a:rPr>
                    <a:t>  TTh</a:t>
                  </a:r>
                </a:p>
                <a:p>
                  <a:pPr>
                    <a:lnSpc>
                      <a:spcPct val="90000"/>
                    </a:lnSpc>
                  </a:pPr>
                  <a:r>
                    <a:rPr lang="en-GB" sz="1100" dirty="0">
                      <a:solidFill>
                        <a:srgbClr val="000000"/>
                      </a:solidFill>
                    </a:rPr>
                    <a:t>  Placebo</a:t>
                  </a:r>
                </a:p>
              </p:txBody>
            </p:sp>
          </p:grpSp>
          <p:grpSp>
            <p:nvGrpSpPr>
              <p:cNvPr id="9" name="Group 8">
                <a:extLst>
                  <a:ext uri="{FF2B5EF4-FFF2-40B4-BE49-F238E27FC236}">
                    <a16:creationId xmlns:a16="http://schemas.microsoft.com/office/drawing/2014/main" id="{26024B1B-074D-422A-AA50-B15672CC7342}"/>
                  </a:ext>
                </a:extLst>
              </p:cNvPr>
              <p:cNvGrpSpPr/>
              <p:nvPr/>
            </p:nvGrpSpPr>
            <p:grpSpPr>
              <a:xfrm>
                <a:off x="6384656" y="4444056"/>
                <a:ext cx="1829870" cy="244208"/>
                <a:chOff x="6384656" y="4412541"/>
                <a:chExt cx="1829870" cy="244208"/>
              </a:xfrm>
            </p:grpSpPr>
            <p:sp>
              <p:nvSpPr>
                <p:cNvPr id="301" name="Oval 300">
                  <a:extLst>
                    <a:ext uri="{FF2B5EF4-FFF2-40B4-BE49-F238E27FC236}">
                      <a16:creationId xmlns:a16="http://schemas.microsoft.com/office/drawing/2014/main" id="{F1D277E1-CEEE-442C-A069-3B9DE0B64162}"/>
                    </a:ext>
                  </a:extLst>
                </p:cNvPr>
                <p:cNvSpPr/>
                <p:nvPr/>
              </p:nvSpPr>
              <p:spPr>
                <a:xfrm>
                  <a:off x="6969161" y="452054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59" name="Oval 458">
                  <a:extLst>
                    <a:ext uri="{FF2B5EF4-FFF2-40B4-BE49-F238E27FC236}">
                      <a16:creationId xmlns:a16="http://schemas.microsoft.com/office/drawing/2014/main" id="{CC92BFEE-566E-4785-9C68-ABC9F165F0E2}"/>
                    </a:ext>
                  </a:extLst>
                </p:cNvPr>
                <p:cNvSpPr/>
                <p:nvPr/>
              </p:nvSpPr>
              <p:spPr>
                <a:xfrm>
                  <a:off x="7552070" y="456884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60" name="Oval 459">
                  <a:extLst>
                    <a:ext uri="{FF2B5EF4-FFF2-40B4-BE49-F238E27FC236}">
                      <a16:creationId xmlns:a16="http://schemas.microsoft.com/office/drawing/2014/main" id="{BCD5770F-8DF4-4D2F-8E5C-E690B66F889C}"/>
                    </a:ext>
                  </a:extLst>
                </p:cNvPr>
                <p:cNvSpPr/>
                <p:nvPr/>
              </p:nvSpPr>
              <p:spPr>
                <a:xfrm>
                  <a:off x="8142569" y="458479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61" name="Oval 460">
                  <a:extLst>
                    <a:ext uri="{FF2B5EF4-FFF2-40B4-BE49-F238E27FC236}">
                      <a16:creationId xmlns:a16="http://schemas.microsoft.com/office/drawing/2014/main" id="{2EFE94A2-6B99-4B03-8C5D-92F98B94AAA7}"/>
                    </a:ext>
                  </a:extLst>
                </p:cNvPr>
                <p:cNvSpPr/>
                <p:nvPr/>
              </p:nvSpPr>
              <p:spPr>
                <a:xfrm>
                  <a:off x="6384656" y="441254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470" name="Group 469">
                <a:extLst>
                  <a:ext uri="{FF2B5EF4-FFF2-40B4-BE49-F238E27FC236}">
                    <a16:creationId xmlns:a16="http://schemas.microsoft.com/office/drawing/2014/main" id="{AEE13CAB-55B1-41D3-8BC0-395A0CF15628}"/>
                  </a:ext>
                </a:extLst>
              </p:cNvPr>
              <p:cNvGrpSpPr/>
              <p:nvPr/>
            </p:nvGrpSpPr>
            <p:grpSpPr>
              <a:xfrm>
                <a:off x="5754254" y="5117090"/>
                <a:ext cx="2527911" cy="343212"/>
                <a:chOff x="1939793" y="5079386"/>
                <a:chExt cx="2527911" cy="343212"/>
              </a:xfrm>
            </p:grpSpPr>
            <p:sp>
              <p:nvSpPr>
                <p:cNvPr id="485" name="TextBox 484">
                  <a:extLst>
                    <a:ext uri="{FF2B5EF4-FFF2-40B4-BE49-F238E27FC236}">
                      <a16:creationId xmlns:a16="http://schemas.microsoft.com/office/drawing/2014/main" id="{8B8343AE-0429-48C8-B311-66447F675C9B}"/>
                    </a:ext>
                  </a:extLst>
                </p:cNvPr>
                <p:cNvSpPr txBox="1"/>
                <p:nvPr/>
              </p:nvSpPr>
              <p:spPr>
                <a:xfrm>
                  <a:off x="4261951" y="5079386"/>
                  <a:ext cx="205753" cy="184666"/>
                </a:xfrm>
                <a:prstGeom prst="rect">
                  <a:avLst/>
                </a:prstGeom>
                <a:noFill/>
              </p:spPr>
              <p:txBody>
                <a:bodyPr wrap="none" lIns="36000" tIns="0" rIns="36000" bIns="0" rtlCol="0">
                  <a:spAutoFit/>
                </a:bodyPr>
                <a:lstStyle/>
                <a:p>
                  <a:pPr algn="ctr"/>
                  <a:r>
                    <a:rPr lang="en-GB" sz="1200" dirty="0">
                      <a:solidFill>
                        <a:srgbClr val="000000"/>
                      </a:solidFill>
                    </a:rPr>
                    <a:t>12</a:t>
                  </a:r>
                </a:p>
              </p:txBody>
            </p:sp>
            <p:sp>
              <p:nvSpPr>
                <p:cNvPr id="486" name="TextBox 485">
                  <a:extLst>
                    <a:ext uri="{FF2B5EF4-FFF2-40B4-BE49-F238E27FC236}">
                      <a16:creationId xmlns:a16="http://schemas.microsoft.com/office/drawing/2014/main" id="{076A820C-EE81-4FE4-B681-EEAF04FBF81C}"/>
                    </a:ext>
                  </a:extLst>
                </p:cNvPr>
                <p:cNvSpPr txBox="1"/>
                <p:nvPr/>
              </p:nvSpPr>
              <p:spPr>
                <a:xfrm>
                  <a:off x="3690139" y="5079386"/>
                  <a:ext cx="168884" cy="184666"/>
                </a:xfrm>
                <a:prstGeom prst="rect">
                  <a:avLst/>
                </a:prstGeom>
                <a:noFill/>
              </p:spPr>
              <p:txBody>
                <a:bodyPr wrap="none" lIns="36000" tIns="0" rIns="36000" bIns="0" rtlCol="0">
                  <a:spAutoFit/>
                </a:bodyPr>
                <a:lstStyle/>
                <a:p>
                  <a:pPr algn="ctr"/>
                  <a:r>
                    <a:rPr lang="en-GB" sz="1200" dirty="0">
                      <a:solidFill>
                        <a:srgbClr val="000000"/>
                      </a:solidFill>
                    </a:rPr>
                    <a:t>9</a:t>
                  </a:r>
                </a:p>
              </p:txBody>
            </p:sp>
            <p:sp>
              <p:nvSpPr>
                <p:cNvPr id="487" name="TextBox 486">
                  <a:extLst>
                    <a:ext uri="{FF2B5EF4-FFF2-40B4-BE49-F238E27FC236}">
                      <a16:creationId xmlns:a16="http://schemas.microsoft.com/office/drawing/2014/main" id="{EA6C6BDF-C8C9-4479-BDDA-03CE922A8921}"/>
                    </a:ext>
                  </a:extLst>
                </p:cNvPr>
                <p:cNvSpPr txBox="1"/>
                <p:nvPr/>
              </p:nvSpPr>
              <p:spPr>
                <a:xfrm>
                  <a:off x="3106424" y="5079386"/>
                  <a:ext cx="168884" cy="184666"/>
                </a:xfrm>
                <a:prstGeom prst="rect">
                  <a:avLst/>
                </a:prstGeom>
                <a:noFill/>
              </p:spPr>
              <p:txBody>
                <a:bodyPr wrap="none" lIns="36000" tIns="0" rIns="36000" bIns="0" rtlCol="0">
                  <a:spAutoFit/>
                </a:bodyPr>
                <a:lstStyle/>
                <a:p>
                  <a:pPr algn="ctr"/>
                  <a:r>
                    <a:rPr lang="en-GB" sz="1200" dirty="0">
                      <a:solidFill>
                        <a:srgbClr val="000000"/>
                      </a:solidFill>
                    </a:rPr>
                    <a:t>6</a:t>
                  </a:r>
                </a:p>
              </p:txBody>
            </p:sp>
            <p:sp>
              <p:nvSpPr>
                <p:cNvPr id="488" name="TextBox 487">
                  <a:extLst>
                    <a:ext uri="{FF2B5EF4-FFF2-40B4-BE49-F238E27FC236}">
                      <a16:creationId xmlns:a16="http://schemas.microsoft.com/office/drawing/2014/main" id="{E01DF441-B025-463F-9B33-A914F551ED92}"/>
                    </a:ext>
                  </a:extLst>
                </p:cNvPr>
                <p:cNvSpPr txBox="1"/>
                <p:nvPr/>
              </p:nvSpPr>
              <p:spPr>
                <a:xfrm>
                  <a:off x="2525914" y="5079386"/>
                  <a:ext cx="162472" cy="184666"/>
                </a:xfrm>
                <a:prstGeom prst="rect">
                  <a:avLst/>
                </a:prstGeom>
                <a:noFill/>
              </p:spPr>
              <p:txBody>
                <a:bodyPr wrap="none" lIns="36000" tIns="0" rIns="36000" bIns="0" rtlCol="0">
                  <a:spAutoFit/>
                </a:bodyPr>
                <a:lstStyle/>
                <a:p>
                  <a:pPr algn="ctr"/>
                  <a:r>
                    <a:rPr lang="en-GB" sz="1200" dirty="0">
                      <a:solidFill>
                        <a:srgbClr val="000000"/>
                      </a:solidFill>
                    </a:rPr>
                    <a:t>3</a:t>
                  </a:r>
                </a:p>
              </p:txBody>
            </p:sp>
            <p:sp>
              <p:nvSpPr>
                <p:cNvPr id="489" name="TextBox 488">
                  <a:extLst>
                    <a:ext uri="{FF2B5EF4-FFF2-40B4-BE49-F238E27FC236}">
                      <a16:creationId xmlns:a16="http://schemas.microsoft.com/office/drawing/2014/main" id="{88E36BDD-E0D9-4F28-A345-37C7882821E7}"/>
                    </a:ext>
                  </a:extLst>
                </p:cNvPr>
                <p:cNvSpPr txBox="1"/>
                <p:nvPr/>
              </p:nvSpPr>
              <p:spPr>
                <a:xfrm>
                  <a:off x="1939793" y="5079386"/>
                  <a:ext cx="167281" cy="184666"/>
                </a:xfrm>
                <a:prstGeom prst="rect">
                  <a:avLst/>
                </a:prstGeom>
                <a:noFill/>
              </p:spPr>
              <p:txBody>
                <a:bodyPr wrap="none" lIns="36000" tIns="0" rIns="36000" bIns="0" rtlCol="0">
                  <a:spAutoFit/>
                </a:bodyPr>
                <a:lstStyle/>
                <a:p>
                  <a:pPr algn="ctr"/>
                  <a:r>
                    <a:rPr lang="en-GB" sz="1200" dirty="0">
                      <a:solidFill>
                        <a:srgbClr val="000000"/>
                      </a:solidFill>
                    </a:rPr>
                    <a:t>0</a:t>
                  </a:r>
                </a:p>
              </p:txBody>
            </p:sp>
            <p:sp>
              <p:nvSpPr>
                <p:cNvPr id="490" name="TextBox 489">
                  <a:extLst>
                    <a:ext uri="{FF2B5EF4-FFF2-40B4-BE49-F238E27FC236}">
                      <a16:creationId xmlns:a16="http://schemas.microsoft.com/office/drawing/2014/main" id="{BEABAAE2-ED63-4C92-A9FF-8CEBD1025527}"/>
                    </a:ext>
                  </a:extLst>
                </p:cNvPr>
                <p:cNvSpPr txBox="1"/>
                <p:nvPr/>
              </p:nvSpPr>
              <p:spPr>
                <a:xfrm>
                  <a:off x="2021689" y="5207154"/>
                  <a:ext cx="2336607" cy="215444"/>
                </a:xfrm>
                <a:prstGeom prst="rect">
                  <a:avLst/>
                </a:prstGeom>
                <a:noFill/>
              </p:spPr>
              <p:txBody>
                <a:bodyPr wrap="square" lIns="36000" tIns="0" rIns="36000" bIns="0" rtlCol="0">
                  <a:spAutoFit/>
                </a:bodyPr>
                <a:lstStyle/>
                <a:p>
                  <a:pPr algn="ctr"/>
                  <a:r>
                    <a:rPr lang="en-GB" sz="1400" b="1" dirty="0">
                      <a:solidFill>
                        <a:srgbClr val="000000"/>
                      </a:solidFill>
                    </a:rPr>
                    <a:t>Month</a:t>
                  </a:r>
                </a:p>
              </p:txBody>
            </p:sp>
          </p:grpSp>
          <p:sp>
            <p:nvSpPr>
              <p:cNvPr id="472" name="TextBox 471">
                <a:extLst>
                  <a:ext uri="{FF2B5EF4-FFF2-40B4-BE49-F238E27FC236}">
                    <a16:creationId xmlns:a16="http://schemas.microsoft.com/office/drawing/2014/main" id="{C53D5E0C-EE21-4CDA-99C3-F2F1324DEBA3}"/>
                  </a:ext>
                </a:extLst>
              </p:cNvPr>
              <p:cNvSpPr txBox="1"/>
              <p:nvPr/>
            </p:nvSpPr>
            <p:spPr>
              <a:xfrm rot="16200000">
                <a:off x="3956453" y="4009287"/>
                <a:ext cx="2127802" cy="332399"/>
              </a:xfrm>
              <a:prstGeom prst="rect">
                <a:avLst/>
              </a:prstGeom>
              <a:noFill/>
            </p:spPr>
            <p:txBody>
              <a:bodyPr wrap="square" lIns="0" tIns="0" rIns="0" bIns="0" rtlCol="0">
                <a:spAutoFit/>
              </a:bodyPr>
              <a:lstStyle/>
              <a:p>
                <a:pPr algn="ctr">
                  <a:lnSpc>
                    <a:spcPct val="90000"/>
                  </a:lnSpc>
                </a:pPr>
                <a:r>
                  <a:rPr lang="en-GB" sz="1200" b="1" dirty="0">
                    <a:solidFill>
                      <a:srgbClr val="000000"/>
                    </a:solidFill>
                  </a:rPr>
                  <a:t>Change from baseline </a:t>
                </a:r>
                <a:br>
                  <a:rPr lang="en-GB" sz="1200" b="1" dirty="0">
                    <a:solidFill>
                      <a:srgbClr val="000000"/>
                    </a:solidFill>
                  </a:rPr>
                </a:br>
                <a:r>
                  <a:rPr lang="en-GB" sz="1200" b="1" dirty="0">
                    <a:solidFill>
                      <a:srgbClr val="000000"/>
                    </a:solidFill>
                  </a:rPr>
                  <a:t>in response to PDQ-Q4</a:t>
                </a:r>
              </a:p>
            </p:txBody>
          </p:sp>
          <p:sp>
            <p:nvSpPr>
              <p:cNvPr id="473" name="TextBox 472">
                <a:extLst>
                  <a:ext uri="{FF2B5EF4-FFF2-40B4-BE49-F238E27FC236}">
                    <a16:creationId xmlns:a16="http://schemas.microsoft.com/office/drawing/2014/main" id="{FE0EFE9C-6873-4266-A3BD-473DC6F995A5}"/>
                  </a:ext>
                </a:extLst>
              </p:cNvPr>
              <p:cNvSpPr txBox="1"/>
              <p:nvPr/>
            </p:nvSpPr>
            <p:spPr>
              <a:xfrm>
                <a:off x="7570846" y="3334945"/>
                <a:ext cx="676788" cy="261610"/>
              </a:xfrm>
              <a:prstGeom prst="rect">
                <a:avLst/>
              </a:prstGeom>
              <a:noFill/>
            </p:spPr>
            <p:txBody>
              <a:bodyPr wrap="none" rtlCol="0">
                <a:spAutoFit/>
              </a:bodyPr>
              <a:lstStyle/>
              <a:p>
                <a:r>
                  <a:rPr lang="en-GB" sz="1100" dirty="0">
                    <a:solidFill>
                      <a:srgbClr val="000000"/>
                    </a:solidFill>
                  </a:rPr>
                  <a:t>p&lt;0.001</a:t>
                </a:r>
              </a:p>
            </p:txBody>
          </p:sp>
          <p:sp>
            <p:nvSpPr>
              <p:cNvPr id="526" name="TextBox 525">
                <a:extLst>
                  <a:ext uri="{FF2B5EF4-FFF2-40B4-BE49-F238E27FC236}">
                    <a16:creationId xmlns:a16="http://schemas.microsoft.com/office/drawing/2014/main" id="{F0D0F535-8C9B-49F9-8BA8-4068556D7151}"/>
                  </a:ext>
                </a:extLst>
              </p:cNvPr>
              <p:cNvSpPr txBox="1"/>
              <p:nvPr/>
            </p:nvSpPr>
            <p:spPr>
              <a:xfrm>
                <a:off x="5618062" y="2956099"/>
                <a:ext cx="2762510" cy="315343"/>
              </a:xfrm>
              <a:prstGeom prst="rect">
                <a:avLst/>
              </a:prstGeom>
              <a:noFill/>
            </p:spPr>
            <p:txBody>
              <a:bodyPr wrap="square" lIns="36000" tIns="0" rIns="36000" bIns="0" rtlCol="0">
                <a:spAutoFit/>
              </a:bodyPr>
              <a:lstStyle/>
              <a:p>
                <a:pPr algn="ctr">
                  <a:lnSpc>
                    <a:spcPct val="85000"/>
                  </a:lnSpc>
                </a:pPr>
                <a:r>
                  <a:rPr lang="en-GB" sz="1200" b="1" dirty="0">
                    <a:solidFill>
                      <a:srgbClr val="000000"/>
                    </a:solidFill>
                  </a:rPr>
                  <a:t>All men in the </a:t>
                </a:r>
                <a:r>
                  <a:rPr lang="en-GB" sz="1200" b="1" dirty="0" err="1">
                    <a:solidFill>
                      <a:srgbClr val="000000"/>
                    </a:solidFill>
                  </a:rPr>
                  <a:t>TTrials</a:t>
                </a:r>
                <a:endParaRPr lang="en-GB" sz="1200" b="1" dirty="0">
                  <a:solidFill>
                    <a:srgbClr val="000000"/>
                  </a:solidFill>
                </a:endParaRPr>
              </a:p>
              <a:p>
                <a:pPr algn="ctr">
                  <a:lnSpc>
                    <a:spcPct val="85000"/>
                  </a:lnSpc>
                </a:pPr>
                <a:r>
                  <a:rPr lang="en-GB" sz="1200" b="1" dirty="0">
                    <a:solidFill>
                      <a:srgbClr val="000000"/>
                    </a:solidFill>
                  </a:rPr>
                  <a:t>(n=771)</a:t>
                </a:r>
                <a:endParaRPr lang="en-GB" sz="1200" dirty="0">
                  <a:solidFill>
                    <a:srgbClr val="000000"/>
                  </a:solidFill>
                </a:endParaRPr>
              </a:p>
            </p:txBody>
          </p:sp>
          <p:grpSp>
            <p:nvGrpSpPr>
              <p:cNvPr id="538" name="Group 537">
                <a:extLst>
                  <a:ext uri="{FF2B5EF4-FFF2-40B4-BE49-F238E27FC236}">
                    <a16:creationId xmlns:a16="http://schemas.microsoft.com/office/drawing/2014/main" id="{D091C86E-5864-4AA0-AE9E-4B74C357CEDB}"/>
                  </a:ext>
                </a:extLst>
              </p:cNvPr>
              <p:cNvGrpSpPr/>
              <p:nvPr/>
            </p:nvGrpSpPr>
            <p:grpSpPr>
              <a:xfrm>
                <a:off x="5240987" y="3253335"/>
                <a:ext cx="378830" cy="1880803"/>
                <a:chOff x="1215266" y="3187454"/>
                <a:chExt cx="378830" cy="1880803"/>
              </a:xfrm>
            </p:grpSpPr>
            <p:sp>
              <p:nvSpPr>
                <p:cNvPr id="539" name="TextBox 538">
                  <a:extLst>
                    <a:ext uri="{FF2B5EF4-FFF2-40B4-BE49-F238E27FC236}">
                      <a16:creationId xmlns:a16="http://schemas.microsoft.com/office/drawing/2014/main" id="{F7080CDE-E762-4C87-A04D-3684C37EEC27}"/>
                    </a:ext>
                  </a:extLst>
                </p:cNvPr>
                <p:cNvSpPr txBox="1"/>
                <p:nvPr/>
              </p:nvSpPr>
              <p:spPr>
                <a:xfrm>
                  <a:off x="1215266" y="4787144"/>
                  <a:ext cx="378830" cy="184666"/>
                </a:xfrm>
                <a:prstGeom prst="rect">
                  <a:avLst/>
                </a:prstGeom>
                <a:noFill/>
              </p:spPr>
              <p:txBody>
                <a:bodyPr wrap="square" lIns="0" tIns="0" rIns="108000" bIns="0" rtlCol="0" anchor="ctr">
                  <a:spAutoFit/>
                </a:bodyPr>
                <a:lstStyle/>
                <a:p>
                  <a:pPr algn="r"/>
                  <a:endParaRPr lang="en-GB" sz="1200" dirty="0">
                    <a:solidFill>
                      <a:srgbClr val="272727"/>
                    </a:solidFill>
                  </a:endParaRPr>
                </a:p>
              </p:txBody>
            </p:sp>
            <p:sp>
              <p:nvSpPr>
                <p:cNvPr id="540" name="TextBox 539">
                  <a:extLst>
                    <a:ext uri="{FF2B5EF4-FFF2-40B4-BE49-F238E27FC236}">
                      <a16:creationId xmlns:a16="http://schemas.microsoft.com/office/drawing/2014/main" id="{330EC035-2E05-48F4-BCB2-B672A4962A38}"/>
                    </a:ext>
                  </a:extLst>
                </p:cNvPr>
                <p:cNvSpPr txBox="1"/>
                <p:nvPr/>
              </p:nvSpPr>
              <p:spPr>
                <a:xfrm>
                  <a:off x="1315747" y="4333029"/>
                  <a:ext cx="278348" cy="184666"/>
                </a:xfrm>
                <a:prstGeom prst="rect">
                  <a:avLst/>
                </a:prstGeom>
                <a:noFill/>
              </p:spPr>
              <p:txBody>
                <a:bodyPr wrap="square" lIns="0" tIns="0" rIns="36000" bIns="0" rtlCol="0" anchor="ctr">
                  <a:spAutoFit/>
                </a:bodyPr>
                <a:lstStyle/>
                <a:p>
                  <a:pPr algn="r"/>
                  <a:r>
                    <a:rPr lang="en-GB" sz="1200" dirty="0">
                      <a:solidFill>
                        <a:srgbClr val="000000"/>
                      </a:solidFill>
                    </a:rPr>
                    <a:t>0</a:t>
                  </a:r>
                </a:p>
              </p:txBody>
            </p:sp>
            <p:sp>
              <p:nvSpPr>
                <p:cNvPr id="541" name="TextBox 540">
                  <a:extLst>
                    <a:ext uri="{FF2B5EF4-FFF2-40B4-BE49-F238E27FC236}">
                      <a16:creationId xmlns:a16="http://schemas.microsoft.com/office/drawing/2014/main" id="{3EE64295-C436-4960-BDBC-6ECFC64F67F1}"/>
                    </a:ext>
                  </a:extLst>
                </p:cNvPr>
                <p:cNvSpPr txBox="1"/>
                <p:nvPr/>
              </p:nvSpPr>
              <p:spPr>
                <a:xfrm>
                  <a:off x="1315747" y="4103914"/>
                  <a:ext cx="278348" cy="184666"/>
                </a:xfrm>
                <a:prstGeom prst="rect">
                  <a:avLst/>
                </a:prstGeom>
                <a:noFill/>
              </p:spPr>
              <p:txBody>
                <a:bodyPr wrap="square" lIns="0" tIns="0" rIns="36000" bIns="0" rtlCol="0" anchor="ctr">
                  <a:spAutoFit/>
                </a:bodyPr>
                <a:lstStyle/>
                <a:p>
                  <a:pPr algn="r"/>
                  <a:r>
                    <a:rPr lang="en-GB" sz="1200" dirty="0">
                      <a:solidFill>
                        <a:srgbClr val="000000"/>
                      </a:solidFill>
                    </a:rPr>
                    <a:t>0.2</a:t>
                  </a:r>
                </a:p>
              </p:txBody>
            </p:sp>
            <p:sp>
              <p:nvSpPr>
                <p:cNvPr id="542" name="TextBox 541">
                  <a:extLst>
                    <a:ext uri="{FF2B5EF4-FFF2-40B4-BE49-F238E27FC236}">
                      <a16:creationId xmlns:a16="http://schemas.microsoft.com/office/drawing/2014/main" id="{ED394A2D-8CBD-4EB3-83B6-04C1AEAE001A}"/>
                    </a:ext>
                  </a:extLst>
                </p:cNvPr>
                <p:cNvSpPr txBox="1"/>
                <p:nvPr/>
              </p:nvSpPr>
              <p:spPr>
                <a:xfrm>
                  <a:off x="1315747" y="3416569"/>
                  <a:ext cx="278348" cy="184666"/>
                </a:xfrm>
                <a:prstGeom prst="rect">
                  <a:avLst/>
                </a:prstGeom>
                <a:noFill/>
              </p:spPr>
              <p:txBody>
                <a:bodyPr wrap="square" lIns="0" tIns="0" rIns="36000" bIns="0" rtlCol="0" anchor="ctr">
                  <a:spAutoFit/>
                </a:bodyPr>
                <a:lstStyle/>
                <a:p>
                  <a:pPr algn="r"/>
                  <a:r>
                    <a:rPr lang="en-GB" sz="1200" dirty="0">
                      <a:solidFill>
                        <a:srgbClr val="000000"/>
                      </a:solidFill>
                    </a:rPr>
                    <a:t>0.8</a:t>
                  </a:r>
                </a:p>
              </p:txBody>
            </p:sp>
            <p:sp>
              <p:nvSpPr>
                <p:cNvPr id="543" name="TextBox 542">
                  <a:extLst>
                    <a:ext uri="{FF2B5EF4-FFF2-40B4-BE49-F238E27FC236}">
                      <a16:creationId xmlns:a16="http://schemas.microsoft.com/office/drawing/2014/main" id="{BC91615D-04C1-494F-8636-276A11DD6BDD}"/>
                    </a:ext>
                  </a:extLst>
                </p:cNvPr>
                <p:cNvSpPr txBox="1"/>
                <p:nvPr/>
              </p:nvSpPr>
              <p:spPr>
                <a:xfrm>
                  <a:off x="1355226" y="3187454"/>
                  <a:ext cx="238869" cy="184666"/>
                </a:xfrm>
                <a:prstGeom prst="rect">
                  <a:avLst/>
                </a:prstGeom>
                <a:noFill/>
              </p:spPr>
              <p:txBody>
                <a:bodyPr wrap="square" lIns="0" tIns="0" rIns="36000" bIns="0" rtlCol="0" anchor="ctr">
                  <a:spAutoFit/>
                </a:bodyPr>
                <a:lstStyle/>
                <a:p>
                  <a:pPr algn="r"/>
                  <a:r>
                    <a:rPr lang="en-GB" sz="1200" dirty="0">
                      <a:solidFill>
                        <a:srgbClr val="000000"/>
                      </a:solidFill>
                    </a:rPr>
                    <a:t>1.0</a:t>
                  </a:r>
                </a:p>
              </p:txBody>
            </p:sp>
            <p:sp>
              <p:nvSpPr>
                <p:cNvPr id="544" name="TextBox 543">
                  <a:extLst>
                    <a:ext uri="{FF2B5EF4-FFF2-40B4-BE49-F238E27FC236}">
                      <a16:creationId xmlns:a16="http://schemas.microsoft.com/office/drawing/2014/main" id="{00A440CF-46B2-4B0F-B9E0-DFC69DCB81F0}"/>
                    </a:ext>
                  </a:extLst>
                </p:cNvPr>
                <p:cNvSpPr txBox="1"/>
                <p:nvPr/>
              </p:nvSpPr>
              <p:spPr>
                <a:xfrm>
                  <a:off x="1315747" y="3645684"/>
                  <a:ext cx="278348" cy="184666"/>
                </a:xfrm>
                <a:prstGeom prst="rect">
                  <a:avLst/>
                </a:prstGeom>
                <a:noFill/>
              </p:spPr>
              <p:txBody>
                <a:bodyPr wrap="square" lIns="0" tIns="0" rIns="36000" bIns="0" rtlCol="0" anchor="ctr">
                  <a:spAutoFit/>
                </a:bodyPr>
                <a:lstStyle/>
                <a:p>
                  <a:pPr algn="r"/>
                  <a:r>
                    <a:rPr lang="en-GB" sz="1200" dirty="0">
                      <a:solidFill>
                        <a:srgbClr val="000000"/>
                      </a:solidFill>
                    </a:rPr>
                    <a:t>0.6</a:t>
                  </a:r>
                </a:p>
              </p:txBody>
            </p:sp>
            <p:sp>
              <p:nvSpPr>
                <p:cNvPr id="545" name="TextBox 544">
                  <a:extLst>
                    <a:ext uri="{FF2B5EF4-FFF2-40B4-BE49-F238E27FC236}">
                      <a16:creationId xmlns:a16="http://schemas.microsoft.com/office/drawing/2014/main" id="{5425013B-4748-421B-AA7E-F4FFEA681D05}"/>
                    </a:ext>
                  </a:extLst>
                </p:cNvPr>
                <p:cNvSpPr txBox="1"/>
                <p:nvPr/>
              </p:nvSpPr>
              <p:spPr>
                <a:xfrm>
                  <a:off x="1315747" y="3874799"/>
                  <a:ext cx="278348" cy="184666"/>
                </a:xfrm>
                <a:prstGeom prst="rect">
                  <a:avLst/>
                </a:prstGeom>
                <a:noFill/>
              </p:spPr>
              <p:txBody>
                <a:bodyPr wrap="square" lIns="0" tIns="0" rIns="36000" bIns="0" rtlCol="0" anchor="ctr">
                  <a:spAutoFit/>
                </a:bodyPr>
                <a:lstStyle/>
                <a:p>
                  <a:pPr algn="r"/>
                  <a:r>
                    <a:rPr lang="en-GB" sz="1200" dirty="0">
                      <a:solidFill>
                        <a:srgbClr val="000000"/>
                      </a:solidFill>
                    </a:rPr>
                    <a:t>0.4</a:t>
                  </a:r>
                </a:p>
              </p:txBody>
            </p:sp>
            <p:sp>
              <p:nvSpPr>
                <p:cNvPr id="546" name="TextBox 545">
                  <a:extLst>
                    <a:ext uri="{FF2B5EF4-FFF2-40B4-BE49-F238E27FC236}">
                      <a16:creationId xmlns:a16="http://schemas.microsoft.com/office/drawing/2014/main" id="{A25F8022-BC11-4F5C-B8B8-A2D8619ACA45}"/>
                    </a:ext>
                  </a:extLst>
                </p:cNvPr>
                <p:cNvSpPr txBox="1"/>
                <p:nvPr/>
              </p:nvSpPr>
              <p:spPr>
                <a:xfrm>
                  <a:off x="1315747" y="4469811"/>
                  <a:ext cx="278348" cy="369332"/>
                </a:xfrm>
                <a:prstGeom prst="rect">
                  <a:avLst/>
                </a:prstGeom>
                <a:noFill/>
              </p:spPr>
              <p:txBody>
                <a:bodyPr wrap="square" lIns="0" tIns="0" rIns="36000" bIns="0" rtlCol="0" anchor="ctr">
                  <a:spAutoFit/>
                </a:bodyPr>
                <a:lstStyle/>
                <a:p>
                  <a:pPr algn="r"/>
                  <a:r>
                    <a:rPr lang="en-GB" sz="1200" dirty="0">
                      <a:solidFill>
                        <a:srgbClr val="272727"/>
                      </a:solidFill>
                    </a:rPr>
                    <a:t>-0.2</a:t>
                  </a:r>
                </a:p>
              </p:txBody>
            </p:sp>
            <p:sp>
              <p:nvSpPr>
                <p:cNvPr id="547" name="TextBox 546">
                  <a:extLst>
                    <a:ext uri="{FF2B5EF4-FFF2-40B4-BE49-F238E27FC236}">
                      <a16:creationId xmlns:a16="http://schemas.microsoft.com/office/drawing/2014/main" id="{4E61FF3E-E97E-4554-B90C-31DBD34549C1}"/>
                    </a:ext>
                  </a:extLst>
                </p:cNvPr>
                <p:cNvSpPr txBox="1"/>
                <p:nvPr/>
              </p:nvSpPr>
              <p:spPr>
                <a:xfrm>
                  <a:off x="1315747" y="4698925"/>
                  <a:ext cx="278348" cy="369332"/>
                </a:xfrm>
                <a:prstGeom prst="rect">
                  <a:avLst/>
                </a:prstGeom>
                <a:noFill/>
              </p:spPr>
              <p:txBody>
                <a:bodyPr wrap="square" lIns="0" tIns="0" rIns="36000" bIns="0" rtlCol="0" anchor="ctr">
                  <a:spAutoFit/>
                </a:bodyPr>
                <a:lstStyle/>
                <a:p>
                  <a:pPr algn="r"/>
                  <a:r>
                    <a:rPr lang="en-GB" sz="1200" dirty="0">
                      <a:solidFill>
                        <a:srgbClr val="272727"/>
                      </a:solidFill>
                    </a:rPr>
                    <a:t>-0.5</a:t>
                  </a:r>
                </a:p>
              </p:txBody>
            </p:sp>
          </p:grpSp>
          <p:grpSp>
            <p:nvGrpSpPr>
              <p:cNvPr id="12" name="Group 11">
                <a:extLst>
                  <a:ext uri="{FF2B5EF4-FFF2-40B4-BE49-F238E27FC236}">
                    <a16:creationId xmlns:a16="http://schemas.microsoft.com/office/drawing/2014/main" id="{3AB689FA-1C4E-4A30-957F-6CB9DEF2CDDC}"/>
                  </a:ext>
                </a:extLst>
              </p:cNvPr>
              <p:cNvGrpSpPr/>
              <p:nvPr/>
            </p:nvGrpSpPr>
            <p:grpSpPr>
              <a:xfrm>
                <a:off x="5632791" y="3347452"/>
                <a:ext cx="2544830" cy="1777385"/>
                <a:chOff x="5632791" y="3365149"/>
                <a:chExt cx="2544830" cy="1777385"/>
              </a:xfrm>
            </p:grpSpPr>
            <p:sp>
              <p:nvSpPr>
                <p:cNvPr id="463" name="Freeform: Shape 182">
                  <a:extLst>
                    <a:ext uri="{FF2B5EF4-FFF2-40B4-BE49-F238E27FC236}">
                      <a16:creationId xmlns:a16="http://schemas.microsoft.com/office/drawing/2014/main" id="{4B89D4C5-11F0-49AA-851F-FD88794B5B01}"/>
                    </a:ext>
                  </a:extLst>
                </p:cNvPr>
                <p:cNvSpPr/>
                <p:nvPr/>
              </p:nvSpPr>
              <p:spPr>
                <a:xfrm>
                  <a:off x="5696241" y="3365735"/>
                  <a:ext cx="2480261" cy="1715729"/>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1" name="Group 10">
                  <a:extLst>
                    <a:ext uri="{FF2B5EF4-FFF2-40B4-BE49-F238E27FC236}">
                      <a16:creationId xmlns:a16="http://schemas.microsoft.com/office/drawing/2014/main" id="{E501A66B-4D9E-4F95-9E1F-02ACCC19B25A}"/>
                    </a:ext>
                  </a:extLst>
                </p:cNvPr>
                <p:cNvGrpSpPr/>
                <p:nvPr/>
              </p:nvGrpSpPr>
              <p:grpSpPr>
                <a:xfrm>
                  <a:off x="5836150" y="5081334"/>
                  <a:ext cx="2341471" cy="61200"/>
                  <a:chOff x="5836150" y="5081334"/>
                  <a:chExt cx="2341471" cy="61200"/>
                </a:xfrm>
              </p:grpSpPr>
              <p:cxnSp>
                <p:nvCxnSpPr>
                  <p:cNvPr id="465" name="Straight Connector 464">
                    <a:extLst>
                      <a:ext uri="{FF2B5EF4-FFF2-40B4-BE49-F238E27FC236}">
                        <a16:creationId xmlns:a16="http://schemas.microsoft.com/office/drawing/2014/main" id="{29232335-C2E1-4BE2-8CC6-CE74E4F55D04}"/>
                      </a:ext>
                    </a:extLst>
                  </p:cNvPr>
                  <p:cNvCxnSpPr/>
                  <p:nvPr/>
                </p:nvCxnSpPr>
                <p:spPr>
                  <a:xfrm rot="5400000">
                    <a:off x="7558006"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6" name="Straight Connector 465">
                    <a:extLst>
                      <a:ext uri="{FF2B5EF4-FFF2-40B4-BE49-F238E27FC236}">
                        <a16:creationId xmlns:a16="http://schemas.microsoft.com/office/drawing/2014/main" id="{6F21EEF4-6DE8-459B-8B95-4963A07F1874}"/>
                      </a:ext>
                    </a:extLst>
                  </p:cNvPr>
                  <p:cNvCxnSpPr/>
                  <p:nvPr/>
                </p:nvCxnSpPr>
                <p:spPr>
                  <a:xfrm rot="5400000">
                    <a:off x="6973854"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a:extLst>
                      <a:ext uri="{FF2B5EF4-FFF2-40B4-BE49-F238E27FC236}">
                        <a16:creationId xmlns:a16="http://schemas.microsoft.com/office/drawing/2014/main" id="{05F5E267-0CF3-4C22-8384-4BC43D5CE869}"/>
                      </a:ext>
                    </a:extLst>
                  </p:cNvPr>
                  <p:cNvCxnSpPr/>
                  <p:nvPr/>
                </p:nvCxnSpPr>
                <p:spPr>
                  <a:xfrm rot="5400000">
                    <a:off x="6389702"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8" name="Straight Connector 467">
                    <a:extLst>
                      <a:ext uri="{FF2B5EF4-FFF2-40B4-BE49-F238E27FC236}">
                        <a16:creationId xmlns:a16="http://schemas.microsoft.com/office/drawing/2014/main" id="{4CD11E16-8105-4D6E-826F-C302B4BFD1E6}"/>
                      </a:ext>
                    </a:extLst>
                  </p:cNvPr>
                  <p:cNvCxnSpPr/>
                  <p:nvPr/>
                </p:nvCxnSpPr>
                <p:spPr>
                  <a:xfrm rot="5400000">
                    <a:off x="5805550"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a:extLst>
                      <a:ext uri="{FF2B5EF4-FFF2-40B4-BE49-F238E27FC236}">
                        <a16:creationId xmlns:a16="http://schemas.microsoft.com/office/drawing/2014/main" id="{02D2C642-CBC4-402F-BEB0-4AC761282E1C}"/>
                      </a:ext>
                    </a:extLst>
                  </p:cNvPr>
                  <p:cNvCxnSpPr/>
                  <p:nvPr/>
                </p:nvCxnSpPr>
                <p:spPr>
                  <a:xfrm rot="5400000">
                    <a:off x="8147021"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48" name="Group 547">
                  <a:extLst>
                    <a:ext uri="{FF2B5EF4-FFF2-40B4-BE49-F238E27FC236}">
                      <a16:creationId xmlns:a16="http://schemas.microsoft.com/office/drawing/2014/main" id="{08AD67E7-4F22-4A9F-9CAC-60711AE1F899}"/>
                    </a:ext>
                  </a:extLst>
                </p:cNvPr>
                <p:cNvGrpSpPr/>
                <p:nvPr/>
              </p:nvGrpSpPr>
              <p:grpSpPr>
                <a:xfrm>
                  <a:off x="5632791" y="3365149"/>
                  <a:ext cx="61200" cy="1601203"/>
                  <a:chOff x="1596650" y="3281571"/>
                  <a:chExt cx="61200" cy="1601203"/>
                </a:xfrm>
              </p:grpSpPr>
              <p:cxnSp>
                <p:nvCxnSpPr>
                  <p:cNvPr id="549" name="Straight Connector 548">
                    <a:extLst>
                      <a:ext uri="{FF2B5EF4-FFF2-40B4-BE49-F238E27FC236}">
                        <a16:creationId xmlns:a16="http://schemas.microsoft.com/office/drawing/2014/main" id="{5D52B424-C1D5-4088-93C8-173446F8A5B0}"/>
                      </a:ext>
                    </a:extLst>
                  </p:cNvPr>
                  <p:cNvCxnSpPr/>
                  <p:nvPr/>
                </p:nvCxnSpPr>
                <p:spPr>
                  <a:xfrm>
                    <a:off x="1596650" y="373905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0" name="Straight Connector 549">
                    <a:extLst>
                      <a:ext uri="{FF2B5EF4-FFF2-40B4-BE49-F238E27FC236}">
                        <a16:creationId xmlns:a16="http://schemas.microsoft.com/office/drawing/2014/main" id="{BFC12CA6-7715-4D67-A3DC-E8CE4298B13D}"/>
                      </a:ext>
                    </a:extLst>
                  </p:cNvPr>
                  <p:cNvCxnSpPr/>
                  <p:nvPr/>
                </p:nvCxnSpPr>
                <p:spPr>
                  <a:xfrm>
                    <a:off x="1596650" y="419654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a:extLst>
                      <a:ext uri="{FF2B5EF4-FFF2-40B4-BE49-F238E27FC236}">
                        <a16:creationId xmlns:a16="http://schemas.microsoft.com/office/drawing/2014/main" id="{8522BB1B-813A-494A-BEBB-1839B7D59D50}"/>
                      </a:ext>
                    </a:extLst>
                  </p:cNvPr>
                  <p:cNvCxnSpPr/>
                  <p:nvPr/>
                </p:nvCxnSpPr>
                <p:spPr>
                  <a:xfrm>
                    <a:off x="1596650" y="465402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2" name="Straight Connector 551">
                    <a:extLst>
                      <a:ext uri="{FF2B5EF4-FFF2-40B4-BE49-F238E27FC236}">
                        <a16:creationId xmlns:a16="http://schemas.microsoft.com/office/drawing/2014/main" id="{7D2E9AAF-13CA-4610-9490-B9EA5FF862A6}"/>
                      </a:ext>
                    </a:extLst>
                  </p:cNvPr>
                  <p:cNvCxnSpPr/>
                  <p:nvPr/>
                </p:nvCxnSpPr>
                <p:spPr>
                  <a:xfrm>
                    <a:off x="1596650"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a:extLst>
                      <a:ext uri="{FF2B5EF4-FFF2-40B4-BE49-F238E27FC236}">
                        <a16:creationId xmlns:a16="http://schemas.microsoft.com/office/drawing/2014/main" id="{F0AACA29-CA01-4C74-9CE1-3160E0CA53CE}"/>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4" name="Straight Connector 553">
                    <a:extLst>
                      <a:ext uri="{FF2B5EF4-FFF2-40B4-BE49-F238E27FC236}">
                        <a16:creationId xmlns:a16="http://schemas.microsoft.com/office/drawing/2014/main" id="{63126C06-281E-4628-B0B1-3F610890BBE0}"/>
                      </a:ext>
                    </a:extLst>
                  </p:cNvPr>
                  <p:cNvCxnSpPr/>
                  <p:nvPr/>
                </p:nvCxnSpPr>
                <p:spPr>
                  <a:xfrm>
                    <a:off x="1596650" y="351031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a:extLst>
                      <a:ext uri="{FF2B5EF4-FFF2-40B4-BE49-F238E27FC236}">
                        <a16:creationId xmlns:a16="http://schemas.microsoft.com/office/drawing/2014/main" id="{B8B28436-B686-4E42-A2C6-9D7A49E4BB4D}"/>
                      </a:ext>
                    </a:extLst>
                  </p:cNvPr>
                  <p:cNvCxnSpPr/>
                  <p:nvPr/>
                </p:nvCxnSpPr>
                <p:spPr>
                  <a:xfrm>
                    <a:off x="1596650" y="396780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6" name="Straight Connector 555">
                    <a:extLst>
                      <a:ext uri="{FF2B5EF4-FFF2-40B4-BE49-F238E27FC236}">
                        <a16:creationId xmlns:a16="http://schemas.microsoft.com/office/drawing/2014/main" id="{EF068FFA-6B3C-46C6-A3BD-FE172CF02398}"/>
                      </a:ext>
                    </a:extLst>
                  </p:cNvPr>
                  <p:cNvCxnSpPr/>
                  <p:nvPr/>
                </p:nvCxnSpPr>
                <p:spPr>
                  <a:xfrm>
                    <a:off x="1596650" y="442528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sp>
          <p:nvSpPr>
            <p:cNvPr id="26" name="Freeform: Shape 25">
              <a:extLst>
                <a:ext uri="{FF2B5EF4-FFF2-40B4-BE49-F238E27FC236}">
                  <a16:creationId xmlns:a16="http://schemas.microsoft.com/office/drawing/2014/main" id="{E1127D8A-926B-4881-BECA-D33F21115E4A}"/>
                </a:ext>
              </a:extLst>
            </p:cNvPr>
            <p:cNvSpPr/>
            <p:nvPr/>
          </p:nvSpPr>
          <p:spPr>
            <a:xfrm>
              <a:off x="5832476" y="4273693"/>
              <a:ext cx="2346324" cy="173037"/>
            </a:xfrm>
            <a:custGeom>
              <a:avLst/>
              <a:gdLst>
                <a:gd name="connsiteX0" fmla="*/ 0 w 2341562"/>
                <a:gd name="connsiteY0" fmla="*/ 11112 h 173037"/>
                <a:gd name="connsiteX1" fmla="*/ 582612 w 2341562"/>
                <a:gd name="connsiteY1" fmla="*/ 0 h 173037"/>
                <a:gd name="connsiteX2" fmla="*/ 1169987 w 2341562"/>
                <a:gd name="connsiteY2" fmla="*/ 103187 h 173037"/>
                <a:gd name="connsiteX3" fmla="*/ 1752600 w 2341562"/>
                <a:gd name="connsiteY3" fmla="*/ 152400 h 173037"/>
                <a:gd name="connsiteX4" fmla="*/ 2341562 w 2341562"/>
                <a:gd name="connsiteY4" fmla="*/ 173037 h 173037"/>
                <a:gd name="connsiteX0" fmla="*/ 0 w 2346324"/>
                <a:gd name="connsiteY0" fmla="*/ 9524 h 173037"/>
                <a:gd name="connsiteX1" fmla="*/ 587374 w 2346324"/>
                <a:gd name="connsiteY1" fmla="*/ 0 h 173037"/>
                <a:gd name="connsiteX2" fmla="*/ 1174749 w 2346324"/>
                <a:gd name="connsiteY2" fmla="*/ 103187 h 173037"/>
                <a:gd name="connsiteX3" fmla="*/ 1757362 w 2346324"/>
                <a:gd name="connsiteY3" fmla="*/ 152400 h 173037"/>
                <a:gd name="connsiteX4" fmla="*/ 2346324 w 2346324"/>
                <a:gd name="connsiteY4" fmla="*/ 173037 h 173037"/>
                <a:gd name="connsiteX0" fmla="*/ 0 w 2346324"/>
                <a:gd name="connsiteY0" fmla="*/ 9524 h 173037"/>
                <a:gd name="connsiteX1" fmla="*/ 587374 w 2346324"/>
                <a:gd name="connsiteY1" fmla="*/ 0 h 173037"/>
                <a:gd name="connsiteX2" fmla="*/ 1166812 w 2346324"/>
                <a:gd name="connsiteY2" fmla="*/ 107950 h 173037"/>
                <a:gd name="connsiteX3" fmla="*/ 1757362 w 2346324"/>
                <a:gd name="connsiteY3" fmla="*/ 152400 h 173037"/>
                <a:gd name="connsiteX4" fmla="*/ 2346324 w 2346324"/>
                <a:gd name="connsiteY4" fmla="*/ 173037 h 173037"/>
                <a:gd name="connsiteX0" fmla="*/ 0 w 2346324"/>
                <a:gd name="connsiteY0" fmla="*/ 9524 h 173037"/>
                <a:gd name="connsiteX1" fmla="*/ 587374 w 2346324"/>
                <a:gd name="connsiteY1" fmla="*/ 0 h 173037"/>
                <a:gd name="connsiteX2" fmla="*/ 1176337 w 2346324"/>
                <a:gd name="connsiteY2" fmla="*/ 104775 h 173037"/>
                <a:gd name="connsiteX3" fmla="*/ 1757362 w 2346324"/>
                <a:gd name="connsiteY3" fmla="*/ 152400 h 173037"/>
                <a:gd name="connsiteX4" fmla="*/ 2346324 w 2346324"/>
                <a:gd name="connsiteY4" fmla="*/ 173037 h 173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324" h="173037">
                  <a:moveTo>
                    <a:pt x="0" y="9524"/>
                  </a:moveTo>
                  <a:lnTo>
                    <a:pt x="587374" y="0"/>
                  </a:lnTo>
                  <a:lnTo>
                    <a:pt x="1176337" y="104775"/>
                  </a:lnTo>
                  <a:lnTo>
                    <a:pt x="1757362" y="152400"/>
                  </a:lnTo>
                  <a:lnTo>
                    <a:pt x="2346324" y="173037"/>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34" name="Group 33">
              <a:extLst>
                <a:ext uri="{FF2B5EF4-FFF2-40B4-BE49-F238E27FC236}">
                  <a16:creationId xmlns:a16="http://schemas.microsoft.com/office/drawing/2014/main" id="{9C8B5616-BDC3-43CA-996D-2AFDA2DAC3E7}"/>
                </a:ext>
              </a:extLst>
            </p:cNvPr>
            <p:cNvGrpSpPr/>
            <p:nvPr/>
          </p:nvGrpSpPr>
          <p:grpSpPr>
            <a:xfrm>
              <a:off x="5800016" y="3351355"/>
              <a:ext cx="2418810" cy="967804"/>
              <a:chOff x="5800016" y="3559175"/>
              <a:chExt cx="2418810" cy="967804"/>
            </a:xfrm>
          </p:grpSpPr>
          <p:grpSp>
            <p:nvGrpSpPr>
              <p:cNvPr id="33" name="Group 32">
                <a:extLst>
                  <a:ext uri="{FF2B5EF4-FFF2-40B4-BE49-F238E27FC236}">
                    <a16:creationId xmlns:a16="http://schemas.microsoft.com/office/drawing/2014/main" id="{2E391478-FF62-414D-8B2A-90202748697F}"/>
                  </a:ext>
                </a:extLst>
              </p:cNvPr>
              <p:cNvGrpSpPr/>
              <p:nvPr/>
            </p:nvGrpSpPr>
            <p:grpSpPr>
              <a:xfrm>
                <a:off x="6380355" y="3559175"/>
                <a:ext cx="1838471" cy="728660"/>
                <a:chOff x="6380355" y="3559175"/>
                <a:chExt cx="1838471" cy="728660"/>
              </a:xfrm>
            </p:grpSpPr>
            <p:grpSp>
              <p:nvGrpSpPr>
                <p:cNvPr id="292" name="Group 291">
                  <a:extLst>
                    <a:ext uri="{FF2B5EF4-FFF2-40B4-BE49-F238E27FC236}">
                      <a16:creationId xmlns:a16="http://schemas.microsoft.com/office/drawing/2014/main" id="{9D1B8BA7-261D-462B-9C46-6A82C8F87FBC}"/>
                    </a:ext>
                  </a:extLst>
                </p:cNvPr>
                <p:cNvGrpSpPr/>
                <p:nvPr/>
              </p:nvGrpSpPr>
              <p:grpSpPr>
                <a:xfrm>
                  <a:off x="7547769" y="3600561"/>
                  <a:ext cx="80558" cy="397613"/>
                  <a:chOff x="3743571" y="3308401"/>
                  <a:chExt cx="80558" cy="722480"/>
                </a:xfrm>
              </p:grpSpPr>
              <p:cxnSp>
                <p:nvCxnSpPr>
                  <p:cNvPr id="517" name="Straight Connector 516">
                    <a:extLst>
                      <a:ext uri="{FF2B5EF4-FFF2-40B4-BE49-F238E27FC236}">
                        <a16:creationId xmlns:a16="http://schemas.microsoft.com/office/drawing/2014/main" id="{2C02B889-8559-47C6-9EC8-E70BD0D2895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8" name="Straight Connector 517">
                    <a:extLst>
                      <a:ext uri="{FF2B5EF4-FFF2-40B4-BE49-F238E27FC236}">
                        <a16:creationId xmlns:a16="http://schemas.microsoft.com/office/drawing/2014/main" id="{FFF1456A-ED55-4F9A-BDCD-2E885618CED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9" name="Straight Connector 518">
                    <a:extLst>
                      <a:ext uri="{FF2B5EF4-FFF2-40B4-BE49-F238E27FC236}">
                        <a16:creationId xmlns:a16="http://schemas.microsoft.com/office/drawing/2014/main" id="{50EB779F-BACA-4895-857B-1FEAE92A2AA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3" name="Group 292">
                  <a:extLst>
                    <a:ext uri="{FF2B5EF4-FFF2-40B4-BE49-F238E27FC236}">
                      <a16:creationId xmlns:a16="http://schemas.microsoft.com/office/drawing/2014/main" id="{34FF432B-FAE1-4E60-B2B9-CDE5FAFF85E9}"/>
                    </a:ext>
                  </a:extLst>
                </p:cNvPr>
                <p:cNvGrpSpPr/>
                <p:nvPr/>
              </p:nvGrpSpPr>
              <p:grpSpPr>
                <a:xfrm>
                  <a:off x="8138268" y="3879535"/>
                  <a:ext cx="80558" cy="408300"/>
                  <a:chOff x="3743571" y="3308401"/>
                  <a:chExt cx="80558" cy="722480"/>
                </a:xfrm>
              </p:grpSpPr>
              <p:cxnSp>
                <p:nvCxnSpPr>
                  <p:cNvPr id="514" name="Straight Connector 513">
                    <a:extLst>
                      <a:ext uri="{FF2B5EF4-FFF2-40B4-BE49-F238E27FC236}">
                        <a16:creationId xmlns:a16="http://schemas.microsoft.com/office/drawing/2014/main" id="{7F56E7C1-730D-4B47-8AA0-C14C5B4DAE2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5" name="Straight Connector 514">
                    <a:extLst>
                      <a:ext uri="{FF2B5EF4-FFF2-40B4-BE49-F238E27FC236}">
                        <a16:creationId xmlns:a16="http://schemas.microsoft.com/office/drawing/2014/main" id="{322C9FBD-1EF3-43F5-89DE-B37053384DD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6" name="Straight Connector 515">
                    <a:extLst>
                      <a:ext uri="{FF2B5EF4-FFF2-40B4-BE49-F238E27FC236}">
                        <a16:creationId xmlns:a16="http://schemas.microsoft.com/office/drawing/2014/main" id="{F250C346-F946-4AF4-BCD0-53B405935744}"/>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4" name="Group 293">
                  <a:extLst>
                    <a:ext uri="{FF2B5EF4-FFF2-40B4-BE49-F238E27FC236}">
                      <a16:creationId xmlns:a16="http://schemas.microsoft.com/office/drawing/2014/main" id="{CA1E0F26-817A-4EB7-840B-8A4763687177}"/>
                    </a:ext>
                  </a:extLst>
                </p:cNvPr>
                <p:cNvGrpSpPr/>
                <p:nvPr/>
              </p:nvGrpSpPr>
              <p:grpSpPr>
                <a:xfrm>
                  <a:off x="6964860" y="3602872"/>
                  <a:ext cx="80558" cy="375766"/>
                  <a:chOff x="3743571" y="3308401"/>
                  <a:chExt cx="80558" cy="722480"/>
                </a:xfrm>
              </p:grpSpPr>
              <p:cxnSp>
                <p:nvCxnSpPr>
                  <p:cNvPr id="511" name="Straight Connector 510">
                    <a:extLst>
                      <a:ext uri="{FF2B5EF4-FFF2-40B4-BE49-F238E27FC236}">
                        <a16:creationId xmlns:a16="http://schemas.microsoft.com/office/drawing/2014/main" id="{8A77A121-D6BB-4FA6-A6E7-585A83F0210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2" name="Straight Connector 511">
                    <a:extLst>
                      <a:ext uri="{FF2B5EF4-FFF2-40B4-BE49-F238E27FC236}">
                        <a16:creationId xmlns:a16="http://schemas.microsoft.com/office/drawing/2014/main" id="{D7E30274-4806-4C6E-BA56-F633ED3A7E5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3" name="Straight Connector 512">
                    <a:extLst>
                      <a:ext uri="{FF2B5EF4-FFF2-40B4-BE49-F238E27FC236}">
                        <a16:creationId xmlns:a16="http://schemas.microsoft.com/office/drawing/2014/main" id="{40E5FFA3-5180-4961-AC2A-7DBB0B0DA21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5" name="Group 294">
                  <a:extLst>
                    <a:ext uri="{FF2B5EF4-FFF2-40B4-BE49-F238E27FC236}">
                      <a16:creationId xmlns:a16="http://schemas.microsoft.com/office/drawing/2014/main" id="{867E7A86-DB82-4911-8950-4E98B8FDC2A1}"/>
                    </a:ext>
                  </a:extLst>
                </p:cNvPr>
                <p:cNvGrpSpPr/>
                <p:nvPr/>
              </p:nvGrpSpPr>
              <p:grpSpPr>
                <a:xfrm>
                  <a:off x="6380355" y="3559175"/>
                  <a:ext cx="80558" cy="315276"/>
                  <a:chOff x="3743571" y="3308401"/>
                  <a:chExt cx="80558" cy="722480"/>
                </a:xfrm>
              </p:grpSpPr>
              <p:cxnSp>
                <p:nvCxnSpPr>
                  <p:cNvPr id="508" name="Straight Connector 507">
                    <a:extLst>
                      <a:ext uri="{FF2B5EF4-FFF2-40B4-BE49-F238E27FC236}">
                        <a16:creationId xmlns:a16="http://schemas.microsoft.com/office/drawing/2014/main" id="{18EBAE3E-0B75-4100-A5CD-1B06765EE96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9" name="Straight Connector 508">
                    <a:extLst>
                      <a:ext uri="{FF2B5EF4-FFF2-40B4-BE49-F238E27FC236}">
                        <a16:creationId xmlns:a16="http://schemas.microsoft.com/office/drawing/2014/main" id="{024FA7BB-7480-46ED-9BE2-2195BC4E052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a:extLst>
                      <a:ext uri="{FF2B5EF4-FFF2-40B4-BE49-F238E27FC236}">
                        <a16:creationId xmlns:a16="http://schemas.microsoft.com/office/drawing/2014/main" id="{99E48359-B0F9-4E5F-B42A-01D74FB4A3C8}"/>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sp>
            <p:nvSpPr>
              <p:cNvPr id="27" name="Freeform: Shape 26">
                <a:extLst>
                  <a:ext uri="{FF2B5EF4-FFF2-40B4-BE49-F238E27FC236}">
                    <a16:creationId xmlns:a16="http://schemas.microsoft.com/office/drawing/2014/main" id="{F0BEA6C4-C982-49D4-928E-BE970E3ACCD0}"/>
                  </a:ext>
                </a:extLst>
              </p:cNvPr>
              <p:cNvSpPr/>
              <p:nvPr/>
            </p:nvSpPr>
            <p:spPr>
              <a:xfrm>
                <a:off x="5830888" y="3714750"/>
                <a:ext cx="2339975" cy="771525"/>
              </a:xfrm>
              <a:custGeom>
                <a:avLst/>
                <a:gdLst>
                  <a:gd name="connsiteX0" fmla="*/ 0 w 2339975"/>
                  <a:gd name="connsiteY0" fmla="*/ 773113 h 773113"/>
                  <a:gd name="connsiteX1" fmla="*/ 581025 w 2339975"/>
                  <a:gd name="connsiteY1" fmla="*/ 0 h 773113"/>
                  <a:gd name="connsiteX2" fmla="*/ 1171575 w 2339975"/>
                  <a:gd name="connsiteY2" fmla="*/ 77788 h 773113"/>
                  <a:gd name="connsiteX3" fmla="*/ 1752600 w 2339975"/>
                  <a:gd name="connsiteY3" fmla="*/ 88900 h 773113"/>
                  <a:gd name="connsiteX4" fmla="*/ 2339975 w 2339975"/>
                  <a:gd name="connsiteY4" fmla="*/ 365125 h 773113"/>
                  <a:gd name="connsiteX0" fmla="*/ 0 w 2339975"/>
                  <a:gd name="connsiteY0" fmla="*/ 773113 h 773113"/>
                  <a:gd name="connsiteX1" fmla="*/ 581025 w 2339975"/>
                  <a:gd name="connsiteY1" fmla="*/ 0 h 773113"/>
                  <a:gd name="connsiteX2" fmla="*/ 1171575 w 2339975"/>
                  <a:gd name="connsiteY2" fmla="*/ 77788 h 773113"/>
                  <a:gd name="connsiteX3" fmla="*/ 1752600 w 2339975"/>
                  <a:gd name="connsiteY3" fmla="*/ 85725 h 773113"/>
                  <a:gd name="connsiteX4" fmla="*/ 2339975 w 2339975"/>
                  <a:gd name="connsiteY4" fmla="*/ 365125 h 773113"/>
                  <a:gd name="connsiteX0" fmla="*/ 0 w 2335213"/>
                  <a:gd name="connsiteY0" fmla="*/ 773113 h 773113"/>
                  <a:gd name="connsiteX1" fmla="*/ 581025 w 2335213"/>
                  <a:gd name="connsiteY1" fmla="*/ 0 h 773113"/>
                  <a:gd name="connsiteX2" fmla="*/ 1171575 w 2335213"/>
                  <a:gd name="connsiteY2" fmla="*/ 77788 h 773113"/>
                  <a:gd name="connsiteX3" fmla="*/ 1752600 w 2335213"/>
                  <a:gd name="connsiteY3" fmla="*/ 85725 h 773113"/>
                  <a:gd name="connsiteX4" fmla="*/ 2335213 w 2335213"/>
                  <a:gd name="connsiteY4" fmla="*/ 357188 h 773113"/>
                  <a:gd name="connsiteX0" fmla="*/ 0 w 2335213"/>
                  <a:gd name="connsiteY0" fmla="*/ 773113 h 773113"/>
                  <a:gd name="connsiteX1" fmla="*/ 581025 w 2335213"/>
                  <a:gd name="connsiteY1" fmla="*/ 0 h 773113"/>
                  <a:gd name="connsiteX2" fmla="*/ 1171575 w 2335213"/>
                  <a:gd name="connsiteY2" fmla="*/ 77788 h 773113"/>
                  <a:gd name="connsiteX3" fmla="*/ 1752600 w 2335213"/>
                  <a:gd name="connsiteY3" fmla="*/ 85725 h 773113"/>
                  <a:gd name="connsiteX4" fmla="*/ 2335213 w 2335213"/>
                  <a:gd name="connsiteY4" fmla="*/ 361951 h 773113"/>
                  <a:gd name="connsiteX0" fmla="*/ 0 w 2339975"/>
                  <a:gd name="connsiteY0" fmla="*/ 771525 h 771525"/>
                  <a:gd name="connsiteX1" fmla="*/ 585787 w 2339975"/>
                  <a:gd name="connsiteY1" fmla="*/ 0 h 771525"/>
                  <a:gd name="connsiteX2" fmla="*/ 1176337 w 2339975"/>
                  <a:gd name="connsiteY2" fmla="*/ 77788 h 771525"/>
                  <a:gd name="connsiteX3" fmla="*/ 1757362 w 2339975"/>
                  <a:gd name="connsiteY3" fmla="*/ 85725 h 771525"/>
                  <a:gd name="connsiteX4" fmla="*/ 2339975 w 2339975"/>
                  <a:gd name="connsiteY4" fmla="*/ 361951 h 77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975" h="771525">
                    <a:moveTo>
                      <a:pt x="0" y="771525"/>
                    </a:moveTo>
                    <a:lnTo>
                      <a:pt x="585787" y="0"/>
                    </a:lnTo>
                    <a:lnTo>
                      <a:pt x="1176337" y="77788"/>
                    </a:lnTo>
                    <a:lnTo>
                      <a:pt x="1757362" y="85725"/>
                    </a:lnTo>
                    <a:lnTo>
                      <a:pt x="2339975" y="361951"/>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3" name="Group 2">
                <a:extLst>
                  <a:ext uri="{FF2B5EF4-FFF2-40B4-BE49-F238E27FC236}">
                    <a16:creationId xmlns:a16="http://schemas.microsoft.com/office/drawing/2014/main" id="{A0168E16-993A-465D-B343-17FC92DE5E84}"/>
                  </a:ext>
                </a:extLst>
              </p:cNvPr>
              <p:cNvGrpSpPr/>
              <p:nvPr/>
            </p:nvGrpSpPr>
            <p:grpSpPr>
              <a:xfrm>
                <a:off x="5800016" y="3682459"/>
                <a:ext cx="2414510" cy="844520"/>
                <a:chOff x="5800016" y="3700156"/>
                <a:chExt cx="2414510" cy="844520"/>
              </a:xfrm>
            </p:grpSpPr>
            <p:sp>
              <p:nvSpPr>
                <p:cNvPr id="475" name="Oval 474">
                  <a:extLst>
                    <a:ext uri="{FF2B5EF4-FFF2-40B4-BE49-F238E27FC236}">
                      <a16:creationId xmlns:a16="http://schemas.microsoft.com/office/drawing/2014/main" id="{2A5420E2-5E96-47ED-AB39-A2A18D8F947C}"/>
                    </a:ext>
                  </a:extLst>
                </p:cNvPr>
                <p:cNvSpPr/>
                <p:nvPr/>
              </p:nvSpPr>
              <p:spPr>
                <a:xfrm>
                  <a:off x="6969161" y="377197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76" name="Oval 475">
                  <a:extLst>
                    <a:ext uri="{FF2B5EF4-FFF2-40B4-BE49-F238E27FC236}">
                      <a16:creationId xmlns:a16="http://schemas.microsoft.com/office/drawing/2014/main" id="{7B1912A7-6BE5-4BFE-A066-8F2E56DD5AC2}"/>
                    </a:ext>
                  </a:extLst>
                </p:cNvPr>
                <p:cNvSpPr/>
                <p:nvPr/>
              </p:nvSpPr>
              <p:spPr>
                <a:xfrm>
                  <a:off x="7552070" y="378430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77" name="Oval 476">
                  <a:extLst>
                    <a:ext uri="{FF2B5EF4-FFF2-40B4-BE49-F238E27FC236}">
                      <a16:creationId xmlns:a16="http://schemas.microsoft.com/office/drawing/2014/main" id="{FCBC1049-00F8-432A-888D-EB16DB642140}"/>
                    </a:ext>
                  </a:extLst>
                </p:cNvPr>
                <p:cNvSpPr/>
                <p:nvPr/>
              </p:nvSpPr>
              <p:spPr>
                <a:xfrm>
                  <a:off x="8142569" y="406089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78" name="Oval 477">
                  <a:extLst>
                    <a:ext uri="{FF2B5EF4-FFF2-40B4-BE49-F238E27FC236}">
                      <a16:creationId xmlns:a16="http://schemas.microsoft.com/office/drawing/2014/main" id="{DBEE43AB-18AB-42CE-82CC-F54A3B5378CA}"/>
                    </a:ext>
                  </a:extLst>
                </p:cNvPr>
                <p:cNvSpPr/>
                <p:nvPr/>
              </p:nvSpPr>
              <p:spPr>
                <a:xfrm>
                  <a:off x="6384656" y="370015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79" name="Oval 478">
                  <a:extLst>
                    <a:ext uri="{FF2B5EF4-FFF2-40B4-BE49-F238E27FC236}">
                      <a16:creationId xmlns:a16="http://schemas.microsoft.com/office/drawing/2014/main" id="{8E7FE4AC-CF6F-40B1-A77E-517B100ABAAC}"/>
                    </a:ext>
                  </a:extLst>
                </p:cNvPr>
                <p:cNvSpPr/>
                <p:nvPr/>
              </p:nvSpPr>
              <p:spPr>
                <a:xfrm>
                  <a:off x="5800016" y="447271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grpSp>
          <p:nvGrpSpPr>
            <p:cNvPr id="558" name="Group 557">
              <a:extLst>
                <a:ext uri="{FF2B5EF4-FFF2-40B4-BE49-F238E27FC236}">
                  <a16:creationId xmlns:a16="http://schemas.microsoft.com/office/drawing/2014/main" id="{B57C2598-1EAD-4E49-83D1-D9B023FA20D3}"/>
                </a:ext>
              </a:extLst>
            </p:cNvPr>
            <p:cNvGrpSpPr/>
            <p:nvPr/>
          </p:nvGrpSpPr>
          <p:grpSpPr>
            <a:xfrm>
              <a:off x="576697" y="2396858"/>
              <a:ext cx="7990606" cy="3203895"/>
              <a:chOff x="576697" y="2604678"/>
              <a:chExt cx="7990606" cy="3203895"/>
            </a:xfrm>
          </p:grpSpPr>
          <p:grpSp>
            <p:nvGrpSpPr>
              <p:cNvPr id="559" name="Group 558">
                <a:extLst>
                  <a:ext uri="{FF2B5EF4-FFF2-40B4-BE49-F238E27FC236}">
                    <a16:creationId xmlns:a16="http://schemas.microsoft.com/office/drawing/2014/main" id="{A3661692-2E35-40D9-B3C7-95C981138553}"/>
                  </a:ext>
                </a:extLst>
              </p:cNvPr>
              <p:cNvGrpSpPr/>
              <p:nvPr/>
            </p:nvGrpSpPr>
            <p:grpSpPr>
              <a:xfrm>
                <a:off x="576697" y="2604678"/>
                <a:ext cx="7990606" cy="3203895"/>
                <a:chOff x="576697" y="2604678"/>
                <a:chExt cx="7990606" cy="3203895"/>
              </a:xfrm>
            </p:grpSpPr>
            <p:sp>
              <p:nvSpPr>
                <p:cNvPr id="561" name="Rounded Rectangle 57">
                  <a:extLst>
                    <a:ext uri="{FF2B5EF4-FFF2-40B4-BE49-F238E27FC236}">
                      <a16:creationId xmlns:a16="http://schemas.microsoft.com/office/drawing/2014/main" id="{68E998B3-A9D9-460D-A056-495DC1214A91}"/>
                    </a:ext>
                  </a:extLst>
                </p:cNvPr>
                <p:cNvSpPr/>
                <p:nvPr/>
              </p:nvSpPr>
              <p:spPr>
                <a:xfrm>
                  <a:off x="576697" y="2604679"/>
                  <a:ext cx="7990606" cy="3203894"/>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62" name="TextBox 561">
                  <a:extLst>
                    <a:ext uri="{FF2B5EF4-FFF2-40B4-BE49-F238E27FC236}">
                      <a16:creationId xmlns:a16="http://schemas.microsoft.com/office/drawing/2014/main" id="{B8EB6109-B805-4F7B-ACB9-9B972B0F0DBE}"/>
                    </a:ext>
                  </a:extLst>
                </p:cNvPr>
                <p:cNvSpPr txBox="1"/>
                <p:nvPr/>
              </p:nvSpPr>
              <p:spPr>
                <a:xfrm>
                  <a:off x="576697" y="2604678"/>
                  <a:ext cx="7990606" cy="307777"/>
                </a:xfrm>
                <a:prstGeom prst="rect">
                  <a:avLst/>
                </a:prstGeom>
                <a:noFill/>
              </p:spPr>
              <p:txBody>
                <a:bodyPr wrap="square" rtlCol="0" anchor="b">
                  <a:spAutoFit/>
                </a:bodyPr>
                <a:lstStyle/>
                <a:p>
                  <a:pPr algn="ctr"/>
                  <a:r>
                    <a:rPr lang="en-GB" sz="1400" b="1" dirty="0">
                      <a:solidFill>
                        <a:prstClr val="white"/>
                      </a:solidFill>
                    </a:rPr>
                    <a:t>Association between TTh and increased sexual activity in men with low testosterone</a:t>
                  </a:r>
                </a:p>
              </p:txBody>
            </p:sp>
          </p:grpSp>
          <p:sp>
            <p:nvSpPr>
              <p:cNvPr id="560" name="Round Same Side Corner Rectangle 58">
                <a:extLst>
                  <a:ext uri="{FF2B5EF4-FFF2-40B4-BE49-F238E27FC236}">
                    <a16:creationId xmlns:a16="http://schemas.microsoft.com/office/drawing/2014/main" id="{87716571-26C1-4F80-8CD8-F8645893E99D}"/>
                  </a:ext>
                </a:extLst>
              </p:cNvPr>
              <p:cNvSpPr/>
              <p:nvPr/>
            </p:nvSpPr>
            <p:spPr>
              <a:xfrm>
                <a:off x="576697" y="2604679"/>
                <a:ext cx="7990606"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1400" b="1" dirty="0">
                    <a:solidFill>
                      <a:prstClr val="white"/>
                    </a:solidFill>
                  </a:rPr>
                  <a:t>Effect of TTh on sexual activity, assessed by PDQ-Q4, in older men with low testosterone</a:t>
                </a:r>
                <a:r>
                  <a:rPr lang="en-GB" sz="1400" b="1" baseline="30000" dirty="0">
                    <a:solidFill>
                      <a:prstClr val="white"/>
                    </a:solidFill>
                  </a:rPr>
                  <a:t>2</a:t>
                </a:r>
              </a:p>
            </p:txBody>
          </p:sp>
        </p:grpSp>
      </p:grpSp>
    </p:spTree>
    <p:extLst>
      <p:ext uri="{BB962C8B-B14F-4D97-AF65-F5344CB8AC3E}">
        <p14:creationId xmlns:p14="http://schemas.microsoft.com/office/powerpoint/2010/main" val="237729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152401"/>
            <a:ext cx="11265408" cy="834047"/>
          </a:xfrm>
        </p:spPr>
        <p:txBody>
          <a:bodyPr>
            <a:noAutofit/>
          </a:bodyPr>
          <a:lstStyle/>
          <a:p>
            <a:r>
              <a:rPr lang="en-GB" sz="3000" dirty="0">
                <a:solidFill>
                  <a:schemeClr val="accent1"/>
                </a:solidFill>
              </a:rPr>
              <a:t>Physical Function Trial:</a:t>
            </a:r>
            <a:r>
              <a:rPr lang="en-GB" sz="3000" dirty="0"/>
              <a:t> effect of TTh on 6-minute </a:t>
            </a:r>
            <a:r>
              <a:rPr lang="en-GB" sz="3000" spc="-20" dirty="0"/>
              <a:t>walking distance in older men with low testosterone</a:t>
            </a:r>
          </a:p>
        </p:txBody>
      </p:sp>
      <p:sp>
        <p:nvSpPr>
          <p:cNvPr id="5" name="TextBox 4"/>
          <p:cNvSpPr txBox="1"/>
          <p:nvPr/>
        </p:nvSpPr>
        <p:spPr>
          <a:xfrm>
            <a:off x="1523999" y="5876397"/>
            <a:ext cx="9144001" cy="400110"/>
          </a:xfrm>
          <a:prstGeom prst="rect">
            <a:avLst/>
          </a:prstGeom>
          <a:noFill/>
        </p:spPr>
        <p:txBody>
          <a:bodyPr wrap="square" rtlCol="0" anchor="b">
            <a:spAutoFit/>
          </a:bodyPr>
          <a:lstStyle/>
          <a:p>
            <a:r>
              <a:rPr lang="en-GB" sz="1000" dirty="0">
                <a:solidFill>
                  <a:schemeClr val="tx2"/>
                </a:solidFill>
              </a:rPr>
              <a:t>6MWD, 6-minute walking distance; TTh, testosterone therapy</a:t>
            </a:r>
          </a:p>
          <a:p>
            <a:r>
              <a:rPr lang="en-GB" sz="1000" dirty="0">
                <a:solidFill>
                  <a:schemeClr val="tx2"/>
                </a:solidFill>
              </a:rPr>
              <a:t>Snyder PJ </a:t>
            </a:r>
            <a:r>
              <a:rPr lang="en-GB" sz="1000" i="1" dirty="0">
                <a:solidFill>
                  <a:schemeClr val="tx2"/>
                </a:solidFill>
              </a:rPr>
              <a:t>et al. </a:t>
            </a:r>
            <a:r>
              <a:rPr lang="sv-SE" sz="1000" i="1" dirty="0">
                <a:solidFill>
                  <a:schemeClr val="tx2"/>
                </a:solidFill>
              </a:rPr>
              <a:t>N Engl J Med</a:t>
            </a:r>
            <a:r>
              <a:rPr lang="sv-SE" sz="1000" dirty="0">
                <a:solidFill>
                  <a:schemeClr val="tx2"/>
                </a:solidFill>
              </a:rPr>
              <a:t> 2016;374:611–24; Snyder PJ </a:t>
            </a:r>
            <a:r>
              <a:rPr lang="sv-SE" sz="1000" i="1" dirty="0">
                <a:solidFill>
                  <a:schemeClr val="tx2"/>
                </a:solidFill>
              </a:rPr>
              <a:t>et al. Endocr Rev</a:t>
            </a:r>
            <a:r>
              <a:rPr lang="sv-SE" sz="1000" dirty="0">
                <a:solidFill>
                  <a:schemeClr val="tx2"/>
                </a:solidFill>
              </a:rPr>
              <a:t> 2018;39:369–86</a:t>
            </a:r>
            <a:r>
              <a:rPr lang="sv-SE" sz="1000" dirty="0">
                <a:solidFill>
                  <a:srgbClr val="005294"/>
                </a:solidFill>
              </a:rPr>
              <a:t>.</a:t>
            </a:r>
            <a:endParaRPr lang="en-GB" sz="1000" dirty="0">
              <a:solidFill>
                <a:srgbClr val="005294"/>
              </a:solidFill>
            </a:endParaRPr>
          </a:p>
        </p:txBody>
      </p:sp>
      <p:pic>
        <p:nvPicPr>
          <p:cNvPr id="3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1031178" y="2478763"/>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 name="Group 40"/>
          <p:cNvGrpSpPr/>
          <p:nvPr/>
        </p:nvGrpSpPr>
        <p:grpSpPr>
          <a:xfrm>
            <a:off x="557784" y="1393869"/>
            <a:ext cx="10586814" cy="745236"/>
            <a:chOff x="359224" y="1623660"/>
            <a:chExt cx="8384269" cy="745236"/>
          </a:xfrm>
        </p:grpSpPr>
        <p:sp>
          <p:nvSpPr>
            <p:cNvPr id="42" name="TextBox 41"/>
            <p:cNvSpPr txBox="1"/>
            <p:nvPr/>
          </p:nvSpPr>
          <p:spPr>
            <a:xfrm>
              <a:off x="982003" y="1623660"/>
              <a:ext cx="7761490" cy="745236"/>
            </a:xfrm>
            <a:prstGeom prst="roundRect">
              <a:avLst>
                <a:gd name="adj" fmla="val 11703"/>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22300" algn="l">
                <a:buClr>
                  <a:srgbClr val="6F9AD3"/>
                </a:buClr>
              </a:pPr>
              <a:r>
                <a:rPr lang="en-GB" sz="2000" dirty="0">
                  <a:solidFill>
                    <a:srgbClr val="005294"/>
                  </a:solidFill>
                </a:rPr>
                <a:t>To determine if TTh for older men with low testosterone increases </a:t>
              </a:r>
              <a:br>
                <a:rPr lang="en-GB" sz="2000" dirty="0">
                  <a:solidFill>
                    <a:srgbClr val="005294"/>
                  </a:solidFill>
                </a:rPr>
              </a:br>
              <a:r>
                <a:rPr lang="en-GB" sz="2000" dirty="0">
                  <a:solidFill>
                    <a:srgbClr val="005294"/>
                  </a:solidFill>
                </a:rPr>
                <a:t>6MWD &gt;50 m beyond the baseline distance</a:t>
              </a:r>
            </a:p>
          </p:txBody>
        </p:sp>
        <p:grpSp>
          <p:nvGrpSpPr>
            <p:cNvPr id="43" name="Group 42"/>
            <p:cNvGrpSpPr/>
            <p:nvPr/>
          </p:nvGrpSpPr>
          <p:grpSpPr>
            <a:xfrm>
              <a:off x="359224" y="1718693"/>
              <a:ext cx="1066800" cy="555171"/>
              <a:chOff x="348338" y="1458682"/>
              <a:chExt cx="1066800" cy="555171"/>
            </a:xfrm>
          </p:grpSpPr>
          <p:sp>
            <p:nvSpPr>
              <p:cNvPr id="45" name="Pentagon 44"/>
              <p:cNvSpPr/>
              <p:nvPr/>
            </p:nvSpPr>
            <p:spPr>
              <a:xfrm>
                <a:off x="348338" y="1458682"/>
                <a:ext cx="1066800" cy="555171"/>
              </a:xfrm>
              <a:prstGeom prst="homePlat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8" name="TextBox 47"/>
              <p:cNvSpPr txBox="1"/>
              <p:nvPr/>
            </p:nvSpPr>
            <p:spPr>
              <a:xfrm>
                <a:off x="435751" y="1505434"/>
                <a:ext cx="769763" cy="461665"/>
              </a:xfrm>
              <a:prstGeom prst="rect">
                <a:avLst/>
              </a:prstGeom>
              <a:noFill/>
            </p:spPr>
            <p:txBody>
              <a:bodyPr wrap="none" rtlCol="0">
                <a:spAutoFit/>
              </a:bodyPr>
              <a:lstStyle/>
              <a:p>
                <a:r>
                  <a:rPr lang="en-GB" sz="2400" b="1" dirty="0">
                    <a:solidFill>
                      <a:prstClr val="white"/>
                    </a:solidFill>
                  </a:rPr>
                  <a:t>Aim</a:t>
                </a:r>
                <a:endParaRPr lang="en-GB" sz="2400" b="1" baseline="30000" dirty="0">
                  <a:solidFill>
                    <a:prstClr val="white"/>
                  </a:solidFill>
                </a:endParaRPr>
              </a:p>
            </p:txBody>
          </p:sp>
        </p:grpSp>
      </p:grpSp>
      <p:grpSp>
        <p:nvGrpSpPr>
          <p:cNvPr id="10" name="Group 9"/>
          <p:cNvGrpSpPr/>
          <p:nvPr/>
        </p:nvGrpSpPr>
        <p:grpSpPr>
          <a:xfrm>
            <a:off x="1755648" y="2340264"/>
            <a:ext cx="9388951" cy="999309"/>
            <a:chOff x="1827879" y="2372013"/>
            <a:chExt cx="7792720" cy="999309"/>
          </a:xfrm>
        </p:grpSpPr>
        <p:grpSp>
          <p:nvGrpSpPr>
            <p:cNvPr id="7" name="Group 6"/>
            <p:cNvGrpSpPr/>
            <p:nvPr/>
          </p:nvGrpSpPr>
          <p:grpSpPr>
            <a:xfrm>
              <a:off x="1828800" y="2372013"/>
              <a:ext cx="7791799" cy="584775"/>
              <a:chOff x="1828800" y="2372013"/>
              <a:chExt cx="7791799" cy="584775"/>
            </a:xfrm>
          </p:grpSpPr>
          <p:grpSp>
            <p:nvGrpSpPr>
              <p:cNvPr id="21" name="Group 20"/>
              <p:cNvGrpSpPr/>
              <p:nvPr/>
            </p:nvGrpSpPr>
            <p:grpSpPr>
              <a:xfrm>
                <a:off x="1828800" y="2372013"/>
                <a:ext cx="1466305" cy="584775"/>
                <a:chOff x="1828800" y="2250303"/>
                <a:chExt cx="1466305" cy="584775"/>
              </a:xfrm>
            </p:grpSpPr>
            <p:sp>
              <p:nvSpPr>
                <p:cNvPr id="4" name="TextBox 3"/>
                <p:cNvSpPr txBox="1"/>
                <p:nvPr/>
              </p:nvSpPr>
              <p:spPr>
                <a:xfrm>
                  <a:off x="1828800" y="2388802"/>
                  <a:ext cx="787075" cy="400110"/>
                </a:xfrm>
                <a:prstGeom prst="rect">
                  <a:avLst/>
                </a:prstGeom>
                <a:noFill/>
              </p:spPr>
              <p:txBody>
                <a:bodyPr wrap="none" rtlCol="0">
                  <a:spAutoFit/>
                </a:bodyPr>
                <a:lstStyle/>
                <a:p>
                  <a:pPr marL="269875" indent="-269875" defTabSz="457200">
                    <a:spcBef>
                      <a:spcPct val="20000"/>
                    </a:spcBef>
                    <a:buClr>
                      <a:srgbClr val="005294"/>
                    </a:buClr>
                    <a:buFont typeface="Arial"/>
                    <a:buChar char="•"/>
                  </a:pPr>
                  <a:r>
                    <a:rPr lang="en-GB" sz="2000" spc="-20" dirty="0">
                      <a:solidFill>
                        <a:srgbClr val="005294"/>
                      </a:solidFill>
                    </a:rPr>
                    <a:t>n=</a:t>
                  </a:r>
                </a:p>
              </p:txBody>
            </p:sp>
            <p:sp>
              <p:nvSpPr>
                <p:cNvPr id="20" name="TextBox 19"/>
                <p:cNvSpPr txBox="1"/>
                <p:nvPr/>
              </p:nvSpPr>
              <p:spPr>
                <a:xfrm>
                  <a:off x="2401591" y="2250303"/>
                  <a:ext cx="893514" cy="584775"/>
                </a:xfrm>
                <a:prstGeom prst="rect">
                  <a:avLst/>
                </a:prstGeom>
                <a:noFill/>
              </p:spPr>
              <p:txBody>
                <a:bodyPr wrap="none" rtlCol="0">
                  <a:spAutoFit/>
                </a:bodyPr>
                <a:lstStyle/>
                <a:p>
                  <a:r>
                    <a:rPr lang="en-GB" sz="3200" b="1" spc="-20" dirty="0">
                      <a:solidFill>
                        <a:srgbClr val="005294"/>
                      </a:solidFill>
                    </a:rPr>
                    <a:t>387</a:t>
                  </a:r>
                </a:p>
              </p:txBody>
            </p:sp>
          </p:grpSp>
          <p:sp>
            <p:nvSpPr>
              <p:cNvPr id="3" name="TextBox 2"/>
              <p:cNvSpPr txBox="1"/>
              <p:nvPr/>
            </p:nvSpPr>
            <p:spPr>
              <a:xfrm>
                <a:off x="3065920" y="2512081"/>
                <a:ext cx="6554679" cy="400110"/>
              </a:xfrm>
              <a:prstGeom prst="rect">
                <a:avLst/>
              </a:prstGeom>
              <a:noFill/>
            </p:spPr>
            <p:txBody>
              <a:bodyPr wrap="none" rtlCol="0">
                <a:spAutoFit/>
              </a:bodyPr>
              <a:lstStyle/>
              <a:p>
                <a:pPr defTabSz="457200">
                  <a:spcBef>
                    <a:spcPct val="20000"/>
                  </a:spcBef>
                  <a:buClr>
                    <a:srgbClr val="005294"/>
                  </a:buClr>
                </a:pPr>
                <a:r>
                  <a:rPr lang="en-GB" sz="2000" spc="-20" dirty="0">
                    <a:solidFill>
                      <a:srgbClr val="005294"/>
                    </a:solidFill>
                  </a:rPr>
                  <a:t>enrolled in the Physical Function Trial and analysed</a:t>
                </a:r>
              </a:p>
            </p:txBody>
          </p:sp>
        </p:grpSp>
        <p:grpSp>
          <p:nvGrpSpPr>
            <p:cNvPr id="9" name="Group 8"/>
            <p:cNvGrpSpPr/>
            <p:nvPr/>
          </p:nvGrpSpPr>
          <p:grpSpPr>
            <a:xfrm>
              <a:off x="1827879" y="2786547"/>
              <a:ext cx="5713666" cy="584775"/>
              <a:chOff x="-3330684" y="3694495"/>
              <a:chExt cx="5713666" cy="584775"/>
            </a:xfrm>
          </p:grpSpPr>
          <p:sp>
            <p:nvSpPr>
              <p:cNvPr id="40" name="TextBox 39"/>
              <p:cNvSpPr txBox="1"/>
              <p:nvPr/>
            </p:nvSpPr>
            <p:spPr>
              <a:xfrm>
                <a:off x="-3330684" y="3832994"/>
                <a:ext cx="787075" cy="400110"/>
              </a:xfrm>
              <a:prstGeom prst="rect">
                <a:avLst/>
              </a:prstGeom>
              <a:noFill/>
            </p:spPr>
            <p:txBody>
              <a:bodyPr wrap="none" rtlCol="0">
                <a:spAutoFit/>
              </a:bodyPr>
              <a:lstStyle/>
              <a:p>
                <a:pPr marL="269875" indent="-269875" defTabSz="457200">
                  <a:spcBef>
                    <a:spcPct val="20000"/>
                  </a:spcBef>
                  <a:buClr>
                    <a:srgbClr val="005294"/>
                  </a:buClr>
                  <a:buFont typeface="Arial"/>
                  <a:buChar char="•"/>
                </a:pPr>
                <a:r>
                  <a:rPr lang="en-GB" sz="2000" spc="-20" dirty="0">
                    <a:solidFill>
                      <a:srgbClr val="005294"/>
                    </a:solidFill>
                  </a:rPr>
                  <a:t>n=</a:t>
                </a:r>
              </a:p>
            </p:txBody>
          </p:sp>
          <p:sp>
            <p:nvSpPr>
              <p:cNvPr id="49" name="TextBox 48"/>
              <p:cNvSpPr txBox="1"/>
              <p:nvPr/>
            </p:nvSpPr>
            <p:spPr>
              <a:xfrm>
                <a:off x="-2757893" y="3694495"/>
                <a:ext cx="909544" cy="584775"/>
              </a:xfrm>
              <a:prstGeom prst="rect">
                <a:avLst/>
              </a:prstGeom>
              <a:noFill/>
            </p:spPr>
            <p:txBody>
              <a:bodyPr wrap="none" rtlCol="0">
                <a:spAutoFit/>
              </a:bodyPr>
              <a:lstStyle/>
              <a:p>
                <a:r>
                  <a:rPr lang="en-GB" sz="3200" b="1" spc="-20" dirty="0">
                    <a:solidFill>
                      <a:srgbClr val="005294"/>
                    </a:solidFill>
                  </a:rPr>
                  <a:t>788</a:t>
                </a:r>
              </a:p>
            </p:txBody>
          </p:sp>
          <p:sp>
            <p:nvSpPr>
              <p:cNvPr id="50" name="TextBox 49"/>
              <p:cNvSpPr txBox="1"/>
              <p:nvPr/>
            </p:nvSpPr>
            <p:spPr>
              <a:xfrm>
                <a:off x="-2093564" y="3834563"/>
                <a:ext cx="4476546" cy="400110"/>
              </a:xfrm>
              <a:prstGeom prst="rect">
                <a:avLst/>
              </a:prstGeom>
              <a:noFill/>
            </p:spPr>
            <p:txBody>
              <a:bodyPr wrap="none" rtlCol="0">
                <a:spAutoFit/>
              </a:bodyPr>
              <a:lstStyle/>
              <a:p>
                <a:pPr defTabSz="457200">
                  <a:spcBef>
                    <a:spcPct val="20000"/>
                  </a:spcBef>
                  <a:buClr>
                    <a:srgbClr val="005294"/>
                  </a:buClr>
                </a:pPr>
                <a:r>
                  <a:rPr lang="en-GB" sz="2000" spc="-20" dirty="0">
                    <a:solidFill>
                      <a:srgbClr val="005294"/>
                    </a:solidFill>
                  </a:rPr>
                  <a:t>enrolled in all </a:t>
                </a:r>
                <a:r>
                  <a:rPr lang="en-GB" sz="2000" spc="-20" dirty="0" err="1">
                    <a:solidFill>
                      <a:srgbClr val="005294"/>
                    </a:solidFill>
                  </a:rPr>
                  <a:t>TTrials</a:t>
                </a:r>
                <a:r>
                  <a:rPr lang="en-GB" sz="2000" spc="-20" dirty="0">
                    <a:solidFill>
                      <a:srgbClr val="005294"/>
                    </a:solidFill>
                  </a:rPr>
                  <a:t> and analysed</a:t>
                </a:r>
              </a:p>
            </p:txBody>
          </p:sp>
        </p:grpSp>
      </p:grpSp>
      <p:grpSp>
        <p:nvGrpSpPr>
          <p:cNvPr id="11" name="Group 10"/>
          <p:cNvGrpSpPr/>
          <p:nvPr/>
        </p:nvGrpSpPr>
        <p:grpSpPr>
          <a:xfrm>
            <a:off x="557784" y="3519477"/>
            <a:ext cx="10586814" cy="2077205"/>
            <a:chOff x="424005" y="3519476"/>
            <a:chExt cx="8295990" cy="2077205"/>
          </a:xfrm>
        </p:grpSpPr>
        <p:sp>
          <p:nvSpPr>
            <p:cNvPr id="44" name="Content Placeholder 2"/>
            <p:cNvSpPr txBox="1">
              <a:spLocks/>
            </p:cNvSpPr>
            <p:nvPr/>
          </p:nvSpPr>
          <p:spPr>
            <a:xfrm>
              <a:off x="452641" y="3519476"/>
              <a:ext cx="8267354" cy="2077205"/>
            </a:xfrm>
            <a:prstGeom prst="roundRect">
              <a:avLst>
                <a:gd name="adj" fmla="val 15883"/>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Clr>
                  <a:srgbClr val="005294"/>
                </a:buClr>
                <a:buNone/>
              </a:pPr>
              <a:endParaRPr lang="en-GB" sz="1800" dirty="0">
                <a:solidFill>
                  <a:srgbClr val="005294"/>
                </a:solidFill>
              </a:endParaRPr>
            </a:p>
          </p:txBody>
        </p:sp>
        <p:sp>
          <p:nvSpPr>
            <p:cNvPr id="46" name="Round Same Side Corner Rectangle 45"/>
            <p:cNvSpPr/>
            <p:nvPr/>
          </p:nvSpPr>
          <p:spPr>
            <a:xfrm rot="16200000">
              <a:off x="480062" y="3492057"/>
              <a:ext cx="2077205" cy="2132043"/>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7" name="Rectangle 46"/>
            <p:cNvSpPr/>
            <p:nvPr/>
          </p:nvSpPr>
          <p:spPr>
            <a:xfrm>
              <a:off x="424005" y="3742472"/>
              <a:ext cx="2171830" cy="1631216"/>
            </a:xfrm>
            <a:prstGeom prst="rect">
              <a:avLst/>
            </a:prstGeom>
            <a:noFill/>
            <a:ln>
              <a:noFill/>
            </a:ln>
          </p:spPr>
          <p:txBody>
            <a:bodyPr wrap="square" anchor="ctr">
              <a:spAutoFit/>
            </a:bodyPr>
            <a:lstStyle/>
            <a:p>
              <a:pPr algn="ctr"/>
              <a:r>
                <a:rPr lang="en-GB" sz="2000" b="1" dirty="0">
                  <a:solidFill>
                    <a:prstClr val="white"/>
                  </a:solidFill>
                </a:rPr>
                <a:t>Selected </a:t>
              </a:r>
              <a:br>
                <a:rPr lang="en-GB" sz="2000" b="1" dirty="0">
                  <a:solidFill>
                    <a:prstClr val="white"/>
                  </a:solidFill>
                </a:rPr>
              </a:br>
              <a:r>
                <a:rPr lang="en-GB" sz="2000" b="1" dirty="0">
                  <a:solidFill>
                    <a:prstClr val="white"/>
                  </a:solidFill>
                </a:rPr>
                <a:t>baseline characteristics </a:t>
              </a:r>
              <a:br>
                <a:rPr lang="en-GB" sz="2000" b="1" dirty="0">
                  <a:solidFill>
                    <a:prstClr val="white"/>
                  </a:solidFill>
                </a:rPr>
              </a:br>
              <a:r>
                <a:rPr lang="en-GB" sz="2000" b="1" dirty="0">
                  <a:solidFill>
                    <a:prstClr val="white"/>
                  </a:solidFill>
                </a:rPr>
                <a:t>and demographics</a:t>
              </a:r>
              <a:endParaRPr lang="en-GB" sz="1100" b="1" baseline="30000" dirty="0">
                <a:solidFill>
                  <a:prstClr val="white"/>
                </a:solidFill>
              </a:endParaRPr>
            </a:p>
          </p:txBody>
        </p:sp>
        <p:sp>
          <p:nvSpPr>
            <p:cNvPr id="66" name="Rectangle 65"/>
            <p:cNvSpPr/>
            <p:nvPr/>
          </p:nvSpPr>
          <p:spPr>
            <a:xfrm>
              <a:off x="4589236" y="4913867"/>
              <a:ext cx="2115914" cy="584775"/>
            </a:xfrm>
            <a:prstGeom prst="rect">
              <a:avLst/>
            </a:prstGeom>
            <a:noFill/>
            <a:ln>
              <a:noFill/>
            </a:ln>
          </p:spPr>
          <p:txBody>
            <a:bodyPr wrap="square">
              <a:spAutoFit/>
            </a:bodyPr>
            <a:lstStyle/>
            <a:p>
              <a:pPr algn="ctr"/>
              <a:r>
                <a:rPr lang="en-GB" sz="3200" b="1" dirty="0">
                  <a:solidFill>
                    <a:srgbClr val="005294"/>
                  </a:solidFill>
                </a:rPr>
                <a:t>89%</a:t>
              </a:r>
              <a:r>
                <a:rPr lang="en-GB" dirty="0">
                  <a:solidFill>
                    <a:srgbClr val="005294"/>
                  </a:solidFill>
                </a:rPr>
                <a:t> White</a:t>
              </a:r>
            </a:p>
          </p:txBody>
        </p:sp>
        <p:grpSp>
          <p:nvGrpSpPr>
            <p:cNvPr id="58" name="Group 57"/>
            <p:cNvGrpSpPr/>
            <p:nvPr/>
          </p:nvGrpSpPr>
          <p:grpSpPr>
            <a:xfrm>
              <a:off x="2690530" y="3611403"/>
              <a:ext cx="1826551" cy="1887239"/>
              <a:chOff x="2717809" y="3686316"/>
              <a:chExt cx="1826551" cy="1887239"/>
            </a:xfrm>
          </p:grpSpPr>
          <p:sp>
            <p:nvSpPr>
              <p:cNvPr id="61" name="Rectangle 60"/>
              <p:cNvSpPr/>
              <p:nvPr/>
            </p:nvSpPr>
            <p:spPr>
              <a:xfrm>
                <a:off x="2943967" y="4588087"/>
                <a:ext cx="1374236" cy="707886"/>
              </a:xfrm>
              <a:prstGeom prst="rect">
                <a:avLst/>
              </a:prstGeom>
              <a:noFill/>
              <a:ln>
                <a:noFill/>
              </a:ln>
            </p:spPr>
            <p:txBody>
              <a:bodyPr wrap="square">
                <a:spAutoFit/>
              </a:bodyPr>
              <a:lstStyle/>
              <a:p>
                <a:pPr algn="ctr"/>
                <a:r>
                  <a:rPr lang="en-GB" sz="2000" b="1" dirty="0">
                    <a:solidFill>
                      <a:srgbClr val="005294"/>
                    </a:solidFill>
                  </a:rPr>
                  <a:t>Mean age</a:t>
                </a:r>
                <a:endParaRPr lang="en-GB" sz="1200" b="1" dirty="0">
                  <a:solidFill>
                    <a:srgbClr val="005294"/>
                  </a:solidFill>
                </a:endParaRPr>
              </a:p>
            </p:txBody>
          </p:sp>
          <p:sp>
            <p:nvSpPr>
              <p:cNvPr id="62" name="Rectangle 61"/>
              <p:cNvSpPr/>
              <p:nvPr/>
            </p:nvSpPr>
            <p:spPr>
              <a:xfrm>
                <a:off x="2717809" y="4988780"/>
                <a:ext cx="1826551" cy="584775"/>
              </a:xfrm>
              <a:prstGeom prst="rect">
                <a:avLst/>
              </a:prstGeom>
              <a:noFill/>
              <a:ln>
                <a:noFill/>
              </a:ln>
            </p:spPr>
            <p:txBody>
              <a:bodyPr wrap="square">
                <a:spAutoFit/>
              </a:bodyPr>
              <a:lstStyle/>
              <a:p>
                <a:pPr algn="ctr"/>
                <a:r>
                  <a:rPr lang="en-GB" sz="3200" b="1" dirty="0">
                    <a:solidFill>
                      <a:srgbClr val="005294"/>
                    </a:solidFill>
                  </a:rPr>
                  <a:t>72.2</a:t>
                </a:r>
                <a:r>
                  <a:rPr lang="en-GB" dirty="0">
                    <a:solidFill>
                      <a:srgbClr val="005294"/>
                    </a:solidFill>
                  </a:rPr>
                  <a:t> years</a:t>
                </a:r>
              </a:p>
            </p:txBody>
          </p:sp>
          <p:pic>
            <p:nvPicPr>
              <p:cNvPr id="63" name="Picture 4"/>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2920" y="3686316"/>
                <a:ext cx="856330" cy="87060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9" name="Straight Connector 58"/>
            <p:cNvCxnSpPr/>
            <p:nvPr/>
          </p:nvCxnSpPr>
          <p:spPr>
            <a:xfrm>
              <a:off x="6671460" y="3519476"/>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622925" y="3519476"/>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226796" y="3741191"/>
              <a:ext cx="840794" cy="673510"/>
              <a:chOff x="2130425" y="1474788"/>
              <a:chExt cx="4883150" cy="3911600"/>
            </a:xfrm>
            <a:effectLst>
              <a:outerShdw blurRad="76200" dir="18900000" sy="23000" kx="-1200000" algn="bl" rotWithShape="0">
                <a:prstClr val="black">
                  <a:alpha val="20000"/>
                </a:prstClr>
              </a:outerShdw>
            </a:effectLst>
          </p:grpSpPr>
          <p:sp>
            <p:nvSpPr>
              <p:cNvPr id="12" name="Freeform 11"/>
              <p:cNvSpPr/>
              <p:nvPr/>
            </p:nvSpPr>
            <p:spPr>
              <a:xfrm>
                <a:off x="4450466" y="1603094"/>
                <a:ext cx="2407534" cy="3646025"/>
              </a:xfrm>
              <a:custGeom>
                <a:avLst/>
                <a:gdLst>
                  <a:gd name="connsiteX0" fmla="*/ 214131 w 2407534"/>
                  <a:gd name="connsiteY0" fmla="*/ 3640238 h 3646025"/>
                  <a:gd name="connsiteX1" fmla="*/ 300942 w 2407534"/>
                  <a:gd name="connsiteY1" fmla="*/ 3402957 h 3646025"/>
                  <a:gd name="connsiteX2" fmla="*/ 630820 w 2407534"/>
                  <a:gd name="connsiteY2" fmla="*/ 3096228 h 3646025"/>
                  <a:gd name="connsiteX3" fmla="*/ 891250 w 2407534"/>
                  <a:gd name="connsiteY3" fmla="*/ 2893671 h 3646025"/>
                  <a:gd name="connsiteX4" fmla="*/ 989635 w 2407534"/>
                  <a:gd name="connsiteY4" fmla="*/ 2644815 h 3646025"/>
                  <a:gd name="connsiteX5" fmla="*/ 931762 w 2407534"/>
                  <a:gd name="connsiteY5" fmla="*/ 2448045 h 3646025"/>
                  <a:gd name="connsiteX6" fmla="*/ 763929 w 2407534"/>
                  <a:gd name="connsiteY6" fmla="*/ 2326511 h 3646025"/>
                  <a:gd name="connsiteX7" fmla="*/ 416688 w 2407534"/>
                  <a:gd name="connsiteY7" fmla="*/ 2326511 h 3646025"/>
                  <a:gd name="connsiteX8" fmla="*/ 248856 w 2407534"/>
                  <a:gd name="connsiteY8" fmla="*/ 2257063 h 3646025"/>
                  <a:gd name="connsiteX9" fmla="*/ 208344 w 2407534"/>
                  <a:gd name="connsiteY9" fmla="*/ 1979271 h 3646025"/>
                  <a:gd name="connsiteX10" fmla="*/ 150471 w 2407534"/>
                  <a:gd name="connsiteY10" fmla="*/ 1747777 h 3646025"/>
                  <a:gd name="connsiteX11" fmla="*/ 0 w 2407534"/>
                  <a:gd name="connsiteY11" fmla="*/ 1608881 h 3646025"/>
                  <a:gd name="connsiteX12" fmla="*/ 202557 w 2407534"/>
                  <a:gd name="connsiteY12" fmla="*/ 1163255 h 3646025"/>
                  <a:gd name="connsiteX13" fmla="*/ 133109 w 2407534"/>
                  <a:gd name="connsiteY13" fmla="*/ 891250 h 3646025"/>
                  <a:gd name="connsiteX14" fmla="*/ 208344 w 2407534"/>
                  <a:gd name="connsiteY14" fmla="*/ 561372 h 3646025"/>
                  <a:gd name="connsiteX15" fmla="*/ 434050 w 2407534"/>
                  <a:gd name="connsiteY15" fmla="*/ 266217 h 3646025"/>
                  <a:gd name="connsiteX16" fmla="*/ 821802 w 2407534"/>
                  <a:gd name="connsiteY16" fmla="*/ 46298 h 3646025"/>
                  <a:gd name="connsiteX17" fmla="*/ 1215342 w 2407534"/>
                  <a:gd name="connsiteY17" fmla="*/ 0 h 3646025"/>
                  <a:gd name="connsiteX18" fmla="*/ 1603093 w 2407534"/>
                  <a:gd name="connsiteY18" fmla="*/ 17362 h 3646025"/>
                  <a:gd name="connsiteX19" fmla="*/ 1904035 w 2407534"/>
                  <a:gd name="connsiteY19" fmla="*/ 208344 h 3646025"/>
                  <a:gd name="connsiteX20" fmla="*/ 2135529 w 2407534"/>
                  <a:gd name="connsiteY20" fmla="*/ 486136 h 3646025"/>
                  <a:gd name="connsiteX21" fmla="*/ 2297575 w 2407534"/>
                  <a:gd name="connsiteY21" fmla="*/ 746567 h 3646025"/>
                  <a:gd name="connsiteX22" fmla="*/ 2297575 w 2407534"/>
                  <a:gd name="connsiteY22" fmla="*/ 1012784 h 3646025"/>
                  <a:gd name="connsiteX23" fmla="*/ 2274425 w 2407534"/>
                  <a:gd name="connsiteY23" fmla="*/ 1325301 h 3646025"/>
                  <a:gd name="connsiteX24" fmla="*/ 2158678 w 2407534"/>
                  <a:gd name="connsiteY24" fmla="*/ 1574157 h 3646025"/>
                  <a:gd name="connsiteX25" fmla="*/ 1950334 w 2407534"/>
                  <a:gd name="connsiteY25" fmla="*/ 1909822 h 3646025"/>
                  <a:gd name="connsiteX26" fmla="*/ 1857737 w 2407534"/>
                  <a:gd name="connsiteY26" fmla="*/ 2100805 h 3646025"/>
                  <a:gd name="connsiteX27" fmla="*/ 1851949 w 2407534"/>
                  <a:gd name="connsiteY27" fmla="*/ 2297574 h 3646025"/>
                  <a:gd name="connsiteX28" fmla="*/ 1985058 w 2407534"/>
                  <a:gd name="connsiteY28" fmla="*/ 2581154 h 3646025"/>
                  <a:gd name="connsiteX29" fmla="*/ 2147104 w 2407534"/>
                  <a:gd name="connsiteY29" fmla="*/ 2870521 h 3646025"/>
                  <a:gd name="connsiteX30" fmla="*/ 2355448 w 2407534"/>
                  <a:gd name="connsiteY30" fmla="*/ 3269848 h 3646025"/>
                  <a:gd name="connsiteX31" fmla="*/ 2407534 w 2407534"/>
                  <a:gd name="connsiteY31" fmla="*/ 3507129 h 3646025"/>
                  <a:gd name="connsiteX32" fmla="*/ 2407534 w 2407534"/>
                  <a:gd name="connsiteY32" fmla="*/ 3605514 h 3646025"/>
                  <a:gd name="connsiteX33" fmla="*/ 2309149 w 2407534"/>
                  <a:gd name="connsiteY33" fmla="*/ 3646025 h 3646025"/>
                  <a:gd name="connsiteX34" fmla="*/ 214131 w 2407534"/>
                  <a:gd name="connsiteY34" fmla="*/ 3640238 h 364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07534" h="3646025">
                    <a:moveTo>
                      <a:pt x="214131" y="3640238"/>
                    </a:moveTo>
                    <a:lnTo>
                      <a:pt x="300942" y="3402957"/>
                    </a:lnTo>
                    <a:lnTo>
                      <a:pt x="630820" y="3096228"/>
                    </a:lnTo>
                    <a:lnTo>
                      <a:pt x="891250" y="2893671"/>
                    </a:lnTo>
                    <a:lnTo>
                      <a:pt x="989635" y="2644815"/>
                    </a:lnTo>
                    <a:lnTo>
                      <a:pt x="931762" y="2448045"/>
                    </a:lnTo>
                    <a:lnTo>
                      <a:pt x="763929" y="2326511"/>
                    </a:lnTo>
                    <a:lnTo>
                      <a:pt x="416688" y="2326511"/>
                    </a:lnTo>
                    <a:lnTo>
                      <a:pt x="248856" y="2257063"/>
                    </a:lnTo>
                    <a:lnTo>
                      <a:pt x="208344" y="1979271"/>
                    </a:lnTo>
                    <a:lnTo>
                      <a:pt x="150471" y="1747777"/>
                    </a:lnTo>
                    <a:lnTo>
                      <a:pt x="0" y="1608881"/>
                    </a:lnTo>
                    <a:lnTo>
                      <a:pt x="202557" y="1163255"/>
                    </a:lnTo>
                    <a:lnTo>
                      <a:pt x="133109" y="891250"/>
                    </a:lnTo>
                    <a:lnTo>
                      <a:pt x="208344" y="561372"/>
                    </a:lnTo>
                    <a:lnTo>
                      <a:pt x="434050" y="266217"/>
                    </a:lnTo>
                    <a:lnTo>
                      <a:pt x="821802" y="46298"/>
                    </a:lnTo>
                    <a:lnTo>
                      <a:pt x="1215342" y="0"/>
                    </a:lnTo>
                    <a:lnTo>
                      <a:pt x="1603093" y="17362"/>
                    </a:lnTo>
                    <a:lnTo>
                      <a:pt x="1904035" y="208344"/>
                    </a:lnTo>
                    <a:lnTo>
                      <a:pt x="2135529" y="486136"/>
                    </a:lnTo>
                    <a:lnTo>
                      <a:pt x="2297575" y="746567"/>
                    </a:lnTo>
                    <a:lnTo>
                      <a:pt x="2297575" y="1012784"/>
                    </a:lnTo>
                    <a:lnTo>
                      <a:pt x="2274425" y="1325301"/>
                    </a:lnTo>
                    <a:lnTo>
                      <a:pt x="2158678" y="1574157"/>
                    </a:lnTo>
                    <a:lnTo>
                      <a:pt x="1950334" y="1909822"/>
                    </a:lnTo>
                    <a:lnTo>
                      <a:pt x="1857737" y="2100805"/>
                    </a:lnTo>
                    <a:lnTo>
                      <a:pt x="1851949" y="2297574"/>
                    </a:lnTo>
                    <a:lnTo>
                      <a:pt x="1985058" y="2581154"/>
                    </a:lnTo>
                    <a:lnTo>
                      <a:pt x="2147104" y="2870521"/>
                    </a:lnTo>
                    <a:lnTo>
                      <a:pt x="2355448" y="3269848"/>
                    </a:lnTo>
                    <a:lnTo>
                      <a:pt x="2407534" y="3507129"/>
                    </a:lnTo>
                    <a:lnTo>
                      <a:pt x="2407534" y="3605514"/>
                    </a:lnTo>
                    <a:lnTo>
                      <a:pt x="2309149" y="3646025"/>
                    </a:lnTo>
                    <a:lnTo>
                      <a:pt x="214131" y="3640238"/>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 name="Freeform 12"/>
              <p:cNvSpPr/>
              <p:nvPr/>
            </p:nvSpPr>
            <p:spPr>
              <a:xfrm>
                <a:off x="3368233" y="1614668"/>
                <a:ext cx="2077656" cy="3657600"/>
              </a:xfrm>
              <a:custGeom>
                <a:avLst/>
                <a:gdLst>
                  <a:gd name="connsiteX0" fmla="*/ 237281 w 2077656"/>
                  <a:gd name="connsiteY0" fmla="*/ 3657600 h 3657600"/>
                  <a:gd name="connsiteX1" fmla="*/ 231494 w 2077656"/>
                  <a:gd name="connsiteY1" fmla="*/ 3483980 h 3657600"/>
                  <a:gd name="connsiteX2" fmla="*/ 381964 w 2077656"/>
                  <a:gd name="connsiteY2" fmla="*/ 3310360 h 3657600"/>
                  <a:gd name="connsiteX3" fmla="*/ 885463 w 2077656"/>
                  <a:gd name="connsiteY3" fmla="*/ 2928395 h 3657600"/>
                  <a:gd name="connsiteX4" fmla="*/ 960699 w 2077656"/>
                  <a:gd name="connsiteY4" fmla="*/ 2783712 h 3657600"/>
                  <a:gd name="connsiteX5" fmla="*/ 972273 w 2077656"/>
                  <a:gd name="connsiteY5" fmla="*/ 2569580 h 3657600"/>
                  <a:gd name="connsiteX6" fmla="*/ 891251 w 2077656"/>
                  <a:gd name="connsiteY6" fmla="*/ 2401747 h 3657600"/>
                  <a:gd name="connsiteX7" fmla="*/ 740780 w 2077656"/>
                  <a:gd name="connsiteY7" fmla="*/ 2332299 h 3657600"/>
                  <a:gd name="connsiteX8" fmla="*/ 515073 w 2077656"/>
                  <a:gd name="connsiteY8" fmla="*/ 2332299 h 3657600"/>
                  <a:gd name="connsiteX9" fmla="*/ 329878 w 2077656"/>
                  <a:gd name="connsiteY9" fmla="*/ 2303362 h 3657600"/>
                  <a:gd name="connsiteX10" fmla="*/ 254643 w 2077656"/>
                  <a:gd name="connsiteY10" fmla="*/ 2204978 h 3657600"/>
                  <a:gd name="connsiteX11" fmla="*/ 214132 w 2077656"/>
                  <a:gd name="connsiteY11" fmla="*/ 1956122 h 3657600"/>
                  <a:gd name="connsiteX12" fmla="*/ 150471 w 2077656"/>
                  <a:gd name="connsiteY12" fmla="*/ 1724628 h 3657600"/>
                  <a:gd name="connsiteX13" fmla="*/ 0 w 2077656"/>
                  <a:gd name="connsiteY13" fmla="*/ 1620456 h 3657600"/>
                  <a:gd name="connsiteX14" fmla="*/ 46299 w 2077656"/>
                  <a:gd name="connsiteY14" fmla="*/ 1493135 h 3657600"/>
                  <a:gd name="connsiteX15" fmla="*/ 185195 w 2077656"/>
                  <a:gd name="connsiteY15" fmla="*/ 1180618 h 3657600"/>
                  <a:gd name="connsiteX16" fmla="*/ 127321 w 2077656"/>
                  <a:gd name="connsiteY16" fmla="*/ 897038 h 3657600"/>
                  <a:gd name="connsiteX17" fmla="*/ 196770 w 2077656"/>
                  <a:gd name="connsiteY17" fmla="*/ 590309 h 3657600"/>
                  <a:gd name="connsiteX18" fmla="*/ 306729 w 2077656"/>
                  <a:gd name="connsiteY18" fmla="*/ 353028 h 3657600"/>
                  <a:gd name="connsiteX19" fmla="*/ 491924 w 2077656"/>
                  <a:gd name="connsiteY19" fmla="*/ 196770 h 3657600"/>
                  <a:gd name="connsiteX20" fmla="*/ 694481 w 2077656"/>
                  <a:gd name="connsiteY20" fmla="*/ 86810 h 3657600"/>
                  <a:gd name="connsiteX21" fmla="*/ 1018572 w 2077656"/>
                  <a:gd name="connsiteY21" fmla="*/ 17362 h 3657600"/>
                  <a:gd name="connsiteX22" fmla="*/ 1296364 w 2077656"/>
                  <a:gd name="connsiteY22" fmla="*/ 0 h 3657600"/>
                  <a:gd name="connsiteX23" fmla="*/ 1504709 w 2077656"/>
                  <a:gd name="connsiteY23" fmla="*/ 0 h 3657600"/>
                  <a:gd name="connsiteX24" fmla="*/ 1736202 w 2077656"/>
                  <a:gd name="connsiteY24" fmla="*/ 86810 h 3657600"/>
                  <a:gd name="connsiteX25" fmla="*/ 1527858 w 2077656"/>
                  <a:gd name="connsiteY25" fmla="*/ 225707 h 3657600"/>
                  <a:gd name="connsiteX26" fmla="*/ 1354238 w 2077656"/>
                  <a:gd name="connsiteY26" fmla="*/ 491924 h 3657600"/>
                  <a:gd name="connsiteX27" fmla="*/ 1279002 w 2077656"/>
                  <a:gd name="connsiteY27" fmla="*/ 711843 h 3657600"/>
                  <a:gd name="connsiteX28" fmla="*/ 1232704 w 2077656"/>
                  <a:gd name="connsiteY28" fmla="*/ 879676 h 3657600"/>
                  <a:gd name="connsiteX29" fmla="*/ 1226916 w 2077656"/>
                  <a:gd name="connsiteY29" fmla="*/ 1047509 h 3657600"/>
                  <a:gd name="connsiteX30" fmla="*/ 1255853 w 2077656"/>
                  <a:gd name="connsiteY30" fmla="*/ 1203767 h 3657600"/>
                  <a:gd name="connsiteX31" fmla="*/ 1088020 w 2077656"/>
                  <a:gd name="connsiteY31" fmla="*/ 1603094 h 3657600"/>
                  <a:gd name="connsiteX32" fmla="*/ 1088020 w 2077656"/>
                  <a:gd name="connsiteY32" fmla="*/ 1684117 h 3657600"/>
                  <a:gd name="connsiteX33" fmla="*/ 1221129 w 2077656"/>
                  <a:gd name="connsiteY33" fmla="*/ 1759352 h 3657600"/>
                  <a:gd name="connsiteX34" fmla="*/ 1250066 w 2077656"/>
                  <a:gd name="connsiteY34" fmla="*/ 1851950 h 3657600"/>
                  <a:gd name="connsiteX35" fmla="*/ 1290577 w 2077656"/>
                  <a:gd name="connsiteY35" fmla="*/ 2095018 h 3657600"/>
                  <a:gd name="connsiteX36" fmla="*/ 1371600 w 2077656"/>
                  <a:gd name="connsiteY36" fmla="*/ 2291788 h 3657600"/>
                  <a:gd name="connsiteX37" fmla="*/ 1487347 w 2077656"/>
                  <a:gd name="connsiteY37" fmla="*/ 2343874 h 3657600"/>
                  <a:gd name="connsiteX38" fmla="*/ 1695691 w 2077656"/>
                  <a:gd name="connsiteY38" fmla="*/ 2349661 h 3657600"/>
                  <a:gd name="connsiteX39" fmla="*/ 1828800 w 2077656"/>
                  <a:gd name="connsiteY39" fmla="*/ 2367023 h 3657600"/>
                  <a:gd name="connsiteX40" fmla="*/ 2008208 w 2077656"/>
                  <a:gd name="connsiteY40" fmla="*/ 2448046 h 3657600"/>
                  <a:gd name="connsiteX41" fmla="*/ 2077656 w 2077656"/>
                  <a:gd name="connsiteY41" fmla="*/ 2621666 h 3657600"/>
                  <a:gd name="connsiteX42" fmla="*/ 2071868 w 2077656"/>
                  <a:gd name="connsiteY42" fmla="*/ 2725838 h 3657600"/>
                  <a:gd name="connsiteX43" fmla="*/ 1985058 w 2077656"/>
                  <a:gd name="connsiteY43" fmla="*/ 2876309 h 3657600"/>
                  <a:gd name="connsiteX44" fmla="*/ 1851949 w 2077656"/>
                  <a:gd name="connsiteY44" fmla="*/ 3003631 h 3657600"/>
                  <a:gd name="connsiteX45" fmla="*/ 1672542 w 2077656"/>
                  <a:gd name="connsiteY45" fmla="*/ 3125165 h 3657600"/>
                  <a:gd name="connsiteX46" fmla="*/ 1545220 w 2077656"/>
                  <a:gd name="connsiteY46" fmla="*/ 3229337 h 3657600"/>
                  <a:gd name="connsiteX47" fmla="*/ 1435261 w 2077656"/>
                  <a:gd name="connsiteY47" fmla="*/ 3321935 h 3657600"/>
                  <a:gd name="connsiteX48" fmla="*/ 1354238 w 2077656"/>
                  <a:gd name="connsiteY48" fmla="*/ 3420319 h 3657600"/>
                  <a:gd name="connsiteX49" fmla="*/ 1279002 w 2077656"/>
                  <a:gd name="connsiteY49" fmla="*/ 3640238 h 3657600"/>
                  <a:gd name="connsiteX50" fmla="*/ 237281 w 2077656"/>
                  <a:gd name="connsiteY50"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77656" h="3657600">
                    <a:moveTo>
                      <a:pt x="237281" y="3657600"/>
                    </a:moveTo>
                    <a:lnTo>
                      <a:pt x="231494" y="3483980"/>
                    </a:lnTo>
                    <a:lnTo>
                      <a:pt x="381964" y="3310360"/>
                    </a:lnTo>
                    <a:lnTo>
                      <a:pt x="885463" y="2928395"/>
                    </a:lnTo>
                    <a:lnTo>
                      <a:pt x="960699" y="2783712"/>
                    </a:lnTo>
                    <a:lnTo>
                      <a:pt x="972273" y="2569580"/>
                    </a:lnTo>
                    <a:lnTo>
                      <a:pt x="891251" y="2401747"/>
                    </a:lnTo>
                    <a:lnTo>
                      <a:pt x="740780" y="2332299"/>
                    </a:lnTo>
                    <a:lnTo>
                      <a:pt x="515073" y="2332299"/>
                    </a:lnTo>
                    <a:lnTo>
                      <a:pt x="329878" y="2303362"/>
                    </a:lnTo>
                    <a:lnTo>
                      <a:pt x="254643" y="2204978"/>
                    </a:lnTo>
                    <a:lnTo>
                      <a:pt x="214132" y="1956122"/>
                    </a:lnTo>
                    <a:lnTo>
                      <a:pt x="150471" y="1724628"/>
                    </a:lnTo>
                    <a:lnTo>
                      <a:pt x="0" y="1620456"/>
                    </a:lnTo>
                    <a:lnTo>
                      <a:pt x="46299" y="1493135"/>
                    </a:lnTo>
                    <a:lnTo>
                      <a:pt x="185195" y="1180618"/>
                    </a:lnTo>
                    <a:lnTo>
                      <a:pt x="127321" y="897038"/>
                    </a:lnTo>
                    <a:lnTo>
                      <a:pt x="196770" y="590309"/>
                    </a:lnTo>
                    <a:lnTo>
                      <a:pt x="306729" y="353028"/>
                    </a:lnTo>
                    <a:lnTo>
                      <a:pt x="491924" y="196770"/>
                    </a:lnTo>
                    <a:lnTo>
                      <a:pt x="694481" y="86810"/>
                    </a:lnTo>
                    <a:lnTo>
                      <a:pt x="1018572" y="17362"/>
                    </a:lnTo>
                    <a:lnTo>
                      <a:pt x="1296364" y="0"/>
                    </a:lnTo>
                    <a:lnTo>
                      <a:pt x="1504709" y="0"/>
                    </a:lnTo>
                    <a:lnTo>
                      <a:pt x="1736202" y="86810"/>
                    </a:lnTo>
                    <a:lnTo>
                      <a:pt x="1527858" y="225707"/>
                    </a:lnTo>
                    <a:lnTo>
                      <a:pt x="1354238" y="491924"/>
                    </a:lnTo>
                    <a:lnTo>
                      <a:pt x="1279002" y="711843"/>
                    </a:lnTo>
                    <a:lnTo>
                      <a:pt x="1232704" y="879676"/>
                    </a:lnTo>
                    <a:lnTo>
                      <a:pt x="1226916" y="1047509"/>
                    </a:lnTo>
                    <a:lnTo>
                      <a:pt x="1255853" y="1203767"/>
                    </a:lnTo>
                    <a:lnTo>
                      <a:pt x="1088020" y="1603094"/>
                    </a:lnTo>
                    <a:lnTo>
                      <a:pt x="1088020" y="1684117"/>
                    </a:lnTo>
                    <a:lnTo>
                      <a:pt x="1221129" y="1759352"/>
                    </a:lnTo>
                    <a:lnTo>
                      <a:pt x="1250066" y="1851950"/>
                    </a:lnTo>
                    <a:lnTo>
                      <a:pt x="1290577" y="2095018"/>
                    </a:lnTo>
                    <a:lnTo>
                      <a:pt x="1371600" y="2291788"/>
                    </a:lnTo>
                    <a:lnTo>
                      <a:pt x="1487347" y="2343874"/>
                    </a:lnTo>
                    <a:lnTo>
                      <a:pt x="1695691" y="2349661"/>
                    </a:lnTo>
                    <a:lnTo>
                      <a:pt x="1828800" y="2367023"/>
                    </a:lnTo>
                    <a:lnTo>
                      <a:pt x="2008208" y="2448046"/>
                    </a:lnTo>
                    <a:lnTo>
                      <a:pt x="2077656" y="2621666"/>
                    </a:lnTo>
                    <a:lnTo>
                      <a:pt x="2071868" y="2725838"/>
                    </a:lnTo>
                    <a:lnTo>
                      <a:pt x="1985058" y="2876309"/>
                    </a:lnTo>
                    <a:lnTo>
                      <a:pt x="1851949" y="3003631"/>
                    </a:lnTo>
                    <a:lnTo>
                      <a:pt x="1672542" y="3125165"/>
                    </a:lnTo>
                    <a:lnTo>
                      <a:pt x="1545220" y="3229337"/>
                    </a:lnTo>
                    <a:lnTo>
                      <a:pt x="1435261" y="3321935"/>
                    </a:lnTo>
                    <a:lnTo>
                      <a:pt x="1354238" y="3420319"/>
                    </a:lnTo>
                    <a:lnTo>
                      <a:pt x="1279002" y="3640238"/>
                    </a:lnTo>
                    <a:lnTo>
                      <a:pt x="237281" y="3657600"/>
                    </a:lnTo>
                    <a:close/>
                  </a:path>
                </a:pathLst>
              </a:cu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4" name="Freeform 13"/>
              <p:cNvSpPr/>
              <p:nvPr/>
            </p:nvSpPr>
            <p:spPr>
              <a:xfrm>
                <a:off x="2268638" y="1585732"/>
                <a:ext cx="2071868" cy="3692324"/>
              </a:xfrm>
              <a:custGeom>
                <a:avLst/>
                <a:gdLst>
                  <a:gd name="connsiteX0" fmla="*/ 312516 w 2071868"/>
                  <a:gd name="connsiteY0" fmla="*/ 3692324 h 3692324"/>
                  <a:gd name="connsiteX1" fmla="*/ 254643 w 2071868"/>
                  <a:gd name="connsiteY1" fmla="*/ 3593939 h 3692324"/>
                  <a:gd name="connsiteX2" fmla="*/ 358815 w 2071868"/>
                  <a:gd name="connsiteY2" fmla="*/ 3379807 h 3692324"/>
                  <a:gd name="connsiteX3" fmla="*/ 711843 w 2071868"/>
                  <a:gd name="connsiteY3" fmla="*/ 3096227 h 3692324"/>
                  <a:gd name="connsiteX4" fmla="*/ 949124 w 2071868"/>
                  <a:gd name="connsiteY4" fmla="*/ 2882096 h 3692324"/>
                  <a:gd name="connsiteX5" fmla="*/ 1001210 w 2071868"/>
                  <a:gd name="connsiteY5" fmla="*/ 2679539 h 3692324"/>
                  <a:gd name="connsiteX6" fmla="*/ 954911 w 2071868"/>
                  <a:gd name="connsiteY6" fmla="*/ 2459620 h 3692324"/>
                  <a:gd name="connsiteX7" fmla="*/ 781291 w 2071868"/>
                  <a:gd name="connsiteY7" fmla="*/ 2367022 h 3692324"/>
                  <a:gd name="connsiteX8" fmla="*/ 451413 w 2071868"/>
                  <a:gd name="connsiteY8" fmla="*/ 2349660 h 3692324"/>
                  <a:gd name="connsiteX9" fmla="*/ 318304 w 2071868"/>
                  <a:gd name="connsiteY9" fmla="*/ 2280212 h 3692324"/>
                  <a:gd name="connsiteX10" fmla="*/ 266218 w 2071868"/>
                  <a:gd name="connsiteY10" fmla="*/ 2118167 h 3692324"/>
                  <a:gd name="connsiteX11" fmla="*/ 196770 w 2071868"/>
                  <a:gd name="connsiteY11" fmla="*/ 1823012 h 3692324"/>
                  <a:gd name="connsiteX12" fmla="*/ 92597 w 2071868"/>
                  <a:gd name="connsiteY12" fmla="*/ 1707265 h 3692324"/>
                  <a:gd name="connsiteX13" fmla="*/ 0 w 2071868"/>
                  <a:gd name="connsiteY13" fmla="*/ 1620455 h 3692324"/>
                  <a:gd name="connsiteX14" fmla="*/ 127321 w 2071868"/>
                  <a:gd name="connsiteY14" fmla="*/ 1417898 h 3692324"/>
                  <a:gd name="connsiteX15" fmla="*/ 196770 w 2071868"/>
                  <a:gd name="connsiteY15" fmla="*/ 1180617 h 3692324"/>
                  <a:gd name="connsiteX16" fmla="*/ 173620 w 2071868"/>
                  <a:gd name="connsiteY16" fmla="*/ 897038 h 3692324"/>
                  <a:gd name="connsiteX17" fmla="*/ 266218 w 2071868"/>
                  <a:gd name="connsiteY17" fmla="*/ 532435 h 3692324"/>
                  <a:gd name="connsiteX18" fmla="*/ 451413 w 2071868"/>
                  <a:gd name="connsiteY18" fmla="*/ 248855 h 3692324"/>
                  <a:gd name="connsiteX19" fmla="*/ 816015 w 2071868"/>
                  <a:gd name="connsiteY19" fmla="*/ 57873 h 3692324"/>
                  <a:gd name="connsiteX20" fmla="*/ 1145894 w 2071868"/>
                  <a:gd name="connsiteY20" fmla="*/ 11574 h 3692324"/>
                  <a:gd name="connsiteX21" fmla="*/ 1417899 w 2071868"/>
                  <a:gd name="connsiteY21" fmla="*/ 0 h 3692324"/>
                  <a:gd name="connsiteX22" fmla="*/ 1568370 w 2071868"/>
                  <a:gd name="connsiteY22" fmla="*/ 46298 h 3692324"/>
                  <a:gd name="connsiteX23" fmla="*/ 1770927 w 2071868"/>
                  <a:gd name="connsiteY23" fmla="*/ 115746 h 3692324"/>
                  <a:gd name="connsiteX24" fmla="*/ 1527858 w 2071868"/>
                  <a:gd name="connsiteY24" fmla="*/ 324091 h 3692324"/>
                  <a:gd name="connsiteX25" fmla="*/ 1354238 w 2071868"/>
                  <a:gd name="connsiteY25" fmla="*/ 491924 h 3692324"/>
                  <a:gd name="connsiteX26" fmla="*/ 1284790 w 2071868"/>
                  <a:gd name="connsiteY26" fmla="*/ 642395 h 3692324"/>
                  <a:gd name="connsiteX27" fmla="*/ 1250066 w 2071868"/>
                  <a:gd name="connsiteY27" fmla="*/ 821802 h 3692324"/>
                  <a:gd name="connsiteX28" fmla="*/ 1238491 w 2071868"/>
                  <a:gd name="connsiteY28" fmla="*/ 954911 h 3692324"/>
                  <a:gd name="connsiteX29" fmla="*/ 1267428 w 2071868"/>
                  <a:gd name="connsiteY29" fmla="*/ 1163255 h 3692324"/>
                  <a:gd name="connsiteX30" fmla="*/ 1284790 w 2071868"/>
                  <a:gd name="connsiteY30" fmla="*/ 1284790 h 3692324"/>
                  <a:gd name="connsiteX31" fmla="*/ 1169043 w 2071868"/>
                  <a:gd name="connsiteY31" fmla="*/ 1504709 h 3692324"/>
                  <a:gd name="connsiteX32" fmla="*/ 1105382 w 2071868"/>
                  <a:gd name="connsiteY32" fmla="*/ 1591519 h 3692324"/>
                  <a:gd name="connsiteX33" fmla="*/ 1082233 w 2071868"/>
                  <a:gd name="connsiteY33" fmla="*/ 1637817 h 3692324"/>
                  <a:gd name="connsiteX34" fmla="*/ 1157468 w 2071868"/>
                  <a:gd name="connsiteY34" fmla="*/ 1724627 h 3692324"/>
                  <a:gd name="connsiteX35" fmla="*/ 1244278 w 2071868"/>
                  <a:gd name="connsiteY35" fmla="*/ 1776714 h 3692324"/>
                  <a:gd name="connsiteX36" fmla="*/ 1273215 w 2071868"/>
                  <a:gd name="connsiteY36" fmla="*/ 1880886 h 3692324"/>
                  <a:gd name="connsiteX37" fmla="*/ 1307939 w 2071868"/>
                  <a:gd name="connsiteY37" fmla="*/ 2031357 h 3692324"/>
                  <a:gd name="connsiteX38" fmla="*/ 1331089 w 2071868"/>
                  <a:gd name="connsiteY38" fmla="*/ 2170253 h 3692324"/>
                  <a:gd name="connsiteX39" fmla="*/ 1348451 w 2071868"/>
                  <a:gd name="connsiteY39" fmla="*/ 2239701 h 3692324"/>
                  <a:gd name="connsiteX40" fmla="*/ 1452623 w 2071868"/>
                  <a:gd name="connsiteY40" fmla="*/ 2343873 h 3692324"/>
                  <a:gd name="connsiteX41" fmla="*/ 1603094 w 2071868"/>
                  <a:gd name="connsiteY41" fmla="*/ 2367022 h 3692324"/>
                  <a:gd name="connsiteX42" fmla="*/ 1747777 w 2071868"/>
                  <a:gd name="connsiteY42" fmla="*/ 2378597 h 3692324"/>
                  <a:gd name="connsiteX43" fmla="*/ 1904035 w 2071868"/>
                  <a:gd name="connsiteY43" fmla="*/ 2390172 h 3692324"/>
                  <a:gd name="connsiteX44" fmla="*/ 1985058 w 2071868"/>
                  <a:gd name="connsiteY44" fmla="*/ 2436471 h 3692324"/>
                  <a:gd name="connsiteX45" fmla="*/ 2071868 w 2071868"/>
                  <a:gd name="connsiteY45" fmla="*/ 2552217 h 3692324"/>
                  <a:gd name="connsiteX46" fmla="*/ 2071868 w 2071868"/>
                  <a:gd name="connsiteY46" fmla="*/ 2673752 h 3692324"/>
                  <a:gd name="connsiteX47" fmla="*/ 2071868 w 2071868"/>
                  <a:gd name="connsiteY47" fmla="*/ 2801073 h 3692324"/>
                  <a:gd name="connsiteX48" fmla="*/ 2019782 w 2071868"/>
                  <a:gd name="connsiteY48" fmla="*/ 2939969 h 3692324"/>
                  <a:gd name="connsiteX49" fmla="*/ 1869311 w 2071868"/>
                  <a:gd name="connsiteY49" fmla="*/ 3026779 h 3692324"/>
                  <a:gd name="connsiteX50" fmla="*/ 1689904 w 2071868"/>
                  <a:gd name="connsiteY50" fmla="*/ 3171463 h 3692324"/>
                  <a:gd name="connsiteX51" fmla="*/ 1522071 w 2071868"/>
                  <a:gd name="connsiteY51" fmla="*/ 3292997 h 3692324"/>
                  <a:gd name="connsiteX52" fmla="*/ 1417899 w 2071868"/>
                  <a:gd name="connsiteY52" fmla="*/ 3397169 h 3692324"/>
                  <a:gd name="connsiteX53" fmla="*/ 1354238 w 2071868"/>
                  <a:gd name="connsiteY53" fmla="*/ 3524491 h 3692324"/>
                  <a:gd name="connsiteX54" fmla="*/ 1284790 w 2071868"/>
                  <a:gd name="connsiteY54" fmla="*/ 3674962 h 3692324"/>
                  <a:gd name="connsiteX55" fmla="*/ 312516 w 2071868"/>
                  <a:gd name="connsiteY55" fmla="*/ 3692324 h 36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71868" h="3692324">
                    <a:moveTo>
                      <a:pt x="312516" y="3692324"/>
                    </a:moveTo>
                    <a:lnTo>
                      <a:pt x="254643" y="3593939"/>
                    </a:lnTo>
                    <a:lnTo>
                      <a:pt x="358815" y="3379807"/>
                    </a:lnTo>
                    <a:lnTo>
                      <a:pt x="711843" y="3096227"/>
                    </a:lnTo>
                    <a:lnTo>
                      <a:pt x="949124" y="2882096"/>
                    </a:lnTo>
                    <a:lnTo>
                      <a:pt x="1001210" y="2679539"/>
                    </a:lnTo>
                    <a:lnTo>
                      <a:pt x="954911" y="2459620"/>
                    </a:lnTo>
                    <a:lnTo>
                      <a:pt x="781291" y="2367022"/>
                    </a:lnTo>
                    <a:lnTo>
                      <a:pt x="451413" y="2349660"/>
                    </a:lnTo>
                    <a:lnTo>
                      <a:pt x="318304" y="2280212"/>
                    </a:lnTo>
                    <a:lnTo>
                      <a:pt x="266218" y="2118167"/>
                    </a:lnTo>
                    <a:lnTo>
                      <a:pt x="196770" y="1823012"/>
                    </a:lnTo>
                    <a:lnTo>
                      <a:pt x="92597" y="1707265"/>
                    </a:lnTo>
                    <a:lnTo>
                      <a:pt x="0" y="1620455"/>
                    </a:lnTo>
                    <a:lnTo>
                      <a:pt x="127321" y="1417898"/>
                    </a:lnTo>
                    <a:lnTo>
                      <a:pt x="196770" y="1180617"/>
                    </a:lnTo>
                    <a:lnTo>
                      <a:pt x="173620" y="897038"/>
                    </a:lnTo>
                    <a:lnTo>
                      <a:pt x="266218" y="532435"/>
                    </a:lnTo>
                    <a:lnTo>
                      <a:pt x="451413" y="248855"/>
                    </a:lnTo>
                    <a:lnTo>
                      <a:pt x="816015" y="57873"/>
                    </a:lnTo>
                    <a:lnTo>
                      <a:pt x="1145894" y="11574"/>
                    </a:lnTo>
                    <a:lnTo>
                      <a:pt x="1417899" y="0"/>
                    </a:lnTo>
                    <a:lnTo>
                      <a:pt x="1568370" y="46298"/>
                    </a:lnTo>
                    <a:lnTo>
                      <a:pt x="1770927" y="115746"/>
                    </a:lnTo>
                    <a:lnTo>
                      <a:pt x="1527858" y="324091"/>
                    </a:lnTo>
                    <a:lnTo>
                      <a:pt x="1354238" y="491924"/>
                    </a:lnTo>
                    <a:lnTo>
                      <a:pt x="1284790" y="642395"/>
                    </a:lnTo>
                    <a:lnTo>
                      <a:pt x="1250066" y="821802"/>
                    </a:lnTo>
                    <a:lnTo>
                      <a:pt x="1238491" y="954911"/>
                    </a:lnTo>
                    <a:lnTo>
                      <a:pt x="1267428" y="1163255"/>
                    </a:lnTo>
                    <a:lnTo>
                      <a:pt x="1284790" y="1284790"/>
                    </a:lnTo>
                    <a:lnTo>
                      <a:pt x="1169043" y="1504709"/>
                    </a:lnTo>
                    <a:lnTo>
                      <a:pt x="1105382" y="1591519"/>
                    </a:lnTo>
                    <a:lnTo>
                      <a:pt x="1082233" y="1637817"/>
                    </a:lnTo>
                    <a:lnTo>
                      <a:pt x="1157468" y="1724627"/>
                    </a:lnTo>
                    <a:lnTo>
                      <a:pt x="1244278" y="1776714"/>
                    </a:lnTo>
                    <a:lnTo>
                      <a:pt x="1273215" y="1880886"/>
                    </a:lnTo>
                    <a:lnTo>
                      <a:pt x="1307939" y="2031357"/>
                    </a:lnTo>
                    <a:lnTo>
                      <a:pt x="1331089" y="2170253"/>
                    </a:lnTo>
                    <a:lnTo>
                      <a:pt x="1348451" y="2239701"/>
                    </a:lnTo>
                    <a:lnTo>
                      <a:pt x="1452623" y="2343873"/>
                    </a:lnTo>
                    <a:lnTo>
                      <a:pt x="1603094" y="2367022"/>
                    </a:lnTo>
                    <a:lnTo>
                      <a:pt x="1747777" y="2378597"/>
                    </a:lnTo>
                    <a:lnTo>
                      <a:pt x="1904035" y="2390172"/>
                    </a:lnTo>
                    <a:lnTo>
                      <a:pt x="1985058" y="2436471"/>
                    </a:lnTo>
                    <a:lnTo>
                      <a:pt x="2071868" y="2552217"/>
                    </a:lnTo>
                    <a:lnTo>
                      <a:pt x="2071868" y="2673752"/>
                    </a:lnTo>
                    <a:lnTo>
                      <a:pt x="2071868" y="2801073"/>
                    </a:lnTo>
                    <a:lnTo>
                      <a:pt x="2019782" y="2939969"/>
                    </a:lnTo>
                    <a:lnTo>
                      <a:pt x="1869311" y="3026779"/>
                    </a:lnTo>
                    <a:lnTo>
                      <a:pt x="1689904" y="3171463"/>
                    </a:lnTo>
                    <a:lnTo>
                      <a:pt x="1522071" y="3292997"/>
                    </a:lnTo>
                    <a:lnTo>
                      <a:pt x="1417899" y="3397169"/>
                    </a:lnTo>
                    <a:lnTo>
                      <a:pt x="1354238" y="3524491"/>
                    </a:lnTo>
                    <a:lnTo>
                      <a:pt x="1284790" y="3674962"/>
                    </a:lnTo>
                    <a:lnTo>
                      <a:pt x="312516" y="3692324"/>
                    </a:lnTo>
                    <a:close/>
                  </a:path>
                </a:pathLst>
              </a:cu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1028" name="Picture 4"/>
              <p:cNvPicPr>
                <a:picLocks noChangeAspect="1" noChangeArrowheads="1"/>
              </p:cNvPicPr>
              <p:nvPr/>
            </p:nvPicPr>
            <p:blipFill>
              <a:blip r:embed="rId6">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0425" y="1474788"/>
                <a:ext cx="488315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0" name="Rectangle 79"/>
            <p:cNvSpPr/>
            <p:nvPr/>
          </p:nvSpPr>
          <p:spPr>
            <a:xfrm>
              <a:off x="7008609" y="4513174"/>
              <a:ext cx="1374236" cy="707886"/>
            </a:xfrm>
            <a:prstGeom prst="rect">
              <a:avLst/>
            </a:prstGeom>
            <a:noFill/>
            <a:ln>
              <a:noFill/>
            </a:ln>
          </p:spPr>
          <p:txBody>
            <a:bodyPr wrap="square">
              <a:spAutoFit/>
            </a:bodyPr>
            <a:lstStyle/>
            <a:p>
              <a:pPr algn="ctr"/>
              <a:r>
                <a:rPr lang="en-GB" sz="2000" b="1" dirty="0">
                  <a:solidFill>
                    <a:srgbClr val="005294"/>
                  </a:solidFill>
                </a:rPr>
                <a:t>Gait speed</a:t>
              </a:r>
              <a:endParaRPr lang="en-GB" sz="1200" b="1" dirty="0">
                <a:solidFill>
                  <a:srgbClr val="005294"/>
                </a:solidFill>
              </a:endParaRPr>
            </a:p>
          </p:txBody>
        </p:sp>
        <p:sp>
          <p:nvSpPr>
            <p:cNvPr id="82" name="Rectangle 81"/>
            <p:cNvSpPr/>
            <p:nvPr/>
          </p:nvSpPr>
          <p:spPr>
            <a:xfrm>
              <a:off x="6782452" y="4913867"/>
              <a:ext cx="1826551" cy="584775"/>
            </a:xfrm>
            <a:prstGeom prst="rect">
              <a:avLst/>
            </a:prstGeom>
            <a:noFill/>
            <a:ln>
              <a:noFill/>
            </a:ln>
          </p:spPr>
          <p:txBody>
            <a:bodyPr wrap="square">
              <a:spAutoFit/>
            </a:bodyPr>
            <a:lstStyle/>
            <a:p>
              <a:pPr algn="ctr"/>
              <a:r>
                <a:rPr lang="en-GB" sz="3200" b="1" dirty="0">
                  <a:solidFill>
                    <a:srgbClr val="005294"/>
                  </a:solidFill>
                </a:rPr>
                <a:t>1.1</a:t>
              </a:r>
              <a:r>
                <a:rPr lang="en-GB" dirty="0">
                  <a:solidFill>
                    <a:srgbClr val="005294"/>
                  </a:solidFill>
                </a:rPr>
                <a:t> m/s</a:t>
              </a:r>
              <a:endParaRPr lang="en-GB" baseline="30000" dirty="0">
                <a:solidFill>
                  <a:srgbClr val="005294"/>
                </a:solidFill>
              </a:endParaRPr>
            </a:p>
          </p:txBody>
        </p:sp>
        <p:sp>
          <p:nvSpPr>
            <p:cNvPr id="83" name="Rectangle 82"/>
            <p:cNvSpPr/>
            <p:nvPr/>
          </p:nvSpPr>
          <p:spPr>
            <a:xfrm>
              <a:off x="4960075" y="4513757"/>
              <a:ext cx="1374236" cy="400110"/>
            </a:xfrm>
            <a:prstGeom prst="rect">
              <a:avLst/>
            </a:prstGeom>
            <a:noFill/>
            <a:ln>
              <a:noFill/>
            </a:ln>
          </p:spPr>
          <p:txBody>
            <a:bodyPr wrap="square">
              <a:spAutoFit/>
            </a:bodyPr>
            <a:lstStyle/>
            <a:p>
              <a:pPr algn="ctr"/>
              <a:r>
                <a:rPr lang="en-GB" sz="2000" b="1" dirty="0">
                  <a:solidFill>
                    <a:srgbClr val="005294"/>
                  </a:solidFill>
                </a:rPr>
                <a:t>Race</a:t>
              </a:r>
              <a:endParaRPr lang="en-GB" sz="1200" b="1" dirty="0">
                <a:solidFill>
                  <a:srgbClr val="005294"/>
                </a:solidFill>
              </a:endParaRPr>
            </a:p>
          </p:txBody>
        </p:sp>
        <p:pic>
          <p:nvPicPr>
            <p:cNvPr id="3074" name="Picture 2"/>
            <p:cNvPicPr>
              <a:picLocks noChangeAspect="1" noChangeArrowheads="1"/>
            </p:cNvPicPr>
            <p:nvPr/>
          </p:nvPicPr>
          <p:blipFill>
            <a:blip r:embed="rId8">
              <a:clrChange>
                <a:clrFrom>
                  <a:srgbClr val="FAFAFA"/>
                </a:clrFrom>
                <a:clrTo>
                  <a:srgbClr val="FAFAFA">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93403" y="3664081"/>
              <a:ext cx="604648" cy="826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2481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11228832" cy="834047"/>
          </a:xfrm>
        </p:spPr>
        <p:txBody>
          <a:bodyPr>
            <a:noAutofit/>
          </a:bodyPr>
          <a:lstStyle/>
          <a:p>
            <a:r>
              <a:rPr lang="en-GB" sz="2600" dirty="0">
                <a:solidFill>
                  <a:schemeClr val="accent1"/>
                </a:solidFill>
              </a:rPr>
              <a:t>Physical Function Trial: </a:t>
            </a:r>
            <a:r>
              <a:rPr lang="en-GB" sz="2600" dirty="0"/>
              <a:t>TTh significantly improved walking distance versus placebo in older men with low testosterone</a:t>
            </a:r>
          </a:p>
        </p:txBody>
      </p:sp>
      <p:sp>
        <p:nvSpPr>
          <p:cNvPr id="5" name="TextBox 4"/>
          <p:cNvSpPr txBox="1"/>
          <p:nvPr/>
        </p:nvSpPr>
        <p:spPr>
          <a:xfrm>
            <a:off x="1523999" y="5878007"/>
            <a:ext cx="9144001" cy="400110"/>
          </a:xfrm>
          <a:prstGeom prst="rect">
            <a:avLst/>
          </a:prstGeom>
          <a:noFill/>
        </p:spPr>
        <p:txBody>
          <a:bodyPr wrap="square" rtlCol="0" anchor="b">
            <a:spAutoFit/>
          </a:bodyPr>
          <a:lstStyle/>
          <a:p>
            <a:r>
              <a:rPr lang="en-GB" sz="1000" dirty="0">
                <a:solidFill>
                  <a:schemeClr val="tx2"/>
                </a:solidFill>
              </a:rPr>
              <a:t>6MWD, 6-minute walking distance; TTh, testosterone therapy</a:t>
            </a:r>
          </a:p>
          <a:p>
            <a:r>
              <a:rPr lang="sv-SE" sz="1000" dirty="0">
                <a:solidFill>
                  <a:schemeClr val="tx2"/>
                </a:solidFill>
              </a:rPr>
              <a:t>Snyder PJ </a:t>
            </a:r>
            <a:r>
              <a:rPr lang="sv-SE" sz="1000" i="1" dirty="0">
                <a:solidFill>
                  <a:schemeClr val="tx2"/>
                </a:solidFill>
              </a:rPr>
              <a:t>et al. Endocr Rev</a:t>
            </a:r>
            <a:r>
              <a:rPr lang="sv-SE" sz="1000" dirty="0">
                <a:solidFill>
                  <a:schemeClr val="tx2"/>
                </a:solidFill>
              </a:rPr>
              <a:t> 2018;39:369–86.</a:t>
            </a:r>
            <a:endParaRPr lang="en-GB" sz="1000" dirty="0">
              <a:solidFill>
                <a:schemeClr val="tx2"/>
              </a:solidFill>
            </a:endParaRPr>
          </a:p>
        </p:txBody>
      </p:sp>
      <p:sp>
        <p:nvSpPr>
          <p:cNvPr id="6" name="Slide Number Placeholder 5"/>
          <p:cNvSpPr txBox="1">
            <a:spLocks/>
          </p:cNvSpPr>
          <p:nvPr/>
        </p:nvSpPr>
        <p:spPr>
          <a:xfrm>
            <a:off x="10225238" y="6492876"/>
            <a:ext cx="44276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EA950F-B1C1-4506-981D-0BDDC3714979}" type="slidenum">
              <a:rPr lang="en-GB" sz="1000">
                <a:solidFill>
                  <a:prstClr val="white"/>
                </a:solidFill>
              </a:rPr>
              <a:pPr/>
              <a:t>7</a:t>
            </a:fld>
            <a:endParaRPr lang="en-GB" sz="1000" dirty="0">
              <a:solidFill>
                <a:prstClr val="white"/>
              </a:solidFill>
            </a:endParaRPr>
          </a:p>
        </p:txBody>
      </p:sp>
      <p:sp>
        <p:nvSpPr>
          <p:cNvPr id="29" name="Content Placeholder 2"/>
          <p:cNvSpPr>
            <a:spLocks noGrp="1"/>
          </p:cNvSpPr>
          <p:nvPr>
            <p:ph idx="1"/>
          </p:nvPr>
        </p:nvSpPr>
        <p:spPr>
          <a:xfrm>
            <a:off x="384048" y="1074133"/>
            <a:ext cx="11073384" cy="1509638"/>
          </a:xfrm>
        </p:spPr>
        <p:txBody>
          <a:bodyPr>
            <a:noAutofit/>
          </a:bodyPr>
          <a:lstStyle/>
          <a:p>
            <a:r>
              <a:rPr lang="en-GB" sz="1600" dirty="0"/>
              <a:t>Among men in the Physical Function Trial, TTh did not substantially increase the proportion of men whose 6MWD increased &gt;50 m beyond that at baseline, or the absolute increase in their distance walked, versus placebo</a:t>
            </a:r>
          </a:p>
          <a:p>
            <a:r>
              <a:rPr lang="en-GB" sz="1600" dirty="0"/>
              <a:t>However, TTh significantly improved these two parameters when analysing all men in the </a:t>
            </a:r>
            <a:r>
              <a:rPr lang="en-GB" sz="1600" dirty="0" err="1"/>
              <a:t>TTrials</a:t>
            </a:r>
            <a:endParaRPr lang="en-GB" sz="1600" dirty="0"/>
          </a:p>
        </p:txBody>
      </p:sp>
      <p:grpSp>
        <p:nvGrpSpPr>
          <p:cNvPr id="8" name="Group 7"/>
          <p:cNvGrpSpPr/>
          <p:nvPr/>
        </p:nvGrpSpPr>
        <p:grpSpPr>
          <a:xfrm>
            <a:off x="1124712" y="2229556"/>
            <a:ext cx="9592056" cy="3554311"/>
            <a:chOff x="576697" y="2450790"/>
            <a:chExt cx="7990606" cy="3493846"/>
          </a:xfrm>
        </p:grpSpPr>
        <p:grpSp>
          <p:nvGrpSpPr>
            <p:cNvPr id="3" name="Group 2">
              <a:extLst>
                <a:ext uri="{FF2B5EF4-FFF2-40B4-BE49-F238E27FC236}">
                  <a16:creationId xmlns:a16="http://schemas.microsoft.com/office/drawing/2014/main" id="{4020E993-61B6-47EC-9433-D9EC1003C9C0}"/>
                </a:ext>
              </a:extLst>
            </p:cNvPr>
            <p:cNvGrpSpPr/>
            <p:nvPr/>
          </p:nvGrpSpPr>
          <p:grpSpPr>
            <a:xfrm>
              <a:off x="6380355" y="3620519"/>
              <a:ext cx="1838471" cy="889569"/>
              <a:chOff x="6380355" y="3620519"/>
              <a:chExt cx="1838471" cy="889569"/>
            </a:xfrm>
          </p:grpSpPr>
          <p:grpSp>
            <p:nvGrpSpPr>
              <p:cNvPr id="524" name="Group 523">
                <a:extLst>
                  <a:ext uri="{FF2B5EF4-FFF2-40B4-BE49-F238E27FC236}">
                    <a16:creationId xmlns:a16="http://schemas.microsoft.com/office/drawing/2014/main" id="{B0A5A3BB-959F-4CD0-BFC9-A09A1F9A5634}"/>
                  </a:ext>
                </a:extLst>
              </p:cNvPr>
              <p:cNvGrpSpPr/>
              <p:nvPr/>
            </p:nvGrpSpPr>
            <p:grpSpPr>
              <a:xfrm>
                <a:off x="7547769" y="3905251"/>
                <a:ext cx="80558" cy="398462"/>
                <a:chOff x="3743571" y="3308401"/>
                <a:chExt cx="80558" cy="722480"/>
              </a:xfrm>
            </p:grpSpPr>
            <p:cxnSp>
              <p:nvCxnSpPr>
                <p:cNvPr id="525" name="Straight Connector 524">
                  <a:extLst>
                    <a:ext uri="{FF2B5EF4-FFF2-40B4-BE49-F238E27FC236}">
                      <a16:creationId xmlns:a16="http://schemas.microsoft.com/office/drawing/2014/main" id="{25BCAA13-C42F-47D0-AB8C-C76CB4A324F9}"/>
                    </a:ext>
                  </a:extLst>
                </p:cNvPr>
                <p:cNvCxnSpPr>
                  <a:cxnSpLocks/>
                </p:cNvCxnSpPr>
                <p:nvPr/>
              </p:nvCxnSpPr>
              <p:spPr>
                <a:xfrm>
                  <a:off x="3783850" y="3308401"/>
                  <a:ext cx="0" cy="7224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6" name="Straight Connector 525">
                  <a:extLst>
                    <a:ext uri="{FF2B5EF4-FFF2-40B4-BE49-F238E27FC236}">
                      <a16:creationId xmlns:a16="http://schemas.microsoft.com/office/drawing/2014/main" id="{C717C7F5-E769-4834-8552-B15AE01E7735}"/>
                    </a:ext>
                  </a:extLst>
                </p:cNvPr>
                <p:cNvCxnSpPr/>
                <p:nvPr/>
              </p:nvCxnSpPr>
              <p:spPr>
                <a:xfrm>
                  <a:off x="3743571" y="403088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7" name="Straight Connector 526">
                  <a:extLst>
                    <a:ext uri="{FF2B5EF4-FFF2-40B4-BE49-F238E27FC236}">
                      <a16:creationId xmlns:a16="http://schemas.microsoft.com/office/drawing/2014/main" id="{2609F2BC-6938-4A81-9DC5-87DD90B3E6EC}"/>
                    </a:ext>
                  </a:extLst>
                </p:cNvPr>
                <p:cNvCxnSpPr>
                  <a:cxnSpLocks/>
                </p:cNvCxnSpPr>
                <p:nvPr/>
              </p:nvCxnSpPr>
              <p:spPr>
                <a:xfrm>
                  <a:off x="3743571" y="330840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28" name="Group 527">
                <a:extLst>
                  <a:ext uri="{FF2B5EF4-FFF2-40B4-BE49-F238E27FC236}">
                    <a16:creationId xmlns:a16="http://schemas.microsoft.com/office/drawing/2014/main" id="{47A4D6D1-3AAD-4768-8B6F-4C21D3DD6151}"/>
                  </a:ext>
                </a:extLst>
              </p:cNvPr>
              <p:cNvGrpSpPr/>
              <p:nvPr/>
            </p:nvGrpSpPr>
            <p:grpSpPr>
              <a:xfrm>
                <a:off x="8138268" y="3620519"/>
                <a:ext cx="80558" cy="435543"/>
                <a:chOff x="3743571" y="3308401"/>
                <a:chExt cx="80558" cy="722480"/>
              </a:xfrm>
            </p:grpSpPr>
            <p:cxnSp>
              <p:nvCxnSpPr>
                <p:cNvPr id="529" name="Straight Connector 528">
                  <a:extLst>
                    <a:ext uri="{FF2B5EF4-FFF2-40B4-BE49-F238E27FC236}">
                      <a16:creationId xmlns:a16="http://schemas.microsoft.com/office/drawing/2014/main" id="{DD522030-DAD9-4789-84A5-EA5F8F7BBD37}"/>
                    </a:ext>
                  </a:extLst>
                </p:cNvPr>
                <p:cNvCxnSpPr>
                  <a:cxnSpLocks/>
                </p:cNvCxnSpPr>
                <p:nvPr/>
              </p:nvCxnSpPr>
              <p:spPr>
                <a:xfrm>
                  <a:off x="3783850" y="3308401"/>
                  <a:ext cx="0" cy="7224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0" name="Straight Connector 529">
                  <a:extLst>
                    <a:ext uri="{FF2B5EF4-FFF2-40B4-BE49-F238E27FC236}">
                      <a16:creationId xmlns:a16="http://schemas.microsoft.com/office/drawing/2014/main" id="{D2FBA54A-8FED-4281-B681-40B7E365D34C}"/>
                    </a:ext>
                  </a:extLst>
                </p:cNvPr>
                <p:cNvCxnSpPr/>
                <p:nvPr/>
              </p:nvCxnSpPr>
              <p:spPr>
                <a:xfrm>
                  <a:off x="3743571" y="403088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1" name="Straight Connector 530">
                  <a:extLst>
                    <a:ext uri="{FF2B5EF4-FFF2-40B4-BE49-F238E27FC236}">
                      <a16:creationId xmlns:a16="http://schemas.microsoft.com/office/drawing/2014/main" id="{07569A13-9C44-4C8A-8D9D-4BD10E7FA4E7}"/>
                    </a:ext>
                  </a:extLst>
                </p:cNvPr>
                <p:cNvCxnSpPr>
                  <a:cxnSpLocks/>
                </p:cNvCxnSpPr>
                <p:nvPr/>
              </p:nvCxnSpPr>
              <p:spPr>
                <a:xfrm>
                  <a:off x="3743571" y="330840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32" name="Group 531">
                <a:extLst>
                  <a:ext uri="{FF2B5EF4-FFF2-40B4-BE49-F238E27FC236}">
                    <a16:creationId xmlns:a16="http://schemas.microsoft.com/office/drawing/2014/main" id="{872B0935-CDB3-4981-A515-E093D11768AB}"/>
                  </a:ext>
                </a:extLst>
              </p:cNvPr>
              <p:cNvGrpSpPr/>
              <p:nvPr/>
            </p:nvGrpSpPr>
            <p:grpSpPr>
              <a:xfrm>
                <a:off x="6964860" y="3958472"/>
                <a:ext cx="80558" cy="391278"/>
                <a:chOff x="3743571" y="3308401"/>
                <a:chExt cx="80558" cy="722480"/>
              </a:xfrm>
            </p:grpSpPr>
            <p:cxnSp>
              <p:nvCxnSpPr>
                <p:cNvPr id="533" name="Straight Connector 532">
                  <a:extLst>
                    <a:ext uri="{FF2B5EF4-FFF2-40B4-BE49-F238E27FC236}">
                      <a16:creationId xmlns:a16="http://schemas.microsoft.com/office/drawing/2014/main" id="{E700AF55-EAC6-43F5-A0AD-E5FAD4F53006}"/>
                    </a:ext>
                  </a:extLst>
                </p:cNvPr>
                <p:cNvCxnSpPr>
                  <a:cxnSpLocks/>
                </p:cNvCxnSpPr>
                <p:nvPr/>
              </p:nvCxnSpPr>
              <p:spPr>
                <a:xfrm>
                  <a:off x="3783850" y="3308401"/>
                  <a:ext cx="0" cy="7224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4" name="Straight Connector 533">
                  <a:extLst>
                    <a:ext uri="{FF2B5EF4-FFF2-40B4-BE49-F238E27FC236}">
                      <a16:creationId xmlns:a16="http://schemas.microsoft.com/office/drawing/2014/main" id="{983C8FBB-2409-4B68-AEC0-402E30C910E8}"/>
                    </a:ext>
                  </a:extLst>
                </p:cNvPr>
                <p:cNvCxnSpPr/>
                <p:nvPr/>
              </p:nvCxnSpPr>
              <p:spPr>
                <a:xfrm>
                  <a:off x="3743571" y="403088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5" name="Straight Connector 534">
                  <a:extLst>
                    <a:ext uri="{FF2B5EF4-FFF2-40B4-BE49-F238E27FC236}">
                      <a16:creationId xmlns:a16="http://schemas.microsoft.com/office/drawing/2014/main" id="{7A3138B5-1FFE-4D61-9DBA-9BECC1017819}"/>
                    </a:ext>
                  </a:extLst>
                </p:cNvPr>
                <p:cNvCxnSpPr>
                  <a:cxnSpLocks/>
                </p:cNvCxnSpPr>
                <p:nvPr/>
              </p:nvCxnSpPr>
              <p:spPr>
                <a:xfrm>
                  <a:off x="3743571" y="330840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36" name="Group 535">
                <a:extLst>
                  <a:ext uri="{FF2B5EF4-FFF2-40B4-BE49-F238E27FC236}">
                    <a16:creationId xmlns:a16="http://schemas.microsoft.com/office/drawing/2014/main" id="{49D82976-1C24-4FDA-AA10-2EBCB0EFCD7F}"/>
                  </a:ext>
                </a:extLst>
              </p:cNvPr>
              <p:cNvGrpSpPr/>
              <p:nvPr/>
            </p:nvGrpSpPr>
            <p:grpSpPr>
              <a:xfrm>
                <a:off x="6380355" y="4191000"/>
                <a:ext cx="80558" cy="319088"/>
                <a:chOff x="3743571" y="3308401"/>
                <a:chExt cx="80558" cy="722480"/>
              </a:xfrm>
            </p:grpSpPr>
            <p:cxnSp>
              <p:nvCxnSpPr>
                <p:cNvPr id="537" name="Straight Connector 536">
                  <a:extLst>
                    <a:ext uri="{FF2B5EF4-FFF2-40B4-BE49-F238E27FC236}">
                      <a16:creationId xmlns:a16="http://schemas.microsoft.com/office/drawing/2014/main" id="{EB447D95-428A-4DCB-8C2B-C2BB35337162}"/>
                    </a:ext>
                  </a:extLst>
                </p:cNvPr>
                <p:cNvCxnSpPr>
                  <a:cxnSpLocks/>
                </p:cNvCxnSpPr>
                <p:nvPr/>
              </p:nvCxnSpPr>
              <p:spPr>
                <a:xfrm>
                  <a:off x="3783850" y="3308401"/>
                  <a:ext cx="0" cy="7224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8" name="Straight Connector 537">
                  <a:extLst>
                    <a:ext uri="{FF2B5EF4-FFF2-40B4-BE49-F238E27FC236}">
                      <a16:creationId xmlns:a16="http://schemas.microsoft.com/office/drawing/2014/main" id="{46BB003D-E73B-44DB-AD3F-68FEA9385F1B}"/>
                    </a:ext>
                  </a:extLst>
                </p:cNvPr>
                <p:cNvCxnSpPr/>
                <p:nvPr/>
              </p:nvCxnSpPr>
              <p:spPr>
                <a:xfrm>
                  <a:off x="3743571" y="403088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9" name="Straight Connector 538">
                  <a:extLst>
                    <a:ext uri="{FF2B5EF4-FFF2-40B4-BE49-F238E27FC236}">
                      <a16:creationId xmlns:a16="http://schemas.microsoft.com/office/drawing/2014/main" id="{1F4C83F7-8D07-4403-A62E-8EFE14923F2D}"/>
                    </a:ext>
                  </a:extLst>
                </p:cNvPr>
                <p:cNvCxnSpPr>
                  <a:cxnSpLocks/>
                </p:cNvCxnSpPr>
                <p:nvPr/>
              </p:nvCxnSpPr>
              <p:spPr>
                <a:xfrm>
                  <a:off x="3743571" y="330840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300" name="Group 299">
              <a:extLst>
                <a:ext uri="{FF2B5EF4-FFF2-40B4-BE49-F238E27FC236}">
                  <a16:creationId xmlns:a16="http://schemas.microsoft.com/office/drawing/2014/main" id="{F84DEDAB-4C6A-4BF5-8CEC-B311EC178B29}"/>
                </a:ext>
              </a:extLst>
            </p:cNvPr>
            <p:cNvGrpSpPr/>
            <p:nvPr/>
          </p:nvGrpSpPr>
          <p:grpSpPr>
            <a:xfrm>
              <a:off x="576697" y="2450790"/>
              <a:ext cx="7990606" cy="3357783"/>
              <a:chOff x="4981632" y="776457"/>
              <a:chExt cx="3671886" cy="4713927"/>
            </a:xfrm>
          </p:grpSpPr>
          <p:sp>
            <p:nvSpPr>
              <p:cNvPr id="302" name="Rounded Rectangle 57">
                <a:extLst>
                  <a:ext uri="{FF2B5EF4-FFF2-40B4-BE49-F238E27FC236}">
                    <a16:creationId xmlns:a16="http://schemas.microsoft.com/office/drawing/2014/main" id="{2091D157-E45C-4AC0-BC8F-E448845DACD5}"/>
                  </a:ext>
                </a:extLst>
              </p:cNvPr>
              <p:cNvSpPr/>
              <p:nvPr/>
            </p:nvSpPr>
            <p:spPr>
              <a:xfrm>
                <a:off x="4981632" y="992499"/>
                <a:ext cx="3671886" cy="4497885"/>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03" name="Round Same Side Corner Rectangle 58">
                <a:extLst>
                  <a:ext uri="{FF2B5EF4-FFF2-40B4-BE49-F238E27FC236}">
                    <a16:creationId xmlns:a16="http://schemas.microsoft.com/office/drawing/2014/main" id="{343F4AE4-B93C-44F5-AF5F-0CB0B716A47F}"/>
                  </a:ext>
                </a:extLst>
              </p:cNvPr>
              <p:cNvSpPr/>
              <p:nvPr/>
            </p:nvSpPr>
            <p:spPr>
              <a:xfrm>
                <a:off x="4981632" y="992499"/>
                <a:ext cx="3671886" cy="434642"/>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04" name="TextBox 303">
                <a:extLst>
                  <a:ext uri="{FF2B5EF4-FFF2-40B4-BE49-F238E27FC236}">
                    <a16:creationId xmlns:a16="http://schemas.microsoft.com/office/drawing/2014/main" id="{F98E1E78-C1A8-473C-B59A-71D9CBED2EB5}"/>
                  </a:ext>
                </a:extLst>
              </p:cNvPr>
              <p:cNvSpPr txBox="1"/>
              <p:nvPr/>
            </p:nvSpPr>
            <p:spPr>
              <a:xfrm>
                <a:off x="4981632" y="776457"/>
                <a:ext cx="3671886" cy="648123"/>
              </a:xfrm>
              <a:prstGeom prst="rect">
                <a:avLst/>
              </a:prstGeom>
              <a:noFill/>
            </p:spPr>
            <p:txBody>
              <a:bodyPr wrap="square" rtlCol="0" anchor="b">
                <a:spAutoFit/>
              </a:bodyPr>
              <a:lstStyle/>
              <a:p>
                <a:pPr algn="ctr"/>
                <a:r>
                  <a:rPr lang="en-GB" sz="1200" b="1" dirty="0">
                    <a:solidFill>
                      <a:prstClr val="white"/>
                    </a:solidFill>
                  </a:rPr>
                  <a:t>Effect of TTh on proportion of men achieving a 6MWD &gt;50 m further than baseline in older men with low testosterone</a:t>
                </a:r>
              </a:p>
            </p:txBody>
          </p:sp>
        </p:grpSp>
        <p:sp>
          <p:nvSpPr>
            <p:cNvPr id="182" name="Freeform: Shape 181">
              <a:extLst>
                <a:ext uri="{FF2B5EF4-FFF2-40B4-BE49-F238E27FC236}">
                  <a16:creationId xmlns:a16="http://schemas.microsoft.com/office/drawing/2014/main" id="{90661464-1210-4A91-931B-3E4694E6216F}"/>
                </a:ext>
              </a:extLst>
            </p:cNvPr>
            <p:cNvSpPr/>
            <p:nvPr/>
          </p:nvSpPr>
          <p:spPr>
            <a:xfrm>
              <a:off x="5834063" y="4279900"/>
              <a:ext cx="2344737" cy="669925"/>
            </a:xfrm>
            <a:custGeom>
              <a:avLst/>
              <a:gdLst>
                <a:gd name="connsiteX0" fmla="*/ 0 w 2344737"/>
                <a:gd name="connsiteY0" fmla="*/ 669925 h 669925"/>
                <a:gd name="connsiteX1" fmla="*/ 588962 w 2344737"/>
                <a:gd name="connsiteY1" fmla="*/ 301625 h 669925"/>
                <a:gd name="connsiteX2" fmla="*/ 1169987 w 2344737"/>
                <a:gd name="connsiteY2" fmla="*/ 65088 h 669925"/>
                <a:gd name="connsiteX3" fmla="*/ 1755775 w 2344737"/>
                <a:gd name="connsiteY3" fmla="*/ 52388 h 669925"/>
                <a:gd name="connsiteX4" fmla="*/ 2344737 w 2344737"/>
                <a:gd name="connsiteY4" fmla="*/ 0 h 669925"/>
                <a:gd name="connsiteX5" fmla="*/ 2344737 w 2344737"/>
                <a:gd name="connsiteY5"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4737" h="669925">
                  <a:moveTo>
                    <a:pt x="0" y="669925"/>
                  </a:moveTo>
                  <a:lnTo>
                    <a:pt x="588962" y="301625"/>
                  </a:lnTo>
                  <a:lnTo>
                    <a:pt x="1169987" y="65088"/>
                  </a:lnTo>
                  <a:lnTo>
                    <a:pt x="1755775" y="52388"/>
                  </a:lnTo>
                  <a:lnTo>
                    <a:pt x="2344737" y="0"/>
                  </a:lnTo>
                  <a:lnTo>
                    <a:pt x="2344737" y="0"/>
                  </a:lnTo>
                </a:path>
              </a:pathLst>
            </a:cu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87" name="Group 186">
              <a:extLst>
                <a:ext uri="{FF2B5EF4-FFF2-40B4-BE49-F238E27FC236}">
                  <a16:creationId xmlns:a16="http://schemas.microsoft.com/office/drawing/2014/main" id="{EB56D75D-9F78-4BBA-8A03-6900C431D45C}"/>
                </a:ext>
              </a:extLst>
            </p:cNvPr>
            <p:cNvGrpSpPr/>
            <p:nvPr/>
          </p:nvGrpSpPr>
          <p:grpSpPr>
            <a:xfrm>
              <a:off x="2328920" y="4055932"/>
              <a:ext cx="80558" cy="498407"/>
              <a:chOff x="3743571" y="3308401"/>
              <a:chExt cx="80558" cy="722480"/>
            </a:xfrm>
          </p:grpSpPr>
          <p:cxnSp>
            <p:nvCxnSpPr>
              <p:cNvPr id="188" name="Straight Connector 187">
                <a:extLst>
                  <a:ext uri="{FF2B5EF4-FFF2-40B4-BE49-F238E27FC236}">
                    <a16:creationId xmlns:a16="http://schemas.microsoft.com/office/drawing/2014/main" id="{3011053C-1590-4460-8B1F-736CB8453F3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33790448-5D77-430F-9EDD-0B50007287B6}"/>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C9343DAD-6BE8-42B1-8D72-374AC27F7164}"/>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1" name="Freeform: Shape 190">
              <a:extLst>
                <a:ext uri="{FF2B5EF4-FFF2-40B4-BE49-F238E27FC236}">
                  <a16:creationId xmlns:a16="http://schemas.microsoft.com/office/drawing/2014/main" id="{42374592-020B-4EE2-974A-C84C0AA422C4}"/>
                </a:ext>
              </a:extLst>
            </p:cNvPr>
            <p:cNvSpPr/>
            <p:nvPr/>
          </p:nvSpPr>
          <p:spPr>
            <a:xfrm>
              <a:off x="1785631" y="4205063"/>
              <a:ext cx="2340942" cy="727988"/>
            </a:xfrm>
            <a:custGeom>
              <a:avLst/>
              <a:gdLst>
                <a:gd name="connsiteX0" fmla="*/ 0 w 2340942"/>
                <a:gd name="connsiteY0" fmla="*/ 727988 h 727988"/>
                <a:gd name="connsiteX1" fmla="*/ 584745 w 2340942"/>
                <a:gd name="connsiteY1" fmla="*/ 321806 h 727988"/>
                <a:gd name="connsiteX2" fmla="*/ 1161641 w 2340942"/>
                <a:gd name="connsiteY2" fmla="*/ 21584 h 727988"/>
                <a:gd name="connsiteX3" fmla="*/ 1752273 w 2340942"/>
                <a:gd name="connsiteY3" fmla="*/ 0 h 727988"/>
                <a:gd name="connsiteX4" fmla="*/ 2340942 w 2340942"/>
                <a:gd name="connsiteY4" fmla="*/ 96149 h 72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942" h="727988">
                  <a:moveTo>
                    <a:pt x="0" y="727988"/>
                  </a:moveTo>
                  <a:lnTo>
                    <a:pt x="584745" y="321806"/>
                  </a:lnTo>
                  <a:lnTo>
                    <a:pt x="1161641" y="21584"/>
                  </a:lnTo>
                  <a:lnTo>
                    <a:pt x="1752273" y="0"/>
                  </a:lnTo>
                  <a:lnTo>
                    <a:pt x="2340942" y="96149"/>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92" name="Group 191">
              <a:extLst>
                <a:ext uri="{FF2B5EF4-FFF2-40B4-BE49-F238E27FC236}">
                  <a16:creationId xmlns:a16="http://schemas.microsoft.com/office/drawing/2014/main" id="{AEC24311-46B2-4A85-B1F5-717FBBD75D22}"/>
                </a:ext>
              </a:extLst>
            </p:cNvPr>
            <p:cNvGrpSpPr/>
            <p:nvPr/>
          </p:nvGrpSpPr>
          <p:grpSpPr>
            <a:xfrm>
              <a:off x="2328920" y="3879332"/>
              <a:ext cx="1840292" cy="806477"/>
              <a:chOff x="2328920" y="3879332"/>
              <a:chExt cx="1840292" cy="806477"/>
            </a:xfrm>
          </p:grpSpPr>
          <p:grpSp>
            <p:nvGrpSpPr>
              <p:cNvPr id="193" name="Group 192">
                <a:extLst>
                  <a:ext uri="{FF2B5EF4-FFF2-40B4-BE49-F238E27FC236}">
                    <a16:creationId xmlns:a16="http://schemas.microsoft.com/office/drawing/2014/main" id="{546BCA8C-D81D-4C29-BA88-CB9D73BADFC1}"/>
                  </a:ext>
                </a:extLst>
              </p:cNvPr>
              <p:cNvGrpSpPr/>
              <p:nvPr/>
            </p:nvGrpSpPr>
            <p:grpSpPr>
              <a:xfrm>
                <a:off x="3497720" y="3879332"/>
                <a:ext cx="80558" cy="574472"/>
                <a:chOff x="3743571" y="3308401"/>
                <a:chExt cx="80558" cy="722480"/>
              </a:xfrm>
            </p:grpSpPr>
            <p:cxnSp>
              <p:nvCxnSpPr>
                <p:cNvPr id="206" name="Straight Connector 205">
                  <a:extLst>
                    <a:ext uri="{FF2B5EF4-FFF2-40B4-BE49-F238E27FC236}">
                      <a16:creationId xmlns:a16="http://schemas.microsoft.com/office/drawing/2014/main" id="{AB078DCC-0D4F-4E31-854B-CAAB47A59D4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a:extLst>
                    <a:ext uri="{FF2B5EF4-FFF2-40B4-BE49-F238E27FC236}">
                      <a16:creationId xmlns:a16="http://schemas.microsoft.com/office/drawing/2014/main" id="{4FEC9CB8-AE74-4B5C-91AB-B55C30CA5CED}"/>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EDED3C49-12DD-4125-830F-C41C694C113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4" name="Group 193">
                <a:extLst>
                  <a:ext uri="{FF2B5EF4-FFF2-40B4-BE49-F238E27FC236}">
                    <a16:creationId xmlns:a16="http://schemas.microsoft.com/office/drawing/2014/main" id="{AB74E689-02DA-4331-B67F-05825064EE6C}"/>
                  </a:ext>
                </a:extLst>
              </p:cNvPr>
              <p:cNvGrpSpPr/>
              <p:nvPr/>
            </p:nvGrpSpPr>
            <p:grpSpPr>
              <a:xfrm>
                <a:off x="4088654" y="3989218"/>
                <a:ext cx="80558" cy="541472"/>
                <a:chOff x="3743571" y="3308401"/>
                <a:chExt cx="80558" cy="722480"/>
              </a:xfrm>
            </p:grpSpPr>
            <p:cxnSp>
              <p:nvCxnSpPr>
                <p:cNvPr id="203" name="Straight Connector 202">
                  <a:extLst>
                    <a:ext uri="{FF2B5EF4-FFF2-40B4-BE49-F238E27FC236}">
                      <a16:creationId xmlns:a16="http://schemas.microsoft.com/office/drawing/2014/main" id="{C65DC811-EFA6-4BFB-994C-415A540166A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88EBB04B-E815-4C45-ABB3-209FC7AC1DD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AD8F7B55-6C3B-4445-B4A0-D8F70DE273D7}"/>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5" name="Group 194">
                <a:extLst>
                  <a:ext uri="{FF2B5EF4-FFF2-40B4-BE49-F238E27FC236}">
                    <a16:creationId xmlns:a16="http://schemas.microsoft.com/office/drawing/2014/main" id="{0D3CC866-4074-4D45-A547-9F6AA8D74496}"/>
                  </a:ext>
                </a:extLst>
              </p:cNvPr>
              <p:cNvGrpSpPr/>
              <p:nvPr/>
            </p:nvGrpSpPr>
            <p:grpSpPr>
              <a:xfrm>
                <a:off x="2912526" y="3920540"/>
                <a:ext cx="80558" cy="537652"/>
                <a:chOff x="3743571" y="3308401"/>
                <a:chExt cx="80558" cy="722480"/>
              </a:xfrm>
            </p:grpSpPr>
            <p:cxnSp>
              <p:nvCxnSpPr>
                <p:cNvPr id="200" name="Straight Connector 199">
                  <a:extLst>
                    <a:ext uri="{FF2B5EF4-FFF2-40B4-BE49-F238E27FC236}">
                      <a16:creationId xmlns:a16="http://schemas.microsoft.com/office/drawing/2014/main" id="{CE8701A5-A7AF-4AC1-8754-514124C309E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65125F0C-A707-4693-B867-101DEFD156DD}"/>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50DD0204-71A3-4ECB-86DA-C108E9403CA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6" name="Group 195">
                <a:extLst>
                  <a:ext uri="{FF2B5EF4-FFF2-40B4-BE49-F238E27FC236}">
                    <a16:creationId xmlns:a16="http://schemas.microsoft.com/office/drawing/2014/main" id="{BB5A89D1-C10C-4BCA-A2F1-DD759F11FF6F}"/>
                  </a:ext>
                </a:extLst>
              </p:cNvPr>
              <p:cNvGrpSpPr/>
              <p:nvPr/>
            </p:nvGrpSpPr>
            <p:grpSpPr>
              <a:xfrm>
                <a:off x="2328920" y="4268238"/>
                <a:ext cx="80558" cy="417571"/>
                <a:chOff x="3743571" y="3308401"/>
                <a:chExt cx="80558" cy="722480"/>
              </a:xfrm>
            </p:grpSpPr>
            <p:cxnSp>
              <p:nvCxnSpPr>
                <p:cNvPr id="197" name="Straight Connector 196">
                  <a:extLst>
                    <a:ext uri="{FF2B5EF4-FFF2-40B4-BE49-F238E27FC236}">
                      <a16:creationId xmlns:a16="http://schemas.microsoft.com/office/drawing/2014/main" id="{75449B65-D6ED-454B-8CAE-BC8E93D2E82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022370B8-EBB2-478D-AB8C-4879CAFAF86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49762E17-F006-4C21-A9B8-5BC27B471C8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4" name="Group 3">
              <a:extLst>
                <a:ext uri="{FF2B5EF4-FFF2-40B4-BE49-F238E27FC236}">
                  <a16:creationId xmlns:a16="http://schemas.microsoft.com/office/drawing/2014/main" id="{A83FDD60-8294-4610-A85A-EE38887A61A2}"/>
                </a:ext>
              </a:extLst>
            </p:cNvPr>
            <p:cNvGrpSpPr/>
            <p:nvPr/>
          </p:nvGrpSpPr>
          <p:grpSpPr>
            <a:xfrm>
              <a:off x="6380355" y="4075555"/>
              <a:ext cx="1838471" cy="624523"/>
              <a:chOff x="6380355" y="4075555"/>
              <a:chExt cx="1838471" cy="624523"/>
            </a:xfrm>
          </p:grpSpPr>
          <p:grpSp>
            <p:nvGrpSpPr>
              <p:cNvPr id="183" name="Group 182">
                <a:extLst>
                  <a:ext uri="{FF2B5EF4-FFF2-40B4-BE49-F238E27FC236}">
                    <a16:creationId xmlns:a16="http://schemas.microsoft.com/office/drawing/2014/main" id="{5BB0075C-95F1-424D-B70D-DD2B4DEBE11D}"/>
                  </a:ext>
                </a:extLst>
              </p:cNvPr>
              <p:cNvGrpSpPr/>
              <p:nvPr/>
            </p:nvGrpSpPr>
            <p:grpSpPr>
              <a:xfrm>
                <a:off x="6380355" y="4414294"/>
                <a:ext cx="80558" cy="285784"/>
                <a:chOff x="3743571" y="3308401"/>
                <a:chExt cx="80558" cy="722480"/>
              </a:xfrm>
            </p:grpSpPr>
            <p:cxnSp>
              <p:nvCxnSpPr>
                <p:cNvPr id="184" name="Straight Connector 183">
                  <a:extLst>
                    <a:ext uri="{FF2B5EF4-FFF2-40B4-BE49-F238E27FC236}">
                      <a16:creationId xmlns:a16="http://schemas.microsoft.com/office/drawing/2014/main" id="{24A409A2-A565-40DE-898B-DA3FBE3CB353}"/>
                    </a:ext>
                  </a:extLst>
                </p:cNvPr>
                <p:cNvCxnSpPr>
                  <a:cxnSpLocks/>
                </p:cNvCxnSpPr>
                <p:nvPr/>
              </p:nvCxnSpPr>
              <p:spPr>
                <a:xfrm>
                  <a:off x="3783850" y="3308401"/>
                  <a:ext cx="0" cy="7224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a:extLst>
                    <a:ext uri="{FF2B5EF4-FFF2-40B4-BE49-F238E27FC236}">
                      <a16:creationId xmlns:a16="http://schemas.microsoft.com/office/drawing/2014/main" id="{9A28D6ED-190A-49D2-9EE0-AD8BAC4C1168}"/>
                    </a:ext>
                  </a:extLst>
                </p:cNvPr>
                <p:cNvCxnSpPr/>
                <p:nvPr/>
              </p:nvCxnSpPr>
              <p:spPr>
                <a:xfrm>
                  <a:off x="3743571" y="403088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CE3B8CC9-BE53-40B0-B7BF-AEC4FBC32AB8}"/>
                    </a:ext>
                  </a:extLst>
                </p:cNvPr>
                <p:cNvCxnSpPr>
                  <a:cxnSpLocks/>
                </p:cNvCxnSpPr>
                <p:nvPr/>
              </p:nvCxnSpPr>
              <p:spPr>
                <a:xfrm>
                  <a:off x="3743571" y="330840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10" name="Group 209">
                <a:extLst>
                  <a:ext uri="{FF2B5EF4-FFF2-40B4-BE49-F238E27FC236}">
                    <a16:creationId xmlns:a16="http://schemas.microsoft.com/office/drawing/2014/main" id="{694875B9-0A32-445C-9FBD-8641A6EF84EC}"/>
                  </a:ext>
                </a:extLst>
              </p:cNvPr>
              <p:cNvGrpSpPr/>
              <p:nvPr/>
            </p:nvGrpSpPr>
            <p:grpSpPr>
              <a:xfrm>
                <a:off x="7547769" y="4125403"/>
                <a:ext cx="80558" cy="371985"/>
                <a:chOff x="3743571" y="3308401"/>
                <a:chExt cx="80558" cy="722480"/>
              </a:xfrm>
            </p:grpSpPr>
            <p:cxnSp>
              <p:nvCxnSpPr>
                <p:cNvPr id="211" name="Straight Connector 210">
                  <a:extLst>
                    <a:ext uri="{FF2B5EF4-FFF2-40B4-BE49-F238E27FC236}">
                      <a16:creationId xmlns:a16="http://schemas.microsoft.com/office/drawing/2014/main" id="{15488315-21E2-4620-AA94-12F9ACD5291B}"/>
                    </a:ext>
                  </a:extLst>
                </p:cNvPr>
                <p:cNvCxnSpPr>
                  <a:cxnSpLocks/>
                </p:cNvCxnSpPr>
                <p:nvPr/>
              </p:nvCxnSpPr>
              <p:spPr>
                <a:xfrm>
                  <a:off x="3783850" y="3308401"/>
                  <a:ext cx="0" cy="7224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a16="http://schemas.microsoft.com/office/drawing/2014/main" id="{D5B5F555-DBAA-4B36-9642-95E7CA3288D1}"/>
                    </a:ext>
                  </a:extLst>
                </p:cNvPr>
                <p:cNvCxnSpPr/>
                <p:nvPr/>
              </p:nvCxnSpPr>
              <p:spPr>
                <a:xfrm>
                  <a:off x="3743571" y="403088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4CB84B7B-94E5-48E5-B801-197232BFFA99}"/>
                    </a:ext>
                  </a:extLst>
                </p:cNvPr>
                <p:cNvCxnSpPr>
                  <a:cxnSpLocks/>
                </p:cNvCxnSpPr>
                <p:nvPr/>
              </p:nvCxnSpPr>
              <p:spPr>
                <a:xfrm>
                  <a:off x="3743571" y="330840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14" name="Group 213">
                <a:extLst>
                  <a:ext uri="{FF2B5EF4-FFF2-40B4-BE49-F238E27FC236}">
                    <a16:creationId xmlns:a16="http://schemas.microsoft.com/office/drawing/2014/main" id="{33BA50D6-C44E-4CED-BF7B-49C72230C7D9}"/>
                  </a:ext>
                </a:extLst>
              </p:cNvPr>
              <p:cNvGrpSpPr/>
              <p:nvPr/>
            </p:nvGrpSpPr>
            <p:grpSpPr>
              <a:xfrm>
                <a:off x="8138268" y="4075555"/>
                <a:ext cx="80558" cy="380545"/>
                <a:chOff x="3743571" y="3308401"/>
                <a:chExt cx="80558" cy="722480"/>
              </a:xfrm>
            </p:grpSpPr>
            <p:cxnSp>
              <p:nvCxnSpPr>
                <p:cNvPr id="215" name="Straight Connector 214">
                  <a:extLst>
                    <a:ext uri="{FF2B5EF4-FFF2-40B4-BE49-F238E27FC236}">
                      <a16:creationId xmlns:a16="http://schemas.microsoft.com/office/drawing/2014/main" id="{754AA861-8395-4A0A-A998-65BFC2871163}"/>
                    </a:ext>
                  </a:extLst>
                </p:cNvPr>
                <p:cNvCxnSpPr>
                  <a:cxnSpLocks/>
                </p:cNvCxnSpPr>
                <p:nvPr/>
              </p:nvCxnSpPr>
              <p:spPr>
                <a:xfrm>
                  <a:off x="3783850" y="3308401"/>
                  <a:ext cx="0" cy="7224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C54F0691-DAA5-4716-81F6-6A8647602B8A}"/>
                    </a:ext>
                  </a:extLst>
                </p:cNvPr>
                <p:cNvCxnSpPr/>
                <p:nvPr/>
              </p:nvCxnSpPr>
              <p:spPr>
                <a:xfrm>
                  <a:off x="3743571" y="403088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1319CDFB-DBA9-482E-A9D4-D6A2FF1BCBD6}"/>
                    </a:ext>
                  </a:extLst>
                </p:cNvPr>
                <p:cNvCxnSpPr>
                  <a:cxnSpLocks/>
                </p:cNvCxnSpPr>
                <p:nvPr/>
              </p:nvCxnSpPr>
              <p:spPr>
                <a:xfrm>
                  <a:off x="3743571" y="330840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18" name="Group 217">
                <a:extLst>
                  <a:ext uri="{FF2B5EF4-FFF2-40B4-BE49-F238E27FC236}">
                    <a16:creationId xmlns:a16="http://schemas.microsoft.com/office/drawing/2014/main" id="{651E429F-81D5-4F3C-88AF-D4B832B4B1A2}"/>
                  </a:ext>
                </a:extLst>
              </p:cNvPr>
              <p:cNvGrpSpPr/>
              <p:nvPr/>
            </p:nvGrpSpPr>
            <p:grpSpPr>
              <a:xfrm>
                <a:off x="6964860" y="4133340"/>
                <a:ext cx="80558" cy="364048"/>
                <a:chOff x="3743571" y="3308401"/>
                <a:chExt cx="80558" cy="722480"/>
              </a:xfrm>
            </p:grpSpPr>
            <p:cxnSp>
              <p:nvCxnSpPr>
                <p:cNvPr id="219" name="Straight Connector 218">
                  <a:extLst>
                    <a:ext uri="{FF2B5EF4-FFF2-40B4-BE49-F238E27FC236}">
                      <a16:creationId xmlns:a16="http://schemas.microsoft.com/office/drawing/2014/main" id="{FC1FAF28-1638-4725-80C9-9B43DAAAB734}"/>
                    </a:ext>
                  </a:extLst>
                </p:cNvPr>
                <p:cNvCxnSpPr>
                  <a:cxnSpLocks/>
                </p:cNvCxnSpPr>
                <p:nvPr/>
              </p:nvCxnSpPr>
              <p:spPr>
                <a:xfrm>
                  <a:off x="3783850" y="3308401"/>
                  <a:ext cx="0" cy="7224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11D2C822-BB4E-4065-8D5F-92159EDE0C2E}"/>
                    </a:ext>
                  </a:extLst>
                </p:cNvPr>
                <p:cNvCxnSpPr/>
                <p:nvPr/>
              </p:nvCxnSpPr>
              <p:spPr>
                <a:xfrm>
                  <a:off x="3743571" y="403088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9214FF5D-0A1C-478D-9265-9343F54D44A6}"/>
                    </a:ext>
                  </a:extLst>
                </p:cNvPr>
                <p:cNvCxnSpPr>
                  <a:cxnSpLocks/>
                </p:cNvCxnSpPr>
                <p:nvPr/>
              </p:nvCxnSpPr>
              <p:spPr>
                <a:xfrm>
                  <a:off x="3743571" y="330840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222" name="Group 221">
              <a:extLst>
                <a:ext uri="{FF2B5EF4-FFF2-40B4-BE49-F238E27FC236}">
                  <a16:creationId xmlns:a16="http://schemas.microsoft.com/office/drawing/2014/main" id="{D68C5925-45AB-4669-934C-CE2982557D22}"/>
                </a:ext>
              </a:extLst>
            </p:cNvPr>
            <p:cNvGrpSpPr/>
            <p:nvPr/>
          </p:nvGrpSpPr>
          <p:grpSpPr>
            <a:xfrm>
              <a:off x="3497720" y="3748650"/>
              <a:ext cx="80558" cy="580033"/>
              <a:chOff x="3743571" y="3308401"/>
              <a:chExt cx="80558" cy="722480"/>
            </a:xfrm>
          </p:grpSpPr>
          <p:cxnSp>
            <p:nvCxnSpPr>
              <p:cNvPr id="223" name="Straight Connector 222">
                <a:extLst>
                  <a:ext uri="{FF2B5EF4-FFF2-40B4-BE49-F238E27FC236}">
                    <a16:creationId xmlns:a16="http://schemas.microsoft.com/office/drawing/2014/main" id="{73F1B0D2-CD01-4C5C-9CAB-C6847CEF364C}"/>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732C2720-3BA9-434C-B98E-E59CC56D4E0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2ED17C5F-F517-455D-925D-817484498B2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26" name="Group 225">
              <a:extLst>
                <a:ext uri="{FF2B5EF4-FFF2-40B4-BE49-F238E27FC236}">
                  <a16:creationId xmlns:a16="http://schemas.microsoft.com/office/drawing/2014/main" id="{9B948EA3-5BCC-4717-9B8E-87C09B8368F2}"/>
                </a:ext>
              </a:extLst>
            </p:cNvPr>
            <p:cNvGrpSpPr/>
            <p:nvPr/>
          </p:nvGrpSpPr>
          <p:grpSpPr>
            <a:xfrm>
              <a:off x="4088654" y="3510875"/>
              <a:ext cx="80558" cy="631395"/>
              <a:chOff x="3743571" y="3308401"/>
              <a:chExt cx="80558" cy="722480"/>
            </a:xfrm>
          </p:grpSpPr>
          <p:cxnSp>
            <p:nvCxnSpPr>
              <p:cNvPr id="227" name="Straight Connector 226">
                <a:extLst>
                  <a:ext uri="{FF2B5EF4-FFF2-40B4-BE49-F238E27FC236}">
                    <a16:creationId xmlns:a16="http://schemas.microsoft.com/office/drawing/2014/main" id="{192531B6-D695-4C3D-AF5C-1A3501EC732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72308B8F-CC8F-4784-A779-7EF5C0A5F47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36020D4C-5B0A-4066-808C-D4ADDDE67B8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31" name="Group 230">
              <a:extLst>
                <a:ext uri="{FF2B5EF4-FFF2-40B4-BE49-F238E27FC236}">
                  <a16:creationId xmlns:a16="http://schemas.microsoft.com/office/drawing/2014/main" id="{BF919102-2110-45FA-B5D4-75E4D81F0ECD}"/>
                </a:ext>
              </a:extLst>
            </p:cNvPr>
            <p:cNvGrpSpPr/>
            <p:nvPr/>
          </p:nvGrpSpPr>
          <p:grpSpPr>
            <a:xfrm>
              <a:off x="2912526" y="3898437"/>
              <a:ext cx="80558" cy="547980"/>
              <a:chOff x="3743571" y="3308401"/>
              <a:chExt cx="80558" cy="722480"/>
            </a:xfrm>
          </p:grpSpPr>
          <p:cxnSp>
            <p:nvCxnSpPr>
              <p:cNvPr id="233" name="Straight Connector 232">
                <a:extLst>
                  <a:ext uri="{FF2B5EF4-FFF2-40B4-BE49-F238E27FC236}">
                    <a16:creationId xmlns:a16="http://schemas.microsoft.com/office/drawing/2014/main" id="{5B1EF893-C3BA-4E24-B714-B1531A536A9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EA79C149-4B8A-4ACE-A6A3-B50648D2EEE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BBA0B1CC-7E46-4AE0-A9A0-B4BA634EDFC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37" name="Group 236">
              <a:extLst>
                <a:ext uri="{FF2B5EF4-FFF2-40B4-BE49-F238E27FC236}">
                  <a16:creationId xmlns:a16="http://schemas.microsoft.com/office/drawing/2014/main" id="{8FEE550C-F613-45E4-81AF-63D742A989FD}"/>
                </a:ext>
              </a:extLst>
            </p:cNvPr>
            <p:cNvGrpSpPr/>
            <p:nvPr/>
          </p:nvGrpSpPr>
          <p:grpSpPr>
            <a:xfrm>
              <a:off x="694840" y="5325008"/>
              <a:ext cx="3573452" cy="458459"/>
              <a:chOff x="707719" y="5244259"/>
              <a:chExt cx="3573452" cy="458459"/>
            </a:xfrm>
          </p:grpSpPr>
          <p:sp>
            <p:nvSpPr>
              <p:cNvPr id="241" name="TextBox 240">
                <a:extLst>
                  <a:ext uri="{FF2B5EF4-FFF2-40B4-BE49-F238E27FC236}">
                    <a16:creationId xmlns:a16="http://schemas.microsoft.com/office/drawing/2014/main" id="{EA30CED1-3B64-4FB1-8099-2512B6617114}"/>
                  </a:ext>
                </a:extLst>
              </p:cNvPr>
              <p:cNvSpPr txBox="1"/>
              <p:nvPr/>
            </p:nvSpPr>
            <p:spPr>
              <a:xfrm>
                <a:off x="3992062" y="5396608"/>
                <a:ext cx="289109" cy="30469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172</a:t>
                </a:r>
              </a:p>
              <a:p>
                <a:pPr algn="ctr">
                  <a:lnSpc>
                    <a:spcPct val="90000"/>
                  </a:lnSpc>
                </a:pPr>
                <a:r>
                  <a:rPr lang="en-GB" sz="1100" dirty="0">
                    <a:solidFill>
                      <a:srgbClr val="000000"/>
                    </a:solidFill>
                  </a:rPr>
                  <a:t>165</a:t>
                </a:r>
              </a:p>
            </p:txBody>
          </p:sp>
          <p:sp>
            <p:nvSpPr>
              <p:cNvPr id="242" name="TextBox 241">
                <a:extLst>
                  <a:ext uri="{FF2B5EF4-FFF2-40B4-BE49-F238E27FC236}">
                    <a16:creationId xmlns:a16="http://schemas.microsoft.com/office/drawing/2014/main" id="{A4CD877A-FF0E-405A-9131-AB0BFB9B0851}"/>
                  </a:ext>
                </a:extLst>
              </p:cNvPr>
              <p:cNvSpPr txBox="1"/>
              <p:nvPr/>
            </p:nvSpPr>
            <p:spPr>
              <a:xfrm>
                <a:off x="3408347" y="5396608"/>
                <a:ext cx="289109" cy="30469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172</a:t>
                </a:r>
              </a:p>
              <a:p>
                <a:pPr algn="ctr">
                  <a:lnSpc>
                    <a:spcPct val="90000"/>
                  </a:lnSpc>
                </a:pPr>
                <a:r>
                  <a:rPr lang="en-GB" sz="1100" dirty="0">
                    <a:solidFill>
                      <a:srgbClr val="000000"/>
                    </a:solidFill>
                  </a:rPr>
                  <a:t>159</a:t>
                </a:r>
              </a:p>
            </p:txBody>
          </p:sp>
          <p:sp>
            <p:nvSpPr>
              <p:cNvPr id="243" name="TextBox 242">
                <a:extLst>
                  <a:ext uri="{FF2B5EF4-FFF2-40B4-BE49-F238E27FC236}">
                    <a16:creationId xmlns:a16="http://schemas.microsoft.com/office/drawing/2014/main" id="{A1AE4F6C-CF37-40E7-B29C-DC57B6F17804}"/>
                  </a:ext>
                </a:extLst>
              </p:cNvPr>
              <p:cNvSpPr txBox="1"/>
              <p:nvPr/>
            </p:nvSpPr>
            <p:spPr>
              <a:xfrm>
                <a:off x="2831044" y="5396608"/>
                <a:ext cx="276285"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174</a:t>
                </a:r>
              </a:p>
              <a:p>
                <a:pPr algn="ctr">
                  <a:lnSpc>
                    <a:spcPct val="90000"/>
                  </a:lnSpc>
                </a:pPr>
                <a:r>
                  <a:rPr lang="en-GB" sz="1100" dirty="0">
                    <a:solidFill>
                      <a:srgbClr val="000000"/>
                    </a:solidFill>
                  </a:rPr>
                  <a:t>171</a:t>
                </a:r>
              </a:p>
            </p:txBody>
          </p:sp>
          <p:sp>
            <p:nvSpPr>
              <p:cNvPr id="244" name="TextBox 243">
                <a:extLst>
                  <a:ext uri="{FF2B5EF4-FFF2-40B4-BE49-F238E27FC236}">
                    <a16:creationId xmlns:a16="http://schemas.microsoft.com/office/drawing/2014/main" id="{45AE3453-883E-4E05-97C5-A1CF92AF92A7}"/>
                  </a:ext>
                </a:extLst>
              </p:cNvPr>
              <p:cNvSpPr txBox="1"/>
              <p:nvPr/>
            </p:nvSpPr>
            <p:spPr>
              <a:xfrm>
                <a:off x="2246527" y="5396608"/>
                <a:ext cx="277888"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179</a:t>
                </a:r>
              </a:p>
              <a:p>
                <a:pPr algn="ctr">
                  <a:lnSpc>
                    <a:spcPct val="90000"/>
                  </a:lnSpc>
                </a:pPr>
                <a:r>
                  <a:rPr lang="en-GB" sz="1100" dirty="0">
                    <a:solidFill>
                      <a:srgbClr val="000000"/>
                    </a:solidFill>
                  </a:rPr>
                  <a:t>179</a:t>
                </a:r>
              </a:p>
            </p:txBody>
          </p:sp>
          <p:sp>
            <p:nvSpPr>
              <p:cNvPr id="245" name="TextBox 244">
                <a:extLst>
                  <a:ext uri="{FF2B5EF4-FFF2-40B4-BE49-F238E27FC236}">
                    <a16:creationId xmlns:a16="http://schemas.microsoft.com/office/drawing/2014/main" id="{2E171670-997C-4FF7-B9D3-C2228EAD7DA0}"/>
                  </a:ext>
                </a:extLst>
              </p:cNvPr>
              <p:cNvSpPr txBox="1"/>
              <p:nvPr/>
            </p:nvSpPr>
            <p:spPr>
              <a:xfrm>
                <a:off x="1657200" y="5396608"/>
                <a:ext cx="289109" cy="30469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191</a:t>
                </a:r>
              </a:p>
              <a:p>
                <a:pPr algn="ctr">
                  <a:lnSpc>
                    <a:spcPct val="90000"/>
                  </a:lnSpc>
                </a:pPr>
                <a:r>
                  <a:rPr lang="en-GB" sz="1100" dirty="0">
                    <a:solidFill>
                      <a:srgbClr val="000000"/>
                    </a:solidFill>
                  </a:rPr>
                  <a:t>196</a:t>
                </a:r>
              </a:p>
            </p:txBody>
          </p:sp>
          <p:sp>
            <p:nvSpPr>
              <p:cNvPr id="246" name="TextBox 245">
                <a:extLst>
                  <a:ext uri="{FF2B5EF4-FFF2-40B4-BE49-F238E27FC236}">
                    <a16:creationId xmlns:a16="http://schemas.microsoft.com/office/drawing/2014/main" id="{0947C9AE-3861-43E5-AC6E-0E694050D950}"/>
                  </a:ext>
                </a:extLst>
              </p:cNvPr>
              <p:cNvSpPr txBox="1"/>
              <p:nvPr/>
            </p:nvSpPr>
            <p:spPr>
              <a:xfrm>
                <a:off x="707719" y="5244259"/>
                <a:ext cx="736346" cy="458459"/>
              </a:xfrm>
              <a:prstGeom prst="rect">
                <a:avLst/>
              </a:prstGeom>
              <a:noFill/>
            </p:spPr>
            <p:txBody>
              <a:bodyPr wrap="none" lIns="36000" tIns="0" rIns="36000" bIns="0" rtlCol="0">
                <a:spAutoFit/>
              </a:bodyPr>
              <a:lstStyle/>
              <a:p>
                <a:pPr>
                  <a:lnSpc>
                    <a:spcPct val="90000"/>
                  </a:lnSpc>
                </a:pPr>
                <a:r>
                  <a:rPr lang="en-GB" sz="1100" b="1" dirty="0">
                    <a:solidFill>
                      <a:srgbClr val="000000"/>
                    </a:solidFill>
                  </a:rPr>
                  <a:t>No. at risk</a:t>
                </a:r>
              </a:p>
              <a:p>
                <a:pPr>
                  <a:lnSpc>
                    <a:spcPct val="90000"/>
                  </a:lnSpc>
                </a:pPr>
                <a:r>
                  <a:rPr lang="en-GB" sz="1100" dirty="0">
                    <a:solidFill>
                      <a:srgbClr val="000000"/>
                    </a:solidFill>
                  </a:rPr>
                  <a:t>  TTh</a:t>
                </a:r>
              </a:p>
              <a:p>
                <a:pPr>
                  <a:lnSpc>
                    <a:spcPct val="90000"/>
                  </a:lnSpc>
                </a:pPr>
                <a:r>
                  <a:rPr lang="en-GB" sz="1100" dirty="0">
                    <a:solidFill>
                      <a:srgbClr val="000000"/>
                    </a:solidFill>
                  </a:rPr>
                  <a:t>  Placebo</a:t>
                </a:r>
              </a:p>
            </p:txBody>
          </p:sp>
        </p:grpSp>
        <p:grpSp>
          <p:nvGrpSpPr>
            <p:cNvPr id="247" name="Group 246">
              <a:extLst>
                <a:ext uri="{FF2B5EF4-FFF2-40B4-BE49-F238E27FC236}">
                  <a16:creationId xmlns:a16="http://schemas.microsoft.com/office/drawing/2014/main" id="{439EF928-117D-46FA-8B77-029F1098E8B5}"/>
                </a:ext>
              </a:extLst>
            </p:cNvPr>
            <p:cNvGrpSpPr/>
            <p:nvPr/>
          </p:nvGrpSpPr>
          <p:grpSpPr>
            <a:xfrm>
              <a:off x="2333221" y="4174318"/>
              <a:ext cx="1829703" cy="391991"/>
              <a:chOff x="2333221" y="4064180"/>
              <a:chExt cx="1829703" cy="391991"/>
            </a:xfrm>
          </p:grpSpPr>
          <p:sp>
            <p:nvSpPr>
              <p:cNvPr id="248" name="Oval 247">
                <a:extLst>
                  <a:ext uri="{FF2B5EF4-FFF2-40B4-BE49-F238E27FC236}">
                    <a16:creationId xmlns:a16="http://schemas.microsoft.com/office/drawing/2014/main" id="{F159E09B-A8F0-4B1E-BE87-AC739CA11A17}"/>
                  </a:ext>
                </a:extLst>
              </p:cNvPr>
              <p:cNvSpPr/>
              <p:nvPr/>
            </p:nvSpPr>
            <p:spPr>
              <a:xfrm>
                <a:off x="2916827" y="4086685"/>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49" name="Oval 248">
                <a:extLst>
                  <a:ext uri="{FF2B5EF4-FFF2-40B4-BE49-F238E27FC236}">
                    <a16:creationId xmlns:a16="http://schemas.microsoft.com/office/drawing/2014/main" id="{A58B6169-A9F8-4ECC-BD88-E25B56254D7A}"/>
                  </a:ext>
                </a:extLst>
              </p:cNvPr>
              <p:cNvSpPr/>
              <p:nvPr/>
            </p:nvSpPr>
            <p:spPr>
              <a:xfrm>
                <a:off x="3502021" y="4064180"/>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50" name="Oval 249">
                <a:extLst>
                  <a:ext uri="{FF2B5EF4-FFF2-40B4-BE49-F238E27FC236}">
                    <a16:creationId xmlns:a16="http://schemas.microsoft.com/office/drawing/2014/main" id="{A7A9090C-2618-49B8-9FE4-29E899AB949F}"/>
                  </a:ext>
                </a:extLst>
              </p:cNvPr>
              <p:cNvSpPr/>
              <p:nvPr/>
            </p:nvSpPr>
            <p:spPr>
              <a:xfrm>
                <a:off x="4090967" y="414953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51" name="Oval 250">
                <a:extLst>
                  <a:ext uri="{FF2B5EF4-FFF2-40B4-BE49-F238E27FC236}">
                    <a16:creationId xmlns:a16="http://schemas.microsoft.com/office/drawing/2014/main" id="{76A9B483-1F7D-473F-A36D-8E738ABD2E66}"/>
                  </a:ext>
                </a:extLst>
              </p:cNvPr>
              <p:cNvSpPr/>
              <p:nvPr/>
            </p:nvSpPr>
            <p:spPr>
              <a:xfrm>
                <a:off x="2333221" y="4384214"/>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252" name="Group 251">
              <a:extLst>
                <a:ext uri="{FF2B5EF4-FFF2-40B4-BE49-F238E27FC236}">
                  <a16:creationId xmlns:a16="http://schemas.microsoft.com/office/drawing/2014/main" id="{8546F25A-74C8-49BD-8EBB-4FFA20F49BF0}"/>
                </a:ext>
              </a:extLst>
            </p:cNvPr>
            <p:cNvGrpSpPr/>
            <p:nvPr/>
          </p:nvGrpSpPr>
          <p:grpSpPr>
            <a:xfrm>
              <a:off x="1583771" y="3347361"/>
              <a:ext cx="2545317" cy="1777476"/>
              <a:chOff x="1583771" y="3365058"/>
              <a:chExt cx="2545317" cy="1777476"/>
            </a:xfrm>
          </p:grpSpPr>
          <p:sp>
            <p:nvSpPr>
              <p:cNvPr id="253" name="Freeform: Shape 6">
                <a:extLst>
                  <a:ext uri="{FF2B5EF4-FFF2-40B4-BE49-F238E27FC236}">
                    <a16:creationId xmlns:a16="http://schemas.microsoft.com/office/drawing/2014/main" id="{A9754590-7AFF-4DED-8E72-0DF57F3C4F10}"/>
                  </a:ext>
                </a:extLst>
              </p:cNvPr>
              <p:cNvSpPr/>
              <p:nvPr/>
            </p:nvSpPr>
            <p:spPr>
              <a:xfrm>
                <a:off x="1647221" y="3365058"/>
                <a:ext cx="2481867" cy="1714818"/>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254" name="Group 253">
                <a:extLst>
                  <a:ext uri="{FF2B5EF4-FFF2-40B4-BE49-F238E27FC236}">
                    <a16:creationId xmlns:a16="http://schemas.microsoft.com/office/drawing/2014/main" id="{D178CCB4-6C23-406C-B244-54BF399C81E8}"/>
                  </a:ext>
                </a:extLst>
              </p:cNvPr>
              <p:cNvGrpSpPr/>
              <p:nvPr/>
            </p:nvGrpSpPr>
            <p:grpSpPr>
              <a:xfrm>
                <a:off x="1583771" y="3365149"/>
                <a:ext cx="61200" cy="1601203"/>
                <a:chOff x="1596650" y="3281571"/>
                <a:chExt cx="61200" cy="1601203"/>
              </a:xfrm>
            </p:grpSpPr>
            <p:cxnSp>
              <p:nvCxnSpPr>
                <p:cNvPr id="261" name="Straight Connector 260">
                  <a:extLst>
                    <a:ext uri="{FF2B5EF4-FFF2-40B4-BE49-F238E27FC236}">
                      <a16:creationId xmlns:a16="http://schemas.microsoft.com/office/drawing/2014/main" id="{81A208D5-2F99-4D27-881D-03B99A889572}"/>
                    </a:ext>
                  </a:extLst>
                </p:cNvPr>
                <p:cNvCxnSpPr/>
                <p:nvPr/>
              </p:nvCxnSpPr>
              <p:spPr>
                <a:xfrm>
                  <a:off x="1596650" y="3815305"/>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84B26E23-135E-418E-9743-DBD6D28A1A01}"/>
                    </a:ext>
                  </a:extLst>
                </p:cNvPr>
                <p:cNvCxnSpPr/>
                <p:nvPr/>
              </p:nvCxnSpPr>
              <p:spPr>
                <a:xfrm>
                  <a:off x="1596650"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AE9DEA8C-840D-470A-B611-0FEEE1FDA639}"/>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C16E728E-C686-46BA-9714-A4A0249417D9}"/>
                    </a:ext>
                  </a:extLst>
                </p:cNvPr>
                <p:cNvCxnSpPr/>
                <p:nvPr/>
              </p:nvCxnSpPr>
              <p:spPr>
                <a:xfrm>
                  <a:off x="1596650" y="434903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55" name="Group 254">
                <a:extLst>
                  <a:ext uri="{FF2B5EF4-FFF2-40B4-BE49-F238E27FC236}">
                    <a16:creationId xmlns:a16="http://schemas.microsoft.com/office/drawing/2014/main" id="{53E6CE47-0EC5-4EE3-86C3-B2B1A0200337}"/>
                  </a:ext>
                </a:extLst>
              </p:cNvPr>
              <p:cNvGrpSpPr/>
              <p:nvPr/>
            </p:nvGrpSpPr>
            <p:grpSpPr>
              <a:xfrm>
                <a:off x="1787130" y="5081334"/>
                <a:ext cx="2341471" cy="61200"/>
                <a:chOff x="1800009" y="4997756"/>
                <a:chExt cx="2341471" cy="61200"/>
              </a:xfrm>
            </p:grpSpPr>
            <p:cxnSp>
              <p:nvCxnSpPr>
                <p:cNvPr id="256" name="Straight Connector 255">
                  <a:extLst>
                    <a:ext uri="{FF2B5EF4-FFF2-40B4-BE49-F238E27FC236}">
                      <a16:creationId xmlns:a16="http://schemas.microsoft.com/office/drawing/2014/main" id="{5EDAE784-F9DC-4E11-AE2E-F3A8792AF9B9}"/>
                    </a:ext>
                  </a:extLst>
                </p:cNvPr>
                <p:cNvCxnSpPr/>
                <p:nvPr/>
              </p:nvCxnSpPr>
              <p:spPr>
                <a:xfrm rot="5400000">
                  <a:off x="3521865"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A108B9BA-B83F-4E60-A50E-C62DC26B46ED}"/>
                    </a:ext>
                  </a:extLst>
                </p:cNvPr>
                <p:cNvCxnSpPr/>
                <p:nvPr/>
              </p:nvCxnSpPr>
              <p:spPr>
                <a:xfrm rot="5400000">
                  <a:off x="2937713"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a16="http://schemas.microsoft.com/office/drawing/2014/main" id="{58534663-D2C4-4633-A7AA-3494F8A98863}"/>
                    </a:ext>
                  </a:extLst>
                </p:cNvPr>
                <p:cNvCxnSpPr/>
                <p:nvPr/>
              </p:nvCxnSpPr>
              <p:spPr>
                <a:xfrm rot="5400000">
                  <a:off x="2353561"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E7F7B91F-39D6-40DC-8888-2B50EF99CE7F}"/>
                    </a:ext>
                  </a:extLst>
                </p:cNvPr>
                <p:cNvCxnSpPr/>
                <p:nvPr/>
              </p:nvCxnSpPr>
              <p:spPr>
                <a:xfrm rot="5400000">
                  <a:off x="1769409"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DEC12B10-2B07-4C61-A310-6D2A9C436410}"/>
                    </a:ext>
                  </a:extLst>
                </p:cNvPr>
                <p:cNvCxnSpPr/>
                <p:nvPr/>
              </p:nvCxnSpPr>
              <p:spPr>
                <a:xfrm rot="5400000">
                  <a:off x="4110880"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269" name="Group 268">
              <a:extLst>
                <a:ext uri="{FF2B5EF4-FFF2-40B4-BE49-F238E27FC236}">
                  <a16:creationId xmlns:a16="http://schemas.microsoft.com/office/drawing/2014/main" id="{454BF841-1080-42F1-A269-FAA22567A008}"/>
                </a:ext>
              </a:extLst>
            </p:cNvPr>
            <p:cNvGrpSpPr/>
            <p:nvPr/>
          </p:nvGrpSpPr>
          <p:grpSpPr>
            <a:xfrm>
              <a:off x="1705234" y="5117090"/>
              <a:ext cx="2525734" cy="184666"/>
              <a:chOff x="1718113" y="5038404"/>
              <a:chExt cx="2525734" cy="184666"/>
            </a:xfrm>
          </p:grpSpPr>
          <p:sp>
            <p:nvSpPr>
              <p:cNvPr id="270" name="TextBox 269">
                <a:extLst>
                  <a:ext uri="{FF2B5EF4-FFF2-40B4-BE49-F238E27FC236}">
                    <a16:creationId xmlns:a16="http://schemas.microsoft.com/office/drawing/2014/main" id="{4F7646D7-A2B1-4012-BF60-61AEC84FD1EC}"/>
                  </a:ext>
                </a:extLst>
              </p:cNvPr>
              <p:cNvSpPr txBox="1"/>
              <p:nvPr/>
            </p:nvSpPr>
            <p:spPr>
              <a:xfrm>
                <a:off x="4038094" y="5038404"/>
                <a:ext cx="205753" cy="184666"/>
              </a:xfrm>
              <a:prstGeom prst="rect">
                <a:avLst/>
              </a:prstGeom>
              <a:noFill/>
            </p:spPr>
            <p:txBody>
              <a:bodyPr wrap="none" lIns="36000" tIns="0" rIns="36000" bIns="0" rtlCol="0">
                <a:spAutoFit/>
              </a:bodyPr>
              <a:lstStyle/>
              <a:p>
                <a:pPr algn="ctr"/>
                <a:r>
                  <a:rPr lang="en-GB" sz="1200" dirty="0">
                    <a:solidFill>
                      <a:srgbClr val="000000"/>
                    </a:solidFill>
                  </a:rPr>
                  <a:t>12</a:t>
                </a:r>
              </a:p>
            </p:txBody>
          </p:sp>
          <p:sp>
            <p:nvSpPr>
              <p:cNvPr id="271" name="TextBox 270">
                <a:extLst>
                  <a:ext uri="{FF2B5EF4-FFF2-40B4-BE49-F238E27FC236}">
                    <a16:creationId xmlns:a16="http://schemas.microsoft.com/office/drawing/2014/main" id="{438FBAAD-B302-4111-9F3C-95E1662FB3B2}"/>
                  </a:ext>
                </a:extLst>
              </p:cNvPr>
              <p:cNvSpPr txBox="1"/>
              <p:nvPr/>
            </p:nvSpPr>
            <p:spPr>
              <a:xfrm>
                <a:off x="3468459" y="5038404"/>
                <a:ext cx="168884" cy="184666"/>
              </a:xfrm>
              <a:prstGeom prst="rect">
                <a:avLst/>
              </a:prstGeom>
              <a:noFill/>
            </p:spPr>
            <p:txBody>
              <a:bodyPr wrap="none" lIns="36000" tIns="0" rIns="36000" bIns="0" rtlCol="0">
                <a:spAutoFit/>
              </a:bodyPr>
              <a:lstStyle/>
              <a:p>
                <a:pPr algn="ctr"/>
                <a:r>
                  <a:rPr lang="en-GB" sz="1200" dirty="0">
                    <a:solidFill>
                      <a:srgbClr val="000000"/>
                    </a:solidFill>
                  </a:rPr>
                  <a:t>9</a:t>
                </a:r>
              </a:p>
            </p:txBody>
          </p:sp>
          <p:sp>
            <p:nvSpPr>
              <p:cNvPr id="272" name="TextBox 271">
                <a:extLst>
                  <a:ext uri="{FF2B5EF4-FFF2-40B4-BE49-F238E27FC236}">
                    <a16:creationId xmlns:a16="http://schemas.microsoft.com/office/drawing/2014/main" id="{9AD679F1-F60A-4078-B9D2-A695F8E034E4}"/>
                  </a:ext>
                </a:extLst>
              </p:cNvPr>
              <p:cNvSpPr txBox="1"/>
              <p:nvPr/>
            </p:nvSpPr>
            <p:spPr>
              <a:xfrm>
                <a:off x="2884744" y="5038404"/>
                <a:ext cx="168884" cy="184666"/>
              </a:xfrm>
              <a:prstGeom prst="rect">
                <a:avLst/>
              </a:prstGeom>
              <a:noFill/>
            </p:spPr>
            <p:txBody>
              <a:bodyPr wrap="none" lIns="36000" tIns="0" rIns="36000" bIns="0" rtlCol="0">
                <a:spAutoFit/>
              </a:bodyPr>
              <a:lstStyle/>
              <a:p>
                <a:pPr algn="ctr"/>
                <a:r>
                  <a:rPr lang="en-GB" sz="1200" dirty="0">
                    <a:solidFill>
                      <a:srgbClr val="000000"/>
                    </a:solidFill>
                  </a:rPr>
                  <a:t>6</a:t>
                </a:r>
              </a:p>
            </p:txBody>
          </p:sp>
          <p:sp>
            <p:nvSpPr>
              <p:cNvPr id="273" name="TextBox 272">
                <a:extLst>
                  <a:ext uri="{FF2B5EF4-FFF2-40B4-BE49-F238E27FC236}">
                    <a16:creationId xmlns:a16="http://schemas.microsoft.com/office/drawing/2014/main" id="{59DB55A3-DEC0-490B-BBEF-A396B5261016}"/>
                  </a:ext>
                </a:extLst>
              </p:cNvPr>
              <p:cNvSpPr txBox="1"/>
              <p:nvPr/>
            </p:nvSpPr>
            <p:spPr>
              <a:xfrm>
                <a:off x="2304234" y="5038404"/>
                <a:ext cx="162472" cy="184666"/>
              </a:xfrm>
              <a:prstGeom prst="rect">
                <a:avLst/>
              </a:prstGeom>
              <a:noFill/>
            </p:spPr>
            <p:txBody>
              <a:bodyPr wrap="none" lIns="36000" tIns="0" rIns="36000" bIns="0" rtlCol="0">
                <a:spAutoFit/>
              </a:bodyPr>
              <a:lstStyle/>
              <a:p>
                <a:pPr algn="ctr"/>
                <a:r>
                  <a:rPr lang="en-GB" sz="1200" dirty="0">
                    <a:solidFill>
                      <a:srgbClr val="000000"/>
                    </a:solidFill>
                  </a:rPr>
                  <a:t>3</a:t>
                </a:r>
              </a:p>
            </p:txBody>
          </p:sp>
          <p:sp>
            <p:nvSpPr>
              <p:cNvPr id="274" name="TextBox 273">
                <a:extLst>
                  <a:ext uri="{FF2B5EF4-FFF2-40B4-BE49-F238E27FC236}">
                    <a16:creationId xmlns:a16="http://schemas.microsoft.com/office/drawing/2014/main" id="{C9527EED-D918-4EBD-A696-81E5F4696787}"/>
                  </a:ext>
                </a:extLst>
              </p:cNvPr>
              <p:cNvSpPr txBox="1"/>
              <p:nvPr/>
            </p:nvSpPr>
            <p:spPr>
              <a:xfrm>
                <a:off x="1718113" y="5038404"/>
                <a:ext cx="167281" cy="184666"/>
              </a:xfrm>
              <a:prstGeom prst="rect">
                <a:avLst/>
              </a:prstGeom>
              <a:noFill/>
            </p:spPr>
            <p:txBody>
              <a:bodyPr wrap="none" lIns="36000" tIns="0" rIns="36000" bIns="0" rtlCol="0">
                <a:spAutoFit/>
              </a:bodyPr>
              <a:lstStyle/>
              <a:p>
                <a:pPr algn="ctr"/>
                <a:r>
                  <a:rPr lang="en-GB" sz="1200" dirty="0">
                    <a:solidFill>
                      <a:srgbClr val="000000"/>
                    </a:solidFill>
                  </a:rPr>
                  <a:t>0</a:t>
                </a:r>
              </a:p>
            </p:txBody>
          </p:sp>
        </p:grpSp>
        <p:sp>
          <p:nvSpPr>
            <p:cNvPr id="275" name="TextBox 274">
              <a:extLst>
                <a:ext uri="{FF2B5EF4-FFF2-40B4-BE49-F238E27FC236}">
                  <a16:creationId xmlns:a16="http://schemas.microsoft.com/office/drawing/2014/main" id="{0216EB8E-73BB-4ED7-A342-C4AAA5BE3D61}"/>
                </a:ext>
              </a:extLst>
            </p:cNvPr>
            <p:cNvSpPr txBox="1"/>
            <p:nvPr/>
          </p:nvSpPr>
          <p:spPr>
            <a:xfrm>
              <a:off x="1787130" y="5245924"/>
              <a:ext cx="2336607" cy="215444"/>
            </a:xfrm>
            <a:prstGeom prst="rect">
              <a:avLst/>
            </a:prstGeom>
            <a:noFill/>
          </p:spPr>
          <p:txBody>
            <a:bodyPr wrap="square" lIns="36000" tIns="0" rIns="36000" bIns="0" rtlCol="0">
              <a:spAutoFit/>
            </a:bodyPr>
            <a:lstStyle/>
            <a:p>
              <a:pPr algn="ctr"/>
              <a:r>
                <a:rPr lang="en-GB" sz="1400" b="1" dirty="0">
                  <a:solidFill>
                    <a:srgbClr val="000000"/>
                  </a:solidFill>
                </a:rPr>
                <a:t>Month</a:t>
              </a:r>
            </a:p>
          </p:txBody>
        </p:sp>
        <p:grpSp>
          <p:nvGrpSpPr>
            <p:cNvPr id="276" name="Group 275">
              <a:extLst>
                <a:ext uri="{FF2B5EF4-FFF2-40B4-BE49-F238E27FC236}">
                  <a16:creationId xmlns:a16="http://schemas.microsoft.com/office/drawing/2014/main" id="{1CFDFE01-870F-4675-B2DF-7EB7AF9EFBCC}"/>
                </a:ext>
              </a:extLst>
            </p:cNvPr>
            <p:cNvGrpSpPr/>
            <p:nvPr/>
          </p:nvGrpSpPr>
          <p:grpSpPr>
            <a:xfrm>
              <a:off x="1202387" y="3253335"/>
              <a:ext cx="378830" cy="1788470"/>
              <a:chOff x="1215266" y="3187454"/>
              <a:chExt cx="378830" cy="1788470"/>
            </a:xfrm>
          </p:grpSpPr>
          <p:sp>
            <p:nvSpPr>
              <p:cNvPr id="277" name="TextBox 276">
                <a:extLst>
                  <a:ext uri="{FF2B5EF4-FFF2-40B4-BE49-F238E27FC236}">
                    <a16:creationId xmlns:a16="http://schemas.microsoft.com/office/drawing/2014/main" id="{02696357-8BEA-45E9-8877-E14C42D03D5E}"/>
                  </a:ext>
                </a:extLst>
              </p:cNvPr>
              <p:cNvSpPr txBox="1"/>
              <p:nvPr/>
            </p:nvSpPr>
            <p:spPr>
              <a:xfrm>
                <a:off x="1215266" y="4787144"/>
                <a:ext cx="378830" cy="184666"/>
              </a:xfrm>
              <a:prstGeom prst="rect">
                <a:avLst/>
              </a:prstGeom>
              <a:noFill/>
            </p:spPr>
            <p:txBody>
              <a:bodyPr wrap="square" lIns="0" tIns="0" rIns="108000" bIns="0" rtlCol="0" anchor="ctr">
                <a:spAutoFit/>
              </a:bodyPr>
              <a:lstStyle/>
              <a:p>
                <a:pPr algn="r"/>
                <a:endParaRPr lang="en-GB" sz="1200" dirty="0">
                  <a:solidFill>
                    <a:srgbClr val="272727"/>
                  </a:solidFill>
                </a:endParaRPr>
              </a:p>
            </p:txBody>
          </p:sp>
          <p:sp>
            <p:nvSpPr>
              <p:cNvPr id="278" name="TextBox 277">
                <a:extLst>
                  <a:ext uri="{FF2B5EF4-FFF2-40B4-BE49-F238E27FC236}">
                    <a16:creationId xmlns:a16="http://schemas.microsoft.com/office/drawing/2014/main" id="{1D6B981D-2C35-4FB8-8298-0C6CB28A0E7E}"/>
                  </a:ext>
                </a:extLst>
              </p:cNvPr>
              <p:cNvSpPr txBox="1"/>
              <p:nvPr/>
            </p:nvSpPr>
            <p:spPr>
              <a:xfrm>
                <a:off x="1315747" y="4256656"/>
                <a:ext cx="278348" cy="184666"/>
              </a:xfrm>
              <a:prstGeom prst="rect">
                <a:avLst/>
              </a:prstGeom>
              <a:noFill/>
            </p:spPr>
            <p:txBody>
              <a:bodyPr wrap="square" lIns="0" tIns="0" rIns="36000" bIns="0" rtlCol="0" anchor="ctr">
                <a:spAutoFit/>
              </a:bodyPr>
              <a:lstStyle/>
              <a:p>
                <a:pPr algn="r"/>
                <a:r>
                  <a:rPr lang="en-GB" sz="1200" dirty="0">
                    <a:solidFill>
                      <a:srgbClr val="000000"/>
                    </a:solidFill>
                  </a:rPr>
                  <a:t>10</a:t>
                </a:r>
              </a:p>
            </p:txBody>
          </p:sp>
          <p:sp>
            <p:nvSpPr>
              <p:cNvPr id="290" name="TextBox 289">
                <a:extLst>
                  <a:ext uri="{FF2B5EF4-FFF2-40B4-BE49-F238E27FC236}">
                    <a16:creationId xmlns:a16="http://schemas.microsoft.com/office/drawing/2014/main" id="{81726C51-CAFE-4650-9FF4-73A6B38A1665}"/>
                  </a:ext>
                </a:extLst>
              </p:cNvPr>
              <p:cNvSpPr txBox="1"/>
              <p:nvPr/>
            </p:nvSpPr>
            <p:spPr>
              <a:xfrm>
                <a:off x="1355226" y="3187454"/>
                <a:ext cx="238869" cy="184666"/>
              </a:xfrm>
              <a:prstGeom prst="rect">
                <a:avLst/>
              </a:prstGeom>
              <a:noFill/>
            </p:spPr>
            <p:txBody>
              <a:bodyPr wrap="square" lIns="0" tIns="0" rIns="36000" bIns="0" rtlCol="0" anchor="ctr">
                <a:spAutoFit/>
              </a:bodyPr>
              <a:lstStyle/>
              <a:p>
                <a:pPr algn="r"/>
                <a:r>
                  <a:rPr lang="en-GB" sz="1200" dirty="0">
                    <a:solidFill>
                      <a:srgbClr val="000000"/>
                    </a:solidFill>
                  </a:rPr>
                  <a:t>30</a:t>
                </a:r>
              </a:p>
            </p:txBody>
          </p:sp>
          <p:sp>
            <p:nvSpPr>
              <p:cNvPr id="291" name="TextBox 290">
                <a:extLst>
                  <a:ext uri="{FF2B5EF4-FFF2-40B4-BE49-F238E27FC236}">
                    <a16:creationId xmlns:a16="http://schemas.microsoft.com/office/drawing/2014/main" id="{D65EA035-65E9-45D9-BF16-41D245A86384}"/>
                  </a:ext>
                </a:extLst>
              </p:cNvPr>
              <p:cNvSpPr txBox="1"/>
              <p:nvPr/>
            </p:nvSpPr>
            <p:spPr>
              <a:xfrm>
                <a:off x="1315747" y="3722055"/>
                <a:ext cx="278348" cy="184666"/>
              </a:xfrm>
              <a:prstGeom prst="rect">
                <a:avLst/>
              </a:prstGeom>
              <a:noFill/>
            </p:spPr>
            <p:txBody>
              <a:bodyPr wrap="square" lIns="0" tIns="0" rIns="36000" bIns="0" rtlCol="0" anchor="ctr">
                <a:spAutoFit/>
              </a:bodyPr>
              <a:lstStyle/>
              <a:p>
                <a:pPr algn="r"/>
                <a:r>
                  <a:rPr lang="en-GB" sz="1200" dirty="0">
                    <a:solidFill>
                      <a:srgbClr val="000000"/>
                    </a:solidFill>
                  </a:rPr>
                  <a:t>20</a:t>
                </a:r>
              </a:p>
            </p:txBody>
          </p:sp>
          <p:sp>
            <p:nvSpPr>
              <p:cNvPr id="294" name="TextBox 293">
                <a:extLst>
                  <a:ext uri="{FF2B5EF4-FFF2-40B4-BE49-F238E27FC236}">
                    <a16:creationId xmlns:a16="http://schemas.microsoft.com/office/drawing/2014/main" id="{B2A4A77E-328D-4517-B5BE-0A39BFC91956}"/>
                  </a:ext>
                </a:extLst>
              </p:cNvPr>
              <p:cNvSpPr txBox="1"/>
              <p:nvPr/>
            </p:nvSpPr>
            <p:spPr>
              <a:xfrm>
                <a:off x="1315747" y="4791258"/>
                <a:ext cx="278348" cy="184666"/>
              </a:xfrm>
              <a:prstGeom prst="rect">
                <a:avLst/>
              </a:prstGeom>
              <a:noFill/>
            </p:spPr>
            <p:txBody>
              <a:bodyPr wrap="square" lIns="0" tIns="0" rIns="36000" bIns="0" rtlCol="0" anchor="ctr">
                <a:spAutoFit/>
              </a:bodyPr>
              <a:lstStyle/>
              <a:p>
                <a:pPr algn="r"/>
                <a:r>
                  <a:rPr lang="en-GB" sz="1200" dirty="0">
                    <a:solidFill>
                      <a:srgbClr val="272727"/>
                    </a:solidFill>
                  </a:rPr>
                  <a:t>0</a:t>
                </a:r>
              </a:p>
            </p:txBody>
          </p:sp>
        </p:grpSp>
        <p:sp>
          <p:nvSpPr>
            <p:cNvPr id="295" name="TextBox 294">
              <a:extLst>
                <a:ext uri="{FF2B5EF4-FFF2-40B4-BE49-F238E27FC236}">
                  <a16:creationId xmlns:a16="http://schemas.microsoft.com/office/drawing/2014/main" id="{26035A2D-0577-4CE3-9582-067178A4AF53}"/>
                </a:ext>
              </a:extLst>
            </p:cNvPr>
            <p:cNvSpPr txBox="1"/>
            <p:nvPr/>
          </p:nvSpPr>
          <p:spPr>
            <a:xfrm rot="16200000">
              <a:off x="157968" y="3898253"/>
              <a:ext cx="1602205" cy="498598"/>
            </a:xfrm>
            <a:prstGeom prst="rect">
              <a:avLst/>
            </a:prstGeom>
            <a:noFill/>
          </p:spPr>
          <p:txBody>
            <a:bodyPr wrap="square" lIns="0" tIns="0" rIns="0" bIns="0" rtlCol="0">
              <a:spAutoFit/>
            </a:bodyPr>
            <a:lstStyle/>
            <a:p>
              <a:pPr algn="ctr">
                <a:lnSpc>
                  <a:spcPct val="90000"/>
                </a:lnSpc>
              </a:pPr>
              <a:r>
                <a:rPr lang="en-GB" sz="1200" b="1" dirty="0">
                  <a:solidFill>
                    <a:srgbClr val="000000"/>
                  </a:solidFill>
                </a:rPr>
                <a:t>Percent of men who</a:t>
              </a:r>
              <a:br>
                <a:rPr lang="en-GB" sz="1200" b="1" dirty="0">
                  <a:solidFill>
                    <a:srgbClr val="000000"/>
                  </a:solidFill>
                </a:rPr>
              </a:br>
              <a:r>
                <a:rPr lang="en-GB" sz="1200" b="1" dirty="0">
                  <a:solidFill>
                    <a:srgbClr val="000000"/>
                  </a:solidFill>
                </a:rPr>
                <a:t>walked ≥50 m further</a:t>
              </a:r>
              <a:br>
                <a:rPr lang="en-GB" sz="1200" b="1" dirty="0">
                  <a:solidFill>
                    <a:srgbClr val="000000"/>
                  </a:solidFill>
                </a:rPr>
              </a:br>
              <a:r>
                <a:rPr lang="en-GB" sz="1200" b="1" dirty="0">
                  <a:solidFill>
                    <a:srgbClr val="000000"/>
                  </a:solidFill>
                </a:rPr>
                <a:t>than at baseline</a:t>
              </a:r>
            </a:p>
          </p:txBody>
        </p:sp>
        <p:sp>
          <p:nvSpPr>
            <p:cNvPr id="296" name="TextBox 295">
              <a:extLst>
                <a:ext uri="{FF2B5EF4-FFF2-40B4-BE49-F238E27FC236}">
                  <a16:creationId xmlns:a16="http://schemas.microsoft.com/office/drawing/2014/main" id="{039A5949-D08D-41A1-B806-1C7D1A9CCBB7}"/>
                </a:ext>
              </a:extLst>
            </p:cNvPr>
            <p:cNvSpPr txBox="1"/>
            <p:nvPr/>
          </p:nvSpPr>
          <p:spPr>
            <a:xfrm>
              <a:off x="3543272" y="3337733"/>
              <a:ext cx="652743" cy="261610"/>
            </a:xfrm>
            <a:prstGeom prst="rect">
              <a:avLst/>
            </a:prstGeom>
            <a:noFill/>
          </p:spPr>
          <p:txBody>
            <a:bodyPr wrap="none" rtlCol="0">
              <a:spAutoFit/>
            </a:bodyPr>
            <a:lstStyle/>
            <a:p>
              <a:r>
                <a:rPr lang="en-GB" sz="1100" dirty="0">
                  <a:solidFill>
                    <a:srgbClr val="000000"/>
                  </a:solidFill>
                </a:rPr>
                <a:t>p=0.20</a:t>
              </a:r>
            </a:p>
          </p:txBody>
        </p:sp>
        <p:grpSp>
          <p:nvGrpSpPr>
            <p:cNvPr id="297" name="Group 296">
              <a:extLst>
                <a:ext uri="{FF2B5EF4-FFF2-40B4-BE49-F238E27FC236}">
                  <a16:creationId xmlns:a16="http://schemas.microsoft.com/office/drawing/2014/main" id="{243665CF-B800-4777-B3DA-AF551B0EEEF4}"/>
                </a:ext>
              </a:extLst>
            </p:cNvPr>
            <p:cNvGrpSpPr/>
            <p:nvPr/>
          </p:nvGrpSpPr>
          <p:grpSpPr>
            <a:xfrm>
              <a:off x="1721948" y="3322173"/>
              <a:ext cx="850648" cy="333938"/>
              <a:chOff x="1840742" y="3284538"/>
              <a:chExt cx="850648" cy="333938"/>
            </a:xfrm>
          </p:grpSpPr>
          <p:sp>
            <p:nvSpPr>
              <p:cNvPr id="298" name="TextBox 297">
                <a:extLst>
                  <a:ext uri="{FF2B5EF4-FFF2-40B4-BE49-F238E27FC236}">
                    <a16:creationId xmlns:a16="http://schemas.microsoft.com/office/drawing/2014/main" id="{F169C328-4D77-4FAD-B0F3-16A330A2E87A}"/>
                  </a:ext>
                </a:extLst>
              </p:cNvPr>
              <p:cNvSpPr txBox="1"/>
              <p:nvPr/>
            </p:nvSpPr>
            <p:spPr>
              <a:xfrm>
                <a:off x="1886361" y="3284538"/>
                <a:ext cx="805029" cy="333938"/>
              </a:xfrm>
              <a:prstGeom prst="rect">
                <a:avLst/>
              </a:prstGeom>
              <a:noFill/>
            </p:spPr>
            <p:txBody>
              <a:bodyPr wrap="none" tIns="0" bIns="0" rtlCol="0">
                <a:spAutoFit/>
              </a:bodyPr>
              <a:lstStyle/>
              <a:p>
                <a:pPr>
                  <a:lnSpc>
                    <a:spcPct val="90000"/>
                  </a:lnSpc>
                </a:pPr>
                <a:r>
                  <a:rPr lang="en-GB" sz="1200" dirty="0">
                    <a:solidFill>
                      <a:srgbClr val="000000"/>
                    </a:solidFill>
                  </a:rPr>
                  <a:t>TTh</a:t>
                </a:r>
              </a:p>
              <a:p>
                <a:pPr>
                  <a:lnSpc>
                    <a:spcPct val="90000"/>
                  </a:lnSpc>
                </a:pPr>
                <a:r>
                  <a:rPr lang="en-GB" sz="1200" dirty="0">
                    <a:solidFill>
                      <a:srgbClr val="000000"/>
                    </a:solidFill>
                  </a:rPr>
                  <a:t>Placebo</a:t>
                </a:r>
              </a:p>
            </p:txBody>
          </p:sp>
          <p:sp>
            <p:nvSpPr>
              <p:cNvPr id="299" name="Oval 298">
                <a:extLst>
                  <a:ext uri="{FF2B5EF4-FFF2-40B4-BE49-F238E27FC236}">
                    <a16:creationId xmlns:a16="http://schemas.microsoft.com/office/drawing/2014/main" id="{CB5FEB91-B87D-4860-A838-16110414F3E0}"/>
                  </a:ext>
                </a:extLst>
              </p:cNvPr>
              <p:cNvSpPr/>
              <p:nvPr/>
            </p:nvSpPr>
            <p:spPr>
              <a:xfrm>
                <a:off x="1840742" y="333325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01" name="Oval 300">
                <a:extLst>
                  <a:ext uri="{FF2B5EF4-FFF2-40B4-BE49-F238E27FC236}">
                    <a16:creationId xmlns:a16="http://schemas.microsoft.com/office/drawing/2014/main" id="{A481E4E7-A2B5-4884-9C96-41DA2D9C56B7}"/>
                  </a:ext>
                </a:extLst>
              </p:cNvPr>
              <p:cNvSpPr/>
              <p:nvPr/>
            </p:nvSpPr>
            <p:spPr>
              <a:xfrm>
                <a:off x="1840742" y="348960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461" name="Group 460">
              <a:extLst>
                <a:ext uri="{FF2B5EF4-FFF2-40B4-BE49-F238E27FC236}">
                  <a16:creationId xmlns:a16="http://schemas.microsoft.com/office/drawing/2014/main" id="{6E808D50-0E04-491C-875C-48441E3D33E9}"/>
                </a:ext>
              </a:extLst>
            </p:cNvPr>
            <p:cNvGrpSpPr/>
            <p:nvPr/>
          </p:nvGrpSpPr>
          <p:grpSpPr>
            <a:xfrm>
              <a:off x="4743860" y="5333828"/>
              <a:ext cx="3593490" cy="610808"/>
              <a:chOff x="929399" y="4903517"/>
              <a:chExt cx="3593490" cy="610808"/>
            </a:xfrm>
          </p:grpSpPr>
          <p:sp>
            <p:nvSpPr>
              <p:cNvPr id="504" name="TextBox 503">
                <a:extLst>
                  <a:ext uri="{FF2B5EF4-FFF2-40B4-BE49-F238E27FC236}">
                    <a16:creationId xmlns:a16="http://schemas.microsoft.com/office/drawing/2014/main" id="{E726936A-3D2D-49AC-973C-24F6F4637BCE}"/>
                  </a:ext>
                </a:extLst>
              </p:cNvPr>
              <p:cNvSpPr txBox="1"/>
              <p:nvPr/>
            </p:nvSpPr>
            <p:spPr>
              <a:xfrm>
                <a:off x="4193705" y="5055866"/>
                <a:ext cx="329184"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346</a:t>
                </a:r>
              </a:p>
              <a:p>
                <a:pPr algn="ctr">
                  <a:lnSpc>
                    <a:spcPct val="90000"/>
                  </a:lnSpc>
                </a:pPr>
                <a:r>
                  <a:rPr lang="en-GB" sz="1100" dirty="0">
                    <a:solidFill>
                      <a:srgbClr val="000000"/>
                    </a:solidFill>
                  </a:rPr>
                  <a:t>326</a:t>
                </a:r>
              </a:p>
            </p:txBody>
          </p:sp>
          <p:sp>
            <p:nvSpPr>
              <p:cNvPr id="505" name="TextBox 504">
                <a:extLst>
                  <a:ext uri="{FF2B5EF4-FFF2-40B4-BE49-F238E27FC236}">
                    <a16:creationId xmlns:a16="http://schemas.microsoft.com/office/drawing/2014/main" id="{C317B0BE-89D2-43CF-BF7E-549B8A8A0639}"/>
                  </a:ext>
                </a:extLst>
              </p:cNvPr>
              <p:cNvSpPr txBox="1"/>
              <p:nvPr/>
            </p:nvSpPr>
            <p:spPr>
              <a:xfrm>
                <a:off x="3609990" y="5055866"/>
                <a:ext cx="329184" cy="45845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348</a:t>
                </a:r>
              </a:p>
              <a:p>
                <a:pPr algn="ctr">
                  <a:lnSpc>
                    <a:spcPct val="90000"/>
                  </a:lnSpc>
                </a:pPr>
                <a:r>
                  <a:rPr lang="en-GB" sz="1100" dirty="0">
                    <a:solidFill>
                      <a:srgbClr val="000000"/>
                    </a:solidFill>
                  </a:rPr>
                  <a:t>320</a:t>
                </a:r>
              </a:p>
              <a:p>
                <a:pPr algn="ctr">
                  <a:lnSpc>
                    <a:spcPct val="90000"/>
                  </a:lnSpc>
                </a:pPr>
                <a:endParaRPr lang="en-GB" sz="1100" dirty="0">
                  <a:solidFill>
                    <a:srgbClr val="000000"/>
                  </a:solidFill>
                </a:endParaRPr>
              </a:p>
            </p:txBody>
          </p:sp>
          <p:sp>
            <p:nvSpPr>
              <p:cNvPr id="506" name="TextBox 505">
                <a:extLst>
                  <a:ext uri="{FF2B5EF4-FFF2-40B4-BE49-F238E27FC236}">
                    <a16:creationId xmlns:a16="http://schemas.microsoft.com/office/drawing/2014/main" id="{54751C2B-09F4-4E42-A6D7-C001F09BDFC7}"/>
                  </a:ext>
                </a:extLst>
              </p:cNvPr>
              <p:cNvSpPr txBox="1"/>
              <p:nvPr/>
            </p:nvSpPr>
            <p:spPr>
              <a:xfrm>
                <a:off x="3026275" y="5055866"/>
                <a:ext cx="329184"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358</a:t>
                </a:r>
              </a:p>
              <a:p>
                <a:pPr algn="ctr">
                  <a:lnSpc>
                    <a:spcPct val="90000"/>
                  </a:lnSpc>
                </a:pPr>
                <a:r>
                  <a:rPr lang="en-GB" sz="1100" dirty="0">
                    <a:solidFill>
                      <a:srgbClr val="000000"/>
                    </a:solidFill>
                  </a:rPr>
                  <a:t>339</a:t>
                </a:r>
              </a:p>
            </p:txBody>
          </p:sp>
          <p:sp>
            <p:nvSpPr>
              <p:cNvPr id="507" name="TextBox 506">
                <a:extLst>
                  <a:ext uri="{FF2B5EF4-FFF2-40B4-BE49-F238E27FC236}">
                    <a16:creationId xmlns:a16="http://schemas.microsoft.com/office/drawing/2014/main" id="{BA3CECE2-333F-4211-B43A-47F72E25EF21}"/>
                  </a:ext>
                </a:extLst>
              </p:cNvPr>
              <p:cNvSpPr txBox="1"/>
              <p:nvPr/>
            </p:nvSpPr>
            <p:spPr>
              <a:xfrm>
                <a:off x="2441757" y="5055866"/>
                <a:ext cx="330787"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368</a:t>
                </a:r>
              </a:p>
              <a:p>
                <a:pPr algn="ctr">
                  <a:lnSpc>
                    <a:spcPct val="90000"/>
                  </a:lnSpc>
                </a:pPr>
                <a:r>
                  <a:rPr lang="en-GB" sz="1100" dirty="0">
                    <a:solidFill>
                      <a:srgbClr val="000000"/>
                    </a:solidFill>
                  </a:rPr>
                  <a:t>356</a:t>
                </a:r>
              </a:p>
            </p:txBody>
          </p:sp>
          <p:sp>
            <p:nvSpPr>
              <p:cNvPr id="508" name="TextBox 507">
                <a:extLst>
                  <a:ext uri="{FF2B5EF4-FFF2-40B4-BE49-F238E27FC236}">
                    <a16:creationId xmlns:a16="http://schemas.microsoft.com/office/drawing/2014/main" id="{FE7C1884-53FC-4538-B741-1D7D9D84E959}"/>
                  </a:ext>
                </a:extLst>
              </p:cNvPr>
              <p:cNvSpPr txBox="1"/>
              <p:nvPr/>
            </p:nvSpPr>
            <p:spPr>
              <a:xfrm>
                <a:off x="1858041" y="5055866"/>
                <a:ext cx="330787"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392</a:t>
                </a:r>
              </a:p>
              <a:p>
                <a:pPr algn="ctr">
                  <a:lnSpc>
                    <a:spcPct val="90000"/>
                  </a:lnSpc>
                </a:pPr>
                <a:r>
                  <a:rPr lang="en-GB" sz="1100" dirty="0">
                    <a:solidFill>
                      <a:srgbClr val="000000"/>
                    </a:solidFill>
                  </a:rPr>
                  <a:t>389</a:t>
                </a:r>
              </a:p>
            </p:txBody>
          </p:sp>
          <p:sp>
            <p:nvSpPr>
              <p:cNvPr id="509" name="TextBox 508">
                <a:extLst>
                  <a:ext uri="{FF2B5EF4-FFF2-40B4-BE49-F238E27FC236}">
                    <a16:creationId xmlns:a16="http://schemas.microsoft.com/office/drawing/2014/main" id="{081011DE-3136-4DFD-ACD5-045E7D690B86}"/>
                  </a:ext>
                </a:extLst>
              </p:cNvPr>
              <p:cNvSpPr txBox="1"/>
              <p:nvPr/>
            </p:nvSpPr>
            <p:spPr>
              <a:xfrm>
                <a:off x="929399" y="4903517"/>
                <a:ext cx="736346" cy="458459"/>
              </a:xfrm>
              <a:prstGeom prst="rect">
                <a:avLst/>
              </a:prstGeom>
              <a:noFill/>
            </p:spPr>
            <p:txBody>
              <a:bodyPr wrap="none" lIns="36000" tIns="0" rIns="36000" bIns="0" rtlCol="0">
                <a:spAutoFit/>
              </a:bodyPr>
              <a:lstStyle/>
              <a:p>
                <a:pPr>
                  <a:lnSpc>
                    <a:spcPct val="90000"/>
                  </a:lnSpc>
                </a:pPr>
                <a:r>
                  <a:rPr lang="en-GB" sz="1100" b="1" dirty="0">
                    <a:solidFill>
                      <a:srgbClr val="000000"/>
                    </a:solidFill>
                  </a:rPr>
                  <a:t>No. at risk</a:t>
                </a:r>
              </a:p>
              <a:p>
                <a:pPr>
                  <a:lnSpc>
                    <a:spcPct val="90000"/>
                  </a:lnSpc>
                </a:pPr>
                <a:r>
                  <a:rPr lang="en-GB" sz="1100" dirty="0">
                    <a:solidFill>
                      <a:srgbClr val="000000"/>
                    </a:solidFill>
                  </a:rPr>
                  <a:t>  TTh</a:t>
                </a:r>
              </a:p>
              <a:p>
                <a:pPr>
                  <a:lnSpc>
                    <a:spcPct val="90000"/>
                  </a:lnSpc>
                </a:pPr>
                <a:r>
                  <a:rPr lang="en-GB" sz="1100" dirty="0">
                    <a:solidFill>
                      <a:srgbClr val="000000"/>
                    </a:solidFill>
                  </a:rPr>
                  <a:t>  Placebo</a:t>
                </a:r>
              </a:p>
            </p:txBody>
          </p:sp>
        </p:grpSp>
        <p:grpSp>
          <p:nvGrpSpPr>
            <p:cNvPr id="463" name="Group 462">
              <a:extLst>
                <a:ext uri="{FF2B5EF4-FFF2-40B4-BE49-F238E27FC236}">
                  <a16:creationId xmlns:a16="http://schemas.microsoft.com/office/drawing/2014/main" id="{35424ECA-9E73-4BFF-A01F-DAAC907126C0}"/>
                </a:ext>
              </a:extLst>
            </p:cNvPr>
            <p:cNvGrpSpPr/>
            <p:nvPr/>
          </p:nvGrpSpPr>
          <p:grpSpPr>
            <a:xfrm>
              <a:off x="5754254" y="5117090"/>
              <a:ext cx="2527911" cy="343212"/>
              <a:chOff x="1939793" y="5079386"/>
              <a:chExt cx="2527911" cy="343212"/>
            </a:xfrm>
          </p:grpSpPr>
          <p:sp>
            <p:nvSpPr>
              <p:cNvPr id="494" name="TextBox 493">
                <a:extLst>
                  <a:ext uri="{FF2B5EF4-FFF2-40B4-BE49-F238E27FC236}">
                    <a16:creationId xmlns:a16="http://schemas.microsoft.com/office/drawing/2014/main" id="{93A93FAB-9963-4EAA-AED5-37F76D507379}"/>
                  </a:ext>
                </a:extLst>
              </p:cNvPr>
              <p:cNvSpPr txBox="1"/>
              <p:nvPr/>
            </p:nvSpPr>
            <p:spPr>
              <a:xfrm>
                <a:off x="4261951" y="5079386"/>
                <a:ext cx="205753" cy="184666"/>
              </a:xfrm>
              <a:prstGeom prst="rect">
                <a:avLst/>
              </a:prstGeom>
              <a:noFill/>
            </p:spPr>
            <p:txBody>
              <a:bodyPr wrap="none" lIns="36000" tIns="0" rIns="36000" bIns="0" rtlCol="0">
                <a:spAutoFit/>
              </a:bodyPr>
              <a:lstStyle/>
              <a:p>
                <a:pPr algn="ctr"/>
                <a:r>
                  <a:rPr lang="en-GB" sz="1200" dirty="0">
                    <a:solidFill>
                      <a:srgbClr val="000000"/>
                    </a:solidFill>
                  </a:rPr>
                  <a:t>12</a:t>
                </a:r>
              </a:p>
            </p:txBody>
          </p:sp>
          <p:sp>
            <p:nvSpPr>
              <p:cNvPr id="495" name="TextBox 494">
                <a:extLst>
                  <a:ext uri="{FF2B5EF4-FFF2-40B4-BE49-F238E27FC236}">
                    <a16:creationId xmlns:a16="http://schemas.microsoft.com/office/drawing/2014/main" id="{83D7EC3E-E680-4716-92CF-D286686A54C2}"/>
                  </a:ext>
                </a:extLst>
              </p:cNvPr>
              <p:cNvSpPr txBox="1"/>
              <p:nvPr/>
            </p:nvSpPr>
            <p:spPr>
              <a:xfrm>
                <a:off x="3690139" y="5079386"/>
                <a:ext cx="168884" cy="184666"/>
              </a:xfrm>
              <a:prstGeom prst="rect">
                <a:avLst/>
              </a:prstGeom>
              <a:noFill/>
            </p:spPr>
            <p:txBody>
              <a:bodyPr wrap="none" lIns="36000" tIns="0" rIns="36000" bIns="0" rtlCol="0">
                <a:spAutoFit/>
              </a:bodyPr>
              <a:lstStyle/>
              <a:p>
                <a:pPr algn="ctr"/>
                <a:r>
                  <a:rPr lang="en-GB" sz="1200" dirty="0">
                    <a:solidFill>
                      <a:srgbClr val="000000"/>
                    </a:solidFill>
                  </a:rPr>
                  <a:t>9</a:t>
                </a:r>
              </a:p>
            </p:txBody>
          </p:sp>
          <p:sp>
            <p:nvSpPr>
              <p:cNvPr id="496" name="TextBox 495">
                <a:extLst>
                  <a:ext uri="{FF2B5EF4-FFF2-40B4-BE49-F238E27FC236}">
                    <a16:creationId xmlns:a16="http://schemas.microsoft.com/office/drawing/2014/main" id="{B01893E8-C0A8-4828-AEFB-999D3E6A92C3}"/>
                  </a:ext>
                </a:extLst>
              </p:cNvPr>
              <p:cNvSpPr txBox="1"/>
              <p:nvPr/>
            </p:nvSpPr>
            <p:spPr>
              <a:xfrm>
                <a:off x="3106424" y="5079386"/>
                <a:ext cx="168884" cy="184666"/>
              </a:xfrm>
              <a:prstGeom prst="rect">
                <a:avLst/>
              </a:prstGeom>
              <a:noFill/>
            </p:spPr>
            <p:txBody>
              <a:bodyPr wrap="none" lIns="36000" tIns="0" rIns="36000" bIns="0" rtlCol="0">
                <a:spAutoFit/>
              </a:bodyPr>
              <a:lstStyle/>
              <a:p>
                <a:pPr algn="ctr"/>
                <a:r>
                  <a:rPr lang="en-GB" sz="1200" dirty="0">
                    <a:solidFill>
                      <a:srgbClr val="000000"/>
                    </a:solidFill>
                  </a:rPr>
                  <a:t>6</a:t>
                </a:r>
              </a:p>
            </p:txBody>
          </p:sp>
          <p:sp>
            <p:nvSpPr>
              <p:cNvPr id="497" name="TextBox 496">
                <a:extLst>
                  <a:ext uri="{FF2B5EF4-FFF2-40B4-BE49-F238E27FC236}">
                    <a16:creationId xmlns:a16="http://schemas.microsoft.com/office/drawing/2014/main" id="{A981F0CB-D9D8-4603-97CE-FC51A75DC0BB}"/>
                  </a:ext>
                </a:extLst>
              </p:cNvPr>
              <p:cNvSpPr txBox="1"/>
              <p:nvPr/>
            </p:nvSpPr>
            <p:spPr>
              <a:xfrm>
                <a:off x="2525914" y="5079386"/>
                <a:ext cx="162472" cy="184666"/>
              </a:xfrm>
              <a:prstGeom prst="rect">
                <a:avLst/>
              </a:prstGeom>
              <a:noFill/>
            </p:spPr>
            <p:txBody>
              <a:bodyPr wrap="none" lIns="36000" tIns="0" rIns="36000" bIns="0" rtlCol="0">
                <a:spAutoFit/>
              </a:bodyPr>
              <a:lstStyle/>
              <a:p>
                <a:pPr algn="ctr"/>
                <a:r>
                  <a:rPr lang="en-GB" sz="1200" dirty="0">
                    <a:solidFill>
                      <a:srgbClr val="000000"/>
                    </a:solidFill>
                  </a:rPr>
                  <a:t>3</a:t>
                </a:r>
              </a:p>
            </p:txBody>
          </p:sp>
          <p:sp>
            <p:nvSpPr>
              <p:cNvPr id="498" name="TextBox 497">
                <a:extLst>
                  <a:ext uri="{FF2B5EF4-FFF2-40B4-BE49-F238E27FC236}">
                    <a16:creationId xmlns:a16="http://schemas.microsoft.com/office/drawing/2014/main" id="{1B521FB5-9DE6-4E73-9E54-D9A540C272DA}"/>
                  </a:ext>
                </a:extLst>
              </p:cNvPr>
              <p:cNvSpPr txBox="1"/>
              <p:nvPr/>
            </p:nvSpPr>
            <p:spPr>
              <a:xfrm>
                <a:off x="1939793" y="5079386"/>
                <a:ext cx="167281" cy="184666"/>
              </a:xfrm>
              <a:prstGeom prst="rect">
                <a:avLst/>
              </a:prstGeom>
              <a:noFill/>
            </p:spPr>
            <p:txBody>
              <a:bodyPr wrap="none" lIns="36000" tIns="0" rIns="36000" bIns="0" rtlCol="0">
                <a:spAutoFit/>
              </a:bodyPr>
              <a:lstStyle/>
              <a:p>
                <a:pPr algn="ctr"/>
                <a:r>
                  <a:rPr lang="en-GB" sz="1200" dirty="0">
                    <a:solidFill>
                      <a:srgbClr val="000000"/>
                    </a:solidFill>
                  </a:rPr>
                  <a:t>0</a:t>
                </a:r>
              </a:p>
            </p:txBody>
          </p:sp>
          <p:sp>
            <p:nvSpPr>
              <p:cNvPr id="499" name="TextBox 498">
                <a:extLst>
                  <a:ext uri="{FF2B5EF4-FFF2-40B4-BE49-F238E27FC236}">
                    <a16:creationId xmlns:a16="http://schemas.microsoft.com/office/drawing/2014/main" id="{E9A08CEB-8E50-4CB3-BEFC-495810DAAA19}"/>
                  </a:ext>
                </a:extLst>
              </p:cNvPr>
              <p:cNvSpPr txBox="1"/>
              <p:nvPr/>
            </p:nvSpPr>
            <p:spPr>
              <a:xfrm>
                <a:off x="2021689" y="5207154"/>
                <a:ext cx="2336607" cy="215444"/>
              </a:xfrm>
              <a:prstGeom prst="rect">
                <a:avLst/>
              </a:prstGeom>
              <a:noFill/>
            </p:spPr>
            <p:txBody>
              <a:bodyPr wrap="square" lIns="36000" tIns="0" rIns="36000" bIns="0" rtlCol="0">
                <a:spAutoFit/>
              </a:bodyPr>
              <a:lstStyle/>
              <a:p>
                <a:pPr algn="ctr"/>
                <a:r>
                  <a:rPr lang="en-GB" sz="1400" b="1" dirty="0">
                    <a:solidFill>
                      <a:srgbClr val="000000"/>
                    </a:solidFill>
                  </a:rPr>
                  <a:t>Month</a:t>
                </a:r>
              </a:p>
            </p:txBody>
          </p:sp>
        </p:grpSp>
        <p:sp>
          <p:nvSpPr>
            <p:cNvPr id="464" name="TextBox 463">
              <a:extLst>
                <a:ext uri="{FF2B5EF4-FFF2-40B4-BE49-F238E27FC236}">
                  <a16:creationId xmlns:a16="http://schemas.microsoft.com/office/drawing/2014/main" id="{75EAE889-1B07-4469-8671-F5E76058A138}"/>
                </a:ext>
              </a:extLst>
            </p:cNvPr>
            <p:cNvSpPr txBox="1"/>
            <p:nvPr/>
          </p:nvSpPr>
          <p:spPr>
            <a:xfrm rot="16200000">
              <a:off x="4163104" y="3954401"/>
              <a:ext cx="1714499" cy="498598"/>
            </a:xfrm>
            <a:prstGeom prst="rect">
              <a:avLst/>
            </a:prstGeom>
            <a:noFill/>
          </p:spPr>
          <p:txBody>
            <a:bodyPr wrap="square" lIns="0" tIns="0" rIns="0" bIns="0" rtlCol="0">
              <a:spAutoFit/>
            </a:bodyPr>
            <a:lstStyle/>
            <a:p>
              <a:pPr algn="ctr">
                <a:lnSpc>
                  <a:spcPct val="90000"/>
                </a:lnSpc>
              </a:pPr>
              <a:r>
                <a:rPr lang="en-GB" sz="1200" b="1" dirty="0">
                  <a:solidFill>
                    <a:srgbClr val="000000"/>
                  </a:solidFill>
                </a:rPr>
                <a:t>Percent of men who</a:t>
              </a:r>
              <a:br>
                <a:rPr lang="en-GB" sz="1200" b="1" dirty="0">
                  <a:solidFill>
                    <a:srgbClr val="000000"/>
                  </a:solidFill>
                </a:rPr>
              </a:br>
              <a:r>
                <a:rPr lang="en-GB" sz="1200" b="1" dirty="0">
                  <a:solidFill>
                    <a:srgbClr val="000000"/>
                  </a:solidFill>
                </a:rPr>
                <a:t>walked ≥50 m further</a:t>
              </a:r>
              <a:br>
                <a:rPr lang="en-GB" sz="1200" b="1" dirty="0">
                  <a:solidFill>
                    <a:srgbClr val="000000"/>
                  </a:solidFill>
                </a:rPr>
              </a:br>
              <a:r>
                <a:rPr lang="en-GB" sz="1200" b="1" dirty="0">
                  <a:solidFill>
                    <a:srgbClr val="000000"/>
                  </a:solidFill>
                </a:rPr>
                <a:t>than at baseline</a:t>
              </a:r>
            </a:p>
          </p:txBody>
        </p:sp>
        <p:sp>
          <p:nvSpPr>
            <p:cNvPr id="465" name="TextBox 464">
              <a:extLst>
                <a:ext uri="{FF2B5EF4-FFF2-40B4-BE49-F238E27FC236}">
                  <a16:creationId xmlns:a16="http://schemas.microsoft.com/office/drawing/2014/main" id="{853EA659-9EEF-486C-AA57-3DDDBCC4A2CE}"/>
                </a:ext>
              </a:extLst>
            </p:cNvPr>
            <p:cNvSpPr txBox="1"/>
            <p:nvPr/>
          </p:nvSpPr>
          <p:spPr>
            <a:xfrm>
              <a:off x="7605770" y="3334945"/>
              <a:ext cx="740908" cy="261610"/>
            </a:xfrm>
            <a:prstGeom prst="rect">
              <a:avLst/>
            </a:prstGeom>
            <a:noFill/>
          </p:spPr>
          <p:txBody>
            <a:bodyPr wrap="none" rtlCol="0">
              <a:spAutoFit/>
            </a:bodyPr>
            <a:lstStyle/>
            <a:p>
              <a:r>
                <a:rPr lang="en-GB" sz="1100" dirty="0">
                  <a:solidFill>
                    <a:srgbClr val="000000"/>
                  </a:solidFill>
                </a:rPr>
                <a:t>p=0.003</a:t>
              </a:r>
            </a:p>
          </p:txBody>
        </p:sp>
        <p:sp>
          <p:nvSpPr>
            <p:cNvPr id="489" name="TextBox 488">
              <a:extLst>
                <a:ext uri="{FF2B5EF4-FFF2-40B4-BE49-F238E27FC236}">
                  <a16:creationId xmlns:a16="http://schemas.microsoft.com/office/drawing/2014/main" id="{5AEC3630-2187-43A7-8EF6-83C8EAC4DDF4}"/>
                </a:ext>
              </a:extLst>
            </p:cNvPr>
            <p:cNvSpPr txBox="1"/>
            <p:nvPr/>
          </p:nvSpPr>
          <p:spPr>
            <a:xfrm>
              <a:off x="5380947" y="3253335"/>
              <a:ext cx="238869" cy="184666"/>
            </a:xfrm>
            <a:prstGeom prst="rect">
              <a:avLst/>
            </a:prstGeom>
            <a:noFill/>
          </p:spPr>
          <p:txBody>
            <a:bodyPr wrap="square" lIns="0" tIns="0" rIns="36000" bIns="0" rtlCol="0" anchor="ctr">
              <a:spAutoFit/>
            </a:bodyPr>
            <a:lstStyle/>
            <a:p>
              <a:pPr algn="r"/>
              <a:r>
                <a:rPr lang="en-GB" sz="1200" dirty="0">
                  <a:solidFill>
                    <a:srgbClr val="000000"/>
                  </a:solidFill>
                </a:rPr>
                <a:t>30</a:t>
              </a:r>
            </a:p>
          </p:txBody>
        </p:sp>
        <p:sp>
          <p:nvSpPr>
            <p:cNvPr id="490" name="TextBox 489">
              <a:extLst>
                <a:ext uri="{FF2B5EF4-FFF2-40B4-BE49-F238E27FC236}">
                  <a16:creationId xmlns:a16="http://schemas.microsoft.com/office/drawing/2014/main" id="{FFE7819C-B92B-40F2-A2E8-AF62492A88B1}"/>
                </a:ext>
              </a:extLst>
            </p:cNvPr>
            <p:cNvSpPr txBox="1"/>
            <p:nvPr/>
          </p:nvSpPr>
          <p:spPr>
            <a:xfrm>
              <a:off x="5341468" y="3787936"/>
              <a:ext cx="278348" cy="184666"/>
            </a:xfrm>
            <a:prstGeom prst="rect">
              <a:avLst/>
            </a:prstGeom>
            <a:noFill/>
          </p:spPr>
          <p:txBody>
            <a:bodyPr wrap="square" lIns="0" tIns="0" rIns="36000" bIns="0" rtlCol="0" anchor="ctr">
              <a:spAutoFit/>
            </a:bodyPr>
            <a:lstStyle/>
            <a:p>
              <a:pPr algn="r"/>
              <a:r>
                <a:rPr lang="en-GB" sz="1200" dirty="0">
                  <a:solidFill>
                    <a:srgbClr val="000000"/>
                  </a:solidFill>
                </a:rPr>
                <a:t>20</a:t>
              </a:r>
            </a:p>
          </p:txBody>
        </p:sp>
        <p:sp>
          <p:nvSpPr>
            <p:cNvPr id="493" name="TextBox 492">
              <a:extLst>
                <a:ext uri="{FF2B5EF4-FFF2-40B4-BE49-F238E27FC236}">
                  <a16:creationId xmlns:a16="http://schemas.microsoft.com/office/drawing/2014/main" id="{CCDF489E-9A15-42CA-B0AD-3FACC8404132}"/>
                </a:ext>
              </a:extLst>
            </p:cNvPr>
            <p:cNvSpPr txBox="1"/>
            <p:nvPr/>
          </p:nvSpPr>
          <p:spPr>
            <a:xfrm>
              <a:off x="5341468" y="4857139"/>
              <a:ext cx="278348" cy="184666"/>
            </a:xfrm>
            <a:prstGeom prst="rect">
              <a:avLst/>
            </a:prstGeom>
            <a:noFill/>
          </p:spPr>
          <p:txBody>
            <a:bodyPr wrap="square" lIns="0" tIns="0" rIns="36000" bIns="0" rtlCol="0" anchor="ctr">
              <a:spAutoFit/>
            </a:bodyPr>
            <a:lstStyle/>
            <a:p>
              <a:pPr algn="r"/>
              <a:r>
                <a:rPr lang="en-GB" sz="1200" dirty="0">
                  <a:solidFill>
                    <a:srgbClr val="272727"/>
                  </a:solidFill>
                </a:rPr>
                <a:t>0</a:t>
              </a:r>
            </a:p>
          </p:txBody>
        </p:sp>
        <p:sp>
          <p:nvSpPr>
            <p:cNvPr id="545" name="TextBox 544">
              <a:extLst>
                <a:ext uri="{FF2B5EF4-FFF2-40B4-BE49-F238E27FC236}">
                  <a16:creationId xmlns:a16="http://schemas.microsoft.com/office/drawing/2014/main" id="{FE871B4B-EADB-43C6-88CB-6DCB2F98DE97}"/>
                </a:ext>
              </a:extLst>
            </p:cNvPr>
            <p:cNvSpPr txBox="1"/>
            <p:nvPr/>
          </p:nvSpPr>
          <p:spPr>
            <a:xfrm>
              <a:off x="5341468" y="4322537"/>
              <a:ext cx="278348" cy="184666"/>
            </a:xfrm>
            <a:prstGeom prst="rect">
              <a:avLst/>
            </a:prstGeom>
            <a:noFill/>
          </p:spPr>
          <p:txBody>
            <a:bodyPr wrap="square" lIns="0" tIns="0" rIns="36000" bIns="0" rtlCol="0" anchor="ctr">
              <a:spAutoFit/>
            </a:bodyPr>
            <a:lstStyle/>
            <a:p>
              <a:pPr algn="r"/>
              <a:r>
                <a:rPr lang="en-GB" sz="1200" dirty="0">
                  <a:solidFill>
                    <a:srgbClr val="000000"/>
                  </a:solidFill>
                </a:rPr>
                <a:t>10</a:t>
              </a:r>
            </a:p>
          </p:txBody>
        </p:sp>
        <p:grpSp>
          <p:nvGrpSpPr>
            <p:cNvPr id="468" name="Group 467">
              <a:extLst>
                <a:ext uri="{FF2B5EF4-FFF2-40B4-BE49-F238E27FC236}">
                  <a16:creationId xmlns:a16="http://schemas.microsoft.com/office/drawing/2014/main" id="{36EBF3C1-46B2-45BA-BE2A-4DBF84BCF14B}"/>
                </a:ext>
              </a:extLst>
            </p:cNvPr>
            <p:cNvGrpSpPr/>
            <p:nvPr/>
          </p:nvGrpSpPr>
          <p:grpSpPr>
            <a:xfrm>
              <a:off x="5632791" y="3347452"/>
              <a:ext cx="2544830" cy="1777385"/>
              <a:chOff x="5632791" y="3365149"/>
              <a:chExt cx="2544830" cy="1777385"/>
            </a:xfrm>
          </p:grpSpPr>
          <p:sp>
            <p:nvSpPr>
              <p:cNvPr id="469" name="Freeform: Shape 182">
                <a:extLst>
                  <a:ext uri="{FF2B5EF4-FFF2-40B4-BE49-F238E27FC236}">
                    <a16:creationId xmlns:a16="http://schemas.microsoft.com/office/drawing/2014/main" id="{6AEDD5DF-B812-482B-85F0-46027C6EADC2}"/>
                  </a:ext>
                </a:extLst>
              </p:cNvPr>
              <p:cNvSpPr/>
              <p:nvPr/>
            </p:nvSpPr>
            <p:spPr>
              <a:xfrm>
                <a:off x="5696241" y="3365735"/>
                <a:ext cx="2480261" cy="1715729"/>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470" name="Group 469">
                <a:extLst>
                  <a:ext uri="{FF2B5EF4-FFF2-40B4-BE49-F238E27FC236}">
                    <a16:creationId xmlns:a16="http://schemas.microsoft.com/office/drawing/2014/main" id="{14106D04-1B97-4C65-8EE6-3E16B6902AC1}"/>
                  </a:ext>
                </a:extLst>
              </p:cNvPr>
              <p:cNvGrpSpPr/>
              <p:nvPr/>
            </p:nvGrpSpPr>
            <p:grpSpPr>
              <a:xfrm>
                <a:off x="5836150" y="5081334"/>
                <a:ext cx="2341471" cy="61200"/>
                <a:chOff x="5836150" y="5081334"/>
                <a:chExt cx="2341471" cy="61200"/>
              </a:xfrm>
            </p:grpSpPr>
            <p:cxnSp>
              <p:nvCxnSpPr>
                <p:cNvPr id="480" name="Straight Connector 479">
                  <a:extLst>
                    <a:ext uri="{FF2B5EF4-FFF2-40B4-BE49-F238E27FC236}">
                      <a16:creationId xmlns:a16="http://schemas.microsoft.com/office/drawing/2014/main" id="{76AE684F-1CAF-454B-8A5F-EB0C1122FB23}"/>
                    </a:ext>
                  </a:extLst>
                </p:cNvPr>
                <p:cNvCxnSpPr/>
                <p:nvPr/>
              </p:nvCxnSpPr>
              <p:spPr>
                <a:xfrm rot="5400000">
                  <a:off x="7558006"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1" name="Straight Connector 480">
                  <a:extLst>
                    <a:ext uri="{FF2B5EF4-FFF2-40B4-BE49-F238E27FC236}">
                      <a16:creationId xmlns:a16="http://schemas.microsoft.com/office/drawing/2014/main" id="{BBB54B8B-53B5-498C-9A37-7689E22D6CE4}"/>
                    </a:ext>
                  </a:extLst>
                </p:cNvPr>
                <p:cNvCxnSpPr/>
                <p:nvPr/>
              </p:nvCxnSpPr>
              <p:spPr>
                <a:xfrm rot="5400000">
                  <a:off x="6973854"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2" name="Straight Connector 481">
                  <a:extLst>
                    <a:ext uri="{FF2B5EF4-FFF2-40B4-BE49-F238E27FC236}">
                      <a16:creationId xmlns:a16="http://schemas.microsoft.com/office/drawing/2014/main" id="{04B55674-1E46-4F34-A620-C0F59972EF7A}"/>
                    </a:ext>
                  </a:extLst>
                </p:cNvPr>
                <p:cNvCxnSpPr/>
                <p:nvPr/>
              </p:nvCxnSpPr>
              <p:spPr>
                <a:xfrm rot="5400000">
                  <a:off x="6389702"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3" name="Straight Connector 482">
                  <a:extLst>
                    <a:ext uri="{FF2B5EF4-FFF2-40B4-BE49-F238E27FC236}">
                      <a16:creationId xmlns:a16="http://schemas.microsoft.com/office/drawing/2014/main" id="{78605367-1275-4436-803E-B5CFFC369F97}"/>
                    </a:ext>
                  </a:extLst>
                </p:cNvPr>
                <p:cNvCxnSpPr/>
                <p:nvPr/>
              </p:nvCxnSpPr>
              <p:spPr>
                <a:xfrm rot="5400000">
                  <a:off x="5805550"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4" name="Straight Connector 483">
                  <a:extLst>
                    <a:ext uri="{FF2B5EF4-FFF2-40B4-BE49-F238E27FC236}">
                      <a16:creationId xmlns:a16="http://schemas.microsoft.com/office/drawing/2014/main" id="{59FFBDC8-37F8-41C2-9E97-FA6727416630}"/>
                    </a:ext>
                  </a:extLst>
                </p:cNvPr>
                <p:cNvCxnSpPr/>
                <p:nvPr/>
              </p:nvCxnSpPr>
              <p:spPr>
                <a:xfrm rot="5400000">
                  <a:off x="8147021"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1" name="Group 470">
                <a:extLst>
                  <a:ext uri="{FF2B5EF4-FFF2-40B4-BE49-F238E27FC236}">
                    <a16:creationId xmlns:a16="http://schemas.microsoft.com/office/drawing/2014/main" id="{0BD01663-EBA8-4C64-9CB9-486BDEC1DA19}"/>
                  </a:ext>
                </a:extLst>
              </p:cNvPr>
              <p:cNvGrpSpPr/>
              <p:nvPr/>
            </p:nvGrpSpPr>
            <p:grpSpPr>
              <a:xfrm>
                <a:off x="5632791" y="3365149"/>
                <a:ext cx="61200" cy="1601203"/>
                <a:chOff x="1596650" y="3281571"/>
                <a:chExt cx="61200" cy="1601203"/>
              </a:xfrm>
            </p:grpSpPr>
            <p:cxnSp>
              <p:nvCxnSpPr>
                <p:cNvPr id="472" name="Straight Connector 471">
                  <a:extLst>
                    <a:ext uri="{FF2B5EF4-FFF2-40B4-BE49-F238E27FC236}">
                      <a16:creationId xmlns:a16="http://schemas.microsoft.com/office/drawing/2014/main" id="{6FBA7D71-0818-47BC-AD29-B0ADDB345C21}"/>
                    </a:ext>
                  </a:extLst>
                </p:cNvPr>
                <p:cNvCxnSpPr/>
                <p:nvPr/>
              </p:nvCxnSpPr>
              <p:spPr>
                <a:xfrm>
                  <a:off x="1596650" y="3815305"/>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a:extLst>
                    <a:ext uri="{FF2B5EF4-FFF2-40B4-BE49-F238E27FC236}">
                      <a16:creationId xmlns:a16="http://schemas.microsoft.com/office/drawing/2014/main" id="{A57D8D79-6668-46ED-892A-3A8FE85D2619}"/>
                    </a:ext>
                  </a:extLst>
                </p:cNvPr>
                <p:cNvCxnSpPr/>
                <p:nvPr/>
              </p:nvCxnSpPr>
              <p:spPr>
                <a:xfrm>
                  <a:off x="1596650"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6" name="Straight Connector 475">
                  <a:extLst>
                    <a:ext uri="{FF2B5EF4-FFF2-40B4-BE49-F238E27FC236}">
                      <a16:creationId xmlns:a16="http://schemas.microsoft.com/office/drawing/2014/main" id="{FEDB1EFF-DB93-4024-9F8D-4FA25AB02D57}"/>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9" name="Straight Connector 478">
                  <a:extLst>
                    <a:ext uri="{FF2B5EF4-FFF2-40B4-BE49-F238E27FC236}">
                      <a16:creationId xmlns:a16="http://schemas.microsoft.com/office/drawing/2014/main" id="{F4AAD7AA-9099-48BA-AD40-3D45543EE7C7}"/>
                    </a:ext>
                  </a:extLst>
                </p:cNvPr>
                <p:cNvCxnSpPr/>
                <p:nvPr/>
              </p:nvCxnSpPr>
              <p:spPr>
                <a:xfrm>
                  <a:off x="1596650" y="434903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510" name="Group 509">
              <a:extLst>
                <a:ext uri="{FF2B5EF4-FFF2-40B4-BE49-F238E27FC236}">
                  <a16:creationId xmlns:a16="http://schemas.microsoft.com/office/drawing/2014/main" id="{3FB21DA7-A3DF-4643-AB41-204532FF2355}"/>
                </a:ext>
              </a:extLst>
            </p:cNvPr>
            <p:cNvGrpSpPr/>
            <p:nvPr/>
          </p:nvGrpSpPr>
          <p:grpSpPr>
            <a:xfrm>
              <a:off x="5800016" y="3821467"/>
              <a:ext cx="2414510" cy="1158787"/>
              <a:chOff x="5800016" y="3839164"/>
              <a:chExt cx="2414510" cy="1158787"/>
            </a:xfrm>
          </p:grpSpPr>
          <p:sp>
            <p:nvSpPr>
              <p:cNvPr id="511" name="Oval 510">
                <a:extLst>
                  <a:ext uri="{FF2B5EF4-FFF2-40B4-BE49-F238E27FC236}">
                    <a16:creationId xmlns:a16="http://schemas.microsoft.com/office/drawing/2014/main" id="{214CEFB2-DE8C-4B23-8766-BB2EA9AD8C24}"/>
                  </a:ext>
                </a:extLst>
              </p:cNvPr>
              <p:cNvSpPr/>
              <p:nvPr/>
            </p:nvSpPr>
            <p:spPr>
              <a:xfrm>
                <a:off x="6969161" y="416245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12" name="Oval 511">
                <a:extLst>
                  <a:ext uri="{FF2B5EF4-FFF2-40B4-BE49-F238E27FC236}">
                    <a16:creationId xmlns:a16="http://schemas.microsoft.com/office/drawing/2014/main" id="{1B65E120-A1B9-492F-AFDB-42D057B4F433}"/>
                  </a:ext>
                </a:extLst>
              </p:cNvPr>
              <p:cNvSpPr/>
              <p:nvPr/>
            </p:nvSpPr>
            <p:spPr>
              <a:xfrm>
                <a:off x="7552070" y="4104897"/>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13" name="Oval 512">
                <a:extLst>
                  <a:ext uri="{FF2B5EF4-FFF2-40B4-BE49-F238E27FC236}">
                    <a16:creationId xmlns:a16="http://schemas.microsoft.com/office/drawing/2014/main" id="{16CA4EFB-1E71-4613-B014-D9777C721FDB}"/>
                  </a:ext>
                </a:extLst>
              </p:cNvPr>
              <p:cNvSpPr/>
              <p:nvPr/>
            </p:nvSpPr>
            <p:spPr>
              <a:xfrm>
                <a:off x="8142569" y="3839164"/>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14" name="Oval 513">
                <a:extLst>
                  <a:ext uri="{FF2B5EF4-FFF2-40B4-BE49-F238E27FC236}">
                    <a16:creationId xmlns:a16="http://schemas.microsoft.com/office/drawing/2014/main" id="{8DD15F92-AC12-4DA1-827B-98D9C4E93D12}"/>
                  </a:ext>
                </a:extLst>
              </p:cNvPr>
              <p:cNvSpPr/>
              <p:nvPr/>
            </p:nvSpPr>
            <p:spPr>
              <a:xfrm>
                <a:off x="6384656" y="435358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15" name="Oval 514">
                <a:extLst>
                  <a:ext uri="{FF2B5EF4-FFF2-40B4-BE49-F238E27FC236}">
                    <a16:creationId xmlns:a16="http://schemas.microsoft.com/office/drawing/2014/main" id="{3EB1720C-49A1-4FDA-8CAF-53736711C4C4}"/>
                  </a:ext>
                </a:extLst>
              </p:cNvPr>
              <p:cNvSpPr/>
              <p:nvPr/>
            </p:nvSpPr>
            <p:spPr>
              <a:xfrm>
                <a:off x="5800016" y="4925994"/>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sp>
          <p:nvSpPr>
            <p:cNvPr id="516" name="Freeform: Shape 515">
              <a:extLst>
                <a:ext uri="{FF2B5EF4-FFF2-40B4-BE49-F238E27FC236}">
                  <a16:creationId xmlns:a16="http://schemas.microsoft.com/office/drawing/2014/main" id="{5855EE74-163D-40E7-ACFF-5AB8246A7F77}"/>
                </a:ext>
              </a:extLst>
            </p:cNvPr>
            <p:cNvSpPr/>
            <p:nvPr/>
          </p:nvSpPr>
          <p:spPr>
            <a:xfrm>
              <a:off x="1781707" y="3861671"/>
              <a:ext cx="2346829" cy="1075303"/>
            </a:xfrm>
            <a:custGeom>
              <a:avLst/>
              <a:gdLst>
                <a:gd name="connsiteX0" fmla="*/ 0 w 2342905"/>
                <a:gd name="connsiteY0" fmla="*/ 1087076 h 1087076"/>
                <a:gd name="connsiteX1" fmla="*/ 580821 w 2342905"/>
                <a:gd name="connsiteY1" fmla="*/ 490558 h 1087076"/>
                <a:gd name="connsiteX2" fmla="*/ 1169490 w 2342905"/>
                <a:gd name="connsiteY2" fmla="*/ 345353 h 1087076"/>
                <a:gd name="connsiteX3" fmla="*/ 1754235 w 2342905"/>
                <a:gd name="connsiteY3" fmla="*/ 215846 h 1087076"/>
                <a:gd name="connsiteX4" fmla="*/ 2342905 w 2342905"/>
                <a:gd name="connsiteY4" fmla="*/ 0 h 1087076"/>
                <a:gd name="connsiteX0" fmla="*/ 0 w 2344867"/>
                <a:gd name="connsiteY0" fmla="*/ 1075303 h 1075303"/>
                <a:gd name="connsiteX1" fmla="*/ 582783 w 2344867"/>
                <a:gd name="connsiteY1" fmla="*/ 490558 h 1075303"/>
                <a:gd name="connsiteX2" fmla="*/ 1171452 w 2344867"/>
                <a:gd name="connsiteY2" fmla="*/ 345353 h 1075303"/>
                <a:gd name="connsiteX3" fmla="*/ 1756197 w 2344867"/>
                <a:gd name="connsiteY3" fmla="*/ 215846 h 1075303"/>
                <a:gd name="connsiteX4" fmla="*/ 2344867 w 2344867"/>
                <a:gd name="connsiteY4" fmla="*/ 0 h 1075303"/>
                <a:gd name="connsiteX0" fmla="*/ 0 w 2346829"/>
                <a:gd name="connsiteY0" fmla="*/ 1075303 h 1075303"/>
                <a:gd name="connsiteX1" fmla="*/ 584745 w 2346829"/>
                <a:gd name="connsiteY1" fmla="*/ 490558 h 1075303"/>
                <a:gd name="connsiteX2" fmla="*/ 1173414 w 2346829"/>
                <a:gd name="connsiteY2" fmla="*/ 345353 h 1075303"/>
                <a:gd name="connsiteX3" fmla="*/ 1758159 w 2346829"/>
                <a:gd name="connsiteY3" fmla="*/ 215846 h 1075303"/>
                <a:gd name="connsiteX4" fmla="*/ 2346829 w 2346829"/>
                <a:gd name="connsiteY4" fmla="*/ 0 h 107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829" h="1075303">
                  <a:moveTo>
                    <a:pt x="0" y="1075303"/>
                  </a:moveTo>
                  <a:lnTo>
                    <a:pt x="584745" y="490558"/>
                  </a:lnTo>
                  <a:lnTo>
                    <a:pt x="1173414" y="345353"/>
                  </a:lnTo>
                  <a:lnTo>
                    <a:pt x="1758159" y="215846"/>
                  </a:lnTo>
                  <a:lnTo>
                    <a:pt x="2346829" y="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517" name="Group 516">
              <a:extLst>
                <a:ext uri="{FF2B5EF4-FFF2-40B4-BE49-F238E27FC236}">
                  <a16:creationId xmlns:a16="http://schemas.microsoft.com/office/drawing/2014/main" id="{0B0AB9B6-10DF-4B1A-AABB-29FC4C18B567}"/>
                </a:ext>
              </a:extLst>
            </p:cNvPr>
            <p:cNvGrpSpPr/>
            <p:nvPr/>
          </p:nvGrpSpPr>
          <p:grpSpPr>
            <a:xfrm>
              <a:off x="1750989" y="3828472"/>
              <a:ext cx="2413923" cy="1151883"/>
              <a:chOff x="1750989" y="3846169"/>
              <a:chExt cx="2413923" cy="1151883"/>
            </a:xfrm>
          </p:grpSpPr>
          <p:sp>
            <p:nvSpPr>
              <p:cNvPr id="518" name="Oval 517">
                <a:extLst>
                  <a:ext uri="{FF2B5EF4-FFF2-40B4-BE49-F238E27FC236}">
                    <a16:creationId xmlns:a16="http://schemas.microsoft.com/office/drawing/2014/main" id="{081886BD-339C-4CF2-A83A-74F246912405}"/>
                  </a:ext>
                </a:extLst>
              </p:cNvPr>
              <p:cNvSpPr/>
              <p:nvPr/>
            </p:nvSpPr>
            <p:spPr>
              <a:xfrm>
                <a:off x="2916827" y="419236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19" name="Oval 518">
                <a:extLst>
                  <a:ext uri="{FF2B5EF4-FFF2-40B4-BE49-F238E27FC236}">
                    <a16:creationId xmlns:a16="http://schemas.microsoft.com/office/drawing/2014/main" id="{1B5861E5-1F14-4696-8F6D-5F24A4033282}"/>
                  </a:ext>
                </a:extLst>
              </p:cNvPr>
              <p:cNvSpPr/>
              <p:nvPr/>
            </p:nvSpPr>
            <p:spPr>
              <a:xfrm>
                <a:off x="3502021" y="405749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20" name="Oval 519">
                <a:extLst>
                  <a:ext uri="{FF2B5EF4-FFF2-40B4-BE49-F238E27FC236}">
                    <a16:creationId xmlns:a16="http://schemas.microsoft.com/office/drawing/2014/main" id="{612AB515-9C1D-46B0-86CF-D522CB2943D3}"/>
                  </a:ext>
                </a:extLst>
              </p:cNvPr>
              <p:cNvSpPr/>
              <p:nvPr/>
            </p:nvSpPr>
            <p:spPr>
              <a:xfrm>
                <a:off x="4092955" y="384616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21" name="Oval 520">
                <a:extLst>
                  <a:ext uri="{FF2B5EF4-FFF2-40B4-BE49-F238E27FC236}">
                    <a16:creationId xmlns:a16="http://schemas.microsoft.com/office/drawing/2014/main" id="{D569A7B8-99E0-4119-BDDD-C96C6AA15292}"/>
                  </a:ext>
                </a:extLst>
              </p:cNvPr>
              <p:cNvSpPr/>
              <p:nvPr/>
            </p:nvSpPr>
            <p:spPr>
              <a:xfrm>
                <a:off x="1750989" y="492609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22" name="Oval 521">
                <a:extLst>
                  <a:ext uri="{FF2B5EF4-FFF2-40B4-BE49-F238E27FC236}">
                    <a16:creationId xmlns:a16="http://schemas.microsoft.com/office/drawing/2014/main" id="{CEB80C89-087E-4543-95C9-B243662CFD7E}"/>
                  </a:ext>
                </a:extLst>
              </p:cNvPr>
              <p:cNvSpPr/>
              <p:nvPr/>
            </p:nvSpPr>
            <p:spPr>
              <a:xfrm>
                <a:off x="2333221" y="433378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sp>
          <p:nvSpPr>
            <p:cNvPr id="523" name="Freeform: Shape 522">
              <a:extLst>
                <a:ext uri="{FF2B5EF4-FFF2-40B4-BE49-F238E27FC236}">
                  <a16:creationId xmlns:a16="http://schemas.microsoft.com/office/drawing/2014/main" id="{A5FE5980-B247-42E4-8C79-09A637AC6E80}"/>
                </a:ext>
              </a:extLst>
            </p:cNvPr>
            <p:cNvSpPr/>
            <p:nvPr/>
          </p:nvSpPr>
          <p:spPr>
            <a:xfrm>
              <a:off x="5837238" y="3856038"/>
              <a:ext cx="2339975" cy="1087437"/>
            </a:xfrm>
            <a:custGeom>
              <a:avLst/>
              <a:gdLst>
                <a:gd name="connsiteX0" fmla="*/ 0 w 2339975"/>
                <a:gd name="connsiteY0" fmla="*/ 1087437 h 1087437"/>
                <a:gd name="connsiteX1" fmla="*/ 584200 w 2339975"/>
                <a:gd name="connsiteY1" fmla="*/ 511175 h 1087437"/>
                <a:gd name="connsiteX2" fmla="*/ 1166812 w 2339975"/>
                <a:gd name="connsiteY2" fmla="*/ 325437 h 1087437"/>
                <a:gd name="connsiteX3" fmla="*/ 1751012 w 2339975"/>
                <a:gd name="connsiteY3" fmla="*/ 268287 h 1087437"/>
                <a:gd name="connsiteX4" fmla="*/ 2339975 w 2339975"/>
                <a:gd name="connsiteY4" fmla="*/ 0 h 108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975" h="1087437">
                  <a:moveTo>
                    <a:pt x="0" y="1087437"/>
                  </a:moveTo>
                  <a:lnTo>
                    <a:pt x="584200" y="511175"/>
                  </a:lnTo>
                  <a:lnTo>
                    <a:pt x="1166812" y="325437"/>
                  </a:lnTo>
                  <a:lnTo>
                    <a:pt x="1751012" y="268287"/>
                  </a:lnTo>
                  <a:lnTo>
                    <a:pt x="2339975" y="0"/>
                  </a:lnTo>
                </a:path>
              </a:pathLst>
            </a:custGeom>
            <a:noFill/>
            <a:ln w="1905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40" name="TextBox 539">
              <a:extLst>
                <a:ext uri="{FF2B5EF4-FFF2-40B4-BE49-F238E27FC236}">
                  <a16:creationId xmlns:a16="http://schemas.microsoft.com/office/drawing/2014/main" id="{7250E04A-1D98-4915-B537-04C867F5E085}"/>
                </a:ext>
              </a:extLst>
            </p:cNvPr>
            <p:cNvSpPr txBox="1"/>
            <p:nvPr/>
          </p:nvSpPr>
          <p:spPr>
            <a:xfrm>
              <a:off x="5618062" y="2956099"/>
              <a:ext cx="2762510" cy="315343"/>
            </a:xfrm>
            <a:prstGeom prst="rect">
              <a:avLst/>
            </a:prstGeom>
            <a:noFill/>
          </p:spPr>
          <p:txBody>
            <a:bodyPr wrap="square" lIns="36000" tIns="0" rIns="36000" bIns="0" rtlCol="0">
              <a:spAutoFit/>
            </a:bodyPr>
            <a:lstStyle/>
            <a:p>
              <a:pPr algn="ctr">
                <a:lnSpc>
                  <a:spcPct val="85000"/>
                </a:lnSpc>
              </a:pPr>
              <a:r>
                <a:rPr lang="en-GB" sz="1200" b="1" dirty="0">
                  <a:solidFill>
                    <a:srgbClr val="000000"/>
                  </a:solidFill>
                </a:rPr>
                <a:t>All men in the </a:t>
              </a:r>
              <a:r>
                <a:rPr lang="en-GB" sz="1200" b="1" dirty="0" err="1">
                  <a:solidFill>
                    <a:srgbClr val="000000"/>
                  </a:solidFill>
                </a:rPr>
                <a:t>TTrials</a:t>
              </a:r>
              <a:endParaRPr lang="en-GB" sz="1200" b="1" dirty="0">
                <a:solidFill>
                  <a:srgbClr val="000000"/>
                </a:solidFill>
              </a:endParaRPr>
            </a:p>
            <a:p>
              <a:pPr algn="ctr">
                <a:lnSpc>
                  <a:spcPct val="85000"/>
                </a:lnSpc>
              </a:pPr>
              <a:r>
                <a:rPr lang="en-GB" sz="1200" b="1" dirty="0">
                  <a:solidFill>
                    <a:srgbClr val="000000"/>
                  </a:solidFill>
                </a:rPr>
                <a:t>(n=788)</a:t>
              </a:r>
              <a:endParaRPr lang="en-GB" sz="1200" dirty="0">
                <a:solidFill>
                  <a:srgbClr val="000000"/>
                </a:solidFill>
              </a:endParaRPr>
            </a:p>
          </p:txBody>
        </p:sp>
        <p:sp>
          <p:nvSpPr>
            <p:cNvPr id="541" name="TextBox 540">
              <a:extLst>
                <a:ext uri="{FF2B5EF4-FFF2-40B4-BE49-F238E27FC236}">
                  <a16:creationId xmlns:a16="http://schemas.microsoft.com/office/drawing/2014/main" id="{8983A1B1-4C21-404C-A832-C202F81B51E1}"/>
                </a:ext>
              </a:extLst>
            </p:cNvPr>
            <p:cNvSpPr txBox="1"/>
            <p:nvPr/>
          </p:nvSpPr>
          <p:spPr>
            <a:xfrm>
              <a:off x="1551860" y="2956099"/>
              <a:ext cx="2762509" cy="474745"/>
            </a:xfrm>
            <a:prstGeom prst="rect">
              <a:avLst/>
            </a:prstGeom>
            <a:noFill/>
          </p:spPr>
          <p:txBody>
            <a:bodyPr wrap="square" lIns="36000" tIns="0" rIns="36000" bIns="0" rtlCol="0">
              <a:spAutoFit/>
            </a:bodyPr>
            <a:lstStyle/>
            <a:p>
              <a:pPr algn="ctr">
                <a:lnSpc>
                  <a:spcPct val="85000"/>
                </a:lnSpc>
              </a:pPr>
              <a:r>
                <a:rPr lang="en-GB" sz="1200" b="1" dirty="0">
                  <a:solidFill>
                    <a:srgbClr val="000000"/>
                  </a:solidFill>
                </a:rPr>
                <a:t>Men enrolled </a:t>
              </a:r>
              <a:br>
                <a:rPr lang="en-GB" sz="1200" b="1" dirty="0">
                  <a:solidFill>
                    <a:srgbClr val="000000"/>
                  </a:solidFill>
                </a:rPr>
              </a:br>
              <a:r>
                <a:rPr lang="en-GB" sz="1200" b="1" dirty="0">
                  <a:solidFill>
                    <a:srgbClr val="000000"/>
                  </a:solidFill>
                </a:rPr>
                <a:t>in the Physical Function Trial (n=387)</a:t>
              </a:r>
              <a:endParaRPr lang="en-GB" sz="1200" dirty="0">
                <a:solidFill>
                  <a:srgbClr val="000000"/>
                </a:solidFill>
              </a:endParaRPr>
            </a:p>
          </p:txBody>
        </p:sp>
        <p:grpSp>
          <p:nvGrpSpPr>
            <p:cNvPr id="462" name="Group 461">
              <a:extLst>
                <a:ext uri="{FF2B5EF4-FFF2-40B4-BE49-F238E27FC236}">
                  <a16:creationId xmlns:a16="http://schemas.microsoft.com/office/drawing/2014/main" id="{3955600E-B78A-401F-A117-10CDA293F200}"/>
                </a:ext>
              </a:extLst>
            </p:cNvPr>
            <p:cNvGrpSpPr/>
            <p:nvPr/>
          </p:nvGrpSpPr>
          <p:grpSpPr>
            <a:xfrm>
              <a:off x="6384656" y="4244832"/>
              <a:ext cx="1829870" cy="371194"/>
              <a:chOff x="6384656" y="4213317"/>
              <a:chExt cx="1829870" cy="371194"/>
            </a:xfrm>
          </p:grpSpPr>
          <p:sp>
            <p:nvSpPr>
              <p:cNvPr id="500" name="Oval 499">
                <a:extLst>
                  <a:ext uri="{FF2B5EF4-FFF2-40B4-BE49-F238E27FC236}">
                    <a16:creationId xmlns:a16="http://schemas.microsoft.com/office/drawing/2014/main" id="{D7B86D61-844C-4DCD-9162-6DA380F01657}"/>
                  </a:ext>
                </a:extLst>
              </p:cNvPr>
              <p:cNvSpPr/>
              <p:nvPr/>
            </p:nvSpPr>
            <p:spPr>
              <a:xfrm>
                <a:off x="6969161" y="4277653"/>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02" name="Oval 501">
                <a:extLst>
                  <a:ext uri="{FF2B5EF4-FFF2-40B4-BE49-F238E27FC236}">
                    <a16:creationId xmlns:a16="http://schemas.microsoft.com/office/drawing/2014/main" id="{4D529405-5D6B-496D-8697-332B3D80E940}"/>
                  </a:ext>
                </a:extLst>
              </p:cNvPr>
              <p:cNvSpPr/>
              <p:nvPr/>
            </p:nvSpPr>
            <p:spPr>
              <a:xfrm>
                <a:off x="8142569" y="4213317"/>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03" name="Oval 502">
                <a:extLst>
                  <a:ext uri="{FF2B5EF4-FFF2-40B4-BE49-F238E27FC236}">
                    <a16:creationId xmlns:a16="http://schemas.microsoft.com/office/drawing/2014/main" id="{375E9E86-80EF-4B1C-95DF-DDD635FFD274}"/>
                  </a:ext>
                </a:extLst>
              </p:cNvPr>
              <p:cNvSpPr/>
              <p:nvPr/>
            </p:nvSpPr>
            <p:spPr>
              <a:xfrm>
                <a:off x="6384656" y="4512554"/>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01" name="Oval 500">
                <a:extLst>
                  <a:ext uri="{FF2B5EF4-FFF2-40B4-BE49-F238E27FC236}">
                    <a16:creationId xmlns:a16="http://schemas.microsoft.com/office/drawing/2014/main" id="{53337978-4E3B-4990-A05C-49FA7E474D19}"/>
                  </a:ext>
                </a:extLst>
              </p:cNvPr>
              <p:cNvSpPr/>
              <p:nvPr/>
            </p:nvSpPr>
            <p:spPr>
              <a:xfrm>
                <a:off x="7552070" y="426722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spTree>
    <p:extLst>
      <p:ext uri="{BB962C8B-B14F-4D97-AF65-F5344CB8AC3E}">
        <p14:creationId xmlns:p14="http://schemas.microsoft.com/office/powerpoint/2010/main" val="2238924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296"/>
            <a:ext cx="11329416" cy="834047"/>
          </a:xfrm>
        </p:spPr>
        <p:txBody>
          <a:bodyPr>
            <a:noAutofit/>
          </a:bodyPr>
          <a:lstStyle/>
          <a:p>
            <a:r>
              <a:rPr lang="en-GB" sz="3200" dirty="0">
                <a:solidFill>
                  <a:schemeClr val="accent1"/>
                </a:solidFill>
              </a:rPr>
              <a:t>Vitality Trial:</a:t>
            </a:r>
            <a:r>
              <a:rPr lang="en-GB" sz="3200" dirty="0"/>
              <a:t> effect of TTh on vitality and fatigue </a:t>
            </a:r>
            <a:r>
              <a:rPr lang="en-GB" sz="3200" spc="-20" dirty="0"/>
              <a:t>in older men with low testosterone</a:t>
            </a:r>
          </a:p>
        </p:txBody>
      </p:sp>
      <p:sp>
        <p:nvSpPr>
          <p:cNvPr id="5" name="TextBox 4"/>
          <p:cNvSpPr txBox="1"/>
          <p:nvPr/>
        </p:nvSpPr>
        <p:spPr>
          <a:xfrm>
            <a:off x="1523999" y="5893816"/>
            <a:ext cx="9144001" cy="400110"/>
          </a:xfrm>
          <a:prstGeom prst="rect">
            <a:avLst/>
          </a:prstGeom>
          <a:noFill/>
        </p:spPr>
        <p:txBody>
          <a:bodyPr wrap="square" rtlCol="0" anchor="b">
            <a:spAutoFit/>
          </a:bodyPr>
          <a:lstStyle/>
          <a:p>
            <a:r>
              <a:rPr lang="en-GB" sz="1000" dirty="0">
                <a:solidFill>
                  <a:schemeClr val="tx2"/>
                </a:solidFill>
              </a:rPr>
              <a:t>FACIT, Functional Assessment of Chronic Illness Therapy; TTh, testosterone therapy</a:t>
            </a:r>
          </a:p>
          <a:p>
            <a:r>
              <a:rPr lang="en-GB" sz="1000" dirty="0">
                <a:solidFill>
                  <a:schemeClr val="tx2"/>
                </a:solidFill>
              </a:rPr>
              <a:t>Snyder PJ </a:t>
            </a:r>
            <a:r>
              <a:rPr lang="en-GB" sz="1000" i="1" dirty="0">
                <a:solidFill>
                  <a:schemeClr val="tx2"/>
                </a:solidFill>
              </a:rPr>
              <a:t>et al. </a:t>
            </a:r>
            <a:r>
              <a:rPr lang="sv-SE" sz="1000" i="1" dirty="0">
                <a:solidFill>
                  <a:schemeClr val="tx2"/>
                </a:solidFill>
              </a:rPr>
              <a:t>N Engl J Med</a:t>
            </a:r>
            <a:r>
              <a:rPr lang="sv-SE" sz="1000" dirty="0">
                <a:solidFill>
                  <a:schemeClr val="tx2"/>
                </a:solidFill>
              </a:rPr>
              <a:t> 2016;374:611–24; Snyder PJ </a:t>
            </a:r>
            <a:r>
              <a:rPr lang="sv-SE" sz="1000" i="1" dirty="0">
                <a:solidFill>
                  <a:schemeClr val="tx2"/>
                </a:solidFill>
              </a:rPr>
              <a:t>et al. Endocr Rev</a:t>
            </a:r>
            <a:r>
              <a:rPr lang="sv-SE" sz="1000" dirty="0">
                <a:solidFill>
                  <a:schemeClr val="tx2"/>
                </a:solidFill>
              </a:rPr>
              <a:t> 2018;39:369–86</a:t>
            </a:r>
            <a:r>
              <a:rPr lang="sv-SE" sz="1000" dirty="0">
                <a:solidFill>
                  <a:srgbClr val="005294"/>
                </a:solidFill>
              </a:rPr>
              <a:t>.</a:t>
            </a:r>
            <a:endParaRPr lang="en-GB" sz="1000" dirty="0">
              <a:solidFill>
                <a:srgbClr val="005294"/>
              </a:solidFill>
            </a:endParaRPr>
          </a:p>
        </p:txBody>
      </p:sp>
      <p:pic>
        <p:nvPicPr>
          <p:cNvPr id="3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1266400" y="2289940"/>
            <a:ext cx="582231" cy="1084987"/>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 name="Group 40"/>
          <p:cNvGrpSpPr/>
          <p:nvPr/>
        </p:nvGrpSpPr>
        <p:grpSpPr>
          <a:xfrm>
            <a:off x="457200" y="1393869"/>
            <a:ext cx="10762488" cy="745236"/>
            <a:chOff x="359224" y="1623660"/>
            <a:chExt cx="8384270" cy="745236"/>
          </a:xfrm>
        </p:grpSpPr>
        <p:sp>
          <p:nvSpPr>
            <p:cNvPr id="42" name="TextBox 41"/>
            <p:cNvSpPr txBox="1"/>
            <p:nvPr/>
          </p:nvSpPr>
          <p:spPr>
            <a:xfrm>
              <a:off x="980546" y="1623660"/>
              <a:ext cx="7762948" cy="745236"/>
            </a:xfrm>
            <a:prstGeom prst="roundRect">
              <a:avLst>
                <a:gd name="adj" fmla="val 11703"/>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22300" algn="l">
                <a:buClr>
                  <a:srgbClr val="6F9AD3"/>
                </a:buClr>
              </a:pPr>
              <a:r>
                <a:rPr lang="en-GB" sz="1900" spc="-20" dirty="0">
                  <a:solidFill>
                    <a:srgbClr val="005294"/>
                  </a:solidFill>
                </a:rPr>
                <a:t>To assess if TTh for older men with low testosterone increases the proportion of men scoring a  ≥4-point increase on the FACIT-Fatigue scale</a:t>
              </a:r>
            </a:p>
          </p:txBody>
        </p:sp>
        <p:grpSp>
          <p:nvGrpSpPr>
            <p:cNvPr id="43" name="Group 42"/>
            <p:cNvGrpSpPr/>
            <p:nvPr/>
          </p:nvGrpSpPr>
          <p:grpSpPr>
            <a:xfrm>
              <a:off x="359224" y="1718693"/>
              <a:ext cx="1066800" cy="555171"/>
              <a:chOff x="348338" y="1458682"/>
              <a:chExt cx="1066800" cy="555171"/>
            </a:xfrm>
          </p:grpSpPr>
          <p:sp>
            <p:nvSpPr>
              <p:cNvPr id="45" name="Pentagon 44"/>
              <p:cNvSpPr/>
              <p:nvPr/>
            </p:nvSpPr>
            <p:spPr>
              <a:xfrm>
                <a:off x="348338" y="1458682"/>
                <a:ext cx="1066800" cy="555171"/>
              </a:xfrm>
              <a:prstGeom prst="homePlat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8" name="TextBox 47"/>
              <p:cNvSpPr txBox="1"/>
              <p:nvPr/>
            </p:nvSpPr>
            <p:spPr>
              <a:xfrm>
                <a:off x="435751" y="1505434"/>
                <a:ext cx="769763" cy="461665"/>
              </a:xfrm>
              <a:prstGeom prst="rect">
                <a:avLst/>
              </a:prstGeom>
              <a:noFill/>
            </p:spPr>
            <p:txBody>
              <a:bodyPr wrap="none" rtlCol="0">
                <a:spAutoFit/>
              </a:bodyPr>
              <a:lstStyle/>
              <a:p>
                <a:r>
                  <a:rPr lang="en-GB" sz="2400" b="1" dirty="0">
                    <a:solidFill>
                      <a:prstClr val="white"/>
                    </a:solidFill>
                  </a:rPr>
                  <a:t>Aim</a:t>
                </a:r>
                <a:endParaRPr lang="en-GB" sz="2400" b="1" baseline="30000" dirty="0">
                  <a:solidFill>
                    <a:prstClr val="white"/>
                  </a:solidFill>
                </a:endParaRPr>
              </a:p>
            </p:txBody>
          </p:sp>
        </p:grpSp>
      </p:grpSp>
      <p:grpSp>
        <p:nvGrpSpPr>
          <p:cNvPr id="34" name="Group 33"/>
          <p:cNvGrpSpPr/>
          <p:nvPr/>
        </p:nvGrpSpPr>
        <p:grpSpPr>
          <a:xfrm>
            <a:off x="382620" y="2179605"/>
            <a:ext cx="10837068" cy="3494329"/>
            <a:chOff x="355712" y="2439706"/>
            <a:chExt cx="9922551" cy="3408482"/>
          </a:xfrm>
        </p:grpSpPr>
        <p:grpSp>
          <p:nvGrpSpPr>
            <p:cNvPr id="10" name="Group 9"/>
            <p:cNvGrpSpPr/>
            <p:nvPr/>
          </p:nvGrpSpPr>
          <p:grpSpPr>
            <a:xfrm>
              <a:off x="1799865" y="2439706"/>
              <a:ext cx="5611580" cy="886493"/>
              <a:chOff x="1799865" y="2471456"/>
              <a:chExt cx="5611580" cy="886493"/>
            </a:xfrm>
          </p:grpSpPr>
          <p:grpSp>
            <p:nvGrpSpPr>
              <p:cNvPr id="7" name="Group 6"/>
              <p:cNvGrpSpPr/>
              <p:nvPr/>
            </p:nvGrpSpPr>
            <p:grpSpPr>
              <a:xfrm>
                <a:off x="1800786" y="2471456"/>
                <a:ext cx="5610659" cy="510366"/>
                <a:chOff x="1800786" y="2471456"/>
                <a:chExt cx="5610659" cy="510366"/>
              </a:xfrm>
            </p:grpSpPr>
            <p:grpSp>
              <p:nvGrpSpPr>
                <p:cNvPr id="21" name="Group 20"/>
                <p:cNvGrpSpPr/>
                <p:nvPr/>
              </p:nvGrpSpPr>
              <p:grpSpPr>
                <a:xfrm>
                  <a:off x="1800786" y="2471456"/>
                  <a:ext cx="1379870" cy="510366"/>
                  <a:chOff x="1800786" y="2349746"/>
                  <a:chExt cx="1379870" cy="510366"/>
                </a:xfrm>
              </p:grpSpPr>
              <p:sp>
                <p:nvSpPr>
                  <p:cNvPr id="4" name="TextBox 3"/>
                  <p:cNvSpPr txBox="1"/>
                  <p:nvPr/>
                </p:nvSpPr>
                <p:spPr>
                  <a:xfrm>
                    <a:off x="1800786" y="2380904"/>
                    <a:ext cx="787075" cy="400110"/>
                  </a:xfrm>
                  <a:prstGeom prst="rect">
                    <a:avLst/>
                  </a:prstGeom>
                  <a:noFill/>
                </p:spPr>
                <p:txBody>
                  <a:bodyPr wrap="none" rtlCol="0">
                    <a:spAutoFit/>
                  </a:bodyPr>
                  <a:lstStyle/>
                  <a:p>
                    <a:pPr marL="269875" indent="-269875" defTabSz="457200">
                      <a:spcBef>
                        <a:spcPct val="20000"/>
                      </a:spcBef>
                      <a:buClr>
                        <a:srgbClr val="005294"/>
                      </a:buClr>
                      <a:buFont typeface="Arial"/>
                      <a:buChar char="•"/>
                    </a:pPr>
                    <a:r>
                      <a:rPr lang="en-GB" sz="2000" spc="-20" dirty="0">
                        <a:solidFill>
                          <a:srgbClr val="005294"/>
                        </a:solidFill>
                      </a:rPr>
                      <a:t>n=</a:t>
                    </a:r>
                  </a:p>
                </p:txBody>
              </p:sp>
              <p:sp>
                <p:nvSpPr>
                  <p:cNvPr id="20" name="TextBox 19"/>
                  <p:cNvSpPr txBox="1"/>
                  <p:nvPr/>
                </p:nvSpPr>
                <p:spPr>
                  <a:xfrm>
                    <a:off x="2437398" y="2349746"/>
                    <a:ext cx="743258" cy="510366"/>
                  </a:xfrm>
                  <a:prstGeom prst="rect">
                    <a:avLst/>
                  </a:prstGeom>
                  <a:noFill/>
                </p:spPr>
                <p:txBody>
                  <a:bodyPr wrap="none" rtlCol="0">
                    <a:spAutoFit/>
                  </a:bodyPr>
                  <a:lstStyle/>
                  <a:p>
                    <a:r>
                      <a:rPr lang="en-GB" sz="2800" b="1" spc="-20" dirty="0">
                        <a:solidFill>
                          <a:srgbClr val="005294"/>
                        </a:solidFill>
                      </a:rPr>
                      <a:t>474</a:t>
                    </a:r>
                  </a:p>
                </p:txBody>
              </p:sp>
            </p:grpSp>
            <p:sp>
              <p:nvSpPr>
                <p:cNvPr id="3" name="TextBox 2"/>
                <p:cNvSpPr txBox="1"/>
                <p:nvPr/>
              </p:nvSpPr>
              <p:spPr>
                <a:xfrm>
                  <a:off x="3037906" y="2504183"/>
                  <a:ext cx="4373539" cy="390280"/>
                </a:xfrm>
                <a:prstGeom prst="rect">
                  <a:avLst/>
                </a:prstGeom>
                <a:noFill/>
              </p:spPr>
              <p:txBody>
                <a:bodyPr wrap="none" rtlCol="0">
                  <a:spAutoFit/>
                </a:bodyPr>
                <a:lstStyle/>
                <a:p>
                  <a:pPr defTabSz="457200">
                    <a:spcBef>
                      <a:spcPct val="20000"/>
                    </a:spcBef>
                    <a:buClr>
                      <a:srgbClr val="005294"/>
                    </a:buClr>
                  </a:pPr>
                  <a:r>
                    <a:rPr lang="en-GB" sz="2000" spc="-20" dirty="0">
                      <a:solidFill>
                        <a:srgbClr val="005294"/>
                      </a:solidFill>
                    </a:rPr>
                    <a:t> </a:t>
                  </a:r>
                  <a:r>
                    <a:rPr lang="en-GB" spc="-20" dirty="0">
                      <a:solidFill>
                        <a:srgbClr val="005294"/>
                      </a:solidFill>
                    </a:rPr>
                    <a:t>enrolled in the Vitality Trial and analysed</a:t>
                  </a:r>
                  <a:endParaRPr lang="en-GB" sz="2000" spc="-20" dirty="0">
                    <a:solidFill>
                      <a:srgbClr val="005294"/>
                    </a:solidFill>
                  </a:endParaRPr>
                </a:p>
              </p:txBody>
            </p:sp>
          </p:grpSp>
          <p:grpSp>
            <p:nvGrpSpPr>
              <p:cNvPr id="9" name="Group 8"/>
              <p:cNvGrpSpPr/>
              <p:nvPr/>
            </p:nvGrpSpPr>
            <p:grpSpPr>
              <a:xfrm>
                <a:off x="1799865" y="2847583"/>
                <a:ext cx="4982763" cy="510366"/>
                <a:chOff x="-3358698" y="3755531"/>
                <a:chExt cx="4982763" cy="510366"/>
              </a:xfrm>
            </p:grpSpPr>
            <p:sp>
              <p:nvSpPr>
                <p:cNvPr id="40" name="TextBox 39"/>
                <p:cNvSpPr txBox="1"/>
                <p:nvPr/>
              </p:nvSpPr>
              <p:spPr>
                <a:xfrm>
                  <a:off x="-3358698" y="3825094"/>
                  <a:ext cx="787075" cy="400110"/>
                </a:xfrm>
                <a:prstGeom prst="rect">
                  <a:avLst/>
                </a:prstGeom>
                <a:noFill/>
              </p:spPr>
              <p:txBody>
                <a:bodyPr wrap="none" rtlCol="0">
                  <a:spAutoFit/>
                </a:bodyPr>
                <a:lstStyle/>
                <a:p>
                  <a:pPr marL="269875" indent="-269875" defTabSz="457200">
                    <a:spcBef>
                      <a:spcPct val="20000"/>
                    </a:spcBef>
                    <a:buClr>
                      <a:srgbClr val="005294"/>
                    </a:buClr>
                    <a:buFont typeface="Arial"/>
                    <a:buChar char="•"/>
                  </a:pPr>
                  <a:r>
                    <a:rPr lang="en-GB" sz="2000" spc="-20" dirty="0">
                      <a:solidFill>
                        <a:srgbClr val="005294"/>
                      </a:solidFill>
                    </a:rPr>
                    <a:t>n=</a:t>
                  </a:r>
                </a:p>
              </p:txBody>
            </p:sp>
            <p:sp>
              <p:nvSpPr>
                <p:cNvPr id="49" name="TextBox 48"/>
                <p:cNvSpPr txBox="1"/>
                <p:nvPr/>
              </p:nvSpPr>
              <p:spPr>
                <a:xfrm>
                  <a:off x="-2721165" y="3755531"/>
                  <a:ext cx="749129" cy="510366"/>
                </a:xfrm>
                <a:prstGeom prst="rect">
                  <a:avLst/>
                </a:prstGeom>
                <a:noFill/>
              </p:spPr>
              <p:txBody>
                <a:bodyPr wrap="none" rtlCol="0">
                  <a:spAutoFit/>
                </a:bodyPr>
                <a:lstStyle/>
                <a:p>
                  <a:r>
                    <a:rPr lang="en-GB" sz="2800" b="1" spc="-20" dirty="0">
                      <a:solidFill>
                        <a:srgbClr val="005294"/>
                      </a:solidFill>
                    </a:rPr>
                    <a:t>788</a:t>
                  </a:r>
                </a:p>
              </p:txBody>
            </p:sp>
            <p:sp>
              <p:nvSpPr>
                <p:cNvPr id="50" name="TextBox 49"/>
                <p:cNvSpPr txBox="1"/>
                <p:nvPr/>
              </p:nvSpPr>
              <p:spPr>
                <a:xfrm>
                  <a:off x="-2121578" y="3826664"/>
                  <a:ext cx="3745643" cy="360259"/>
                </a:xfrm>
                <a:prstGeom prst="rect">
                  <a:avLst/>
                </a:prstGeom>
                <a:noFill/>
              </p:spPr>
              <p:txBody>
                <a:bodyPr wrap="none" rtlCol="0">
                  <a:spAutoFit/>
                </a:bodyPr>
                <a:lstStyle/>
                <a:p>
                  <a:pPr defTabSz="457200">
                    <a:spcBef>
                      <a:spcPct val="20000"/>
                    </a:spcBef>
                    <a:buClr>
                      <a:srgbClr val="005294"/>
                    </a:buClr>
                  </a:pPr>
                  <a:r>
                    <a:rPr lang="en-GB" spc="-20" dirty="0">
                      <a:solidFill>
                        <a:srgbClr val="005294"/>
                      </a:solidFill>
                    </a:rPr>
                    <a:t> enrolled in all </a:t>
                  </a:r>
                  <a:r>
                    <a:rPr lang="en-GB" spc="-20" dirty="0" err="1">
                      <a:solidFill>
                        <a:srgbClr val="005294"/>
                      </a:solidFill>
                    </a:rPr>
                    <a:t>TTrials</a:t>
                  </a:r>
                  <a:r>
                    <a:rPr lang="en-GB" spc="-20" dirty="0">
                      <a:solidFill>
                        <a:srgbClr val="005294"/>
                      </a:solidFill>
                    </a:rPr>
                    <a:t> and analysed</a:t>
                  </a:r>
                </a:p>
              </p:txBody>
            </p:sp>
          </p:grpSp>
        </p:grpSp>
        <p:grpSp>
          <p:nvGrpSpPr>
            <p:cNvPr id="11" name="Group 10"/>
            <p:cNvGrpSpPr/>
            <p:nvPr/>
          </p:nvGrpSpPr>
          <p:grpSpPr>
            <a:xfrm>
              <a:off x="355712" y="3734637"/>
              <a:ext cx="9922551" cy="2113551"/>
              <a:chOff x="355712" y="3519477"/>
              <a:chExt cx="9922551" cy="2113551"/>
            </a:xfrm>
          </p:grpSpPr>
          <p:sp>
            <p:nvSpPr>
              <p:cNvPr id="44" name="Content Placeholder 2"/>
              <p:cNvSpPr txBox="1">
                <a:spLocks/>
              </p:cNvSpPr>
              <p:nvPr/>
            </p:nvSpPr>
            <p:spPr>
              <a:xfrm>
                <a:off x="355712" y="3555823"/>
                <a:ext cx="9922551" cy="2077205"/>
              </a:xfrm>
              <a:prstGeom prst="roundRect">
                <a:avLst>
                  <a:gd name="adj" fmla="val 15883"/>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Clr>
                    <a:srgbClr val="005294"/>
                  </a:buClr>
                  <a:buNone/>
                </a:pPr>
                <a:endParaRPr lang="en-GB" sz="1800" dirty="0">
                  <a:solidFill>
                    <a:srgbClr val="005294"/>
                  </a:solidFill>
                </a:endParaRPr>
              </a:p>
            </p:txBody>
          </p:sp>
          <p:sp>
            <p:nvSpPr>
              <p:cNvPr id="46" name="Round Same Side Corner Rectangle 45"/>
              <p:cNvSpPr/>
              <p:nvPr/>
            </p:nvSpPr>
            <p:spPr>
              <a:xfrm rot="16200000">
                <a:off x="390602" y="3516882"/>
                <a:ext cx="2077205" cy="2132043"/>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7" name="Rectangle 46"/>
              <p:cNvSpPr/>
              <p:nvPr/>
            </p:nvSpPr>
            <p:spPr>
              <a:xfrm>
                <a:off x="424005" y="3742472"/>
                <a:ext cx="2171830" cy="1631216"/>
              </a:xfrm>
              <a:prstGeom prst="rect">
                <a:avLst/>
              </a:prstGeom>
              <a:noFill/>
              <a:ln>
                <a:noFill/>
              </a:ln>
            </p:spPr>
            <p:txBody>
              <a:bodyPr wrap="square" anchor="ctr">
                <a:spAutoFit/>
              </a:bodyPr>
              <a:lstStyle/>
              <a:p>
                <a:pPr algn="ctr"/>
                <a:r>
                  <a:rPr lang="en-GB" sz="2000" b="1" dirty="0">
                    <a:solidFill>
                      <a:prstClr val="white"/>
                    </a:solidFill>
                  </a:rPr>
                  <a:t>Selected </a:t>
                </a:r>
                <a:br>
                  <a:rPr lang="en-GB" sz="2000" b="1" dirty="0">
                    <a:solidFill>
                      <a:prstClr val="white"/>
                    </a:solidFill>
                  </a:rPr>
                </a:br>
                <a:r>
                  <a:rPr lang="en-GB" sz="2000" b="1" dirty="0">
                    <a:solidFill>
                      <a:prstClr val="white"/>
                    </a:solidFill>
                  </a:rPr>
                  <a:t>baseline characteristics </a:t>
                </a:r>
                <a:br>
                  <a:rPr lang="en-GB" sz="2000" b="1" dirty="0">
                    <a:solidFill>
                      <a:prstClr val="white"/>
                    </a:solidFill>
                  </a:rPr>
                </a:br>
                <a:r>
                  <a:rPr lang="en-GB" sz="2000" b="1" dirty="0">
                    <a:solidFill>
                      <a:prstClr val="white"/>
                    </a:solidFill>
                  </a:rPr>
                  <a:t>and demographics</a:t>
                </a:r>
                <a:endParaRPr lang="en-GB" sz="1100" b="1" baseline="30000" dirty="0">
                  <a:solidFill>
                    <a:prstClr val="white"/>
                  </a:solidFill>
                </a:endParaRPr>
              </a:p>
            </p:txBody>
          </p:sp>
          <p:sp>
            <p:nvSpPr>
              <p:cNvPr id="66" name="Rectangle 65"/>
              <p:cNvSpPr/>
              <p:nvPr/>
            </p:nvSpPr>
            <p:spPr>
              <a:xfrm>
                <a:off x="5096865" y="4863622"/>
                <a:ext cx="2115914" cy="584775"/>
              </a:xfrm>
              <a:prstGeom prst="rect">
                <a:avLst/>
              </a:prstGeom>
              <a:noFill/>
              <a:ln>
                <a:noFill/>
              </a:ln>
            </p:spPr>
            <p:txBody>
              <a:bodyPr wrap="square">
                <a:spAutoFit/>
              </a:bodyPr>
              <a:lstStyle/>
              <a:p>
                <a:pPr algn="ctr"/>
                <a:r>
                  <a:rPr lang="en-GB" sz="3200" b="1" dirty="0">
                    <a:solidFill>
                      <a:srgbClr val="005294"/>
                    </a:solidFill>
                  </a:rPr>
                  <a:t>89%</a:t>
                </a:r>
                <a:r>
                  <a:rPr lang="en-GB" dirty="0">
                    <a:solidFill>
                      <a:srgbClr val="005294"/>
                    </a:solidFill>
                  </a:rPr>
                  <a:t> White</a:t>
                </a:r>
              </a:p>
            </p:txBody>
          </p:sp>
          <p:grpSp>
            <p:nvGrpSpPr>
              <p:cNvPr id="58" name="Group 57"/>
              <p:cNvGrpSpPr/>
              <p:nvPr/>
            </p:nvGrpSpPr>
            <p:grpSpPr>
              <a:xfrm>
                <a:off x="2857977" y="3599278"/>
                <a:ext cx="1826551" cy="1872181"/>
                <a:chOff x="2885256" y="3674191"/>
                <a:chExt cx="1826551" cy="1872181"/>
              </a:xfrm>
            </p:grpSpPr>
            <p:sp>
              <p:nvSpPr>
                <p:cNvPr id="61" name="Rectangle 60"/>
                <p:cNvSpPr/>
                <p:nvPr/>
              </p:nvSpPr>
              <p:spPr>
                <a:xfrm>
                  <a:off x="3134337" y="4579467"/>
                  <a:ext cx="1374236" cy="707886"/>
                </a:xfrm>
                <a:prstGeom prst="rect">
                  <a:avLst/>
                </a:prstGeom>
                <a:noFill/>
                <a:ln>
                  <a:noFill/>
                </a:ln>
              </p:spPr>
              <p:txBody>
                <a:bodyPr wrap="square">
                  <a:spAutoFit/>
                </a:bodyPr>
                <a:lstStyle/>
                <a:p>
                  <a:pPr algn="ctr"/>
                  <a:r>
                    <a:rPr lang="en-GB" sz="2000" b="1" dirty="0">
                      <a:solidFill>
                        <a:srgbClr val="005294"/>
                      </a:solidFill>
                    </a:rPr>
                    <a:t>Mean age</a:t>
                  </a:r>
                  <a:endParaRPr lang="en-GB" sz="1200" b="1" dirty="0">
                    <a:solidFill>
                      <a:srgbClr val="005294"/>
                    </a:solidFill>
                  </a:endParaRPr>
                </a:p>
              </p:txBody>
            </p:sp>
            <p:sp>
              <p:nvSpPr>
                <p:cNvPr id="62" name="Rectangle 61"/>
                <p:cNvSpPr/>
                <p:nvPr/>
              </p:nvSpPr>
              <p:spPr>
                <a:xfrm>
                  <a:off x="2885256" y="4961597"/>
                  <a:ext cx="1826551" cy="584775"/>
                </a:xfrm>
                <a:prstGeom prst="rect">
                  <a:avLst/>
                </a:prstGeom>
                <a:noFill/>
                <a:ln>
                  <a:noFill/>
                </a:ln>
              </p:spPr>
              <p:txBody>
                <a:bodyPr wrap="square">
                  <a:spAutoFit/>
                </a:bodyPr>
                <a:lstStyle/>
                <a:p>
                  <a:pPr algn="ctr"/>
                  <a:r>
                    <a:rPr lang="en-GB" sz="3200" b="1" dirty="0">
                      <a:solidFill>
                        <a:srgbClr val="005294"/>
                      </a:solidFill>
                    </a:rPr>
                    <a:t>72.2</a:t>
                  </a:r>
                  <a:r>
                    <a:rPr lang="en-GB" dirty="0">
                      <a:solidFill>
                        <a:srgbClr val="005294"/>
                      </a:solidFill>
                    </a:rPr>
                    <a:t> years</a:t>
                  </a:r>
                </a:p>
              </p:txBody>
            </p:sp>
            <p:pic>
              <p:nvPicPr>
                <p:cNvPr id="63" name="Picture 4"/>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85925" y="3674191"/>
                  <a:ext cx="856330" cy="87060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9" name="Straight Connector 58"/>
              <p:cNvCxnSpPr/>
              <p:nvPr/>
            </p:nvCxnSpPr>
            <p:spPr>
              <a:xfrm>
                <a:off x="7476801" y="3519477"/>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893631" y="3544301"/>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774453" y="3714103"/>
                <a:ext cx="840794" cy="673510"/>
                <a:chOff x="5311095" y="1317471"/>
                <a:chExt cx="4883149" cy="3911598"/>
              </a:xfrm>
              <a:effectLst>
                <a:outerShdw blurRad="76200" dir="18900000" sy="23000" kx="-1200000" algn="bl" rotWithShape="0">
                  <a:prstClr val="black">
                    <a:alpha val="20000"/>
                  </a:prstClr>
                </a:outerShdw>
              </a:effectLst>
            </p:grpSpPr>
            <p:sp>
              <p:nvSpPr>
                <p:cNvPr id="12" name="Freeform 11"/>
                <p:cNvSpPr/>
                <p:nvPr/>
              </p:nvSpPr>
              <p:spPr>
                <a:xfrm>
                  <a:off x="7682412" y="1474026"/>
                  <a:ext cx="2407536" cy="3646025"/>
                </a:xfrm>
                <a:custGeom>
                  <a:avLst/>
                  <a:gdLst>
                    <a:gd name="connsiteX0" fmla="*/ 214131 w 2407534"/>
                    <a:gd name="connsiteY0" fmla="*/ 3640238 h 3646025"/>
                    <a:gd name="connsiteX1" fmla="*/ 300942 w 2407534"/>
                    <a:gd name="connsiteY1" fmla="*/ 3402957 h 3646025"/>
                    <a:gd name="connsiteX2" fmla="*/ 630820 w 2407534"/>
                    <a:gd name="connsiteY2" fmla="*/ 3096228 h 3646025"/>
                    <a:gd name="connsiteX3" fmla="*/ 891250 w 2407534"/>
                    <a:gd name="connsiteY3" fmla="*/ 2893671 h 3646025"/>
                    <a:gd name="connsiteX4" fmla="*/ 989635 w 2407534"/>
                    <a:gd name="connsiteY4" fmla="*/ 2644815 h 3646025"/>
                    <a:gd name="connsiteX5" fmla="*/ 931762 w 2407534"/>
                    <a:gd name="connsiteY5" fmla="*/ 2448045 h 3646025"/>
                    <a:gd name="connsiteX6" fmla="*/ 763929 w 2407534"/>
                    <a:gd name="connsiteY6" fmla="*/ 2326511 h 3646025"/>
                    <a:gd name="connsiteX7" fmla="*/ 416688 w 2407534"/>
                    <a:gd name="connsiteY7" fmla="*/ 2326511 h 3646025"/>
                    <a:gd name="connsiteX8" fmla="*/ 248856 w 2407534"/>
                    <a:gd name="connsiteY8" fmla="*/ 2257063 h 3646025"/>
                    <a:gd name="connsiteX9" fmla="*/ 208344 w 2407534"/>
                    <a:gd name="connsiteY9" fmla="*/ 1979271 h 3646025"/>
                    <a:gd name="connsiteX10" fmla="*/ 150471 w 2407534"/>
                    <a:gd name="connsiteY10" fmla="*/ 1747777 h 3646025"/>
                    <a:gd name="connsiteX11" fmla="*/ 0 w 2407534"/>
                    <a:gd name="connsiteY11" fmla="*/ 1608881 h 3646025"/>
                    <a:gd name="connsiteX12" fmla="*/ 202557 w 2407534"/>
                    <a:gd name="connsiteY12" fmla="*/ 1163255 h 3646025"/>
                    <a:gd name="connsiteX13" fmla="*/ 133109 w 2407534"/>
                    <a:gd name="connsiteY13" fmla="*/ 891250 h 3646025"/>
                    <a:gd name="connsiteX14" fmla="*/ 208344 w 2407534"/>
                    <a:gd name="connsiteY14" fmla="*/ 561372 h 3646025"/>
                    <a:gd name="connsiteX15" fmla="*/ 434050 w 2407534"/>
                    <a:gd name="connsiteY15" fmla="*/ 266217 h 3646025"/>
                    <a:gd name="connsiteX16" fmla="*/ 821802 w 2407534"/>
                    <a:gd name="connsiteY16" fmla="*/ 46298 h 3646025"/>
                    <a:gd name="connsiteX17" fmla="*/ 1215342 w 2407534"/>
                    <a:gd name="connsiteY17" fmla="*/ 0 h 3646025"/>
                    <a:gd name="connsiteX18" fmla="*/ 1603093 w 2407534"/>
                    <a:gd name="connsiteY18" fmla="*/ 17362 h 3646025"/>
                    <a:gd name="connsiteX19" fmla="*/ 1904035 w 2407534"/>
                    <a:gd name="connsiteY19" fmla="*/ 208344 h 3646025"/>
                    <a:gd name="connsiteX20" fmla="*/ 2135529 w 2407534"/>
                    <a:gd name="connsiteY20" fmla="*/ 486136 h 3646025"/>
                    <a:gd name="connsiteX21" fmla="*/ 2297575 w 2407534"/>
                    <a:gd name="connsiteY21" fmla="*/ 746567 h 3646025"/>
                    <a:gd name="connsiteX22" fmla="*/ 2297575 w 2407534"/>
                    <a:gd name="connsiteY22" fmla="*/ 1012784 h 3646025"/>
                    <a:gd name="connsiteX23" fmla="*/ 2274425 w 2407534"/>
                    <a:gd name="connsiteY23" fmla="*/ 1325301 h 3646025"/>
                    <a:gd name="connsiteX24" fmla="*/ 2158678 w 2407534"/>
                    <a:gd name="connsiteY24" fmla="*/ 1574157 h 3646025"/>
                    <a:gd name="connsiteX25" fmla="*/ 1950334 w 2407534"/>
                    <a:gd name="connsiteY25" fmla="*/ 1909822 h 3646025"/>
                    <a:gd name="connsiteX26" fmla="*/ 1857737 w 2407534"/>
                    <a:gd name="connsiteY26" fmla="*/ 2100805 h 3646025"/>
                    <a:gd name="connsiteX27" fmla="*/ 1851949 w 2407534"/>
                    <a:gd name="connsiteY27" fmla="*/ 2297574 h 3646025"/>
                    <a:gd name="connsiteX28" fmla="*/ 1985058 w 2407534"/>
                    <a:gd name="connsiteY28" fmla="*/ 2581154 h 3646025"/>
                    <a:gd name="connsiteX29" fmla="*/ 2147104 w 2407534"/>
                    <a:gd name="connsiteY29" fmla="*/ 2870521 h 3646025"/>
                    <a:gd name="connsiteX30" fmla="*/ 2355448 w 2407534"/>
                    <a:gd name="connsiteY30" fmla="*/ 3269848 h 3646025"/>
                    <a:gd name="connsiteX31" fmla="*/ 2407534 w 2407534"/>
                    <a:gd name="connsiteY31" fmla="*/ 3507129 h 3646025"/>
                    <a:gd name="connsiteX32" fmla="*/ 2407534 w 2407534"/>
                    <a:gd name="connsiteY32" fmla="*/ 3605514 h 3646025"/>
                    <a:gd name="connsiteX33" fmla="*/ 2309149 w 2407534"/>
                    <a:gd name="connsiteY33" fmla="*/ 3646025 h 3646025"/>
                    <a:gd name="connsiteX34" fmla="*/ 214131 w 2407534"/>
                    <a:gd name="connsiteY34" fmla="*/ 3640238 h 364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07534" h="3646025">
                      <a:moveTo>
                        <a:pt x="214131" y="3640238"/>
                      </a:moveTo>
                      <a:lnTo>
                        <a:pt x="300942" y="3402957"/>
                      </a:lnTo>
                      <a:lnTo>
                        <a:pt x="630820" y="3096228"/>
                      </a:lnTo>
                      <a:lnTo>
                        <a:pt x="891250" y="2893671"/>
                      </a:lnTo>
                      <a:lnTo>
                        <a:pt x="989635" y="2644815"/>
                      </a:lnTo>
                      <a:lnTo>
                        <a:pt x="931762" y="2448045"/>
                      </a:lnTo>
                      <a:lnTo>
                        <a:pt x="763929" y="2326511"/>
                      </a:lnTo>
                      <a:lnTo>
                        <a:pt x="416688" y="2326511"/>
                      </a:lnTo>
                      <a:lnTo>
                        <a:pt x="248856" y="2257063"/>
                      </a:lnTo>
                      <a:lnTo>
                        <a:pt x="208344" y="1979271"/>
                      </a:lnTo>
                      <a:lnTo>
                        <a:pt x="150471" y="1747777"/>
                      </a:lnTo>
                      <a:lnTo>
                        <a:pt x="0" y="1608881"/>
                      </a:lnTo>
                      <a:lnTo>
                        <a:pt x="202557" y="1163255"/>
                      </a:lnTo>
                      <a:lnTo>
                        <a:pt x="133109" y="891250"/>
                      </a:lnTo>
                      <a:lnTo>
                        <a:pt x="208344" y="561372"/>
                      </a:lnTo>
                      <a:lnTo>
                        <a:pt x="434050" y="266217"/>
                      </a:lnTo>
                      <a:lnTo>
                        <a:pt x="821802" y="46298"/>
                      </a:lnTo>
                      <a:lnTo>
                        <a:pt x="1215342" y="0"/>
                      </a:lnTo>
                      <a:lnTo>
                        <a:pt x="1603093" y="17362"/>
                      </a:lnTo>
                      <a:lnTo>
                        <a:pt x="1904035" y="208344"/>
                      </a:lnTo>
                      <a:lnTo>
                        <a:pt x="2135529" y="486136"/>
                      </a:lnTo>
                      <a:lnTo>
                        <a:pt x="2297575" y="746567"/>
                      </a:lnTo>
                      <a:lnTo>
                        <a:pt x="2297575" y="1012784"/>
                      </a:lnTo>
                      <a:lnTo>
                        <a:pt x="2274425" y="1325301"/>
                      </a:lnTo>
                      <a:lnTo>
                        <a:pt x="2158678" y="1574157"/>
                      </a:lnTo>
                      <a:lnTo>
                        <a:pt x="1950334" y="1909822"/>
                      </a:lnTo>
                      <a:lnTo>
                        <a:pt x="1857737" y="2100805"/>
                      </a:lnTo>
                      <a:lnTo>
                        <a:pt x="1851949" y="2297574"/>
                      </a:lnTo>
                      <a:lnTo>
                        <a:pt x="1985058" y="2581154"/>
                      </a:lnTo>
                      <a:lnTo>
                        <a:pt x="2147104" y="2870521"/>
                      </a:lnTo>
                      <a:lnTo>
                        <a:pt x="2355448" y="3269848"/>
                      </a:lnTo>
                      <a:lnTo>
                        <a:pt x="2407534" y="3507129"/>
                      </a:lnTo>
                      <a:lnTo>
                        <a:pt x="2407534" y="3605514"/>
                      </a:lnTo>
                      <a:lnTo>
                        <a:pt x="2309149" y="3646025"/>
                      </a:lnTo>
                      <a:lnTo>
                        <a:pt x="214131" y="3640238"/>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 name="Freeform 12"/>
                <p:cNvSpPr/>
                <p:nvPr/>
              </p:nvSpPr>
              <p:spPr>
                <a:xfrm>
                  <a:off x="6481372" y="1421546"/>
                  <a:ext cx="2077654" cy="3657596"/>
                </a:xfrm>
                <a:custGeom>
                  <a:avLst/>
                  <a:gdLst>
                    <a:gd name="connsiteX0" fmla="*/ 237281 w 2077656"/>
                    <a:gd name="connsiteY0" fmla="*/ 3657600 h 3657600"/>
                    <a:gd name="connsiteX1" fmla="*/ 231494 w 2077656"/>
                    <a:gd name="connsiteY1" fmla="*/ 3483980 h 3657600"/>
                    <a:gd name="connsiteX2" fmla="*/ 381964 w 2077656"/>
                    <a:gd name="connsiteY2" fmla="*/ 3310360 h 3657600"/>
                    <a:gd name="connsiteX3" fmla="*/ 885463 w 2077656"/>
                    <a:gd name="connsiteY3" fmla="*/ 2928395 h 3657600"/>
                    <a:gd name="connsiteX4" fmla="*/ 960699 w 2077656"/>
                    <a:gd name="connsiteY4" fmla="*/ 2783712 h 3657600"/>
                    <a:gd name="connsiteX5" fmla="*/ 972273 w 2077656"/>
                    <a:gd name="connsiteY5" fmla="*/ 2569580 h 3657600"/>
                    <a:gd name="connsiteX6" fmla="*/ 891251 w 2077656"/>
                    <a:gd name="connsiteY6" fmla="*/ 2401747 h 3657600"/>
                    <a:gd name="connsiteX7" fmla="*/ 740780 w 2077656"/>
                    <a:gd name="connsiteY7" fmla="*/ 2332299 h 3657600"/>
                    <a:gd name="connsiteX8" fmla="*/ 515073 w 2077656"/>
                    <a:gd name="connsiteY8" fmla="*/ 2332299 h 3657600"/>
                    <a:gd name="connsiteX9" fmla="*/ 329878 w 2077656"/>
                    <a:gd name="connsiteY9" fmla="*/ 2303362 h 3657600"/>
                    <a:gd name="connsiteX10" fmla="*/ 254643 w 2077656"/>
                    <a:gd name="connsiteY10" fmla="*/ 2204978 h 3657600"/>
                    <a:gd name="connsiteX11" fmla="*/ 214132 w 2077656"/>
                    <a:gd name="connsiteY11" fmla="*/ 1956122 h 3657600"/>
                    <a:gd name="connsiteX12" fmla="*/ 150471 w 2077656"/>
                    <a:gd name="connsiteY12" fmla="*/ 1724628 h 3657600"/>
                    <a:gd name="connsiteX13" fmla="*/ 0 w 2077656"/>
                    <a:gd name="connsiteY13" fmla="*/ 1620456 h 3657600"/>
                    <a:gd name="connsiteX14" fmla="*/ 46299 w 2077656"/>
                    <a:gd name="connsiteY14" fmla="*/ 1493135 h 3657600"/>
                    <a:gd name="connsiteX15" fmla="*/ 185195 w 2077656"/>
                    <a:gd name="connsiteY15" fmla="*/ 1180618 h 3657600"/>
                    <a:gd name="connsiteX16" fmla="*/ 127321 w 2077656"/>
                    <a:gd name="connsiteY16" fmla="*/ 897038 h 3657600"/>
                    <a:gd name="connsiteX17" fmla="*/ 196770 w 2077656"/>
                    <a:gd name="connsiteY17" fmla="*/ 590309 h 3657600"/>
                    <a:gd name="connsiteX18" fmla="*/ 306729 w 2077656"/>
                    <a:gd name="connsiteY18" fmla="*/ 353028 h 3657600"/>
                    <a:gd name="connsiteX19" fmla="*/ 491924 w 2077656"/>
                    <a:gd name="connsiteY19" fmla="*/ 196770 h 3657600"/>
                    <a:gd name="connsiteX20" fmla="*/ 694481 w 2077656"/>
                    <a:gd name="connsiteY20" fmla="*/ 86810 h 3657600"/>
                    <a:gd name="connsiteX21" fmla="*/ 1018572 w 2077656"/>
                    <a:gd name="connsiteY21" fmla="*/ 17362 h 3657600"/>
                    <a:gd name="connsiteX22" fmla="*/ 1296364 w 2077656"/>
                    <a:gd name="connsiteY22" fmla="*/ 0 h 3657600"/>
                    <a:gd name="connsiteX23" fmla="*/ 1504709 w 2077656"/>
                    <a:gd name="connsiteY23" fmla="*/ 0 h 3657600"/>
                    <a:gd name="connsiteX24" fmla="*/ 1736202 w 2077656"/>
                    <a:gd name="connsiteY24" fmla="*/ 86810 h 3657600"/>
                    <a:gd name="connsiteX25" fmla="*/ 1527858 w 2077656"/>
                    <a:gd name="connsiteY25" fmla="*/ 225707 h 3657600"/>
                    <a:gd name="connsiteX26" fmla="*/ 1354238 w 2077656"/>
                    <a:gd name="connsiteY26" fmla="*/ 491924 h 3657600"/>
                    <a:gd name="connsiteX27" fmla="*/ 1279002 w 2077656"/>
                    <a:gd name="connsiteY27" fmla="*/ 711843 h 3657600"/>
                    <a:gd name="connsiteX28" fmla="*/ 1232704 w 2077656"/>
                    <a:gd name="connsiteY28" fmla="*/ 879676 h 3657600"/>
                    <a:gd name="connsiteX29" fmla="*/ 1226916 w 2077656"/>
                    <a:gd name="connsiteY29" fmla="*/ 1047509 h 3657600"/>
                    <a:gd name="connsiteX30" fmla="*/ 1255853 w 2077656"/>
                    <a:gd name="connsiteY30" fmla="*/ 1203767 h 3657600"/>
                    <a:gd name="connsiteX31" fmla="*/ 1088020 w 2077656"/>
                    <a:gd name="connsiteY31" fmla="*/ 1603094 h 3657600"/>
                    <a:gd name="connsiteX32" fmla="*/ 1088020 w 2077656"/>
                    <a:gd name="connsiteY32" fmla="*/ 1684117 h 3657600"/>
                    <a:gd name="connsiteX33" fmla="*/ 1221129 w 2077656"/>
                    <a:gd name="connsiteY33" fmla="*/ 1759352 h 3657600"/>
                    <a:gd name="connsiteX34" fmla="*/ 1250066 w 2077656"/>
                    <a:gd name="connsiteY34" fmla="*/ 1851950 h 3657600"/>
                    <a:gd name="connsiteX35" fmla="*/ 1290577 w 2077656"/>
                    <a:gd name="connsiteY35" fmla="*/ 2095018 h 3657600"/>
                    <a:gd name="connsiteX36" fmla="*/ 1371600 w 2077656"/>
                    <a:gd name="connsiteY36" fmla="*/ 2291788 h 3657600"/>
                    <a:gd name="connsiteX37" fmla="*/ 1487347 w 2077656"/>
                    <a:gd name="connsiteY37" fmla="*/ 2343874 h 3657600"/>
                    <a:gd name="connsiteX38" fmla="*/ 1695691 w 2077656"/>
                    <a:gd name="connsiteY38" fmla="*/ 2349661 h 3657600"/>
                    <a:gd name="connsiteX39" fmla="*/ 1828800 w 2077656"/>
                    <a:gd name="connsiteY39" fmla="*/ 2367023 h 3657600"/>
                    <a:gd name="connsiteX40" fmla="*/ 2008208 w 2077656"/>
                    <a:gd name="connsiteY40" fmla="*/ 2448046 h 3657600"/>
                    <a:gd name="connsiteX41" fmla="*/ 2077656 w 2077656"/>
                    <a:gd name="connsiteY41" fmla="*/ 2621666 h 3657600"/>
                    <a:gd name="connsiteX42" fmla="*/ 2071868 w 2077656"/>
                    <a:gd name="connsiteY42" fmla="*/ 2725838 h 3657600"/>
                    <a:gd name="connsiteX43" fmla="*/ 1985058 w 2077656"/>
                    <a:gd name="connsiteY43" fmla="*/ 2876309 h 3657600"/>
                    <a:gd name="connsiteX44" fmla="*/ 1851949 w 2077656"/>
                    <a:gd name="connsiteY44" fmla="*/ 3003631 h 3657600"/>
                    <a:gd name="connsiteX45" fmla="*/ 1672542 w 2077656"/>
                    <a:gd name="connsiteY45" fmla="*/ 3125165 h 3657600"/>
                    <a:gd name="connsiteX46" fmla="*/ 1545220 w 2077656"/>
                    <a:gd name="connsiteY46" fmla="*/ 3229337 h 3657600"/>
                    <a:gd name="connsiteX47" fmla="*/ 1435261 w 2077656"/>
                    <a:gd name="connsiteY47" fmla="*/ 3321935 h 3657600"/>
                    <a:gd name="connsiteX48" fmla="*/ 1354238 w 2077656"/>
                    <a:gd name="connsiteY48" fmla="*/ 3420319 h 3657600"/>
                    <a:gd name="connsiteX49" fmla="*/ 1279002 w 2077656"/>
                    <a:gd name="connsiteY49" fmla="*/ 3640238 h 3657600"/>
                    <a:gd name="connsiteX50" fmla="*/ 237281 w 2077656"/>
                    <a:gd name="connsiteY50"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77656" h="3657600">
                      <a:moveTo>
                        <a:pt x="237281" y="3657600"/>
                      </a:moveTo>
                      <a:lnTo>
                        <a:pt x="231494" y="3483980"/>
                      </a:lnTo>
                      <a:lnTo>
                        <a:pt x="381964" y="3310360"/>
                      </a:lnTo>
                      <a:lnTo>
                        <a:pt x="885463" y="2928395"/>
                      </a:lnTo>
                      <a:lnTo>
                        <a:pt x="960699" y="2783712"/>
                      </a:lnTo>
                      <a:lnTo>
                        <a:pt x="972273" y="2569580"/>
                      </a:lnTo>
                      <a:lnTo>
                        <a:pt x="891251" y="2401747"/>
                      </a:lnTo>
                      <a:lnTo>
                        <a:pt x="740780" y="2332299"/>
                      </a:lnTo>
                      <a:lnTo>
                        <a:pt x="515073" y="2332299"/>
                      </a:lnTo>
                      <a:lnTo>
                        <a:pt x="329878" y="2303362"/>
                      </a:lnTo>
                      <a:lnTo>
                        <a:pt x="254643" y="2204978"/>
                      </a:lnTo>
                      <a:lnTo>
                        <a:pt x="214132" y="1956122"/>
                      </a:lnTo>
                      <a:lnTo>
                        <a:pt x="150471" y="1724628"/>
                      </a:lnTo>
                      <a:lnTo>
                        <a:pt x="0" y="1620456"/>
                      </a:lnTo>
                      <a:lnTo>
                        <a:pt x="46299" y="1493135"/>
                      </a:lnTo>
                      <a:lnTo>
                        <a:pt x="185195" y="1180618"/>
                      </a:lnTo>
                      <a:lnTo>
                        <a:pt x="127321" y="897038"/>
                      </a:lnTo>
                      <a:lnTo>
                        <a:pt x="196770" y="590309"/>
                      </a:lnTo>
                      <a:lnTo>
                        <a:pt x="306729" y="353028"/>
                      </a:lnTo>
                      <a:lnTo>
                        <a:pt x="491924" y="196770"/>
                      </a:lnTo>
                      <a:lnTo>
                        <a:pt x="694481" y="86810"/>
                      </a:lnTo>
                      <a:lnTo>
                        <a:pt x="1018572" y="17362"/>
                      </a:lnTo>
                      <a:lnTo>
                        <a:pt x="1296364" y="0"/>
                      </a:lnTo>
                      <a:lnTo>
                        <a:pt x="1504709" y="0"/>
                      </a:lnTo>
                      <a:lnTo>
                        <a:pt x="1736202" y="86810"/>
                      </a:lnTo>
                      <a:lnTo>
                        <a:pt x="1527858" y="225707"/>
                      </a:lnTo>
                      <a:lnTo>
                        <a:pt x="1354238" y="491924"/>
                      </a:lnTo>
                      <a:lnTo>
                        <a:pt x="1279002" y="711843"/>
                      </a:lnTo>
                      <a:lnTo>
                        <a:pt x="1232704" y="879676"/>
                      </a:lnTo>
                      <a:lnTo>
                        <a:pt x="1226916" y="1047509"/>
                      </a:lnTo>
                      <a:lnTo>
                        <a:pt x="1255853" y="1203767"/>
                      </a:lnTo>
                      <a:lnTo>
                        <a:pt x="1088020" y="1603094"/>
                      </a:lnTo>
                      <a:lnTo>
                        <a:pt x="1088020" y="1684117"/>
                      </a:lnTo>
                      <a:lnTo>
                        <a:pt x="1221129" y="1759352"/>
                      </a:lnTo>
                      <a:lnTo>
                        <a:pt x="1250066" y="1851950"/>
                      </a:lnTo>
                      <a:lnTo>
                        <a:pt x="1290577" y="2095018"/>
                      </a:lnTo>
                      <a:lnTo>
                        <a:pt x="1371600" y="2291788"/>
                      </a:lnTo>
                      <a:lnTo>
                        <a:pt x="1487347" y="2343874"/>
                      </a:lnTo>
                      <a:lnTo>
                        <a:pt x="1695691" y="2349661"/>
                      </a:lnTo>
                      <a:lnTo>
                        <a:pt x="1828800" y="2367023"/>
                      </a:lnTo>
                      <a:lnTo>
                        <a:pt x="2008208" y="2448046"/>
                      </a:lnTo>
                      <a:lnTo>
                        <a:pt x="2077656" y="2621666"/>
                      </a:lnTo>
                      <a:lnTo>
                        <a:pt x="2071868" y="2725838"/>
                      </a:lnTo>
                      <a:lnTo>
                        <a:pt x="1985058" y="2876309"/>
                      </a:lnTo>
                      <a:lnTo>
                        <a:pt x="1851949" y="3003631"/>
                      </a:lnTo>
                      <a:lnTo>
                        <a:pt x="1672542" y="3125165"/>
                      </a:lnTo>
                      <a:lnTo>
                        <a:pt x="1545220" y="3229337"/>
                      </a:lnTo>
                      <a:lnTo>
                        <a:pt x="1435261" y="3321935"/>
                      </a:lnTo>
                      <a:lnTo>
                        <a:pt x="1354238" y="3420319"/>
                      </a:lnTo>
                      <a:lnTo>
                        <a:pt x="1279002" y="3640238"/>
                      </a:lnTo>
                      <a:lnTo>
                        <a:pt x="237281" y="3657600"/>
                      </a:lnTo>
                      <a:close/>
                    </a:path>
                  </a:pathLst>
                </a:cu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4" name="Freeform 13"/>
                <p:cNvSpPr/>
                <p:nvPr/>
              </p:nvSpPr>
              <p:spPr>
                <a:xfrm>
                  <a:off x="5322868" y="1421546"/>
                  <a:ext cx="2307537" cy="3692323"/>
                </a:xfrm>
                <a:custGeom>
                  <a:avLst/>
                  <a:gdLst>
                    <a:gd name="connsiteX0" fmla="*/ 312516 w 2071868"/>
                    <a:gd name="connsiteY0" fmla="*/ 3692324 h 3692324"/>
                    <a:gd name="connsiteX1" fmla="*/ 254643 w 2071868"/>
                    <a:gd name="connsiteY1" fmla="*/ 3593939 h 3692324"/>
                    <a:gd name="connsiteX2" fmla="*/ 358815 w 2071868"/>
                    <a:gd name="connsiteY2" fmla="*/ 3379807 h 3692324"/>
                    <a:gd name="connsiteX3" fmla="*/ 711843 w 2071868"/>
                    <a:gd name="connsiteY3" fmla="*/ 3096227 h 3692324"/>
                    <a:gd name="connsiteX4" fmla="*/ 949124 w 2071868"/>
                    <a:gd name="connsiteY4" fmla="*/ 2882096 h 3692324"/>
                    <a:gd name="connsiteX5" fmla="*/ 1001210 w 2071868"/>
                    <a:gd name="connsiteY5" fmla="*/ 2679539 h 3692324"/>
                    <a:gd name="connsiteX6" fmla="*/ 954911 w 2071868"/>
                    <a:gd name="connsiteY6" fmla="*/ 2459620 h 3692324"/>
                    <a:gd name="connsiteX7" fmla="*/ 781291 w 2071868"/>
                    <a:gd name="connsiteY7" fmla="*/ 2367022 h 3692324"/>
                    <a:gd name="connsiteX8" fmla="*/ 451413 w 2071868"/>
                    <a:gd name="connsiteY8" fmla="*/ 2349660 h 3692324"/>
                    <a:gd name="connsiteX9" fmla="*/ 318304 w 2071868"/>
                    <a:gd name="connsiteY9" fmla="*/ 2280212 h 3692324"/>
                    <a:gd name="connsiteX10" fmla="*/ 266218 w 2071868"/>
                    <a:gd name="connsiteY10" fmla="*/ 2118167 h 3692324"/>
                    <a:gd name="connsiteX11" fmla="*/ 196770 w 2071868"/>
                    <a:gd name="connsiteY11" fmla="*/ 1823012 h 3692324"/>
                    <a:gd name="connsiteX12" fmla="*/ 92597 w 2071868"/>
                    <a:gd name="connsiteY12" fmla="*/ 1707265 h 3692324"/>
                    <a:gd name="connsiteX13" fmla="*/ 0 w 2071868"/>
                    <a:gd name="connsiteY13" fmla="*/ 1620455 h 3692324"/>
                    <a:gd name="connsiteX14" fmla="*/ 127321 w 2071868"/>
                    <a:gd name="connsiteY14" fmla="*/ 1417898 h 3692324"/>
                    <a:gd name="connsiteX15" fmla="*/ 196770 w 2071868"/>
                    <a:gd name="connsiteY15" fmla="*/ 1180617 h 3692324"/>
                    <a:gd name="connsiteX16" fmla="*/ 173620 w 2071868"/>
                    <a:gd name="connsiteY16" fmla="*/ 897038 h 3692324"/>
                    <a:gd name="connsiteX17" fmla="*/ 266218 w 2071868"/>
                    <a:gd name="connsiteY17" fmla="*/ 532435 h 3692324"/>
                    <a:gd name="connsiteX18" fmla="*/ 451413 w 2071868"/>
                    <a:gd name="connsiteY18" fmla="*/ 248855 h 3692324"/>
                    <a:gd name="connsiteX19" fmla="*/ 816015 w 2071868"/>
                    <a:gd name="connsiteY19" fmla="*/ 57873 h 3692324"/>
                    <a:gd name="connsiteX20" fmla="*/ 1145894 w 2071868"/>
                    <a:gd name="connsiteY20" fmla="*/ 11574 h 3692324"/>
                    <a:gd name="connsiteX21" fmla="*/ 1417899 w 2071868"/>
                    <a:gd name="connsiteY21" fmla="*/ 0 h 3692324"/>
                    <a:gd name="connsiteX22" fmla="*/ 1568370 w 2071868"/>
                    <a:gd name="connsiteY22" fmla="*/ 46298 h 3692324"/>
                    <a:gd name="connsiteX23" fmla="*/ 1770927 w 2071868"/>
                    <a:gd name="connsiteY23" fmla="*/ 115746 h 3692324"/>
                    <a:gd name="connsiteX24" fmla="*/ 1527858 w 2071868"/>
                    <a:gd name="connsiteY24" fmla="*/ 324091 h 3692324"/>
                    <a:gd name="connsiteX25" fmla="*/ 1354238 w 2071868"/>
                    <a:gd name="connsiteY25" fmla="*/ 491924 h 3692324"/>
                    <a:gd name="connsiteX26" fmla="*/ 1284790 w 2071868"/>
                    <a:gd name="connsiteY26" fmla="*/ 642395 h 3692324"/>
                    <a:gd name="connsiteX27" fmla="*/ 1250066 w 2071868"/>
                    <a:gd name="connsiteY27" fmla="*/ 821802 h 3692324"/>
                    <a:gd name="connsiteX28" fmla="*/ 1238491 w 2071868"/>
                    <a:gd name="connsiteY28" fmla="*/ 954911 h 3692324"/>
                    <a:gd name="connsiteX29" fmla="*/ 1267428 w 2071868"/>
                    <a:gd name="connsiteY29" fmla="*/ 1163255 h 3692324"/>
                    <a:gd name="connsiteX30" fmla="*/ 1284790 w 2071868"/>
                    <a:gd name="connsiteY30" fmla="*/ 1284790 h 3692324"/>
                    <a:gd name="connsiteX31" fmla="*/ 1169043 w 2071868"/>
                    <a:gd name="connsiteY31" fmla="*/ 1504709 h 3692324"/>
                    <a:gd name="connsiteX32" fmla="*/ 1105382 w 2071868"/>
                    <a:gd name="connsiteY32" fmla="*/ 1591519 h 3692324"/>
                    <a:gd name="connsiteX33" fmla="*/ 1082233 w 2071868"/>
                    <a:gd name="connsiteY33" fmla="*/ 1637817 h 3692324"/>
                    <a:gd name="connsiteX34" fmla="*/ 1157468 w 2071868"/>
                    <a:gd name="connsiteY34" fmla="*/ 1724627 h 3692324"/>
                    <a:gd name="connsiteX35" fmla="*/ 1244278 w 2071868"/>
                    <a:gd name="connsiteY35" fmla="*/ 1776714 h 3692324"/>
                    <a:gd name="connsiteX36" fmla="*/ 1273215 w 2071868"/>
                    <a:gd name="connsiteY36" fmla="*/ 1880886 h 3692324"/>
                    <a:gd name="connsiteX37" fmla="*/ 1307939 w 2071868"/>
                    <a:gd name="connsiteY37" fmla="*/ 2031357 h 3692324"/>
                    <a:gd name="connsiteX38" fmla="*/ 1331089 w 2071868"/>
                    <a:gd name="connsiteY38" fmla="*/ 2170253 h 3692324"/>
                    <a:gd name="connsiteX39" fmla="*/ 1348451 w 2071868"/>
                    <a:gd name="connsiteY39" fmla="*/ 2239701 h 3692324"/>
                    <a:gd name="connsiteX40" fmla="*/ 1452623 w 2071868"/>
                    <a:gd name="connsiteY40" fmla="*/ 2343873 h 3692324"/>
                    <a:gd name="connsiteX41" fmla="*/ 1603094 w 2071868"/>
                    <a:gd name="connsiteY41" fmla="*/ 2367022 h 3692324"/>
                    <a:gd name="connsiteX42" fmla="*/ 1747777 w 2071868"/>
                    <a:gd name="connsiteY42" fmla="*/ 2378597 h 3692324"/>
                    <a:gd name="connsiteX43" fmla="*/ 1904035 w 2071868"/>
                    <a:gd name="connsiteY43" fmla="*/ 2390172 h 3692324"/>
                    <a:gd name="connsiteX44" fmla="*/ 1985058 w 2071868"/>
                    <a:gd name="connsiteY44" fmla="*/ 2436471 h 3692324"/>
                    <a:gd name="connsiteX45" fmla="*/ 2071868 w 2071868"/>
                    <a:gd name="connsiteY45" fmla="*/ 2552217 h 3692324"/>
                    <a:gd name="connsiteX46" fmla="*/ 2071868 w 2071868"/>
                    <a:gd name="connsiteY46" fmla="*/ 2673752 h 3692324"/>
                    <a:gd name="connsiteX47" fmla="*/ 2071868 w 2071868"/>
                    <a:gd name="connsiteY47" fmla="*/ 2801073 h 3692324"/>
                    <a:gd name="connsiteX48" fmla="*/ 2019782 w 2071868"/>
                    <a:gd name="connsiteY48" fmla="*/ 2939969 h 3692324"/>
                    <a:gd name="connsiteX49" fmla="*/ 1869311 w 2071868"/>
                    <a:gd name="connsiteY49" fmla="*/ 3026779 h 3692324"/>
                    <a:gd name="connsiteX50" fmla="*/ 1689904 w 2071868"/>
                    <a:gd name="connsiteY50" fmla="*/ 3171463 h 3692324"/>
                    <a:gd name="connsiteX51" fmla="*/ 1522071 w 2071868"/>
                    <a:gd name="connsiteY51" fmla="*/ 3292997 h 3692324"/>
                    <a:gd name="connsiteX52" fmla="*/ 1417899 w 2071868"/>
                    <a:gd name="connsiteY52" fmla="*/ 3397169 h 3692324"/>
                    <a:gd name="connsiteX53" fmla="*/ 1354238 w 2071868"/>
                    <a:gd name="connsiteY53" fmla="*/ 3524491 h 3692324"/>
                    <a:gd name="connsiteX54" fmla="*/ 1284790 w 2071868"/>
                    <a:gd name="connsiteY54" fmla="*/ 3674962 h 3692324"/>
                    <a:gd name="connsiteX55" fmla="*/ 312516 w 2071868"/>
                    <a:gd name="connsiteY55" fmla="*/ 3692324 h 36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71868" h="3692324">
                      <a:moveTo>
                        <a:pt x="312516" y="3692324"/>
                      </a:moveTo>
                      <a:lnTo>
                        <a:pt x="254643" y="3593939"/>
                      </a:lnTo>
                      <a:lnTo>
                        <a:pt x="358815" y="3379807"/>
                      </a:lnTo>
                      <a:lnTo>
                        <a:pt x="711843" y="3096227"/>
                      </a:lnTo>
                      <a:lnTo>
                        <a:pt x="949124" y="2882096"/>
                      </a:lnTo>
                      <a:lnTo>
                        <a:pt x="1001210" y="2679539"/>
                      </a:lnTo>
                      <a:lnTo>
                        <a:pt x="954911" y="2459620"/>
                      </a:lnTo>
                      <a:lnTo>
                        <a:pt x="781291" y="2367022"/>
                      </a:lnTo>
                      <a:lnTo>
                        <a:pt x="451413" y="2349660"/>
                      </a:lnTo>
                      <a:lnTo>
                        <a:pt x="318304" y="2280212"/>
                      </a:lnTo>
                      <a:lnTo>
                        <a:pt x="266218" y="2118167"/>
                      </a:lnTo>
                      <a:lnTo>
                        <a:pt x="196770" y="1823012"/>
                      </a:lnTo>
                      <a:lnTo>
                        <a:pt x="92597" y="1707265"/>
                      </a:lnTo>
                      <a:lnTo>
                        <a:pt x="0" y="1620455"/>
                      </a:lnTo>
                      <a:lnTo>
                        <a:pt x="127321" y="1417898"/>
                      </a:lnTo>
                      <a:lnTo>
                        <a:pt x="196770" y="1180617"/>
                      </a:lnTo>
                      <a:lnTo>
                        <a:pt x="173620" y="897038"/>
                      </a:lnTo>
                      <a:lnTo>
                        <a:pt x="266218" y="532435"/>
                      </a:lnTo>
                      <a:lnTo>
                        <a:pt x="451413" y="248855"/>
                      </a:lnTo>
                      <a:lnTo>
                        <a:pt x="816015" y="57873"/>
                      </a:lnTo>
                      <a:lnTo>
                        <a:pt x="1145894" y="11574"/>
                      </a:lnTo>
                      <a:lnTo>
                        <a:pt x="1417899" y="0"/>
                      </a:lnTo>
                      <a:lnTo>
                        <a:pt x="1568370" y="46298"/>
                      </a:lnTo>
                      <a:lnTo>
                        <a:pt x="1770927" y="115746"/>
                      </a:lnTo>
                      <a:lnTo>
                        <a:pt x="1527858" y="324091"/>
                      </a:lnTo>
                      <a:lnTo>
                        <a:pt x="1354238" y="491924"/>
                      </a:lnTo>
                      <a:lnTo>
                        <a:pt x="1284790" y="642395"/>
                      </a:lnTo>
                      <a:lnTo>
                        <a:pt x="1250066" y="821802"/>
                      </a:lnTo>
                      <a:lnTo>
                        <a:pt x="1238491" y="954911"/>
                      </a:lnTo>
                      <a:lnTo>
                        <a:pt x="1267428" y="1163255"/>
                      </a:lnTo>
                      <a:lnTo>
                        <a:pt x="1284790" y="1284790"/>
                      </a:lnTo>
                      <a:lnTo>
                        <a:pt x="1169043" y="1504709"/>
                      </a:lnTo>
                      <a:lnTo>
                        <a:pt x="1105382" y="1591519"/>
                      </a:lnTo>
                      <a:lnTo>
                        <a:pt x="1082233" y="1637817"/>
                      </a:lnTo>
                      <a:lnTo>
                        <a:pt x="1157468" y="1724627"/>
                      </a:lnTo>
                      <a:lnTo>
                        <a:pt x="1244278" y="1776714"/>
                      </a:lnTo>
                      <a:lnTo>
                        <a:pt x="1273215" y="1880886"/>
                      </a:lnTo>
                      <a:lnTo>
                        <a:pt x="1307939" y="2031357"/>
                      </a:lnTo>
                      <a:lnTo>
                        <a:pt x="1331089" y="2170253"/>
                      </a:lnTo>
                      <a:lnTo>
                        <a:pt x="1348451" y="2239701"/>
                      </a:lnTo>
                      <a:lnTo>
                        <a:pt x="1452623" y="2343873"/>
                      </a:lnTo>
                      <a:lnTo>
                        <a:pt x="1603094" y="2367022"/>
                      </a:lnTo>
                      <a:lnTo>
                        <a:pt x="1747777" y="2378597"/>
                      </a:lnTo>
                      <a:lnTo>
                        <a:pt x="1904035" y="2390172"/>
                      </a:lnTo>
                      <a:lnTo>
                        <a:pt x="1985058" y="2436471"/>
                      </a:lnTo>
                      <a:lnTo>
                        <a:pt x="2071868" y="2552217"/>
                      </a:lnTo>
                      <a:lnTo>
                        <a:pt x="2071868" y="2673752"/>
                      </a:lnTo>
                      <a:lnTo>
                        <a:pt x="2071868" y="2801073"/>
                      </a:lnTo>
                      <a:lnTo>
                        <a:pt x="2019782" y="2939969"/>
                      </a:lnTo>
                      <a:lnTo>
                        <a:pt x="1869311" y="3026779"/>
                      </a:lnTo>
                      <a:lnTo>
                        <a:pt x="1689904" y="3171463"/>
                      </a:lnTo>
                      <a:lnTo>
                        <a:pt x="1522071" y="3292997"/>
                      </a:lnTo>
                      <a:lnTo>
                        <a:pt x="1417899" y="3397169"/>
                      </a:lnTo>
                      <a:lnTo>
                        <a:pt x="1354238" y="3524491"/>
                      </a:lnTo>
                      <a:lnTo>
                        <a:pt x="1284790" y="3674962"/>
                      </a:lnTo>
                      <a:lnTo>
                        <a:pt x="312516" y="3692324"/>
                      </a:lnTo>
                      <a:close/>
                    </a:path>
                  </a:pathLst>
                </a:cu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1028" name="Picture 4"/>
                <p:cNvPicPr>
                  <a:picLocks noChangeAspect="1" noChangeArrowheads="1"/>
                </p:cNvPicPr>
                <p:nvPr/>
              </p:nvPicPr>
              <p:blipFill>
                <a:blip r:embed="rId6">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11095" y="1317471"/>
                  <a:ext cx="4883149" cy="391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0" name="Rectangle 79"/>
              <p:cNvSpPr/>
              <p:nvPr/>
            </p:nvSpPr>
            <p:spPr>
              <a:xfrm>
                <a:off x="6782452" y="4564968"/>
                <a:ext cx="1826551" cy="310386"/>
              </a:xfrm>
              <a:prstGeom prst="rect">
                <a:avLst/>
              </a:prstGeom>
              <a:noFill/>
              <a:ln>
                <a:noFill/>
              </a:ln>
            </p:spPr>
            <p:txBody>
              <a:bodyPr wrap="square" anchor="ctr">
                <a:spAutoFit/>
              </a:bodyPr>
              <a:lstStyle/>
              <a:p>
                <a:pPr algn="ctr">
                  <a:lnSpc>
                    <a:spcPts val="2000"/>
                  </a:lnSpc>
                </a:pPr>
                <a:endParaRPr lang="en-GB" sz="1100" b="1" dirty="0">
                  <a:solidFill>
                    <a:srgbClr val="005294"/>
                  </a:solidFill>
                </a:endParaRPr>
              </a:p>
            </p:txBody>
          </p:sp>
          <p:sp>
            <p:nvSpPr>
              <p:cNvPr id="82" name="Rectangle 81"/>
              <p:cNvSpPr/>
              <p:nvPr/>
            </p:nvSpPr>
            <p:spPr>
              <a:xfrm>
                <a:off x="6782452" y="4913867"/>
                <a:ext cx="1826551" cy="265204"/>
              </a:xfrm>
              <a:prstGeom prst="rect">
                <a:avLst/>
              </a:prstGeom>
              <a:noFill/>
              <a:ln>
                <a:noFill/>
              </a:ln>
            </p:spPr>
            <p:txBody>
              <a:bodyPr wrap="square">
                <a:spAutoFit/>
              </a:bodyPr>
              <a:lstStyle/>
              <a:p>
                <a:pPr algn="ctr"/>
                <a:endParaRPr lang="en-GB" baseline="30000" dirty="0">
                  <a:solidFill>
                    <a:srgbClr val="005294"/>
                  </a:solidFill>
                </a:endParaRPr>
              </a:p>
            </p:txBody>
          </p:sp>
          <p:sp>
            <p:nvSpPr>
              <p:cNvPr id="83" name="Rectangle 82"/>
              <p:cNvSpPr/>
              <p:nvPr/>
            </p:nvSpPr>
            <p:spPr>
              <a:xfrm>
                <a:off x="5459610" y="4505316"/>
                <a:ext cx="1374236" cy="400110"/>
              </a:xfrm>
              <a:prstGeom prst="rect">
                <a:avLst/>
              </a:prstGeom>
              <a:noFill/>
              <a:ln>
                <a:noFill/>
              </a:ln>
            </p:spPr>
            <p:txBody>
              <a:bodyPr wrap="square">
                <a:spAutoFit/>
              </a:bodyPr>
              <a:lstStyle/>
              <a:p>
                <a:pPr algn="ctr"/>
                <a:r>
                  <a:rPr lang="en-GB" sz="2000" b="1" dirty="0">
                    <a:solidFill>
                      <a:srgbClr val="005294"/>
                    </a:solidFill>
                  </a:rPr>
                  <a:t>Race</a:t>
                </a:r>
                <a:endParaRPr lang="en-GB" sz="1200" b="1" dirty="0">
                  <a:solidFill>
                    <a:srgbClr val="005294"/>
                  </a:solidFill>
                </a:endParaRPr>
              </a:p>
            </p:txBody>
          </p:sp>
        </p:grpSp>
        <p:sp>
          <p:nvSpPr>
            <p:cNvPr id="65" name="TextBox 64"/>
            <p:cNvSpPr txBox="1"/>
            <p:nvPr/>
          </p:nvSpPr>
          <p:spPr>
            <a:xfrm>
              <a:off x="1799865" y="3298148"/>
              <a:ext cx="6965254" cy="360258"/>
            </a:xfrm>
            <a:prstGeom prst="rect">
              <a:avLst/>
            </a:prstGeom>
            <a:noFill/>
          </p:spPr>
          <p:txBody>
            <a:bodyPr wrap="none" rtlCol="0">
              <a:spAutoFit/>
            </a:bodyPr>
            <a:lstStyle/>
            <a:p>
              <a:pPr marL="269875" indent="-269875" defTabSz="457200">
                <a:spcBef>
                  <a:spcPct val="20000"/>
                </a:spcBef>
                <a:buClr>
                  <a:srgbClr val="005294"/>
                </a:buClr>
                <a:buFont typeface="Arial"/>
                <a:buChar char="•"/>
              </a:pPr>
              <a:r>
                <a:rPr lang="en-GB" spc="-30" dirty="0">
                  <a:solidFill>
                    <a:srgbClr val="005294"/>
                  </a:solidFill>
                </a:rPr>
                <a:t>Men self-reported low vitality and had a FACIT–Fatigue score &lt;40</a:t>
              </a:r>
            </a:p>
          </p:txBody>
        </p:sp>
      </p:grpSp>
      <p:pic>
        <p:nvPicPr>
          <p:cNvPr id="16" name="Picture 15">
            <a:extLst>
              <a:ext uri="{FF2B5EF4-FFF2-40B4-BE49-F238E27FC236}">
                <a16:creationId xmlns:a16="http://schemas.microsoft.com/office/drawing/2014/main" id="{2EF6ACD1-C55C-421A-B35C-CA3F1CA73F54}"/>
              </a:ext>
            </a:extLst>
          </p:cNvPr>
          <p:cNvPicPr>
            <a:picLocks noChangeAspect="1"/>
          </p:cNvPicPr>
          <p:nvPr/>
        </p:nvPicPr>
        <p:blipFill>
          <a:blip r:embed="rId8"/>
          <a:stretch>
            <a:fillRect/>
          </a:stretch>
        </p:blipFill>
        <p:spPr>
          <a:xfrm>
            <a:off x="8643655" y="3680212"/>
            <a:ext cx="2082550" cy="2101922"/>
          </a:xfrm>
          <a:prstGeom prst="rect">
            <a:avLst/>
          </a:prstGeom>
        </p:spPr>
      </p:pic>
    </p:spTree>
    <p:extLst>
      <p:ext uri="{BB962C8B-B14F-4D97-AF65-F5344CB8AC3E}">
        <p14:creationId xmlns:p14="http://schemas.microsoft.com/office/powerpoint/2010/main" val="2887895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52401"/>
            <a:ext cx="11451771" cy="834047"/>
          </a:xfrm>
        </p:spPr>
        <p:txBody>
          <a:bodyPr>
            <a:noAutofit/>
          </a:bodyPr>
          <a:lstStyle/>
          <a:p>
            <a:r>
              <a:rPr lang="en-GB" sz="2650" dirty="0">
                <a:solidFill>
                  <a:schemeClr val="accent1"/>
                </a:solidFill>
              </a:rPr>
              <a:t>Vitality Trial:</a:t>
            </a:r>
            <a:r>
              <a:rPr lang="en-GB" sz="2650" dirty="0"/>
              <a:t> TTh significantly improved vitality and fatigue versus placebo in older men with low testosterone</a:t>
            </a:r>
          </a:p>
        </p:txBody>
      </p:sp>
      <p:sp>
        <p:nvSpPr>
          <p:cNvPr id="5" name="TextBox 4"/>
          <p:cNvSpPr txBox="1"/>
          <p:nvPr/>
        </p:nvSpPr>
        <p:spPr>
          <a:xfrm>
            <a:off x="1435835" y="5793476"/>
            <a:ext cx="10197686" cy="553998"/>
          </a:xfrm>
          <a:prstGeom prst="rect">
            <a:avLst/>
          </a:prstGeom>
          <a:noFill/>
        </p:spPr>
        <p:txBody>
          <a:bodyPr wrap="square" rtlCol="0" anchor="b">
            <a:spAutoFit/>
          </a:bodyPr>
          <a:lstStyle/>
          <a:p>
            <a:r>
              <a:rPr lang="en-GB" sz="1000" dirty="0">
                <a:solidFill>
                  <a:schemeClr val="tx2"/>
                </a:solidFill>
              </a:rPr>
              <a:t>FACIT, Functional Assessment of Chronic Illness Therapy; PANAS, Positive and Negative Affect Schedule; PHQ-9, Patient Health Questionnaire 9; TTh, testosterone therapy</a:t>
            </a:r>
          </a:p>
          <a:p>
            <a:r>
              <a:rPr lang="pt-BR" sz="1000" dirty="0">
                <a:solidFill>
                  <a:schemeClr val="tx2"/>
                </a:solidFill>
              </a:rPr>
              <a:t>Matsumoto AM. </a:t>
            </a:r>
            <a:r>
              <a:rPr lang="pt-BR" sz="1000" i="1" dirty="0">
                <a:solidFill>
                  <a:schemeClr val="tx2"/>
                </a:solidFill>
              </a:rPr>
              <a:t>Curr Opin Endocr Metab Res</a:t>
            </a:r>
            <a:r>
              <a:rPr lang="pt-BR" sz="1000" dirty="0">
                <a:solidFill>
                  <a:schemeClr val="tx2"/>
                </a:solidFill>
              </a:rPr>
              <a:t> 2019;6:34–41; </a:t>
            </a:r>
            <a:r>
              <a:rPr lang="en-GB" sz="1000" dirty="0">
                <a:solidFill>
                  <a:schemeClr val="tx2"/>
                </a:solidFill>
              </a:rPr>
              <a:t>Snyder PJ </a:t>
            </a:r>
            <a:r>
              <a:rPr lang="en-GB" sz="1000" i="1" dirty="0">
                <a:solidFill>
                  <a:schemeClr val="tx2"/>
                </a:solidFill>
              </a:rPr>
              <a:t>et al. </a:t>
            </a:r>
            <a:r>
              <a:rPr lang="sv-SE" sz="1000" i="1" dirty="0">
                <a:solidFill>
                  <a:schemeClr val="tx2"/>
                </a:solidFill>
              </a:rPr>
              <a:t>N Engl J Med</a:t>
            </a:r>
            <a:r>
              <a:rPr lang="sv-SE" sz="1000" dirty="0">
                <a:solidFill>
                  <a:schemeClr val="tx2"/>
                </a:solidFill>
              </a:rPr>
              <a:t> 2016;374:611–24; Snyder PJ </a:t>
            </a:r>
            <a:r>
              <a:rPr lang="sv-SE" sz="1000" i="1" dirty="0">
                <a:solidFill>
                  <a:schemeClr val="tx2"/>
                </a:solidFill>
              </a:rPr>
              <a:t>et al. Endocr Rev</a:t>
            </a:r>
            <a:r>
              <a:rPr lang="sv-SE" sz="1000" dirty="0">
                <a:solidFill>
                  <a:schemeClr val="tx2"/>
                </a:solidFill>
              </a:rPr>
              <a:t> 2018;39:369–86.</a:t>
            </a:r>
            <a:endParaRPr lang="en-GB" sz="1000" dirty="0">
              <a:solidFill>
                <a:schemeClr val="tx2"/>
              </a:solidFill>
            </a:endParaRPr>
          </a:p>
        </p:txBody>
      </p:sp>
      <p:sp>
        <p:nvSpPr>
          <p:cNvPr id="29" name="Content Placeholder 2"/>
          <p:cNvSpPr>
            <a:spLocks noGrp="1"/>
          </p:cNvSpPr>
          <p:nvPr>
            <p:ph idx="1"/>
          </p:nvPr>
        </p:nvSpPr>
        <p:spPr>
          <a:xfrm>
            <a:off x="304800" y="1000670"/>
            <a:ext cx="11138263" cy="1171109"/>
          </a:xfrm>
        </p:spPr>
        <p:txBody>
          <a:bodyPr>
            <a:noAutofit/>
          </a:bodyPr>
          <a:lstStyle/>
          <a:p>
            <a:r>
              <a:rPr lang="en-GB" sz="1600" dirty="0"/>
              <a:t>TTh did not increase the proportion of men who demonstrated a FACIT-Fatigue score ≥4 higher than at baseline, versus placebo</a:t>
            </a:r>
          </a:p>
          <a:p>
            <a:r>
              <a:rPr lang="en-GB" sz="1600" spc="-20" dirty="0"/>
              <a:t>However, TTh was associated with a small but significant effect on vitality (assessed using the SF-36 vitality subscale), mood (using PANAS scores) and depressive symptoms (using the PHQ-9)</a:t>
            </a:r>
          </a:p>
        </p:txBody>
      </p:sp>
      <p:grpSp>
        <p:nvGrpSpPr>
          <p:cNvPr id="9" name="Group 8"/>
          <p:cNvGrpSpPr/>
          <p:nvPr/>
        </p:nvGrpSpPr>
        <p:grpSpPr>
          <a:xfrm>
            <a:off x="835005" y="2070376"/>
            <a:ext cx="10042001" cy="3419338"/>
            <a:chOff x="576697" y="2389235"/>
            <a:chExt cx="7990606" cy="3419338"/>
          </a:xfrm>
        </p:grpSpPr>
        <p:grpSp>
          <p:nvGrpSpPr>
            <p:cNvPr id="11" name="Group 10">
              <a:extLst>
                <a:ext uri="{FF2B5EF4-FFF2-40B4-BE49-F238E27FC236}">
                  <a16:creationId xmlns:a16="http://schemas.microsoft.com/office/drawing/2014/main" id="{B528EDE1-89ED-4132-96F7-99AE4EAABEF7}"/>
                </a:ext>
              </a:extLst>
            </p:cNvPr>
            <p:cNvGrpSpPr/>
            <p:nvPr/>
          </p:nvGrpSpPr>
          <p:grpSpPr>
            <a:xfrm>
              <a:off x="2328920" y="3770044"/>
              <a:ext cx="1840292" cy="270143"/>
              <a:chOff x="2328920" y="3770045"/>
              <a:chExt cx="1840292" cy="270143"/>
            </a:xfrm>
          </p:grpSpPr>
          <p:grpSp>
            <p:nvGrpSpPr>
              <p:cNvPr id="186" name="Group 185">
                <a:extLst>
                  <a:ext uri="{FF2B5EF4-FFF2-40B4-BE49-F238E27FC236}">
                    <a16:creationId xmlns:a16="http://schemas.microsoft.com/office/drawing/2014/main" id="{D73E0553-A211-4B3C-94DA-971033183654}"/>
                  </a:ext>
                </a:extLst>
              </p:cNvPr>
              <p:cNvGrpSpPr/>
              <p:nvPr/>
            </p:nvGrpSpPr>
            <p:grpSpPr>
              <a:xfrm>
                <a:off x="3497720" y="3783161"/>
                <a:ext cx="80558" cy="169714"/>
                <a:chOff x="3743571" y="3308401"/>
                <a:chExt cx="80558" cy="722480"/>
              </a:xfrm>
            </p:grpSpPr>
            <p:cxnSp>
              <p:nvCxnSpPr>
                <p:cNvPr id="199" name="Straight Connector 198">
                  <a:extLst>
                    <a:ext uri="{FF2B5EF4-FFF2-40B4-BE49-F238E27FC236}">
                      <a16:creationId xmlns:a16="http://schemas.microsoft.com/office/drawing/2014/main" id="{C4FBBB6A-2D04-4C91-9085-25211E1ED72A}"/>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C8F68384-F429-4B74-B622-2371443B7EB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3BE63A4A-64A0-45C6-954A-DB72F4BFF618}"/>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87" name="Group 186">
                <a:extLst>
                  <a:ext uri="{FF2B5EF4-FFF2-40B4-BE49-F238E27FC236}">
                    <a16:creationId xmlns:a16="http://schemas.microsoft.com/office/drawing/2014/main" id="{18BCE973-59A9-40B9-A569-AF4694D2CE4F}"/>
                  </a:ext>
                </a:extLst>
              </p:cNvPr>
              <p:cNvGrpSpPr/>
              <p:nvPr/>
            </p:nvGrpSpPr>
            <p:grpSpPr>
              <a:xfrm>
                <a:off x="4088654" y="3770045"/>
                <a:ext cx="80558" cy="173305"/>
                <a:chOff x="3743571" y="3308401"/>
                <a:chExt cx="80558" cy="722480"/>
              </a:xfrm>
            </p:grpSpPr>
            <p:cxnSp>
              <p:nvCxnSpPr>
                <p:cNvPr id="196" name="Straight Connector 195">
                  <a:extLst>
                    <a:ext uri="{FF2B5EF4-FFF2-40B4-BE49-F238E27FC236}">
                      <a16:creationId xmlns:a16="http://schemas.microsoft.com/office/drawing/2014/main" id="{0D78D83C-B08E-4052-9514-2936F0894CD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7D92E760-B741-4B33-8CAD-1AA0656C295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B5C010DF-FE80-44B6-889A-DF09F246CC7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88" name="Group 187">
                <a:extLst>
                  <a:ext uri="{FF2B5EF4-FFF2-40B4-BE49-F238E27FC236}">
                    <a16:creationId xmlns:a16="http://schemas.microsoft.com/office/drawing/2014/main" id="{34E615FB-B0B4-4258-A85A-960C4B17D8E1}"/>
                  </a:ext>
                </a:extLst>
              </p:cNvPr>
              <p:cNvGrpSpPr/>
              <p:nvPr/>
            </p:nvGrpSpPr>
            <p:grpSpPr>
              <a:xfrm>
                <a:off x="2912526" y="3856988"/>
                <a:ext cx="80558" cy="183200"/>
                <a:chOff x="3743571" y="3308401"/>
                <a:chExt cx="80558" cy="722480"/>
              </a:xfrm>
            </p:grpSpPr>
            <p:cxnSp>
              <p:nvCxnSpPr>
                <p:cNvPr id="193" name="Straight Connector 192">
                  <a:extLst>
                    <a:ext uri="{FF2B5EF4-FFF2-40B4-BE49-F238E27FC236}">
                      <a16:creationId xmlns:a16="http://schemas.microsoft.com/office/drawing/2014/main" id="{AA441631-7606-41DA-A15E-AFB2DDC03403}"/>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96027689-F6EF-4CBF-92A4-F8B6CDE058F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D76E66CB-1C34-4CD0-855F-38F44D713927}"/>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89" name="Group 188">
                <a:extLst>
                  <a:ext uri="{FF2B5EF4-FFF2-40B4-BE49-F238E27FC236}">
                    <a16:creationId xmlns:a16="http://schemas.microsoft.com/office/drawing/2014/main" id="{ABF32C55-E917-48BA-908C-0CB852E31EAC}"/>
                  </a:ext>
                </a:extLst>
              </p:cNvPr>
              <p:cNvGrpSpPr/>
              <p:nvPr/>
            </p:nvGrpSpPr>
            <p:grpSpPr>
              <a:xfrm>
                <a:off x="2328920" y="3841750"/>
                <a:ext cx="80558" cy="171450"/>
                <a:chOff x="3743571" y="3308401"/>
                <a:chExt cx="80558" cy="722480"/>
              </a:xfrm>
            </p:grpSpPr>
            <p:cxnSp>
              <p:nvCxnSpPr>
                <p:cNvPr id="190" name="Straight Connector 189">
                  <a:extLst>
                    <a:ext uri="{FF2B5EF4-FFF2-40B4-BE49-F238E27FC236}">
                      <a16:creationId xmlns:a16="http://schemas.microsoft.com/office/drawing/2014/main" id="{806F9410-7348-456F-9067-D550955258F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E95CCDDE-4487-4BAD-ABDA-6B39AA8CC1C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971AAA54-344D-4FE3-9F47-247E49F1AA5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13" name="Group 12">
              <a:extLst>
                <a:ext uri="{FF2B5EF4-FFF2-40B4-BE49-F238E27FC236}">
                  <a16:creationId xmlns:a16="http://schemas.microsoft.com/office/drawing/2014/main" id="{718478FE-C423-49C2-8B31-B8A7BBF91171}"/>
                </a:ext>
              </a:extLst>
            </p:cNvPr>
            <p:cNvGrpSpPr/>
            <p:nvPr/>
          </p:nvGrpSpPr>
          <p:grpSpPr>
            <a:xfrm>
              <a:off x="2328920" y="3831842"/>
              <a:ext cx="1840292" cy="270258"/>
              <a:chOff x="2328920" y="3831842"/>
              <a:chExt cx="1840292" cy="270258"/>
            </a:xfrm>
          </p:grpSpPr>
          <p:grpSp>
            <p:nvGrpSpPr>
              <p:cNvPr id="507" name="Group 506">
                <a:extLst>
                  <a:ext uri="{FF2B5EF4-FFF2-40B4-BE49-F238E27FC236}">
                    <a16:creationId xmlns:a16="http://schemas.microsoft.com/office/drawing/2014/main" id="{0D81AE23-8F4C-46C1-A210-A0305C449E4D}"/>
                  </a:ext>
                </a:extLst>
              </p:cNvPr>
              <p:cNvGrpSpPr/>
              <p:nvPr/>
            </p:nvGrpSpPr>
            <p:grpSpPr>
              <a:xfrm>
                <a:off x="2328920" y="3852863"/>
                <a:ext cx="80558" cy="177713"/>
                <a:chOff x="3743571" y="3308401"/>
                <a:chExt cx="80558" cy="722480"/>
              </a:xfrm>
            </p:grpSpPr>
            <p:cxnSp>
              <p:nvCxnSpPr>
                <p:cNvPr id="520" name="Straight Connector 519">
                  <a:extLst>
                    <a:ext uri="{FF2B5EF4-FFF2-40B4-BE49-F238E27FC236}">
                      <a16:creationId xmlns:a16="http://schemas.microsoft.com/office/drawing/2014/main" id="{06A6B1D2-AB76-4138-B9A5-43A22D87028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a:extLst>
                    <a:ext uri="{FF2B5EF4-FFF2-40B4-BE49-F238E27FC236}">
                      <a16:creationId xmlns:a16="http://schemas.microsoft.com/office/drawing/2014/main" id="{CA86C144-C30F-4961-8134-4F11D6EF3AA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2" name="Straight Connector 521">
                  <a:extLst>
                    <a:ext uri="{FF2B5EF4-FFF2-40B4-BE49-F238E27FC236}">
                      <a16:creationId xmlns:a16="http://schemas.microsoft.com/office/drawing/2014/main" id="{66CBE138-42C2-4FC4-A2C6-2670EC4B33E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8" name="Group 507">
                <a:extLst>
                  <a:ext uri="{FF2B5EF4-FFF2-40B4-BE49-F238E27FC236}">
                    <a16:creationId xmlns:a16="http://schemas.microsoft.com/office/drawing/2014/main" id="{41CFA66D-099E-406E-ACE2-5D3CE603D771}"/>
                  </a:ext>
                </a:extLst>
              </p:cNvPr>
              <p:cNvGrpSpPr/>
              <p:nvPr/>
            </p:nvGrpSpPr>
            <p:grpSpPr>
              <a:xfrm>
                <a:off x="3497720" y="3831842"/>
                <a:ext cx="80558" cy="194058"/>
                <a:chOff x="3743571" y="3308401"/>
                <a:chExt cx="80558" cy="722480"/>
              </a:xfrm>
            </p:grpSpPr>
            <p:cxnSp>
              <p:nvCxnSpPr>
                <p:cNvPr id="517" name="Straight Connector 516">
                  <a:extLst>
                    <a:ext uri="{FF2B5EF4-FFF2-40B4-BE49-F238E27FC236}">
                      <a16:creationId xmlns:a16="http://schemas.microsoft.com/office/drawing/2014/main" id="{219FB005-537F-4D9C-885F-9B9C7B36F4E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8" name="Straight Connector 517">
                  <a:extLst>
                    <a:ext uri="{FF2B5EF4-FFF2-40B4-BE49-F238E27FC236}">
                      <a16:creationId xmlns:a16="http://schemas.microsoft.com/office/drawing/2014/main" id="{AE339490-AE4E-49EB-B803-246789AEFA1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9" name="Straight Connector 518">
                  <a:extLst>
                    <a:ext uri="{FF2B5EF4-FFF2-40B4-BE49-F238E27FC236}">
                      <a16:creationId xmlns:a16="http://schemas.microsoft.com/office/drawing/2014/main" id="{392DDC3C-6878-4963-9AB4-FD2CC9BBB64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9" name="Group 508">
                <a:extLst>
                  <a:ext uri="{FF2B5EF4-FFF2-40B4-BE49-F238E27FC236}">
                    <a16:creationId xmlns:a16="http://schemas.microsoft.com/office/drawing/2014/main" id="{7370E394-9DDF-4B67-8ECD-71A3FEEF9704}"/>
                  </a:ext>
                </a:extLst>
              </p:cNvPr>
              <p:cNvGrpSpPr/>
              <p:nvPr/>
            </p:nvGrpSpPr>
            <p:grpSpPr>
              <a:xfrm>
                <a:off x="4088654" y="3906261"/>
                <a:ext cx="80558" cy="195839"/>
                <a:chOff x="3743571" y="3308401"/>
                <a:chExt cx="80558" cy="722480"/>
              </a:xfrm>
            </p:grpSpPr>
            <p:cxnSp>
              <p:nvCxnSpPr>
                <p:cNvPr id="514" name="Straight Connector 513">
                  <a:extLst>
                    <a:ext uri="{FF2B5EF4-FFF2-40B4-BE49-F238E27FC236}">
                      <a16:creationId xmlns:a16="http://schemas.microsoft.com/office/drawing/2014/main" id="{3781CE35-7354-4FBE-9E33-6B363D3D6EB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5" name="Straight Connector 514">
                  <a:extLst>
                    <a:ext uri="{FF2B5EF4-FFF2-40B4-BE49-F238E27FC236}">
                      <a16:creationId xmlns:a16="http://schemas.microsoft.com/office/drawing/2014/main" id="{387FA000-7980-4572-922D-719B7F47381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6" name="Straight Connector 515">
                  <a:extLst>
                    <a:ext uri="{FF2B5EF4-FFF2-40B4-BE49-F238E27FC236}">
                      <a16:creationId xmlns:a16="http://schemas.microsoft.com/office/drawing/2014/main" id="{440BA013-D572-4E0D-877C-CD961315EFD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10" name="Group 509">
                <a:extLst>
                  <a:ext uri="{FF2B5EF4-FFF2-40B4-BE49-F238E27FC236}">
                    <a16:creationId xmlns:a16="http://schemas.microsoft.com/office/drawing/2014/main" id="{0F510C64-0723-4957-B4DF-C70E916DEC89}"/>
                  </a:ext>
                </a:extLst>
              </p:cNvPr>
              <p:cNvGrpSpPr/>
              <p:nvPr/>
            </p:nvGrpSpPr>
            <p:grpSpPr>
              <a:xfrm>
                <a:off x="2912526" y="3882114"/>
                <a:ext cx="80558" cy="196173"/>
                <a:chOff x="3743571" y="3308401"/>
                <a:chExt cx="80558" cy="722480"/>
              </a:xfrm>
            </p:grpSpPr>
            <p:cxnSp>
              <p:nvCxnSpPr>
                <p:cNvPr id="511" name="Straight Connector 510">
                  <a:extLst>
                    <a:ext uri="{FF2B5EF4-FFF2-40B4-BE49-F238E27FC236}">
                      <a16:creationId xmlns:a16="http://schemas.microsoft.com/office/drawing/2014/main" id="{0C4BDD6A-9785-4354-8526-5CD21BB23AD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2" name="Straight Connector 511">
                  <a:extLst>
                    <a:ext uri="{FF2B5EF4-FFF2-40B4-BE49-F238E27FC236}">
                      <a16:creationId xmlns:a16="http://schemas.microsoft.com/office/drawing/2014/main" id="{01025CBF-9487-4D64-9BE9-33285D6CD85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3" name="Straight Connector 512">
                  <a:extLst>
                    <a:ext uri="{FF2B5EF4-FFF2-40B4-BE49-F238E27FC236}">
                      <a16:creationId xmlns:a16="http://schemas.microsoft.com/office/drawing/2014/main" id="{AC6A1F05-46C2-4897-B0E7-080236F1F206}"/>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300" name="Group 299">
              <a:extLst>
                <a:ext uri="{FF2B5EF4-FFF2-40B4-BE49-F238E27FC236}">
                  <a16:creationId xmlns:a16="http://schemas.microsoft.com/office/drawing/2014/main" id="{F84DEDAB-4C6A-4BF5-8CEC-B311EC178B29}"/>
                </a:ext>
              </a:extLst>
            </p:cNvPr>
            <p:cNvGrpSpPr/>
            <p:nvPr/>
          </p:nvGrpSpPr>
          <p:grpSpPr>
            <a:xfrm>
              <a:off x="576697" y="2389235"/>
              <a:ext cx="7990606" cy="3419338"/>
              <a:chOff x="4981632" y="690041"/>
              <a:chExt cx="3671886" cy="4800343"/>
            </a:xfrm>
          </p:grpSpPr>
          <p:sp>
            <p:nvSpPr>
              <p:cNvPr id="302" name="Rounded Rectangle 57">
                <a:extLst>
                  <a:ext uri="{FF2B5EF4-FFF2-40B4-BE49-F238E27FC236}">
                    <a16:creationId xmlns:a16="http://schemas.microsoft.com/office/drawing/2014/main" id="{2091D157-E45C-4AC0-BC8F-E448845DACD5}"/>
                  </a:ext>
                </a:extLst>
              </p:cNvPr>
              <p:cNvSpPr/>
              <p:nvPr/>
            </p:nvSpPr>
            <p:spPr>
              <a:xfrm>
                <a:off x="4981632" y="992499"/>
                <a:ext cx="3671886" cy="4497885"/>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03" name="Round Same Side Corner Rectangle 58">
                <a:extLst>
                  <a:ext uri="{FF2B5EF4-FFF2-40B4-BE49-F238E27FC236}">
                    <a16:creationId xmlns:a16="http://schemas.microsoft.com/office/drawing/2014/main" id="{343F4AE4-B93C-44F5-AF5F-0CB0B716A47F}"/>
                  </a:ext>
                </a:extLst>
              </p:cNvPr>
              <p:cNvSpPr/>
              <p:nvPr/>
            </p:nvSpPr>
            <p:spPr>
              <a:xfrm>
                <a:off x="4981632" y="992499"/>
                <a:ext cx="3671886" cy="434642"/>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04" name="TextBox 303">
                <a:extLst>
                  <a:ext uri="{FF2B5EF4-FFF2-40B4-BE49-F238E27FC236}">
                    <a16:creationId xmlns:a16="http://schemas.microsoft.com/office/drawing/2014/main" id="{F98E1E78-C1A8-473C-B59A-71D9CBED2EB5}"/>
                  </a:ext>
                </a:extLst>
              </p:cNvPr>
              <p:cNvSpPr txBox="1"/>
              <p:nvPr/>
            </p:nvSpPr>
            <p:spPr>
              <a:xfrm>
                <a:off x="4981632" y="690041"/>
                <a:ext cx="3671886" cy="734539"/>
              </a:xfrm>
              <a:prstGeom prst="rect">
                <a:avLst/>
              </a:prstGeom>
              <a:noFill/>
            </p:spPr>
            <p:txBody>
              <a:bodyPr wrap="square" rtlCol="0" anchor="b">
                <a:spAutoFit/>
              </a:bodyPr>
              <a:lstStyle/>
              <a:p>
                <a:pPr algn="ctr"/>
                <a:r>
                  <a:rPr lang="en-GB" sz="1400" b="1" dirty="0">
                    <a:solidFill>
                      <a:prstClr val="white"/>
                    </a:solidFill>
                  </a:rPr>
                  <a:t>Association between TTh and improvements in vitality and fatigue in older men with low testosterone</a:t>
                </a:r>
              </a:p>
            </p:txBody>
          </p:sp>
        </p:grpSp>
        <p:sp>
          <p:nvSpPr>
            <p:cNvPr id="184" name="Freeform: Shape 183">
              <a:extLst>
                <a:ext uri="{FF2B5EF4-FFF2-40B4-BE49-F238E27FC236}">
                  <a16:creationId xmlns:a16="http://schemas.microsoft.com/office/drawing/2014/main" id="{A92AE097-A319-41AA-9899-AF61F84BC4E9}"/>
                </a:ext>
              </a:extLst>
            </p:cNvPr>
            <p:cNvSpPr/>
            <p:nvPr/>
          </p:nvSpPr>
          <p:spPr>
            <a:xfrm>
              <a:off x="1785938" y="3922713"/>
              <a:ext cx="2343150" cy="1028700"/>
            </a:xfrm>
            <a:custGeom>
              <a:avLst/>
              <a:gdLst>
                <a:gd name="connsiteX0" fmla="*/ 0 w 2344738"/>
                <a:gd name="connsiteY0" fmla="*/ 74612 h 217487"/>
                <a:gd name="connsiteX1" fmla="*/ 587375 w 2344738"/>
                <a:gd name="connsiteY1" fmla="*/ 0 h 217487"/>
                <a:gd name="connsiteX2" fmla="*/ 1174750 w 2344738"/>
                <a:gd name="connsiteY2" fmla="*/ 169862 h 217487"/>
                <a:gd name="connsiteX3" fmla="*/ 1757363 w 2344738"/>
                <a:gd name="connsiteY3" fmla="*/ 217487 h 217487"/>
                <a:gd name="connsiteX4" fmla="*/ 2344738 w 2344738"/>
                <a:gd name="connsiteY4" fmla="*/ 195262 h 217487"/>
                <a:gd name="connsiteX0" fmla="*/ 0 w 2344738"/>
                <a:gd name="connsiteY0" fmla="*/ 74612 h 217487"/>
                <a:gd name="connsiteX1" fmla="*/ 587375 w 2344738"/>
                <a:gd name="connsiteY1" fmla="*/ 0 h 217487"/>
                <a:gd name="connsiteX2" fmla="*/ 1168400 w 2344738"/>
                <a:gd name="connsiteY2" fmla="*/ 163512 h 217487"/>
                <a:gd name="connsiteX3" fmla="*/ 1757363 w 2344738"/>
                <a:gd name="connsiteY3" fmla="*/ 217487 h 217487"/>
                <a:gd name="connsiteX4" fmla="*/ 2344738 w 2344738"/>
                <a:gd name="connsiteY4" fmla="*/ 195262 h 217487"/>
                <a:gd name="connsiteX0" fmla="*/ 0 w 2344738"/>
                <a:gd name="connsiteY0" fmla="*/ 74612 h 195262"/>
                <a:gd name="connsiteX1" fmla="*/ 587375 w 2344738"/>
                <a:gd name="connsiteY1" fmla="*/ 0 h 195262"/>
                <a:gd name="connsiteX2" fmla="*/ 1168400 w 2344738"/>
                <a:gd name="connsiteY2" fmla="*/ 163512 h 195262"/>
                <a:gd name="connsiteX3" fmla="*/ 1751013 w 2344738"/>
                <a:gd name="connsiteY3" fmla="*/ 127000 h 195262"/>
                <a:gd name="connsiteX4" fmla="*/ 2344738 w 2344738"/>
                <a:gd name="connsiteY4" fmla="*/ 195262 h 195262"/>
                <a:gd name="connsiteX0" fmla="*/ 0 w 2344738"/>
                <a:gd name="connsiteY0" fmla="*/ 74612 h 195262"/>
                <a:gd name="connsiteX1" fmla="*/ 587375 w 2344738"/>
                <a:gd name="connsiteY1" fmla="*/ 0 h 195262"/>
                <a:gd name="connsiteX2" fmla="*/ 1165225 w 2344738"/>
                <a:gd name="connsiteY2" fmla="*/ 174624 h 195262"/>
                <a:gd name="connsiteX3" fmla="*/ 1751013 w 2344738"/>
                <a:gd name="connsiteY3" fmla="*/ 127000 h 195262"/>
                <a:gd name="connsiteX4" fmla="*/ 2344738 w 2344738"/>
                <a:gd name="connsiteY4" fmla="*/ 195262 h 195262"/>
                <a:gd name="connsiteX0" fmla="*/ 0 w 2344738"/>
                <a:gd name="connsiteY0" fmla="*/ 0 h 120650"/>
                <a:gd name="connsiteX1" fmla="*/ 592137 w 2344738"/>
                <a:gd name="connsiteY1" fmla="*/ 68263 h 120650"/>
                <a:gd name="connsiteX2" fmla="*/ 1165225 w 2344738"/>
                <a:gd name="connsiteY2" fmla="*/ 100012 h 120650"/>
                <a:gd name="connsiteX3" fmla="*/ 1751013 w 2344738"/>
                <a:gd name="connsiteY3" fmla="*/ 52388 h 120650"/>
                <a:gd name="connsiteX4" fmla="*/ 2344738 w 2344738"/>
                <a:gd name="connsiteY4" fmla="*/ 120650 h 120650"/>
                <a:gd name="connsiteX0" fmla="*/ 0 w 2344738"/>
                <a:gd name="connsiteY0" fmla="*/ 0 h 120650"/>
                <a:gd name="connsiteX1" fmla="*/ 592137 w 2344738"/>
                <a:gd name="connsiteY1" fmla="*/ 68263 h 120650"/>
                <a:gd name="connsiteX2" fmla="*/ 1165225 w 2344738"/>
                <a:gd name="connsiteY2" fmla="*/ 100012 h 120650"/>
                <a:gd name="connsiteX3" fmla="*/ 1752600 w 2344738"/>
                <a:gd name="connsiteY3" fmla="*/ 53975 h 120650"/>
                <a:gd name="connsiteX4" fmla="*/ 2344738 w 2344738"/>
                <a:gd name="connsiteY4" fmla="*/ 120650 h 120650"/>
                <a:gd name="connsiteX0" fmla="*/ 0 w 2344738"/>
                <a:gd name="connsiteY0" fmla="*/ 0 h 125413"/>
                <a:gd name="connsiteX1" fmla="*/ 592137 w 2344738"/>
                <a:gd name="connsiteY1" fmla="*/ 68263 h 125413"/>
                <a:gd name="connsiteX2" fmla="*/ 1165225 w 2344738"/>
                <a:gd name="connsiteY2" fmla="*/ 100012 h 125413"/>
                <a:gd name="connsiteX3" fmla="*/ 1752600 w 2344738"/>
                <a:gd name="connsiteY3" fmla="*/ 53975 h 125413"/>
                <a:gd name="connsiteX4" fmla="*/ 2344738 w 2344738"/>
                <a:gd name="connsiteY4" fmla="*/ 125413 h 125413"/>
                <a:gd name="connsiteX0" fmla="*/ 0 w 2343150"/>
                <a:gd name="connsiteY0" fmla="*/ 1028700 h 1028700"/>
                <a:gd name="connsiteX1" fmla="*/ 590549 w 2343150"/>
                <a:gd name="connsiteY1" fmla="*/ 14288 h 1028700"/>
                <a:gd name="connsiteX2" fmla="*/ 1163637 w 2343150"/>
                <a:gd name="connsiteY2" fmla="*/ 46037 h 1028700"/>
                <a:gd name="connsiteX3" fmla="*/ 1751012 w 2343150"/>
                <a:gd name="connsiteY3" fmla="*/ 0 h 1028700"/>
                <a:gd name="connsiteX4" fmla="*/ 2343150 w 2343150"/>
                <a:gd name="connsiteY4" fmla="*/ 71438 h 1028700"/>
                <a:gd name="connsiteX0" fmla="*/ 0 w 2343150"/>
                <a:gd name="connsiteY0" fmla="*/ 1028700 h 1028700"/>
                <a:gd name="connsiteX1" fmla="*/ 581024 w 2343150"/>
                <a:gd name="connsiteY1" fmla="*/ 15876 h 1028700"/>
                <a:gd name="connsiteX2" fmla="*/ 1163637 w 2343150"/>
                <a:gd name="connsiteY2" fmla="*/ 46037 h 1028700"/>
                <a:gd name="connsiteX3" fmla="*/ 1751012 w 2343150"/>
                <a:gd name="connsiteY3" fmla="*/ 0 h 1028700"/>
                <a:gd name="connsiteX4" fmla="*/ 2343150 w 2343150"/>
                <a:gd name="connsiteY4" fmla="*/ 71438 h 1028700"/>
                <a:gd name="connsiteX0" fmla="*/ 0 w 2343150"/>
                <a:gd name="connsiteY0" fmla="*/ 1028700 h 1028700"/>
                <a:gd name="connsiteX1" fmla="*/ 582611 w 2343150"/>
                <a:gd name="connsiteY1" fmla="*/ 22226 h 1028700"/>
                <a:gd name="connsiteX2" fmla="*/ 1163637 w 2343150"/>
                <a:gd name="connsiteY2" fmla="*/ 46037 h 1028700"/>
                <a:gd name="connsiteX3" fmla="*/ 1751012 w 2343150"/>
                <a:gd name="connsiteY3" fmla="*/ 0 h 1028700"/>
                <a:gd name="connsiteX4" fmla="*/ 2343150 w 2343150"/>
                <a:gd name="connsiteY4" fmla="*/ 71438 h 1028700"/>
                <a:gd name="connsiteX0" fmla="*/ 0 w 2343150"/>
                <a:gd name="connsiteY0" fmla="*/ 1028700 h 1028700"/>
                <a:gd name="connsiteX1" fmla="*/ 579436 w 2343150"/>
                <a:gd name="connsiteY1" fmla="*/ 14289 h 1028700"/>
                <a:gd name="connsiteX2" fmla="*/ 1163637 w 2343150"/>
                <a:gd name="connsiteY2" fmla="*/ 46037 h 1028700"/>
                <a:gd name="connsiteX3" fmla="*/ 1751012 w 2343150"/>
                <a:gd name="connsiteY3" fmla="*/ 0 h 1028700"/>
                <a:gd name="connsiteX4" fmla="*/ 2343150 w 2343150"/>
                <a:gd name="connsiteY4" fmla="*/ 71438 h 1028700"/>
                <a:gd name="connsiteX0" fmla="*/ 0 w 2343150"/>
                <a:gd name="connsiteY0" fmla="*/ 1028700 h 1028700"/>
                <a:gd name="connsiteX1" fmla="*/ 585786 w 2343150"/>
                <a:gd name="connsiteY1" fmla="*/ 12702 h 1028700"/>
                <a:gd name="connsiteX2" fmla="*/ 1163637 w 2343150"/>
                <a:gd name="connsiteY2" fmla="*/ 46037 h 1028700"/>
                <a:gd name="connsiteX3" fmla="*/ 1751012 w 2343150"/>
                <a:gd name="connsiteY3" fmla="*/ 0 h 1028700"/>
                <a:gd name="connsiteX4" fmla="*/ 2343150 w 2343150"/>
                <a:gd name="connsiteY4" fmla="*/ 71438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150" h="1028700">
                  <a:moveTo>
                    <a:pt x="0" y="1028700"/>
                  </a:moveTo>
                  <a:lnTo>
                    <a:pt x="585786" y="12702"/>
                  </a:lnTo>
                  <a:lnTo>
                    <a:pt x="1163637" y="46037"/>
                  </a:lnTo>
                  <a:lnTo>
                    <a:pt x="1751012" y="0"/>
                  </a:lnTo>
                  <a:lnTo>
                    <a:pt x="2343150" y="71438"/>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203" name="Group 202">
              <a:extLst>
                <a:ext uri="{FF2B5EF4-FFF2-40B4-BE49-F238E27FC236}">
                  <a16:creationId xmlns:a16="http://schemas.microsoft.com/office/drawing/2014/main" id="{055CD816-8514-4718-96A7-F2259066B59A}"/>
                </a:ext>
              </a:extLst>
            </p:cNvPr>
            <p:cNvGrpSpPr/>
            <p:nvPr/>
          </p:nvGrpSpPr>
          <p:grpSpPr>
            <a:xfrm>
              <a:off x="6380355" y="4073960"/>
              <a:ext cx="80558" cy="165968"/>
              <a:chOff x="3743571" y="3308401"/>
              <a:chExt cx="80558" cy="722480"/>
            </a:xfrm>
          </p:grpSpPr>
          <p:cxnSp>
            <p:nvCxnSpPr>
              <p:cNvPr id="217" name="Straight Connector 216">
                <a:extLst>
                  <a:ext uri="{FF2B5EF4-FFF2-40B4-BE49-F238E27FC236}">
                    <a16:creationId xmlns:a16="http://schemas.microsoft.com/office/drawing/2014/main" id="{4474D13F-B7FB-48BA-B839-81DCD00DEF0C}"/>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E32620C8-AEE6-487C-96D4-266598F7588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12408017-940C-4E8B-8FAE-06D09770495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4" name="Group 203">
              <a:extLst>
                <a:ext uri="{FF2B5EF4-FFF2-40B4-BE49-F238E27FC236}">
                  <a16:creationId xmlns:a16="http://schemas.microsoft.com/office/drawing/2014/main" id="{2A5B5377-EA9D-4A68-A089-4A24ABEFD21A}"/>
                </a:ext>
              </a:extLst>
            </p:cNvPr>
            <p:cNvGrpSpPr/>
            <p:nvPr/>
          </p:nvGrpSpPr>
          <p:grpSpPr>
            <a:xfrm>
              <a:off x="7547769" y="4093378"/>
              <a:ext cx="80558" cy="159384"/>
              <a:chOff x="3743571" y="3308401"/>
              <a:chExt cx="80558" cy="722480"/>
            </a:xfrm>
          </p:grpSpPr>
          <p:cxnSp>
            <p:nvCxnSpPr>
              <p:cNvPr id="214" name="Straight Connector 213">
                <a:extLst>
                  <a:ext uri="{FF2B5EF4-FFF2-40B4-BE49-F238E27FC236}">
                    <a16:creationId xmlns:a16="http://schemas.microsoft.com/office/drawing/2014/main" id="{1E090ADD-2E71-4582-9810-D80F04D6BF6A}"/>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7D9E1FFB-7F7F-4927-8250-418810274E3D}"/>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9DDA5982-BAE8-428C-9D15-D99B2DC3F81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5" name="Group 204">
              <a:extLst>
                <a:ext uri="{FF2B5EF4-FFF2-40B4-BE49-F238E27FC236}">
                  <a16:creationId xmlns:a16="http://schemas.microsoft.com/office/drawing/2014/main" id="{97000475-1896-43E9-8333-F73677AD518D}"/>
                </a:ext>
              </a:extLst>
            </p:cNvPr>
            <p:cNvGrpSpPr/>
            <p:nvPr/>
          </p:nvGrpSpPr>
          <p:grpSpPr>
            <a:xfrm>
              <a:off x="8138268" y="4107332"/>
              <a:ext cx="80558" cy="151932"/>
              <a:chOff x="3743571" y="3308401"/>
              <a:chExt cx="80558" cy="722480"/>
            </a:xfrm>
          </p:grpSpPr>
          <p:cxnSp>
            <p:nvCxnSpPr>
              <p:cNvPr id="211" name="Straight Connector 210">
                <a:extLst>
                  <a:ext uri="{FF2B5EF4-FFF2-40B4-BE49-F238E27FC236}">
                    <a16:creationId xmlns:a16="http://schemas.microsoft.com/office/drawing/2014/main" id="{314789EA-3F1F-4B9A-9E76-852D14616B6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a16="http://schemas.microsoft.com/office/drawing/2014/main" id="{149DDDB4-26D6-469B-9520-351B432AC79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68132089-33D4-40B4-9766-CEEB98BC0CD6}"/>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6" name="Group 205">
              <a:extLst>
                <a:ext uri="{FF2B5EF4-FFF2-40B4-BE49-F238E27FC236}">
                  <a16:creationId xmlns:a16="http://schemas.microsoft.com/office/drawing/2014/main" id="{45341A23-04D7-48C2-8F96-92B69A43AFC4}"/>
                </a:ext>
              </a:extLst>
            </p:cNvPr>
            <p:cNvGrpSpPr/>
            <p:nvPr/>
          </p:nvGrpSpPr>
          <p:grpSpPr>
            <a:xfrm>
              <a:off x="6964860" y="4138782"/>
              <a:ext cx="80558" cy="150877"/>
              <a:chOff x="3743571" y="3308401"/>
              <a:chExt cx="80558" cy="722480"/>
            </a:xfrm>
          </p:grpSpPr>
          <p:cxnSp>
            <p:nvCxnSpPr>
              <p:cNvPr id="207" name="Straight Connector 206">
                <a:extLst>
                  <a:ext uri="{FF2B5EF4-FFF2-40B4-BE49-F238E27FC236}">
                    <a16:creationId xmlns:a16="http://schemas.microsoft.com/office/drawing/2014/main" id="{382F9906-5FAA-424C-BDC2-E742820B58D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4077840B-AA46-4212-AA6D-9EF4ABC17C7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a:extLst>
                  <a:ext uri="{FF2B5EF4-FFF2-40B4-BE49-F238E27FC236}">
                    <a16:creationId xmlns:a16="http://schemas.microsoft.com/office/drawing/2014/main" id="{500C6FFB-88C9-4B4C-BA69-36ECD68F92D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 name="Group 3">
              <a:extLst>
                <a:ext uri="{FF2B5EF4-FFF2-40B4-BE49-F238E27FC236}">
                  <a16:creationId xmlns:a16="http://schemas.microsoft.com/office/drawing/2014/main" id="{FA79ABDA-9500-44E6-8F72-19CB691DC849}"/>
                </a:ext>
              </a:extLst>
            </p:cNvPr>
            <p:cNvGrpSpPr/>
            <p:nvPr/>
          </p:nvGrpSpPr>
          <p:grpSpPr>
            <a:xfrm>
              <a:off x="6380355" y="4026554"/>
              <a:ext cx="1838471" cy="192023"/>
              <a:chOff x="6380355" y="4026554"/>
              <a:chExt cx="1838471" cy="192023"/>
            </a:xfrm>
          </p:grpSpPr>
          <p:grpSp>
            <p:nvGrpSpPr>
              <p:cNvPr id="533" name="Group 532">
                <a:extLst>
                  <a:ext uri="{FF2B5EF4-FFF2-40B4-BE49-F238E27FC236}">
                    <a16:creationId xmlns:a16="http://schemas.microsoft.com/office/drawing/2014/main" id="{D41D2760-8D6B-4E2A-9F32-1E9F347A7232}"/>
                  </a:ext>
                </a:extLst>
              </p:cNvPr>
              <p:cNvGrpSpPr/>
              <p:nvPr/>
            </p:nvGrpSpPr>
            <p:grpSpPr>
              <a:xfrm>
                <a:off x="7547769" y="4026554"/>
                <a:ext cx="80558" cy="155623"/>
                <a:chOff x="3743571" y="3308401"/>
                <a:chExt cx="80558" cy="722480"/>
              </a:xfrm>
            </p:grpSpPr>
            <p:cxnSp>
              <p:nvCxnSpPr>
                <p:cNvPr id="546" name="Straight Connector 545">
                  <a:extLst>
                    <a:ext uri="{FF2B5EF4-FFF2-40B4-BE49-F238E27FC236}">
                      <a16:creationId xmlns:a16="http://schemas.microsoft.com/office/drawing/2014/main" id="{03B6CCDF-B70D-45E3-9B9D-0BF972765C58}"/>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a:extLst>
                    <a:ext uri="{FF2B5EF4-FFF2-40B4-BE49-F238E27FC236}">
                      <a16:creationId xmlns:a16="http://schemas.microsoft.com/office/drawing/2014/main" id="{BDC40B7D-31A2-4598-B814-26F6BD91E3BD}"/>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8" name="Straight Connector 547">
                  <a:extLst>
                    <a:ext uri="{FF2B5EF4-FFF2-40B4-BE49-F238E27FC236}">
                      <a16:creationId xmlns:a16="http://schemas.microsoft.com/office/drawing/2014/main" id="{E368D8E7-DF0D-4498-A033-454C21CF8594}"/>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4" name="Group 533">
                <a:extLst>
                  <a:ext uri="{FF2B5EF4-FFF2-40B4-BE49-F238E27FC236}">
                    <a16:creationId xmlns:a16="http://schemas.microsoft.com/office/drawing/2014/main" id="{36EB1C63-903E-4887-B1A5-0C7AEBB623B3}"/>
                  </a:ext>
                </a:extLst>
              </p:cNvPr>
              <p:cNvGrpSpPr/>
              <p:nvPr/>
            </p:nvGrpSpPr>
            <p:grpSpPr>
              <a:xfrm>
                <a:off x="8138268" y="4038130"/>
                <a:ext cx="80558" cy="160089"/>
                <a:chOff x="3743571" y="3308401"/>
                <a:chExt cx="80558" cy="722480"/>
              </a:xfrm>
            </p:grpSpPr>
            <p:cxnSp>
              <p:nvCxnSpPr>
                <p:cNvPr id="543" name="Straight Connector 542">
                  <a:extLst>
                    <a:ext uri="{FF2B5EF4-FFF2-40B4-BE49-F238E27FC236}">
                      <a16:creationId xmlns:a16="http://schemas.microsoft.com/office/drawing/2014/main" id="{5C61F856-32BA-4885-8955-D491EB529EB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4" name="Straight Connector 543">
                  <a:extLst>
                    <a:ext uri="{FF2B5EF4-FFF2-40B4-BE49-F238E27FC236}">
                      <a16:creationId xmlns:a16="http://schemas.microsoft.com/office/drawing/2014/main" id="{ED697C65-8603-4C4C-9520-72D1610961D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a:extLst>
                    <a:ext uri="{FF2B5EF4-FFF2-40B4-BE49-F238E27FC236}">
                      <a16:creationId xmlns:a16="http://schemas.microsoft.com/office/drawing/2014/main" id="{6B72C321-730D-47A4-842F-05E568CFC196}"/>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5" name="Group 534">
                <a:extLst>
                  <a:ext uri="{FF2B5EF4-FFF2-40B4-BE49-F238E27FC236}">
                    <a16:creationId xmlns:a16="http://schemas.microsoft.com/office/drawing/2014/main" id="{D5911F90-D551-4742-BB1B-26A4D1E037B3}"/>
                  </a:ext>
                </a:extLst>
              </p:cNvPr>
              <p:cNvGrpSpPr/>
              <p:nvPr/>
            </p:nvGrpSpPr>
            <p:grpSpPr>
              <a:xfrm>
                <a:off x="6964860" y="4048516"/>
                <a:ext cx="80558" cy="148100"/>
                <a:chOff x="3743571" y="3308401"/>
                <a:chExt cx="80558" cy="722480"/>
              </a:xfrm>
            </p:grpSpPr>
            <p:cxnSp>
              <p:nvCxnSpPr>
                <p:cNvPr id="540" name="Straight Connector 539">
                  <a:extLst>
                    <a:ext uri="{FF2B5EF4-FFF2-40B4-BE49-F238E27FC236}">
                      <a16:creationId xmlns:a16="http://schemas.microsoft.com/office/drawing/2014/main" id="{E17E8A54-9BDD-4734-8496-DE842BABF2E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1" name="Straight Connector 540">
                  <a:extLst>
                    <a:ext uri="{FF2B5EF4-FFF2-40B4-BE49-F238E27FC236}">
                      <a16:creationId xmlns:a16="http://schemas.microsoft.com/office/drawing/2014/main" id="{24DF5D0F-1670-466B-A7E1-35F25982D09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2" name="Straight Connector 541">
                  <a:extLst>
                    <a:ext uri="{FF2B5EF4-FFF2-40B4-BE49-F238E27FC236}">
                      <a16:creationId xmlns:a16="http://schemas.microsoft.com/office/drawing/2014/main" id="{698804F2-484A-4CDC-89FB-651EABEC45B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6" name="Group 535">
                <a:extLst>
                  <a:ext uri="{FF2B5EF4-FFF2-40B4-BE49-F238E27FC236}">
                    <a16:creationId xmlns:a16="http://schemas.microsoft.com/office/drawing/2014/main" id="{0042C6DD-965B-42FE-8F91-5CD9F1E480F3}"/>
                  </a:ext>
                </a:extLst>
              </p:cNvPr>
              <p:cNvGrpSpPr/>
              <p:nvPr/>
            </p:nvGrpSpPr>
            <p:grpSpPr>
              <a:xfrm>
                <a:off x="6380355" y="4067710"/>
                <a:ext cx="80558" cy="150867"/>
                <a:chOff x="3743571" y="3308401"/>
                <a:chExt cx="80558" cy="722480"/>
              </a:xfrm>
            </p:grpSpPr>
            <p:cxnSp>
              <p:nvCxnSpPr>
                <p:cNvPr id="537" name="Straight Connector 536">
                  <a:extLst>
                    <a:ext uri="{FF2B5EF4-FFF2-40B4-BE49-F238E27FC236}">
                      <a16:creationId xmlns:a16="http://schemas.microsoft.com/office/drawing/2014/main" id="{430C5968-C1CC-47B0-BF7E-287F95A11D6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8" name="Straight Connector 537">
                  <a:extLst>
                    <a:ext uri="{FF2B5EF4-FFF2-40B4-BE49-F238E27FC236}">
                      <a16:creationId xmlns:a16="http://schemas.microsoft.com/office/drawing/2014/main" id="{8B648E53-8D9B-4626-B800-4E9F0BA7905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9" name="Straight Connector 538">
                  <a:extLst>
                    <a:ext uri="{FF2B5EF4-FFF2-40B4-BE49-F238E27FC236}">
                      <a16:creationId xmlns:a16="http://schemas.microsoft.com/office/drawing/2014/main" id="{4F6EFF77-F5A7-422A-B711-694F21B5860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15" name="Group 14">
              <a:extLst>
                <a:ext uri="{FF2B5EF4-FFF2-40B4-BE49-F238E27FC236}">
                  <a16:creationId xmlns:a16="http://schemas.microsoft.com/office/drawing/2014/main" id="{B2662B28-C28F-41E3-9CE9-1B199F5B5F04}"/>
                </a:ext>
              </a:extLst>
            </p:cNvPr>
            <p:cNvGrpSpPr/>
            <p:nvPr/>
          </p:nvGrpSpPr>
          <p:grpSpPr>
            <a:xfrm>
              <a:off x="694840" y="2956099"/>
              <a:ext cx="3589482" cy="2827368"/>
              <a:chOff x="694840" y="2956099"/>
              <a:chExt cx="3589482" cy="2827368"/>
            </a:xfrm>
          </p:grpSpPr>
          <p:sp>
            <p:nvSpPr>
              <p:cNvPr id="500" name="Freeform: Shape 164">
                <a:extLst>
                  <a:ext uri="{FF2B5EF4-FFF2-40B4-BE49-F238E27FC236}">
                    <a16:creationId xmlns:a16="http://schemas.microsoft.com/office/drawing/2014/main" id="{713792D9-E6D4-4A1C-B7FA-9A96CC475BB4}"/>
                  </a:ext>
                </a:extLst>
              </p:cNvPr>
              <p:cNvSpPr/>
              <p:nvPr/>
            </p:nvSpPr>
            <p:spPr>
              <a:xfrm>
                <a:off x="1784135" y="3852029"/>
                <a:ext cx="2348220" cy="1086715"/>
              </a:xfrm>
              <a:custGeom>
                <a:avLst/>
                <a:gdLst>
                  <a:gd name="connsiteX0" fmla="*/ 0 w 2338387"/>
                  <a:gd name="connsiteY0" fmla="*/ 1260475 h 1260475"/>
                  <a:gd name="connsiteX1" fmla="*/ 584200 w 2338387"/>
                  <a:gd name="connsiteY1" fmla="*/ 757237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430280 h 1430280"/>
                  <a:gd name="connsiteX1" fmla="*/ 580819 w 2338387"/>
                  <a:gd name="connsiteY1" fmla="*/ 0 h 1430280"/>
                  <a:gd name="connsiteX2" fmla="*/ 1171575 w 2338387"/>
                  <a:gd name="connsiteY2" fmla="*/ 700030 h 1430280"/>
                  <a:gd name="connsiteX3" fmla="*/ 1755775 w 2338387"/>
                  <a:gd name="connsiteY3" fmla="*/ 169805 h 1430280"/>
                  <a:gd name="connsiteX4" fmla="*/ 2338387 w 2338387"/>
                  <a:gd name="connsiteY4" fmla="*/ 341255 h 1430280"/>
                  <a:gd name="connsiteX0" fmla="*/ 0 w 2338387"/>
                  <a:gd name="connsiteY0" fmla="*/ 1430280 h 1430280"/>
                  <a:gd name="connsiteX1" fmla="*/ 580819 w 2338387"/>
                  <a:gd name="connsiteY1" fmla="*/ 0 h 1430280"/>
                  <a:gd name="connsiteX2" fmla="*/ 1159744 w 2338387"/>
                  <a:gd name="connsiteY2" fmla="*/ 70344 h 1430280"/>
                  <a:gd name="connsiteX3" fmla="*/ 1755775 w 2338387"/>
                  <a:gd name="connsiteY3" fmla="*/ 169805 h 1430280"/>
                  <a:gd name="connsiteX4" fmla="*/ 2338387 w 2338387"/>
                  <a:gd name="connsiteY4" fmla="*/ 341255 h 1430280"/>
                  <a:gd name="connsiteX0" fmla="*/ 0 w 2336697"/>
                  <a:gd name="connsiteY0" fmla="*/ 1430280 h 1430280"/>
                  <a:gd name="connsiteX1" fmla="*/ 580819 w 2336697"/>
                  <a:gd name="connsiteY1" fmla="*/ 0 h 1430280"/>
                  <a:gd name="connsiteX2" fmla="*/ 1159744 w 2336697"/>
                  <a:gd name="connsiteY2" fmla="*/ 70344 h 1430280"/>
                  <a:gd name="connsiteX3" fmla="*/ 1755775 w 2336697"/>
                  <a:gd name="connsiteY3" fmla="*/ 169805 h 1430280"/>
                  <a:gd name="connsiteX4" fmla="*/ 2336697 w 2336697"/>
                  <a:gd name="connsiteY4" fmla="*/ 893981 h 1430280"/>
                  <a:gd name="connsiteX0" fmla="*/ 0 w 2343458"/>
                  <a:gd name="connsiteY0" fmla="*/ 1447771 h 1447771"/>
                  <a:gd name="connsiteX1" fmla="*/ 587580 w 2343458"/>
                  <a:gd name="connsiteY1" fmla="*/ 0 h 1447771"/>
                  <a:gd name="connsiteX2" fmla="*/ 1166505 w 2343458"/>
                  <a:gd name="connsiteY2" fmla="*/ 70344 h 1447771"/>
                  <a:gd name="connsiteX3" fmla="*/ 1762536 w 2343458"/>
                  <a:gd name="connsiteY3" fmla="*/ 169805 h 1447771"/>
                  <a:gd name="connsiteX4" fmla="*/ 2343458 w 2343458"/>
                  <a:gd name="connsiteY4" fmla="*/ 893981 h 1447771"/>
                  <a:gd name="connsiteX0" fmla="*/ 0 w 2343458"/>
                  <a:gd name="connsiteY0" fmla="*/ 1454769 h 1454769"/>
                  <a:gd name="connsiteX1" fmla="*/ 582510 w 2343458"/>
                  <a:gd name="connsiteY1" fmla="*/ 0 h 1454769"/>
                  <a:gd name="connsiteX2" fmla="*/ 1166505 w 2343458"/>
                  <a:gd name="connsiteY2" fmla="*/ 77342 h 1454769"/>
                  <a:gd name="connsiteX3" fmla="*/ 1762536 w 2343458"/>
                  <a:gd name="connsiteY3" fmla="*/ 176803 h 1454769"/>
                  <a:gd name="connsiteX4" fmla="*/ 2343458 w 2343458"/>
                  <a:gd name="connsiteY4" fmla="*/ 900979 h 1454769"/>
                  <a:gd name="connsiteX0" fmla="*/ 0 w 2346633"/>
                  <a:gd name="connsiteY0" fmla="*/ 1454769 h 1454769"/>
                  <a:gd name="connsiteX1" fmla="*/ 582510 w 2346633"/>
                  <a:gd name="connsiteY1" fmla="*/ 0 h 1454769"/>
                  <a:gd name="connsiteX2" fmla="*/ 1166505 w 2346633"/>
                  <a:gd name="connsiteY2" fmla="*/ 77342 h 1454769"/>
                  <a:gd name="connsiteX3" fmla="*/ 1762536 w 2346633"/>
                  <a:gd name="connsiteY3" fmla="*/ 176803 h 1454769"/>
                  <a:gd name="connsiteX4" fmla="*/ 2346633 w 2346633"/>
                  <a:gd name="connsiteY4" fmla="*/ 135412 h 1454769"/>
                  <a:gd name="connsiteX0" fmla="*/ 0 w 2346633"/>
                  <a:gd name="connsiteY0" fmla="*/ 1454769 h 1454769"/>
                  <a:gd name="connsiteX1" fmla="*/ 582510 w 2346633"/>
                  <a:gd name="connsiteY1" fmla="*/ 0 h 1454769"/>
                  <a:gd name="connsiteX2" fmla="*/ 1166505 w 2346633"/>
                  <a:gd name="connsiteY2" fmla="*/ 77342 h 1454769"/>
                  <a:gd name="connsiteX3" fmla="*/ 1748248 w 2346633"/>
                  <a:gd name="connsiteY3" fmla="*/ 166945 h 1454769"/>
                  <a:gd name="connsiteX4" fmla="*/ 2346633 w 2346633"/>
                  <a:gd name="connsiteY4" fmla="*/ 135412 h 1454769"/>
                  <a:gd name="connsiteX0" fmla="*/ 0 w 2346633"/>
                  <a:gd name="connsiteY0" fmla="*/ 1454769 h 1454769"/>
                  <a:gd name="connsiteX1" fmla="*/ 582510 w 2346633"/>
                  <a:gd name="connsiteY1" fmla="*/ 0 h 1454769"/>
                  <a:gd name="connsiteX2" fmla="*/ 1166505 w 2346633"/>
                  <a:gd name="connsiteY2" fmla="*/ 77342 h 1454769"/>
                  <a:gd name="connsiteX3" fmla="*/ 1753011 w 2346633"/>
                  <a:gd name="connsiteY3" fmla="*/ 147230 h 1454769"/>
                  <a:gd name="connsiteX4" fmla="*/ 2346633 w 2346633"/>
                  <a:gd name="connsiteY4" fmla="*/ 135412 h 1454769"/>
                  <a:gd name="connsiteX0" fmla="*/ 0 w 2346633"/>
                  <a:gd name="connsiteY0" fmla="*/ 1454769 h 1454769"/>
                  <a:gd name="connsiteX1" fmla="*/ 582510 w 2346633"/>
                  <a:gd name="connsiteY1" fmla="*/ 0 h 1454769"/>
                  <a:gd name="connsiteX2" fmla="*/ 1169680 w 2346633"/>
                  <a:gd name="connsiteY2" fmla="*/ 320483 h 1454769"/>
                  <a:gd name="connsiteX3" fmla="*/ 1753011 w 2346633"/>
                  <a:gd name="connsiteY3" fmla="*/ 147230 h 1454769"/>
                  <a:gd name="connsiteX4" fmla="*/ 2346633 w 2346633"/>
                  <a:gd name="connsiteY4" fmla="*/ 135412 h 1454769"/>
                  <a:gd name="connsiteX0" fmla="*/ 0 w 2346633"/>
                  <a:gd name="connsiteY0" fmla="*/ 1319357 h 1319357"/>
                  <a:gd name="connsiteX1" fmla="*/ 582510 w 2346633"/>
                  <a:gd name="connsiteY1" fmla="*/ 143871 h 1319357"/>
                  <a:gd name="connsiteX2" fmla="*/ 1169680 w 2346633"/>
                  <a:gd name="connsiteY2" fmla="*/ 185071 h 1319357"/>
                  <a:gd name="connsiteX3" fmla="*/ 1753011 w 2346633"/>
                  <a:gd name="connsiteY3" fmla="*/ 11818 h 1319357"/>
                  <a:gd name="connsiteX4" fmla="*/ 2346633 w 2346633"/>
                  <a:gd name="connsiteY4" fmla="*/ 0 h 1319357"/>
                  <a:gd name="connsiteX0" fmla="*/ 0 w 2348220"/>
                  <a:gd name="connsiteY0" fmla="*/ 2249209 h 2249209"/>
                  <a:gd name="connsiteX1" fmla="*/ 584097 w 2348220"/>
                  <a:gd name="connsiteY1" fmla="*/ 143871 h 2249209"/>
                  <a:gd name="connsiteX2" fmla="*/ 1171267 w 2348220"/>
                  <a:gd name="connsiteY2" fmla="*/ 185071 h 2249209"/>
                  <a:gd name="connsiteX3" fmla="*/ 1754598 w 2348220"/>
                  <a:gd name="connsiteY3" fmla="*/ 11818 h 2249209"/>
                  <a:gd name="connsiteX4" fmla="*/ 2348220 w 2348220"/>
                  <a:gd name="connsiteY4" fmla="*/ 0 h 224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220" h="2249209">
                    <a:moveTo>
                      <a:pt x="0" y="2249209"/>
                    </a:moveTo>
                    <a:lnTo>
                      <a:pt x="584097" y="143871"/>
                    </a:lnTo>
                    <a:lnTo>
                      <a:pt x="1171267" y="185071"/>
                    </a:lnTo>
                    <a:lnTo>
                      <a:pt x="1754598" y="11818"/>
                    </a:lnTo>
                    <a:lnTo>
                      <a:pt x="2348220" y="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289" name="Group 288">
                <a:extLst>
                  <a:ext uri="{FF2B5EF4-FFF2-40B4-BE49-F238E27FC236}">
                    <a16:creationId xmlns:a16="http://schemas.microsoft.com/office/drawing/2014/main" id="{C58C6FD5-7565-48F3-93FC-CBC2621808C0}"/>
                  </a:ext>
                </a:extLst>
              </p:cNvPr>
              <p:cNvGrpSpPr/>
              <p:nvPr/>
            </p:nvGrpSpPr>
            <p:grpSpPr>
              <a:xfrm>
                <a:off x="694840" y="5325008"/>
                <a:ext cx="3589482" cy="458459"/>
                <a:chOff x="707719" y="5244259"/>
                <a:chExt cx="3589482" cy="458459"/>
              </a:xfrm>
            </p:grpSpPr>
            <p:sp>
              <p:nvSpPr>
                <p:cNvPr id="494" name="TextBox 493">
                  <a:extLst>
                    <a:ext uri="{FF2B5EF4-FFF2-40B4-BE49-F238E27FC236}">
                      <a16:creationId xmlns:a16="http://schemas.microsoft.com/office/drawing/2014/main" id="{981D8DFF-2B84-43E9-837F-AB862C6157A5}"/>
                    </a:ext>
                  </a:extLst>
                </p:cNvPr>
                <p:cNvSpPr txBox="1"/>
                <p:nvPr/>
              </p:nvSpPr>
              <p:spPr>
                <a:xfrm>
                  <a:off x="3976032" y="5396608"/>
                  <a:ext cx="32116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203</a:t>
                  </a:r>
                </a:p>
                <a:p>
                  <a:pPr algn="ctr">
                    <a:lnSpc>
                      <a:spcPct val="90000"/>
                    </a:lnSpc>
                  </a:pPr>
                  <a:r>
                    <a:rPr lang="en-GB" sz="1100" dirty="0">
                      <a:solidFill>
                        <a:srgbClr val="000000"/>
                      </a:solidFill>
                    </a:rPr>
                    <a:t>191</a:t>
                  </a:r>
                </a:p>
              </p:txBody>
            </p:sp>
            <p:sp>
              <p:nvSpPr>
                <p:cNvPr id="495" name="TextBox 494">
                  <a:extLst>
                    <a:ext uri="{FF2B5EF4-FFF2-40B4-BE49-F238E27FC236}">
                      <a16:creationId xmlns:a16="http://schemas.microsoft.com/office/drawing/2014/main" id="{42CF5D98-03B9-4835-B80B-157226072753}"/>
                    </a:ext>
                  </a:extLst>
                </p:cNvPr>
                <p:cNvSpPr txBox="1"/>
                <p:nvPr/>
              </p:nvSpPr>
              <p:spPr>
                <a:xfrm>
                  <a:off x="3389112" y="5396608"/>
                  <a:ext cx="327581"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206</a:t>
                  </a:r>
                </a:p>
                <a:p>
                  <a:pPr algn="ctr">
                    <a:lnSpc>
                      <a:spcPct val="90000"/>
                    </a:lnSpc>
                  </a:pPr>
                  <a:r>
                    <a:rPr lang="en-GB" sz="1100" dirty="0">
                      <a:solidFill>
                        <a:srgbClr val="000000"/>
                      </a:solidFill>
                    </a:rPr>
                    <a:t>188</a:t>
                  </a:r>
                </a:p>
              </p:txBody>
            </p:sp>
            <p:sp>
              <p:nvSpPr>
                <p:cNvPr id="496" name="TextBox 495">
                  <a:extLst>
                    <a:ext uri="{FF2B5EF4-FFF2-40B4-BE49-F238E27FC236}">
                      <a16:creationId xmlns:a16="http://schemas.microsoft.com/office/drawing/2014/main" id="{7B037646-4C16-4CDE-B975-13EE1D497195}"/>
                    </a:ext>
                  </a:extLst>
                </p:cNvPr>
                <p:cNvSpPr txBox="1"/>
                <p:nvPr/>
              </p:nvSpPr>
              <p:spPr>
                <a:xfrm>
                  <a:off x="2824632" y="5396608"/>
                  <a:ext cx="289109" cy="30469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217</a:t>
                  </a:r>
                </a:p>
                <a:p>
                  <a:pPr algn="ctr">
                    <a:lnSpc>
                      <a:spcPct val="90000"/>
                    </a:lnSpc>
                  </a:pPr>
                  <a:r>
                    <a:rPr lang="en-GB" sz="1100" dirty="0">
                      <a:solidFill>
                        <a:srgbClr val="000000"/>
                      </a:solidFill>
                    </a:rPr>
                    <a:t>196</a:t>
                  </a:r>
                </a:p>
              </p:txBody>
            </p:sp>
            <p:sp>
              <p:nvSpPr>
                <p:cNvPr id="497" name="TextBox 496">
                  <a:extLst>
                    <a:ext uri="{FF2B5EF4-FFF2-40B4-BE49-F238E27FC236}">
                      <a16:creationId xmlns:a16="http://schemas.microsoft.com/office/drawing/2014/main" id="{0E2B7A33-626E-446A-85DC-D576D8E96FE1}"/>
                    </a:ext>
                  </a:extLst>
                </p:cNvPr>
                <p:cNvSpPr txBox="1"/>
                <p:nvPr/>
              </p:nvSpPr>
              <p:spPr>
                <a:xfrm>
                  <a:off x="2228092" y="5396608"/>
                  <a:ext cx="314757"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219</a:t>
                  </a:r>
                </a:p>
                <a:p>
                  <a:pPr algn="ctr">
                    <a:lnSpc>
                      <a:spcPct val="90000"/>
                    </a:lnSpc>
                  </a:pPr>
                  <a:r>
                    <a:rPr lang="en-GB" sz="1100" dirty="0">
                      <a:solidFill>
                        <a:srgbClr val="000000"/>
                      </a:solidFill>
                    </a:rPr>
                    <a:t>207</a:t>
                  </a:r>
                </a:p>
              </p:txBody>
            </p:sp>
            <p:sp>
              <p:nvSpPr>
                <p:cNvPr id="498" name="TextBox 497">
                  <a:extLst>
                    <a:ext uri="{FF2B5EF4-FFF2-40B4-BE49-F238E27FC236}">
                      <a16:creationId xmlns:a16="http://schemas.microsoft.com/office/drawing/2014/main" id="{269B4C55-D6E6-499A-9DC6-531E9468959B}"/>
                    </a:ext>
                  </a:extLst>
                </p:cNvPr>
                <p:cNvSpPr txBox="1"/>
                <p:nvPr/>
              </p:nvSpPr>
              <p:spPr>
                <a:xfrm>
                  <a:off x="1640369" y="5396608"/>
                  <a:ext cx="322772"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236</a:t>
                  </a:r>
                </a:p>
                <a:p>
                  <a:pPr algn="ctr">
                    <a:lnSpc>
                      <a:spcPct val="90000"/>
                    </a:lnSpc>
                  </a:pPr>
                  <a:r>
                    <a:rPr lang="en-GB" sz="1100" dirty="0">
                      <a:solidFill>
                        <a:srgbClr val="000000"/>
                      </a:solidFill>
                    </a:rPr>
                    <a:t>238</a:t>
                  </a:r>
                </a:p>
              </p:txBody>
            </p:sp>
            <p:sp>
              <p:nvSpPr>
                <p:cNvPr id="499" name="TextBox 498">
                  <a:extLst>
                    <a:ext uri="{FF2B5EF4-FFF2-40B4-BE49-F238E27FC236}">
                      <a16:creationId xmlns:a16="http://schemas.microsoft.com/office/drawing/2014/main" id="{0971B437-0268-4AEB-82A4-DD1217E3FA57}"/>
                    </a:ext>
                  </a:extLst>
                </p:cNvPr>
                <p:cNvSpPr txBox="1"/>
                <p:nvPr/>
              </p:nvSpPr>
              <p:spPr>
                <a:xfrm>
                  <a:off x="707719" y="5244259"/>
                  <a:ext cx="736346" cy="458459"/>
                </a:xfrm>
                <a:prstGeom prst="rect">
                  <a:avLst/>
                </a:prstGeom>
                <a:noFill/>
              </p:spPr>
              <p:txBody>
                <a:bodyPr wrap="none" lIns="36000" tIns="0" rIns="36000" bIns="0" rtlCol="0">
                  <a:spAutoFit/>
                </a:bodyPr>
                <a:lstStyle/>
                <a:p>
                  <a:pPr>
                    <a:lnSpc>
                      <a:spcPct val="90000"/>
                    </a:lnSpc>
                  </a:pPr>
                  <a:r>
                    <a:rPr lang="en-GB" sz="1100" b="1" dirty="0">
                      <a:solidFill>
                        <a:srgbClr val="000000"/>
                      </a:solidFill>
                    </a:rPr>
                    <a:t>No. at risk</a:t>
                  </a:r>
                </a:p>
                <a:p>
                  <a:pPr>
                    <a:lnSpc>
                      <a:spcPct val="90000"/>
                    </a:lnSpc>
                  </a:pPr>
                  <a:r>
                    <a:rPr lang="en-GB" sz="1100" dirty="0">
                      <a:solidFill>
                        <a:srgbClr val="000000"/>
                      </a:solidFill>
                    </a:rPr>
                    <a:t>  TTh</a:t>
                  </a:r>
                </a:p>
                <a:p>
                  <a:pPr>
                    <a:lnSpc>
                      <a:spcPct val="90000"/>
                    </a:lnSpc>
                  </a:pPr>
                  <a:r>
                    <a:rPr lang="en-GB" sz="1100" dirty="0">
                      <a:solidFill>
                        <a:srgbClr val="000000"/>
                      </a:solidFill>
                    </a:rPr>
                    <a:t>  Placebo</a:t>
                  </a:r>
                </a:p>
              </p:txBody>
            </p:sp>
          </p:grpSp>
          <p:grpSp>
            <p:nvGrpSpPr>
              <p:cNvPr id="290" name="Group 289">
                <a:extLst>
                  <a:ext uri="{FF2B5EF4-FFF2-40B4-BE49-F238E27FC236}">
                    <a16:creationId xmlns:a16="http://schemas.microsoft.com/office/drawing/2014/main" id="{D74F781A-161B-4968-80EB-E0F2585D9C58}"/>
                  </a:ext>
                </a:extLst>
              </p:cNvPr>
              <p:cNvGrpSpPr/>
              <p:nvPr/>
            </p:nvGrpSpPr>
            <p:grpSpPr>
              <a:xfrm>
                <a:off x="2333221" y="3882566"/>
                <a:ext cx="1829703" cy="148157"/>
                <a:chOff x="2333221" y="4363578"/>
                <a:chExt cx="1829703" cy="148157"/>
              </a:xfrm>
            </p:grpSpPr>
            <p:sp>
              <p:nvSpPr>
                <p:cNvPr id="490" name="Oval 489">
                  <a:extLst>
                    <a:ext uri="{FF2B5EF4-FFF2-40B4-BE49-F238E27FC236}">
                      <a16:creationId xmlns:a16="http://schemas.microsoft.com/office/drawing/2014/main" id="{FC817342-BB06-4415-B9D9-4221B47388A2}"/>
                    </a:ext>
                  </a:extLst>
                </p:cNvPr>
                <p:cNvSpPr/>
                <p:nvPr/>
              </p:nvSpPr>
              <p:spPr>
                <a:xfrm>
                  <a:off x="2916827" y="4415964"/>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91" name="Oval 490">
                  <a:extLst>
                    <a:ext uri="{FF2B5EF4-FFF2-40B4-BE49-F238E27FC236}">
                      <a16:creationId xmlns:a16="http://schemas.microsoft.com/office/drawing/2014/main" id="{1EC041C0-30A1-4136-A1B4-302ADA4A2780}"/>
                    </a:ext>
                  </a:extLst>
                </p:cNvPr>
                <p:cNvSpPr/>
                <p:nvPr/>
              </p:nvSpPr>
              <p:spPr>
                <a:xfrm>
                  <a:off x="3502021" y="436357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92" name="Oval 491">
                  <a:extLst>
                    <a:ext uri="{FF2B5EF4-FFF2-40B4-BE49-F238E27FC236}">
                      <a16:creationId xmlns:a16="http://schemas.microsoft.com/office/drawing/2014/main" id="{7B9D5FAE-076B-4F63-8A79-847EB5E002E1}"/>
                    </a:ext>
                  </a:extLst>
                </p:cNvPr>
                <p:cNvSpPr/>
                <p:nvPr/>
              </p:nvSpPr>
              <p:spPr>
                <a:xfrm>
                  <a:off x="4090967" y="443977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93" name="Oval 492">
                  <a:extLst>
                    <a:ext uri="{FF2B5EF4-FFF2-40B4-BE49-F238E27FC236}">
                      <a16:creationId xmlns:a16="http://schemas.microsoft.com/office/drawing/2014/main" id="{18749C8A-1923-422E-B43C-46EA06F7CBFB}"/>
                    </a:ext>
                  </a:extLst>
                </p:cNvPr>
                <p:cNvSpPr/>
                <p:nvPr/>
              </p:nvSpPr>
              <p:spPr>
                <a:xfrm>
                  <a:off x="2333221" y="4384214"/>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291" name="Group 290">
                <a:extLst>
                  <a:ext uri="{FF2B5EF4-FFF2-40B4-BE49-F238E27FC236}">
                    <a16:creationId xmlns:a16="http://schemas.microsoft.com/office/drawing/2014/main" id="{A6D90F5F-4706-4A1D-9637-E6DDD8C1A35B}"/>
                  </a:ext>
                </a:extLst>
              </p:cNvPr>
              <p:cNvGrpSpPr/>
              <p:nvPr/>
            </p:nvGrpSpPr>
            <p:grpSpPr>
              <a:xfrm>
                <a:off x="1583771" y="3347361"/>
                <a:ext cx="2544830" cy="1777476"/>
                <a:chOff x="1583771" y="3365058"/>
                <a:chExt cx="2544830" cy="1777476"/>
              </a:xfrm>
            </p:grpSpPr>
            <p:sp>
              <p:nvSpPr>
                <p:cNvPr id="474" name="Freeform: Shape 6">
                  <a:extLst>
                    <a:ext uri="{FF2B5EF4-FFF2-40B4-BE49-F238E27FC236}">
                      <a16:creationId xmlns:a16="http://schemas.microsoft.com/office/drawing/2014/main" id="{6F8F8C79-F40C-4B76-9D99-1A58A857E105}"/>
                    </a:ext>
                  </a:extLst>
                </p:cNvPr>
                <p:cNvSpPr/>
                <p:nvPr/>
              </p:nvSpPr>
              <p:spPr>
                <a:xfrm>
                  <a:off x="1647221" y="3365058"/>
                  <a:ext cx="2480279" cy="1714818"/>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475" name="Group 474">
                  <a:extLst>
                    <a:ext uri="{FF2B5EF4-FFF2-40B4-BE49-F238E27FC236}">
                      <a16:creationId xmlns:a16="http://schemas.microsoft.com/office/drawing/2014/main" id="{97823CCA-E6D7-4E97-A0E2-C4CB95415D57}"/>
                    </a:ext>
                  </a:extLst>
                </p:cNvPr>
                <p:cNvGrpSpPr/>
                <p:nvPr/>
              </p:nvGrpSpPr>
              <p:grpSpPr>
                <a:xfrm>
                  <a:off x="1583771" y="3365149"/>
                  <a:ext cx="61200" cy="1601203"/>
                  <a:chOff x="1596650" y="3281571"/>
                  <a:chExt cx="61200" cy="1601203"/>
                </a:xfrm>
              </p:grpSpPr>
              <p:cxnSp>
                <p:nvCxnSpPr>
                  <p:cNvPr id="482" name="Straight Connector 481">
                    <a:extLst>
                      <a:ext uri="{FF2B5EF4-FFF2-40B4-BE49-F238E27FC236}">
                        <a16:creationId xmlns:a16="http://schemas.microsoft.com/office/drawing/2014/main" id="{7791132B-A7E0-497E-8394-56E0E91EB171}"/>
                      </a:ext>
                    </a:extLst>
                  </p:cNvPr>
                  <p:cNvCxnSpPr/>
                  <p:nvPr/>
                </p:nvCxnSpPr>
                <p:spPr>
                  <a:xfrm>
                    <a:off x="1596650" y="392205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3" name="Straight Connector 482">
                    <a:extLst>
                      <a:ext uri="{FF2B5EF4-FFF2-40B4-BE49-F238E27FC236}">
                        <a16:creationId xmlns:a16="http://schemas.microsoft.com/office/drawing/2014/main" id="{C4AD274F-FD65-490F-8865-DC147D3F762A}"/>
                      </a:ext>
                    </a:extLst>
                  </p:cNvPr>
                  <p:cNvCxnSpPr/>
                  <p:nvPr/>
                </p:nvCxnSpPr>
                <p:spPr>
                  <a:xfrm>
                    <a:off x="1596650" y="4562535"/>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5" name="Straight Connector 484">
                    <a:extLst>
                      <a:ext uri="{FF2B5EF4-FFF2-40B4-BE49-F238E27FC236}">
                        <a16:creationId xmlns:a16="http://schemas.microsoft.com/office/drawing/2014/main" id="{8F67A0E8-25C5-48D0-B731-32060544BDFE}"/>
                      </a:ext>
                    </a:extLst>
                  </p:cNvPr>
                  <p:cNvCxnSpPr/>
                  <p:nvPr/>
                </p:nvCxnSpPr>
                <p:spPr>
                  <a:xfrm>
                    <a:off x="1596650"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6" name="Straight Connector 485">
                    <a:extLst>
                      <a:ext uri="{FF2B5EF4-FFF2-40B4-BE49-F238E27FC236}">
                        <a16:creationId xmlns:a16="http://schemas.microsoft.com/office/drawing/2014/main" id="{15869540-2E37-4150-9BB1-E0D0C7FBEA9A}"/>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7" name="Straight Connector 486">
                    <a:extLst>
                      <a:ext uri="{FF2B5EF4-FFF2-40B4-BE49-F238E27FC236}">
                        <a16:creationId xmlns:a16="http://schemas.microsoft.com/office/drawing/2014/main" id="{D01B6E4E-188C-4241-8884-5290879B2B99}"/>
                      </a:ext>
                    </a:extLst>
                  </p:cNvPr>
                  <p:cNvCxnSpPr/>
                  <p:nvPr/>
                </p:nvCxnSpPr>
                <p:spPr>
                  <a:xfrm>
                    <a:off x="1596650" y="360181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8" name="Straight Connector 487">
                    <a:extLst>
                      <a:ext uri="{FF2B5EF4-FFF2-40B4-BE49-F238E27FC236}">
                        <a16:creationId xmlns:a16="http://schemas.microsoft.com/office/drawing/2014/main" id="{5E2E7866-3349-42BB-B9C2-E4E0878136FA}"/>
                      </a:ext>
                    </a:extLst>
                  </p:cNvPr>
                  <p:cNvCxnSpPr/>
                  <p:nvPr/>
                </p:nvCxnSpPr>
                <p:spPr>
                  <a:xfrm>
                    <a:off x="1596650" y="424229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6" name="Group 475">
                  <a:extLst>
                    <a:ext uri="{FF2B5EF4-FFF2-40B4-BE49-F238E27FC236}">
                      <a16:creationId xmlns:a16="http://schemas.microsoft.com/office/drawing/2014/main" id="{8207ABF9-0EE7-4BB4-8F84-CF5B052FEE91}"/>
                    </a:ext>
                  </a:extLst>
                </p:cNvPr>
                <p:cNvGrpSpPr/>
                <p:nvPr/>
              </p:nvGrpSpPr>
              <p:grpSpPr>
                <a:xfrm>
                  <a:off x="1787130" y="5081334"/>
                  <a:ext cx="2341471" cy="61200"/>
                  <a:chOff x="1800009" y="4997756"/>
                  <a:chExt cx="2341471" cy="61200"/>
                </a:xfrm>
              </p:grpSpPr>
              <p:cxnSp>
                <p:nvCxnSpPr>
                  <p:cNvPr id="477" name="Straight Connector 476">
                    <a:extLst>
                      <a:ext uri="{FF2B5EF4-FFF2-40B4-BE49-F238E27FC236}">
                        <a16:creationId xmlns:a16="http://schemas.microsoft.com/office/drawing/2014/main" id="{54B0B251-40FD-4C75-9D75-E8050BBD6BE2}"/>
                      </a:ext>
                    </a:extLst>
                  </p:cNvPr>
                  <p:cNvCxnSpPr/>
                  <p:nvPr/>
                </p:nvCxnSpPr>
                <p:spPr>
                  <a:xfrm rot="5400000">
                    <a:off x="3521865"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8" name="Straight Connector 477">
                    <a:extLst>
                      <a:ext uri="{FF2B5EF4-FFF2-40B4-BE49-F238E27FC236}">
                        <a16:creationId xmlns:a16="http://schemas.microsoft.com/office/drawing/2014/main" id="{2C029DCC-B8A9-449A-8DC3-24B8C213DEFC}"/>
                      </a:ext>
                    </a:extLst>
                  </p:cNvPr>
                  <p:cNvCxnSpPr/>
                  <p:nvPr/>
                </p:nvCxnSpPr>
                <p:spPr>
                  <a:xfrm rot="5400000">
                    <a:off x="2937713"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9" name="Straight Connector 478">
                    <a:extLst>
                      <a:ext uri="{FF2B5EF4-FFF2-40B4-BE49-F238E27FC236}">
                        <a16:creationId xmlns:a16="http://schemas.microsoft.com/office/drawing/2014/main" id="{B37CCEFE-627A-4DAC-8F19-56DC1795BBA4}"/>
                      </a:ext>
                    </a:extLst>
                  </p:cNvPr>
                  <p:cNvCxnSpPr/>
                  <p:nvPr/>
                </p:nvCxnSpPr>
                <p:spPr>
                  <a:xfrm rot="5400000">
                    <a:off x="2353561"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0" name="Straight Connector 479">
                    <a:extLst>
                      <a:ext uri="{FF2B5EF4-FFF2-40B4-BE49-F238E27FC236}">
                        <a16:creationId xmlns:a16="http://schemas.microsoft.com/office/drawing/2014/main" id="{6D718421-4EC8-47C0-81BB-2BC66EE59A01}"/>
                      </a:ext>
                    </a:extLst>
                  </p:cNvPr>
                  <p:cNvCxnSpPr/>
                  <p:nvPr/>
                </p:nvCxnSpPr>
                <p:spPr>
                  <a:xfrm rot="5400000">
                    <a:off x="1769409"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1" name="Straight Connector 480">
                    <a:extLst>
                      <a:ext uri="{FF2B5EF4-FFF2-40B4-BE49-F238E27FC236}">
                        <a16:creationId xmlns:a16="http://schemas.microsoft.com/office/drawing/2014/main" id="{A7098EA9-E5FF-4979-815F-D349408B2D01}"/>
                      </a:ext>
                    </a:extLst>
                  </p:cNvPr>
                  <p:cNvCxnSpPr/>
                  <p:nvPr/>
                </p:nvCxnSpPr>
                <p:spPr>
                  <a:xfrm rot="5400000">
                    <a:off x="4110880"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292" name="Group 291">
                <a:extLst>
                  <a:ext uri="{FF2B5EF4-FFF2-40B4-BE49-F238E27FC236}">
                    <a16:creationId xmlns:a16="http://schemas.microsoft.com/office/drawing/2014/main" id="{C6EDF66A-C469-48F3-BDCF-B58B821CD762}"/>
                  </a:ext>
                </a:extLst>
              </p:cNvPr>
              <p:cNvGrpSpPr/>
              <p:nvPr/>
            </p:nvGrpSpPr>
            <p:grpSpPr>
              <a:xfrm>
                <a:off x="1705234" y="5117090"/>
                <a:ext cx="2525734" cy="184666"/>
                <a:chOff x="1718113" y="5038404"/>
                <a:chExt cx="2525734" cy="184666"/>
              </a:xfrm>
            </p:grpSpPr>
            <p:sp>
              <p:nvSpPr>
                <p:cNvPr id="469" name="TextBox 468">
                  <a:extLst>
                    <a:ext uri="{FF2B5EF4-FFF2-40B4-BE49-F238E27FC236}">
                      <a16:creationId xmlns:a16="http://schemas.microsoft.com/office/drawing/2014/main" id="{EE8CFB89-5FBE-4294-A99B-5040191E4A6D}"/>
                    </a:ext>
                  </a:extLst>
                </p:cNvPr>
                <p:cNvSpPr txBox="1"/>
                <p:nvPr/>
              </p:nvSpPr>
              <p:spPr>
                <a:xfrm>
                  <a:off x="4038094" y="5038404"/>
                  <a:ext cx="205753" cy="184666"/>
                </a:xfrm>
                <a:prstGeom prst="rect">
                  <a:avLst/>
                </a:prstGeom>
                <a:noFill/>
              </p:spPr>
              <p:txBody>
                <a:bodyPr wrap="none" lIns="36000" tIns="0" rIns="36000" bIns="0" rtlCol="0">
                  <a:spAutoFit/>
                </a:bodyPr>
                <a:lstStyle/>
                <a:p>
                  <a:pPr algn="ctr"/>
                  <a:r>
                    <a:rPr lang="en-GB" sz="1200" dirty="0">
                      <a:solidFill>
                        <a:srgbClr val="000000"/>
                      </a:solidFill>
                    </a:rPr>
                    <a:t>12</a:t>
                  </a:r>
                </a:p>
              </p:txBody>
            </p:sp>
            <p:sp>
              <p:nvSpPr>
                <p:cNvPr id="470" name="TextBox 469">
                  <a:extLst>
                    <a:ext uri="{FF2B5EF4-FFF2-40B4-BE49-F238E27FC236}">
                      <a16:creationId xmlns:a16="http://schemas.microsoft.com/office/drawing/2014/main" id="{86E3DE3F-2922-4D8D-84BB-CE293752E674}"/>
                    </a:ext>
                  </a:extLst>
                </p:cNvPr>
                <p:cNvSpPr txBox="1"/>
                <p:nvPr/>
              </p:nvSpPr>
              <p:spPr>
                <a:xfrm>
                  <a:off x="3468459" y="5038404"/>
                  <a:ext cx="168884" cy="184666"/>
                </a:xfrm>
                <a:prstGeom prst="rect">
                  <a:avLst/>
                </a:prstGeom>
                <a:noFill/>
              </p:spPr>
              <p:txBody>
                <a:bodyPr wrap="none" lIns="36000" tIns="0" rIns="36000" bIns="0" rtlCol="0">
                  <a:spAutoFit/>
                </a:bodyPr>
                <a:lstStyle/>
                <a:p>
                  <a:pPr algn="ctr"/>
                  <a:r>
                    <a:rPr lang="en-GB" sz="1200" dirty="0">
                      <a:solidFill>
                        <a:srgbClr val="000000"/>
                      </a:solidFill>
                    </a:rPr>
                    <a:t>9</a:t>
                  </a:r>
                </a:p>
              </p:txBody>
            </p:sp>
            <p:sp>
              <p:nvSpPr>
                <p:cNvPr id="471" name="TextBox 470">
                  <a:extLst>
                    <a:ext uri="{FF2B5EF4-FFF2-40B4-BE49-F238E27FC236}">
                      <a16:creationId xmlns:a16="http://schemas.microsoft.com/office/drawing/2014/main" id="{2E075E84-402A-41A4-934F-17495AE91C9F}"/>
                    </a:ext>
                  </a:extLst>
                </p:cNvPr>
                <p:cNvSpPr txBox="1"/>
                <p:nvPr/>
              </p:nvSpPr>
              <p:spPr>
                <a:xfrm>
                  <a:off x="2884744" y="5038404"/>
                  <a:ext cx="168884" cy="184666"/>
                </a:xfrm>
                <a:prstGeom prst="rect">
                  <a:avLst/>
                </a:prstGeom>
                <a:noFill/>
              </p:spPr>
              <p:txBody>
                <a:bodyPr wrap="none" lIns="36000" tIns="0" rIns="36000" bIns="0" rtlCol="0">
                  <a:spAutoFit/>
                </a:bodyPr>
                <a:lstStyle/>
                <a:p>
                  <a:pPr algn="ctr"/>
                  <a:r>
                    <a:rPr lang="en-GB" sz="1200" dirty="0">
                      <a:solidFill>
                        <a:srgbClr val="000000"/>
                      </a:solidFill>
                    </a:rPr>
                    <a:t>6</a:t>
                  </a:r>
                </a:p>
              </p:txBody>
            </p:sp>
            <p:sp>
              <p:nvSpPr>
                <p:cNvPr id="472" name="TextBox 471">
                  <a:extLst>
                    <a:ext uri="{FF2B5EF4-FFF2-40B4-BE49-F238E27FC236}">
                      <a16:creationId xmlns:a16="http://schemas.microsoft.com/office/drawing/2014/main" id="{2923E5C5-2E3C-4646-8127-021841A6422D}"/>
                    </a:ext>
                  </a:extLst>
                </p:cNvPr>
                <p:cNvSpPr txBox="1"/>
                <p:nvPr/>
              </p:nvSpPr>
              <p:spPr>
                <a:xfrm>
                  <a:off x="2304234" y="5038404"/>
                  <a:ext cx="162472" cy="184666"/>
                </a:xfrm>
                <a:prstGeom prst="rect">
                  <a:avLst/>
                </a:prstGeom>
                <a:noFill/>
              </p:spPr>
              <p:txBody>
                <a:bodyPr wrap="none" lIns="36000" tIns="0" rIns="36000" bIns="0" rtlCol="0">
                  <a:spAutoFit/>
                </a:bodyPr>
                <a:lstStyle/>
                <a:p>
                  <a:pPr algn="ctr"/>
                  <a:r>
                    <a:rPr lang="en-GB" sz="1200" dirty="0">
                      <a:solidFill>
                        <a:srgbClr val="000000"/>
                      </a:solidFill>
                    </a:rPr>
                    <a:t>3</a:t>
                  </a:r>
                </a:p>
              </p:txBody>
            </p:sp>
            <p:sp>
              <p:nvSpPr>
                <p:cNvPr id="473" name="TextBox 472">
                  <a:extLst>
                    <a:ext uri="{FF2B5EF4-FFF2-40B4-BE49-F238E27FC236}">
                      <a16:creationId xmlns:a16="http://schemas.microsoft.com/office/drawing/2014/main" id="{D3F319D2-2DF3-4E36-8A59-1AA418EA6D3A}"/>
                    </a:ext>
                  </a:extLst>
                </p:cNvPr>
                <p:cNvSpPr txBox="1"/>
                <p:nvPr/>
              </p:nvSpPr>
              <p:spPr>
                <a:xfrm>
                  <a:off x="1718113" y="5038404"/>
                  <a:ext cx="167281" cy="184666"/>
                </a:xfrm>
                <a:prstGeom prst="rect">
                  <a:avLst/>
                </a:prstGeom>
                <a:noFill/>
              </p:spPr>
              <p:txBody>
                <a:bodyPr wrap="none" lIns="36000" tIns="0" rIns="36000" bIns="0" rtlCol="0">
                  <a:spAutoFit/>
                </a:bodyPr>
                <a:lstStyle/>
                <a:p>
                  <a:pPr algn="ctr"/>
                  <a:r>
                    <a:rPr lang="en-GB" sz="1200" dirty="0">
                      <a:solidFill>
                        <a:srgbClr val="000000"/>
                      </a:solidFill>
                    </a:rPr>
                    <a:t>0</a:t>
                  </a:r>
                </a:p>
              </p:txBody>
            </p:sp>
          </p:grpSp>
          <p:sp>
            <p:nvSpPr>
              <p:cNvPr id="293" name="TextBox 292">
                <a:extLst>
                  <a:ext uri="{FF2B5EF4-FFF2-40B4-BE49-F238E27FC236}">
                    <a16:creationId xmlns:a16="http://schemas.microsoft.com/office/drawing/2014/main" id="{98B124E0-4589-4639-8BA6-BD951971FC86}"/>
                  </a:ext>
                </a:extLst>
              </p:cNvPr>
              <p:cNvSpPr txBox="1"/>
              <p:nvPr/>
            </p:nvSpPr>
            <p:spPr>
              <a:xfrm>
                <a:off x="1787130" y="5245924"/>
                <a:ext cx="2336607" cy="215444"/>
              </a:xfrm>
              <a:prstGeom prst="rect">
                <a:avLst/>
              </a:prstGeom>
              <a:noFill/>
            </p:spPr>
            <p:txBody>
              <a:bodyPr wrap="square" lIns="36000" tIns="0" rIns="36000" bIns="0" rtlCol="0">
                <a:spAutoFit/>
              </a:bodyPr>
              <a:lstStyle/>
              <a:p>
                <a:pPr algn="ctr"/>
                <a:r>
                  <a:rPr lang="en-GB" sz="1400" b="1" dirty="0">
                    <a:solidFill>
                      <a:srgbClr val="000000"/>
                    </a:solidFill>
                  </a:rPr>
                  <a:t>Month</a:t>
                </a:r>
              </a:p>
            </p:txBody>
          </p:sp>
          <p:grpSp>
            <p:nvGrpSpPr>
              <p:cNvPr id="294" name="Group 293">
                <a:extLst>
                  <a:ext uri="{FF2B5EF4-FFF2-40B4-BE49-F238E27FC236}">
                    <a16:creationId xmlns:a16="http://schemas.microsoft.com/office/drawing/2014/main" id="{7496B5A9-83E7-44F0-9004-23850888F3D8}"/>
                  </a:ext>
                </a:extLst>
              </p:cNvPr>
              <p:cNvGrpSpPr/>
              <p:nvPr/>
            </p:nvGrpSpPr>
            <p:grpSpPr>
              <a:xfrm>
                <a:off x="1202387" y="3253335"/>
                <a:ext cx="378830" cy="1788470"/>
                <a:chOff x="1215266" y="3187454"/>
                <a:chExt cx="378830" cy="1788470"/>
              </a:xfrm>
            </p:grpSpPr>
            <p:sp>
              <p:nvSpPr>
                <p:cNvPr id="460" name="TextBox 459">
                  <a:extLst>
                    <a:ext uri="{FF2B5EF4-FFF2-40B4-BE49-F238E27FC236}">
                      <a16:creationId xmlns:a16="http://schemas.microsoft.com/office/drawing/2014/main" id="{93196496-FF5A-4BE9-900D-83F62ACF6A49}"/>
                    </a:ext>
                  </a:extLst>
                </p:cNvPr>
                <p:cNvSpPr txBox="1"/>
                <p:nvPr/>
              </p:nvSpPr>
              <p:spPr>
                <a:xfrm>
                  <a:off x="1215266" y="4787144"/>
                  <a:ext cx="378830" cy="184666"/>
                </a:xfrm>
                <a:prstGeom prst="rect">
                  <a:avLst/>
                </a:prstGeom>
                <a:noFill/>
              </p:spPr>
              <p:txBody>
                <a:bodyPr wrap="square" lIns="0" tIns="0" rIns="108000" bIns="0" rtlCol="0" anchor="ctr">
                  <a:spAutoFit/>
                </a:bodyPr>
                <a:lstStyle/>
                <a:p>
                  <a:pPr algn="r"/>
                  <a:endParaRPr lang="en-GB" sz="1200" dirty="0">
                    <a:solidFill>
                      <a:srgbClr val="272727"/>
                    </a:solidFill>
                  </a:endParaRPr>
                </a:p>
              </p:txBody>
            </p:sp>
            <p:sp>
              <p:nvSpPr>
                <p:cNvPr id="462" name="TextBox 461">
                  <a:extLst>
                    <a:ext uri="{FF2B5EF4-FFF2-40B4-BE49-F238E27FC236}">
                      <a16:creationId xmlns:a16="http://schemas.microsoft.com/office/drawing/2014/main" id="{8DF31ACA-7C75-485A-8350-2FC366802C76}"/>
                    </a:ext>
                  </a:extLst>
                </p:cNvPr>
                <p:cNvSpPr txBox="1"/>
                <p:nvPr/>
              </p:nvSpPr>
              <p:spPr>
                <a:xfrm>
                  <a:off x="1315747" y="4470498"/>
                  <a:ext cx="278348" cy="184666"/>
                </a:xfrm>
                <a:prstGeom prst="rect">
                  <a:avLst/>
                </a:prstGeom>
                <a:noFill/>
              </p:spPr>
              <p:txBody>
                <a:bodyPr wrap="square" lIns="0" tIns="0" rIns="36000" bIns="0" rtlCol="0" anchor="ctr">
                  <a:spAutoFit/>
                </a:bodyPr>
                <a:lstStyle/>
                <a:p>
                  <a:pPr algn="r"/>
                  <a:r>
                    <a:rPr lang="en-GB" sz="1200" dirty="0">
                      <a:solidFill>
                        <a:srgbClr val="000000"/>
                      </a:solidFill>
                    </a:rPr>
                    <a:t>20</a:t>
                  </a:r>
                </a:p>
              </p:txBody>
            </p:sp>
            <p:sp>
              <p:nvSpPr>
                <p:cNvPr id="463" name="TextBox 462">
                  <a:extLst>
                    <a:ext uri="{FF2B5EF4-FFF2-40B4-BE49-F238E27FC236}">
                      <a16:creationId xmlns:a16="http://schemas.microsoft.com/office/drawing/2014/main" id="{40A76F40-699D-4F5F-A379-D76C99EA6A35}"/>
                    </a:ext>
                  </a:extLst>
                </p:cNvPr>
                <p:cNvSpPr txBox="1"/>
                <p:nvPr/>
              </p:nvSpPr>
              <p:spPr>
                <a:xfrm>
                  <a:off x="1315747" y="3508215"/>
                  <a:ext cx="278348" cy="184666"/>
                </a:xfrm>
                <a:prstGeom prst="rect">
                  <a:avLst/>
                </a:prstGeom>
                <a:noFill/>
              </p:spPr>
              <p:txBody>
                <a:bodyPr wrap="square" lIns="0" tIns="0" rIns="36000" bIns="0" rtlCol="0" anchor="ctr">
                  <a:spAutoFit/>
                </a:bodyPr>
                <a:lstStyle/>
                <a:p>
                  <a:pPr algn="r"/>
                  <a:r>
                    <a:rPr lang="en-GB" sz="1200" dirty="0">
                      <a:solidFill>
                        <a:srgbClr val="000000"/>
                      </a:solidFill>
                    </a:rPr>
                    <a:t>80</a:t>
                  </a:r>
                </a:p>
              </p:txBody>
            </p:sp>
            <p:sp>
              <p:nvSpPr>
                <p:cNvPr id="464" name="TextBox 463">
                  <a:extLst>
                    <a:ext uri="{FF2B5EF4-FFF2-40B4-BE49-F238E27FC236}">
                      <a16:creationId xmlns:a16="http://schemas.microsoft.com/office/drawing/2014/main" id="{22DA7FC5-97A7-4E34-BFB4-C285FE4D1B03}"/>
                    </a:ext>
                  </a:extLst>
                </p:cNvPr>
                <p:cNvSpPr txBox="1"/>
                <p:nvPr/>
              </p:nvSpPr>
              <p:spPr>
                <a:xfrm>
                  <a:off x="1287254" y="3187454"/>
                  <a:ext cx="306842" cy="184666"/>
                </a:xfrm>
                <a:prstGeom prst="rect">
                  <a:avLst/>
                </a:prstGeom>
                <a:noFill/>
              </p:spPr>
              <p:txBody>
                <a:bodyPr wrap="square" lIns="0" tIns="0" rIns="36000" bIns="0" rtlCol="0" anchor="ctr">
                  <a:spAutoFit/>
                </a:bodyPr>
                <a:lstStyle/>
                <a:p>
                  <a:pPr algn="r"/>
                  <a:r>
                    <a:rPr lang="en-GB" sz="1200" dirty="0">
                      <a:solidFill>
                        <a:srgbClr val="000000"/>
                      </a:solidFill>
                    </a:rPr>
                    <a:t>100</a:t>
                  </a:r>
                </a:p>
              </p:txBody>
            </p:sp>
            <p:sp>
              <p:nvSpPr>
                <p:cNvPr id="465" name="TextBox 464">
                  <a:extLst>
                    <a:ext uri="{FF2B5EF4-FFF2-40B4-BE49-F238E27FC236}">
                      <a16:creationId xmlns:a16="http://schemas.microsoft.com/office/drawing/2014/main" id="{2E523F48-EFDB-4C0C-84A0-CA51F75A381F}"/>
                    </a:ext>
                  </a:extLst>
                </p:cNvPr>
                <p:cNvSpPr txBox="1"/>
                <p:nvPr/>
              </p:nvSpPr>
              <p:spPr>
                <a:xfrm>
                  <a:off x="1315747" y="3828976"/>
                  <a:ext cx="278348" cy="184666"/>
                </a:xfrm>
                <a:prstGeom prst="rect">
                  <a:avLst/>
                </a:prstGeom>
                <a:noFill/>
              </p:spPr>
              <p:txBody>
                <a:bodyPr wrap="square" lIns="0" tIns="0" rIns="36000" bIns="0" rtlCol="0" anchor="ctr">
                  <a:spAutoFit/>
                </a:bodyPr>
                <a:lstStyle/>
                <a:p>
                  <a:pPr algn="r"/>
                  <a:r>
                    <a:rPr lang="en-GB" sz="1200" dirty="0">
                      <a:solidFill>
                        <a:srgbClr val="000000"/>
                      </a:solidFill>
                    </a:rPr>
                    <a:t>60</a:t>
                  </a:r>
                </a:p>
              </p:txBody>
            </p:sp>
            <p:sp>
              <p:nvSpPr>
                <p:cNvPr id="466" name="TextBox 465">
                  <a:extLst>
                    <a:ext uri="{FF2B5EF4-FFF2-40B4-BE49-F238E27FC236}">
                      <a16:creationId xmlns:a16="http://schemas.microsoft.com/office/drawing/2014/main" id="{D5E59A91-CCDD-41AD-80BB-0F69E3C7C450}"/>
                    </a:ext>
                  </a:extLst>
                </p:cNvPr>
                <p:cNvSpPr txBox="1"/>
                <p:nvPr/>
              </p:nvSpPr>
              <p:spPr>
                <a:xfrm>
                  <a:off x="1315747" y="4149737"/>
                  <a:ext cx="278348" cy="184666"/>
                </a:xfrm>
                <a:prstGeom prst="rect">
                  <a:avLst/>
                </a:prstGeom>
                <a:noFill/>
              </p:spPr>
              <p:txBody>
                <a:bodyPr wrap="square" lIns="0" tIns="0" rIns="36000" bIns="0" rtlCol="0" anchor="ctr">
                  <a:spAutoFit/>
                </a:bodyPr>
                <a:lstStyle/>
                <a:p>
                  <a:pPr algn="r"/>
                  <a:r>
                    <a:rPr lang="en-GB" sz="1200" dirty="0">
                      <a:solidFill>
                        <a:srgbClr val="000000"/>
                      </a:solidFill>
                    </a:rPr>
                    <a:t>40</a:t>
                  </a:r>
                </a:p>
              </p:txBody>
            </p:sp>
            <p:sp>
              <p:nvSpPr>
                <p:cNvPr id="468" name="TextBox 467">
                  <a:extLst>
                    <a:ext uri="{FF2B5EF4-FFF2-40B4-BE49-F238E27FC236}">
                      <a16:creationId xmlns:a16="http://schemas.microsoft.com/office/drawing/2014/main" id="{953DB830-5BDF-4360-B8B2-22F6AB266F45}"/>
                    </a:ext>
                  </a:extLst>
                </p:cNvPr>
                <p:cNvSpPr txBox="1"/>
                <p:nvPr/>
              </p:nvSpPr>
              <p:spPr>
                <a:xfrm>
                  <a:off x="1315747" y="4791258"/>
                  <a:ext cx="278348" cy="184666"/>
                </a:xfrm>
                <a:prstGeom prst="rect">
                  <a:avLst/>
                </a:prstGeom>
                <a:noFill/>
              </p:spPr>
              <p:txBody>
                <a:bodyPr wrap="square" lIns="0" tIns="0" rIns="36000" bIns="0" rtlCol="0" anchor="ctr">
                  <a:spAutoFit/>
                </a:bodyPr>
                <a:lstStyle/>
                <a:p>
                  <a:pPr algn="r"/>
                  <a:r>
                    <a:rPr lang="en-GB" sz="1200" dirty="0">
                      <a:solidFill>
                        <a:srgbClr val="272727"/>
                      </a:solidFill>
                    </a:rPr>
                    <a:t>0</a:t>
                  </a:r>
                </a:p>
              </p:txBody>
            </p:sp>
          </p:grpSp>
          <p:sp>
            <p:nvSpPr>
              <p:cNvPr id="295" name="TextBox 294">
                <a:extLst>
                  <a:ext uri="{FF2B5EF4-FFF2-40B4-BE49-F238E27FC236}">
                    <a16:creationId xmlns:a16="http://schemas.microsoft.com/office/drawing/2014/main" id="{4357DED4-9A49-4021-9988-42D84EDF0456}"/>
                  </a:ext>
                </a:extLst>
              </p:cNvPr>
              <p:cNvSpPr txBox="1"/>
              <p:nvPr/>
            </p:nvSpPr>
            <p:spPr>
              <a:xfrm rot="16200000">
                <a:off x="72411" y="3896706"/>
                <a:ext cx="1871658" cy="486031"/>
              </a:xfrm>
              <a:prstGeom prst="rect">
                <a:avLst/>
              </a:prstGeom>
              <a:noFill/>
            </p:spPr>
            <p:txBody>
              <a:bodyPr wrap="square" lIns="0" tIns="0" rIns="0" bIns="0" rtlCol="0">
                <a:spAutoFit/>
              </a:bodyPr>
              <a:lstStyle/>
              <a:p>
                <a:pPr algn="ctr">
                  <a:lnSpc>
                    <a:spcPct val="90000"/>
                  </a:lnSpc>
                </a:pPr>
                <a:r>
                  <a:rPr lang="en-GB" sz="1100" b="1" dirty="0">
                    <a:solidFill>
                      <a:srgbClr val="000000"/>
                    </a:solidFill>
                  </a:rPr>
                  <a:t>Percent of men who scored ≥4 higher than at baseline on the FACIT-Fatigue scale </a:t>
                </a:r>
              </a:p>
            </p:txBody>
          </p:sp>
          <p:sp>
            <p:nvSpPr>
              <p:cNvPr id="296" name="TextBox 295">
                <a:extLst>
                  <a:ext uri="{FF2B5EF4-FFF2-40B4-BE49-F238E27FC236}">
                    <a16:creationId xmlns:a16="http://schemas.microsoft.com/office/drawing/2014/main" id="{EA36BF9F-DFBB-4399-B038-30E1DCDA8B1F}"/>
                  </a:ext>
                </a:extLst>
              </p:cNvPr>
              <p:cNvSpPr txBox="1"/>
              <p:nvPr/>
            </p:nvSpPr>
            <p:spPr>
              <a:xfrm>
                <a:off x="3499729" y="3337733"/>
                <a:ext cx="654346" cy="261610"/>
              </a:xfrm>
              <a:prstGeom prst="rect">
                <a:avLst/>
              </a:prstGeom>
              <a:noFill/>
            </p:spPr>
            <p:txBody>
              <a:bodyPr wrap="none" rtlCol="0">
                <a:spAutoFit/>
              </a:bodyPr>
              <a:lstStyle/>
              <a:p>
                <a:r>
                  <a:rPr lang="en-GB" sz="1100" dirty="0">
                    <a:solidFill>
                      <a:srgbClr val="000000"/>
                    </a:solidFill>
                  </a:rPr>
                  <a:t>p=0.30</a:t>
                </a:r>
              </a:p>
            </p:txBody>
          </p:sp>
          <p:grpSp>
            <p:nvGrpSpPr>
              <p:cNvPr id="297" name="Group 296">
                <a:extLst>
                  <a:ext uri="{FF2B5EF4-FFF2-40B4-BE49-F238E27FC236}">
                    <a16:creationId xmlns:a16="http://schemas.microsoft.com/office/drawing/2014/main" id="{2B433FE1-5BE6-45B5-BB30-44EB3AA25868}"/>
                  </a:ext>
                </a:extLst>
              </p:cNvPr>
              <p:cNvGrpSpPr/>
              <p:nvPr/>
            </p:nvGrpSpPr>
            <p:grpSpPr>
              <a:xfrm>
                <a:off x="1721948" y="3322173"/>
                <a:ext cx="850648" cy="333938"/>
                <a:chOff x="1840742" y="3284538"/>
                <a:chExt cx="850648" cy="333938"/>
              </a:xfrm>
            </p:grpSpPr>
            <p:sp>
              <p:nvSpPr>
                <p:cNvPr id="299" name="TextBox 298">
                  <a:extLst>
                    <a:ext uri="{FF2B5EF4-FFF2-40B4-BE49-F238E27FC236}">
                      <a16:creationId xmlns:a16="http://schemas.microsoft.com/office/drawing/2014/main" id="{E2AB9DAB-86B3-4D87-B132-8C7A212C3BF1}"/>
                    </a:ext>
                  </a:extLst>
                </p:cNvPr>
                <p:cNvSpPr txBox="1"/>
                <p:nvPr/>
              </p:nvSpPr>
              <p:spPr>
                <a:xfrm>
                  <a:off x="1886361" y="3284538"/>
                  <a:ext cx="805029" cy="333938"/>
                </a:xfrm>
                <a:prstGeom prst="rect">
                  <a:avLst/>
                </a:prstGeom>
                <a:noFill/>
              </p:spPr>
              <p:txBody>
                <a:bodyPr wrap="none" tIns="0" bIns="0" rtlCol="0">
                  <a:spAutoFit/>
                </a:bodyPr>
                <a:lstStyle/>
                <a:p>
                  <a:pPr>
                    <a:lnSpc>
                      <a:spcPct val="90000"/>
                    </a:lnSpc>
                  </a:pPr>
                  <a:r>
                    <a:rPr lang="en-GB" sz="1200" dirty="0">
                      <a:solidFill>
                        <a:srgbClr val="000000"/>
                      </a:solidFill>
                    </a:rPr>
                    <a:t>TTh</a:t>
                  </a:r>
                </a:p>
                <a:p>
                  <a:pPr>
                    <a:lnSpc>
                      <a:spcPct val="90000"/>
                    </a:lnSpc>
                  </a:pPr>
                  <a:r>
                    <a:rPr lang="en-GB" sz="1200" dirty="0">
                      <a:solidFill>
                        <a:srgbClr val="000000"/>
                      </a:solidFill>
                    </a:rPr>
                    <a:t>Placebo</a:t>
                  </a:r>
                </a:p>
              </p:txBody>
            </p:sp>
            <p:sp>
              <p:nvSpPr>
                <p:cNvPr id="301" name="Oval 300">
                  <a:extLst>
                    <a:ext uri="{FF2B5EF4-FFF2-40B4-BE49-F238E27FC236}">
                      <a16:creationId xmlns:a16="http://schemas.microsoft.com/office/drawing/2014/main" id="{EBEF0C02-8EE6-4E1A-81E1-0E13DF4C4084}"/>
                    </a:ext>
                  </a:extLst>
                </p:cNvPr>
                <p:cNvSpPr/>
                <p:nvPr/>
              </p:nvSpPr>
              <p:spPr>
                <a:xfrm>
                  <a:off x="1840742" y="333325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59" name="Oval 458">
                  <a:extLst>
                    <a:ext uri="{FF2B5EF4-FFF2-40B4-BE49-F238E27FC236}">
                      <a16:creationId xmlns:a16="http://schemas.microsoft.com/office/drawing/2014/main" id="{7B3403D7-AF18-40D6-B4CA-3D71EF31E399}"/>
                    </a:ext>
                  </a:extLst>
                </p:cNvPr>
                <p:cNvSpPr/>
                <p:nvPr/>
              </p:nvSpPr>
              <p:spPr>
                <a:xfrm>
                  <a:off x="1840742" y="348960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sp>
            <p:nvSpPr>
              <p:cNvPr id="298" name="TextBox 297">
                <a:extLst>
                  <a:ext uri="{FF2B5EF4-FFF2-40B4-BE49-F238E27FC236}">
                    <a16:creationId xmlns:a16="http://schemas.microsoft.com/office/drawing/2014/main" id="{76651FD3-39A2-4608-90CE-9E837C57346F}"/>
                  </a:ext>
                </a:extLst>
              </p:cNvPr>
              <p:cNvSpPr txBox="1"/>
              <p:nvPr/>
            </p:nvSpPr>
            <p:spPr>
              <a:xfrm>
                <a:off x="1651321" y="2956099"/>
                <a:ext cx="2624912" cy="315343"/>
              </a:xfrm>
              <a:prstGeom prst="rect">
                <a:avLst/>
              </a:prstGeom>
              <a:noFill/>
            </p:spPr>
            <p:txBody>
              <a:bodyPr wrap="square" lIns="36000" tIns="0" rIns="36000" bIns="0" rtlCol="0">
                <a:spAutoFit/>
              </a:bodyPr>
              <a:lstStyle/>
              <a:p>
                <a:pPr algn="ctr">
                  <a:lnSpc>
                    <a:spcPct val="85000"/>
                  </a:lnSpc>
                </a:pPr>
                <a:r>
                  <a:rPr lang="en-GB" sz="1200" b="1" dirty="0">
                    <a:solidFill>
                      <a:srgbClr val="000000"/>
                    </a:solidFill>
                  </a:rPr>
                  <a:t>Men enrolled </a:t>
                </a:r>
                <a:br>
                  <a:rPr lang="en-GB" sz="1200" b="1" dirty="0">
                    <a:solidFill>
                      <a:srgbClr val="000000"/>
                    </a:solidFill>
                  </a:rPr>
                </a:br>
                <a:r>
                  <a:rPr lang="en-GB" sz="1200" b="1" dirty="0">
                    <a:solidFill>
                      <a:srgbClr val="000000"/>
                    </a:solidFill>
                  </a:rPr>
                  <a:t>in the Vitality Trial (n=474)</a:t>
                </a:r>
                <a:endParaRPr lang="en-GB" sz="1200" dirty="0">
                  <a:solidFill>
                    <a:srgbClr val="000000"/>
                  </a:solidFill>
                </a:endParaRPr>
              </a:p>
            </p:txBody>
          </p:sp>
        </p:grpSp>
        <p:grpSp>
          <p:nvGrpSpPr>
            <p:cNvPr id="222" name="Group 221">
              <a:extLst>
                <a:ext uri="{FF2B5EF4-FFF2-40B4-BE49-F238E27FC236}">
                  <a16:creationId xmlns:a16="http://schemas.microsoft.com/office/drawing/2014/main" id="{BCC135E6-224B-4297-8A71-B28E46B20D11}"/>
                </a:ext>
              </a:extLst>
            </p:cNvPr>
            <p:cNvGrpSpPr/>
            <p:nvPr/>
          </p:nvGrpSpPr>
          <p:grpSpPr>
            <a:xfrm>
              <a:off x="4743860" y="2956099"/>
              <a:ext cx="3636712" cy="2836188"/>
              <a:chOff x="4743860" y="2956099"/>
              <a:chExt cx="3636712" cy="2836188"/>
            </a:xfrm>
          </p:grpSpPr>
          <p:grpSp>
            <p:nvGrpSpPr>
              <p:cNvPr id="223" name="Group 222">
                <a:extLst>
                  <a:ext uri="{FF2B5EF4-FFF2-40B4-BE49-F238E27FC236}">
                    <a16:creationId xmlns:a16="http://schemas.microsoft.com/office/drawing/2014/main" id="{B06521E5-8AD5-4947-B7AD-81DF3A6238C7}"/>
                  </a:ext>
                </a:extLst>
              </p:cNvPr>
              <p:cNvGrpSpPr/>
              <p:nvPr/>
            </p:nvGrpSpPr>
            <p:grpSpPr>
              <a:xfrm>
                <a:off x="4743860" y="5333828"/>
                <a:ext cx="3587879" cy="458459"/>
                <a:chOff x="929399" y="4903517"/>
                <a:chExt cx="3587879" cy="458459"/>
              </a:xfrm>
            </p:grpSpPr>
            <p:sp>
              <p:nvSpPr>
                <p:cNvPr id="272" name="TextBox 271">
                  <a:extLst>
                    <a:ext uri="{FF2B5EF4-FFF2-40B4-BE49-F238E27FC236}">
                      <a16:creationId xmlns:a16="http://schemas.microsoft.com/office/drawing/2014/main" id="{C802C14D-AFC3-4F53-BEEE-CDD01DEDF131}"/>
                    </a:ext>
                  </a:extLst>
                </p:cNvPr>
                <p:cNvSpPr txBox="1"/>
                <p:nvPr/>
              </p:nvSpPr>
              <p:spPr>
                <a:xfrm>
                  <a:off x="4199315" y="5055866"/>
                  <a:ext cx="317963"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333</a:t>
                  </a:r>
                </a:p>
                <a:p>
                  <a:pPr algn="ctr">
                    <a:lnSpc>
                      <a:spcPct val="90000"/>
                    </a:lnSpc>
                  </a:pPr>
                  <a:r>
                    <a:rPr lang="en-GB" sz="1100" dirty="0">
                      <a:solidFill>
                        <a:srgbClr val="000000"/>
                      </a:solidFill>
                    </a:rPr>
                    <a:t>316</a:t>
                  </a:r>
                </a:p>
              </p:txBody>
            </p:sp>
            <p:sp>
              <p:nvSpPr>
                <p:cNvPr id="273" name="TextBox 272">
                  <a:extLst>
                    <a:ext uri="{FF2B5EF4-FFF2-40B4-BE49-F238E27FC236}">
                      <a16:creationId xmlns:a16="http://schemas.microsoft.com/office/drawing/2014/main" id="{EAE0D1CE-5817-43C2-AC21-634C226C5639}"/>
                    </a:ext>
                  </a:extLst>
                </p:cNvPr>
                <p:cNvSpPr txBox="1"/>
                <p:nvPr/>
              </p:nvSpPr>
              <p:spPr>
                <a:xfrm>
                  <a:off x="3618806" y="5055866"/>
                  <a:ext cx="311551"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337</a:t>
                  </a:r>
                </a:p>
                <a:p>
                  <a:pPr algn="ctr">
                    <a:lnSpc>
                      <a:spcPct val="90000"/>
                    </a:lnSpc>
                  </a:pPr>
                  <a:r>
                    <a:rPr lang="en-GB" sz="1100" dirty="0">
                      <a:solidFill>
                        <a:srgbClr val="000000"/>
                      </a:solidFill>
                    </a:rPr>
                    <a:t>317</a:t>
                  </a:r>
                </a:p>
              </p:txBody>
            </p:sp>
            <p:sp>
              <p:nvSpPr>
                <p:cNvPr id="274" name="TextBox 273">
                  <a:extLst>
                    <a:ext uri="{FF2B5EF4-FFF2-40B4-BE49-F238E27FC236}">
                      <a16:creationId xmlns:a16="http://schemas.microsoft.com/office/drawing/2014/main" id="{696726E4-A5BC-4200-9C25-BB3F6016362D}"/>
                    </a:ext>
                  </a:extLst>
                </p:cNvPr>
                <p:cNvSpPr txBox="1"/>
                <p:nvPr/>
              </p:nvSpPr>
              <p:spPr>
                <a:xfrm>
                  <a:off x="3027076" y="5055866"/>
                  <a:ext cx="327581"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350</a:t>
                  </a:r>
                </a:p>
                <a:p>
                  <a:pPr algn="ctr">
                    <a:lnSpc>
                      <a:spcPct val="90000"/>
                    </a:lnSpc>
                  </a:pPr>
                  <a:r>
                    <a:rPr lang="en-GB" sz="1100" dirty="0">
                      <a:solidFill>
                        <a:srgbClr val="000000"/>
                      </a:solidFill>
                    </a:rPr>
                    <a:t>329</a:t>
                  </a:r>
                </a:p>
              </p:txBody>
            </p:sp>
            <p:sp>
              <p:nvSpPr>
                <p:cNvPr id="275" name="TextBox 274">
                  <a:extLst>
                    <a:ext uri="{FF2B5EF4-FFF2-40B4-BE49-F238E27FC236}">
                      <a16:creationId xmlns:a16="http://schemas.microsoft.com/office/drawing/2014/main" id="{EC74F794-524C-4ADB-8EB8-207098E308E2}"/>
                    </a:ext>
                  </a:extLst>
                </p:cNvPr>
                <p:cNvSpPr txBox="1"/>
                <p:nvPr/>
              </p:nvSpPr>
              <p:spPr>
                <a:xfrm>
                  <a:off x="2451375" y="5055866"/>
                  <a:ext cx="311551"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351</a:t>
                  </a:r>
                </a:p>
                <a:p>
                  <a:pPr algn="ctr">
                    <a:lnSpc>
                      <a:spcPct val="90000"/>
                    </a:lnSpc>
                  </a:pPr>
                  <a:r>
                    <a:rPr lang="en-GB" sz="1100" dirty="0">
                      <a:solidFill>
                        <a:srgbClr val="000000"/>
                      </a:solidFill>
                    </a:rPr>
                    <a:t>337</a:t>
                  </a:r>
                </a:p>
              </p:txBody>
            </p:sp>
            <p:sp>
              <p:nvSpPr>
                <p:cNvPr id="276" name="TextBox 275">
                  <a:extLst>
                    <a:ext uri="{FF2B5EF4-FFF2-40B4-BE49-F238E27FC236}">
                      <a16:creationId xmlns:a16="http://schemas.microsoft.com/office/drawing/2014/main" id="{0EAD7CFD-976C-455A-9D74-DF81C29DCBDE}"/>
                    </a:ext>
                  </a:extLst>
                </p:cNvPr>
                <p:cNvSpPr txBox="1"/>
                <p:nvPr/>
              </p:nvSpPr>
              <p:spPr>
                <a:xfrm>
                  <a:off x="1858843" y="5055866"/>
                  <a:ext cx="329184"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394</a:t>
                  </a:r>
                </a:p>
                <a:p>
                  <a:pPr algn="ctr">
                    <a:lnSpc>
                      <a:spcPct val="90000"/>
                    </a:lnSpc>
                  </a:pPr>
                  <a:r>
                    <a:rPr lang="en-GB" sz="1100" dirty="0">
                      <a:solidFill>
                        <a:srgbClr val="000000"/>
                      </a:solidFill>
                    </a:rPr>
                    <a:t>394</a:t>
                  </a:r>
                </a:p>
              </p:txBody>
            </p:sp>
            <p:sp>
              <p:nvSpPr>
                <p:cNvPr id="277" name="TextBox 276">
                  <a:extLst>
                    <a:ext uri="{FF2B5EF4-FFF2-40B4-BE49-F238E27FC236}">
                      <a16:creationId xmlns:a16="http://schemas.microsoft.com/office/drawing/2014/main" id="{6CE86D5F-DF3A-441A-AE6B-266487B8C42F}"/>
                    </a:ext>
                  </a:extLst>
                </p:cNvPr>
                <p:cNvSpPr txBox="1"/>
                <p:nvPr/>
              </p:nvSpPr>
              <p:spPr>
                <a:xfrm>
                  <a:off x="929399" y="4903517"/>
                  <a:ext cx="736346" cy="458459"/>
                </a:xfrm>
                <a:prstGeom prst="rect">
                  <a:avLst/>
                </a:prstGeom>
                <a:noFill/>
              </p:spPr>
              <p:txBody>
                <a:bodyPr wrap="none" lIns="36000" tIns="0" rIns="36000" bIns="0" rtlCol="0">
                  <a:spAutoFit/>
                </a:bodyPr>
                <a:lstStyle/>
                <a:p>
                  <a:pPr>
                    <a:lnSpc>
                      <a:spcPct val="90000"/>
                    </a:lnSpc>
                  </a:pPr>
                  <a:r>
                    <a:rPr lang="en-GB" sz="1100" b="1" dirty="0">
                      <a:solidFill>
                        <a:srgbClr val="000000"/>
                      </a:solidFill>
                    </a:rPr>
                    <a:t>No. at risk</a:t>
                  </a:r>
                </a:p>
                <a:p>
                  <a:pPr>
                    <a:lnSpc>
                      <a:spcPct val="90000"/>
                    </a:lnSpc>
                  </a:pPr>
                  <a:r>
                    <a:rPr lang="en-GB" sz="1100" dirty="0">
                      <a:solidFill>
                        <a:srgbClr val="000000"/>
                      </a:solidFill>
                    </a:rPr>
                    <a:t>  TTh</a:t>
                  </a:r>
                </a:p>
                <a:p>
                  <a:pPr>
                    <a:lnSpc>
                      <a:spcPct val="90000"/>
                    </a:lnSpc>
                  </a:pPr>
                  <a:r>
                    <a:rPr lang="en-GB" sz="1100" dirty="0">
                      <a:solidFill>
                        <a:srgbClr val="000000"/>
                      </a:solidFill>
                    </a:rPr>
                    <a:t>  Placebo</a:t>
                  </a:r>
                </a:p>
              </p:txBody>
            </p:sp>
          </p:grpSp>
          <p:grpSp>
            <p:nvGrpSpPr>
              <p:cNvPr id="224" name="Group 223">
                <a:extLst>
                  <a:ext uri="{FF2B5EF4-FFF2-40B4-BE49-F238E27FC236}">
                    <a16:creationId xmlns:a16="http://schemas.microsoft.com/office/drawing/2014/main" id="{7FCDF3FA-6E1C-4FCC-9770-41A413362952}"/>
                  </a:ext>
                </a:extLst>
              </p:cNvPr>
              <p:cNvGrpSpPr/>
              <p:nvPr/>
            </p:nvGrpSpPr>
            <p:grpSpPr>
              <a:xfrm>
                <a:off x="6384656" y="4121793"/>
                <a:ext cx="1829870" cy="125983"/>
                <a:chOff x="6384656" y="4090278"/>
                <a:chExt cx="1829870" cy="125983"/>
              </a:xfrm>
            </p:grpSpPr>
            <p:sp>
              <p:nvSpPr>
                <p:cNvPr id="268" name="Oval 267">
                  <a:extLst>
                    <a:ext uri="{FF2B5EF4-FFF2-40B4-BE49-F238E27FC236}">
                      <a16:creationId xmlns:a16="http://schemas.microsoft.com/office/drawing/2014/main" id="{D414FA15-16EA-4E6F-83BF-C9E1768459A0}"/>
                    </a:ext>
                  </a:extLst>
                </p:cNvPr>
                <p:cNvSpPr/>
                <p:nvPr/>
              </p:nvSpPr>
              <p:spPr>
                <a:xfrm>
                  <a:off x="6969161" y="4144304"/>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69" name="Oval 268">
                  <a:extLst>
                    <a:ext uri="{FF2B5EF4-FFF2-40B4-BE49-F238E27FC236}">
                      <a16:creationId xmlns:a16="http://schemas.microsoft.com/office/drawing/2014/main" id="{C5FE3FC7-E03A-4DB8-9BD9-9A00173184C3}"/>
                    </a:ext>
                  </a:extLst>
                </p:cNvPr>
                <p:cNvSpPr/>
                <p:nvPr/>
              </p:nvSpPr>
              <p:spPr>
                <a:xfrm>
                  <a:off x="7552070" y="410370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70" name="Oval 269">
                  <a:extLst>
                    <a:ext uri="{FF2B5EF4-FFF2-40B4-BE49-F238E27FC236}">
                      <a16:creationId xmlns:a16="http://schemas.microsoft.com/office/drawing/2014/main" id="{0219C505-C43B-4F56-9354-12EAE15232D7}"/>
                    </a:ext>
                  </a:extLst>
                </p:cNvPr>
                <p:cNvSpPr/>
                <p:nvPr/>
              </p:nvSpPr>
              <p:spPr>
                <a:xfrm>
                  <a:off x="8142569" y="410854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71" name="Oval 270">
                  <a:extLst>
                    <a:ext uri="{FF2B5EF4-FFF2-40B4-BE49-F238E27FC236}">
                      <a16:creationId xmlns:a16="http://schemas.microsoft.com/office/drawing/2014/main" id="{7FC85AE6-A970-44A4-ADDA-0BD0D012388A}"/>
                    </a:ext>
                  </a:extLst>
                </p:cNvPr>
                <p:cNvSpPr/>
                <p:nvPr/>
              </p:nvSpPr>
              <p:spPr>
                <a:xfrm>
                  <a:off x="6384656" y="409027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225" name="Group 224">
                <a:extLst>
                  <a:ext uri="{FF2B5EF4-FFF2-40B4-BE49-F238E27FC236}">
                    <a16:creationId xmlns:a16="http://schemas.microsoft.com/office/drawing/2014/main" id="{5F18918F-63D6-456F-AEC6-C951C7082A91}"/>
                  </a:ext>
                </a:extLst>
              </p:cNvPr>
              <p:cNvGrpSpPr/>
              <p:nvPr/>
            </p:nvGrpSpPr>
            <p:grpSpPr>
              <a:xfrm>
                <a:off x="5754254" y="5117090"/>
                <a:ext cx="2527911" cy="343212"/>
                <a:chOff x="1939793" y="5079386"/>
                <a:chExt cx="2527911" cy="343212"/>
              </a:xfrm>
            </p:grpSpPr>
            <p:sp>
              <p:nvSpPr>
                <p:cNvPr id="262" name="TextBox 261">
                  <a:extLst>
                    <a:ext uri="{FF2B5EF4-FFF2-40B4-BE49-F238E27FC236}">
                      <a16:creationId xmlns:a16="http://schemas.microsoft.com/office/drawing/2014/main" id="{930C239A-F853-4C2E-A928-4A3E6D519BC0}"/>
                    </a:ext>
                  </a:extLst>
                </p:cNvPr>
                <p:cNvSpPr txBox="1"/>
                <p:nvPr/>
              </p:nvSpPr>
              <p:spPr>
                <a:xfrm>
                  <a:off x="4261951" y="5079386"/>
                  <a:ext cx="205753" cy="184666"/>
                </a:xfrm>
                <a:prstGeom prst="rect">
                  <a:avLst/>
                </a:prstGeom>
                <a:noFill/>
              </p:spPr>
              <p:txBody>
                <a:bodyPr wrap="none" lIns="36000" tIns="0" rIns="36000" bIns="0" rtlCol="0">
                  <a:spAutoFit/>
                </a:bodyPr>
                <a:lstStyle/>
                <a:p>
                  <a:pPr algn="ctr"/>
                  <a:r>
                    <a:rPr lang="en-GB" sz="1200" dirty="0">
                      <a:solidFill>
                        <a:srgbClr val="000000"/>
                      </a:solidFill>
                    </a:rPr>
                    <a:t>12</a:t>
                  </a:r>
                </a:p>
              </p:txBody>
            </p:sp>
            <p:sp>
              <p:nvSpPr>
                <p:cNvPr id="263" name="TextBox 262">
                  <a:extLst>
                    <a:ext uri="{FF2B5EF4-FFF2-40B4-BE49-F238E27FC236}">
                      <a16:creationId xmlns:a16="http://schemas.microsoft.com/office/drawing/2014/main" id="{3E1B48A6-29D0-4F01-A080-92487CC8A013}"/>
                    </a:ext>
                  </a:extLst>
                </p:cNvPr>
                <p:cNvSpPr txBox="1"/>
                <p:nvPr/>
              </p:nvSpPr>
              <p:spPr>
                <a:xfrm>
                  <a:off x="3690139" y="5079386"/>
                  <a:ext cx="168884" cy="184666"/>
                </a:xfrm>
                <a:prstGeom prst="rect">
                  <a:avLst/>
                </a:prstGeom>
                <a:noFill/>
              </p:spPr>
              <p:txBody>
                <a:bodyPr wrap="none" lIns="36000" tIns="0" rIns="36000" bIns="0" rtlCol="0">
                  <a:spAutoFit/>
                </a:bodyPr>
                <a:lstStyle/>
                <a:p>
                  <a:pPr algn="ctr"/>
                  <a:r>
                    <a:rPr lang="en-GB" sz="1200" dirty="0">
                      <a:solidFill>
                        <a:srgbClr val="000000"/>
                      </a:solidFill>
                    </a:rPr>
                    <a:t>9</a:t>
                  </a:r>
                </a:p>
              </p:txBody>
            </p:sp>
            <p:sp>
              <p:nvSpPr>
                <p:cNvPr id="264" name="TextBox 263">
                  <a:extLst>
                    <a:ext uri="{FF2B5EF4-FFF2-40B4-BE49-F238E27FC236}">
                      <a16:creationId xmlns:a16="http://schemas.microsoft.com/office/drawing/2014/main" id="{9D57BD9A-5964-43B4-87D9-7CB51F401DAC}"/>
                    </a:ext>
                  </a:extLst>
                </p:cNvPr>
                <p:cNvSpPr txBox="1"/>
                <p:nvPr/>
              </p:nvSpPr>
              <p:spPr>
                <a:xfrm>
                  <a:off x="3106424" y="5079386"/>
                  <a:ext cx="168884" cy="184666"/>
                </a:xfrm>
                <a:prstGeom prst="rect">
                  <a:avLst/>
                </a:prstGeom>
                <a:noFill/>
              </p:spPr>
              <p:txBody>
                <a:bodyPr wrap="none" lIns="36000" tIns="0" rIns="36000" bIns="0" rtlCol="0">
                  <a:spAutoFit/>
                </a:bodyPr>
                <a:lstStyle/>
                <a:p>
                  <a:pPr algn="ctr"/>
                  <a:r>
                    <a:rPr lang="en-GB" sz="1200" dirty="0">
                      <a:solidFill>
                        <a:srgbClr val="000000"/>
                      </a:solidFill>
                    </a:rPr>
                    <a:t>6</a:t>
                  </a:r>
                </a:p>
              </p:txBody>
            </p:sp>
            <p:sp>
              <p:nvSpPr>
                <p:cNvPr id="265" name="TextBox 264">
                  <a:extLst>
                    <a:ext uri="{FF2B5EF4-FFF2-40B4-BE49-F238E27FC236}">
                      <a16:creationId xmlns:a16="http://schemas.microsoft.com/office/drawing/2014/main" id="{F296BE8D-C4BB-4EDA-B867-30D9DC10E526}"/>
                    </a:ext>
                  </a:extLst>
                </p:cNvPr>
                <p:cNvSpPr txBox="1"/>
                <p:nvPr/>
              </p:nvSpPr>
              <p:spPr>
                <a:xfrm>
                  <a:off x="2525914" y="5079386"/>
                  <a:ext cx="162472" cy="184666"/>
                </a:xfrm>
                <a:prstGeom prst="rect">
                  <a:avLst/>
                </a:prstGeom>
                <a:noFill/>
              </p:spPr>
              <p:txBody>
                <a:bodyPr wrap="none" lIns="36000" tIns="0" rIns="36000" bIns="0" rtlCol="0">
                  <a:spAutoFit/>
                </a:bodyPr>
                <a:lstStyle/>
                <a:p>
                  <a:pPr algn="ctr"/>
                  <a:r>
                    <a:rPr lang="en-GB" sz="1200" dirty="0">
                      <a:solidFill>
                        <a:srgbClr val="000000"/>
                      </a:solidFill>
                    </a:rPr>
                    <a:t>3</a:t>
                  </a:r>
                </a:p>
              </p:txBody>
            </p:sp>
            <p:sp>
              <p:nvSpPr>
                <p:cNvPr id="266" name="TextBox 265">
                  <a:extLst>
                    <a:ext uri="{FF2B5EF4-FFF2-40B4-BE49-F238E27FC236}">
                      <a16:creationId xmlns:a16="http://schemas.microsoft.com/office/drawing/2014/main" id="{F6235253-2CA3-484E-B265-4A08D386E67E}"/>
                    </a:ext>
                  </a:extLst>
                </p:cNvPr>
                <p:cNvSpPr txBox="1"/>
                <p:nvPr/>
              </p:nvSpPr>
              <p:spPr>
                <a:xfrm>
                  <a:off x="1939793" y="5079386"/>
                  <a:ext cx="167281" cy="184666"/>
                </a:xfrm>
                <a:prstGeom prst="rect">
                  <a:avLst/>
                </a:prstGeom>
                <a:noFill/>
              </p:spPr>
              <p:txBody>
                <a:bodyPr wrap="none" lIns="36000" tIns="0" rIns="36000" bIns="0" rtlCol="0">
                  <a:spAutoFit/>
                </a:bodyPr>
                <a:lstStyle/>
                <a:p>
                  <a:pPr algn="ctr"/>
                  <a:r>
                    <a:rPr lang="en-GB" sz="1200" dirty="0">
                      <a:solidFill>
                        <a:srgbClr val="000000"/>
                      </a:solidFill>
                    </a:rPr>
                    <a:t>0</a:t>
                  </a:r>
                </a:p>
              </p:txBody>
            </p:sp>
            <p:sp>
              <p:nvSpPr>
                <p:cNvPr id="267" name="TextBox 266">
                  <a:extLst>
                    <a:ext uri="{FF2B5EF4-FFF2-40B4-BE49-F238E27FC236}">
                      <a16:creationId xmlns:a16="http://schemas.microsoft.com/office/drawing/2014/main" id="{B692A5AC-2620-4765-BBED-A663020D198A}"/>
                    </a:ext>
                  </a:extLst>
                </p:cNvPr>
                <p:cNvSpPr txBox="1"/>
                <p:nvPr/>
              </p:nvSpPr>
              <p:spPr>
                <a:xfrm>
                  <a:off x="2021689" y="5207154"/>
                  <a:ext cx="2336607" cy="215444"/>
                </a:xfrm>
                <a:prstGeom prst="rect">
                  <a:avLst/>
                </a:prstGeom>
                <a:noFill/>
              </p:spPr>
              <p:txBody>
                <a:bodyPr wrap="square" lIns="36000" tIns="0" rIns="36000" bIns="0" rtlCol="0">
                  <a:spAutoFit/>
                </a:bodyPr>
                <a:lstStyle/>
                <a:p>
                  <a:pPr algn="ctr"/>
                  <a:r>
                    <a:rPr lang="en-GB" sz="1400" b="1" dirty="0">
                      <a:solidFill>
                        <a:srgbClr val="000000"/>
                      </a:solidFill>
                    </a:rPr>
                    <a:t>Month</a:t>
                  </a:r>
                </a:p>
              </p:txBody>
            </p:sp>
          </p:grpSp>
          <p:sp>
            <p:nvSpPr>
              <p:cNvPr id="226" name="TextBox 225">
                <a:extLst>
                  <a:ext uri="{FF2B5EF4-FFF2-40B4-BE49-F238E27FC236}">
                    <a16:creationId xmlns:a16="http://schemas.microsoft.com/office/drawing/2014/main" id="{29DDC25A-694C-40F6-B183-D7CB8F0728F9}"/>
                  </a:ext>
                </a:extLst>
              </p:cNvPr>
              <p:cNvSpPr txBox="1"/>
              <p:nvPr/>
            </p:nvSpPr>
            <p:spPr>
              <a:xfrm rot="16200000">
                <a:off x="4088360" y="3988798"/>
                <a:ext cx="2058262" cy="364804"/>
              </a:xfrm>
              <a:prstGeom prst="rect">
                <a:avLst/>
              </a:prstGeom>
              <a:noFill/>
            </p:spPr>
            <p:txBody>
              <a:bodyPr wrap="square" lIns="0" tIns="0" rIns="0" bIns="0" rtlCol="0">
                <a:spAutoFit/>
              </a:bodyPr>
              <a:lstStyle/>
              <a:p>
                <a:pPr algn="ctr">
                  <a:lnSpc>
                    <a:spcPct val="90000"/>
                  </a:lnSpc>
                </a:pPr>
                <a:r>
                  <a:rPr lang="en-GB" sz="1100" b="1" dirty="0">
                    <a:solidFill>
                      <a:srgbClr val="000000"/>
                    </a:solidFill>
                  </a:rPr>
                  <a:t>Percent of men who scored</a:t>
                </a:r>
                <a:br>
                  <a:rPr lang="en-GB" sz="1100" b="1" dirty="0">
                    <a:solidFill>
                      <a:srgbClr val="000000"/>
                    </a:solidFill>
                  </a:rPr>
                </a:br>
                <a:r>
                  <a:rPr lang="en-GB" sz="1100" b="1" dirty="0">
                    <a:solidFill>
                      <a:srgbClr val="000000"/>
                    </a:solidFill>
                  </a:rPr>
                  <a:t>≥4 higher than at baseline</a:t>
                </a:r>
                <a:br>
                  <a:rPr lang="en-GB" sz="1100" b="1" dirty="0">
                    <a:solidFill>
                      <a:srgbClr val="000000"/>
                    </a:solidFill>
                  </a:rPr>
                </a:br>
                <a:r>
                  <a:rPr lang="en-GB" sz="1100" b="1" dirty="0">
                    <a:solidFill>
                      <a:srgbClr val="000000"/>
                    </a:solidFill>
                  </a:rPr>
                  <a:t>on the FACIT-Fatigue scale</a:t>
                </a:r>
              </a:p>
            </p:txBody>
          </p:sp>
          <p:sp>
            <p:nvSpPr>
              <p:cNvPr id="227" name="TextBox 226">
                <a:extLst>
                  <a:ext uri="{FF2B5EF4-FFF2-40B4-BE49-F238E27FC236}">
                    <a16:creationId xmlns:a16="http://schemas.microsoft.com/office/drawing/2014/main" id="{4785C9A7-D96D-453D-AFB8-DAE966EEDF4B}"/>
                  </a:ext>
                </a:extLst>
              </p:cNvPr>
              <p:cNvSpPr txBox="1"/>
              <p:nvPr/>
            </p:nvSpPr>
            <p:spPr>
              <a:xfrm>
                <a:off x="7570846" y="3334945"/>
                <a:ext cx="646331" cy="261610"/>
              </a:xfrm>
              <a:prstGeom prst="rect">
                <a:avLst/>
              </a:prstGeom>
              <a:noFill/>
            </p:spPr>
            <p:txBody>
              <a:bodyPr wrap="none" rtlCol="0">
                <a:spAutoFit/>
              </a:bodyPr>
              <a:lstStyle/>
              <a:p>
                <a:r>
                  <a:rPr lang="en-GB" sz="1100" dirty="0">
                    <a:solidFill>
                      <a:srgbClr val="000000"/>
                    </a:solidFill>
                  </a:rPr>
                  <a:t>p=0.22</a:t>
                </a:r>
              </a:p>
            </p:txBody>
          </p:sp>
          <p:sp>
            <p:nvSpPr>
              <p:cNvPr id="228" name="TextBox 227">
                <a:extLst>
                  <a:ext uri="{FF2B5EF4-FFF2-40B4-BE49-F238E27FC236}">
                    <a16:creationId xmlns:a16="http://schemas.microsoft.com/office/drawing/2014/main" id="{2910431F-8A28-480D-8B8C-F9764CFF92A8}"/>
                  </a:ext>
                </a:extLst>
              </p:cNvPr>
              <p:cNvSpPr txBox="1"/>
              <p:nvPr/>
            </p:nvSpPr>
            <p:spPr>
              <a:xfrm>
                <a:off x="5618062" y="2956099"/>
                <a:ext cx="2762510" cy="315343"/>
              </a:xfrm>
              <a:prstGeom prst="rect">
                <a:avLst/>
              </a:prstGeom>
              <a:noFill/>
            </p:spPr>
            <p:txBody>
              <a:bodyPr wrap="square" lIns="36000" tIns="0" rIns="36000" bIns="0" rtlCol="0">
                <a:spAutoFit/>
              </a:bodyPr>
              <a:lstStyle/>
              <a:p>
                <a:pPr algn="ctr">
                  <a:lnSpc>
                    <a:spcPct val="85000"/>
                  </a:lnSpc>
                </a:pPr>
                <a:r>
                  <a:rPr lang="en-GB" sz="1200" b="1" dirty="0">
                    <a:solidFill>
                      <a:srgbClr val="000000"/>
                    </a:solidFill>
                  </a:rPr>
                  <a:t>All men in the </a:t>
                </a:r>
                <a:r>
                  <a:rPr lang="en-GB" sz="1200" b="1" dirty="0" err="1">
                    <a:solidFill>
                      <a:srgbClr val="000000"/>
                    </a:solidFill>
                  </a:rPr>
                  <a:t>TTrials</a:t>
                </a:r>
                <a:endParaRPr lang="en-GB" sz="1200" b="1" dirty="0">
                  <a:solidFill>
                    <a:srgbClr val="000000"/>
                  </a:solidFill>
                </a:endParaRPr>
              </a:p>
              <a:p>
                <a:pPr algn="ctr">
                  <a:lnSpc>
                    <a:spcPct val="85000"/>
                  </a:lnSpc>
                </a:pPr>
                <a:r>
                  <a:rPr lang="en-GB" sz="1200" b="1" dirty="0">
                    <a:solidFill>
                      <a:srgbClr val="000000"/>
                    </a:solidFill>
                  </a:rPr>
                  <a:t>(n=788)</a:t>
                </a:r>
                <a:endParaRPr lang="en-GB" sz="1200" dirty="0">
                  <a:solidFill>
                    <a:srgbClr val="000000"/>
                  </a:solidFill>
                </a:endParaRPr>
              </a:p>
            </p:txBody>
          </p:sp>
          <p:grpSp>
            <p:nvGrpSpPr>
              <p:cNvPr id="229" name="Group 228">
                <a:extLst>
                  <a:ext uri="{FF2B5EF4-FFF2-40B4-BE49-F238E27FC236}">
                    <a16:creationId xmlns:a16="http://schemas.microsoft.com/office/drawing/2014/main" id="{8FB01C83-39A5-445A-BF12-A661103A5080}"/>
                  </a:ext>
                </a:extLst>
              </p:cNvPr>
              <p:cNvGrpSpPr/>
              <p:nvPr/>
            </p:nvGrpSpPr>
            <p:grpSpPr>
              <a:xfrm>
                <a:off x="5240987" y="3253335"/>
                <a:ext cx="378830" cy="1788470"/>
                <a:chOff x="1215266" y="3187454"/>
                <a:chExt cx="378830" cy="1788470"/>
              </a:xfrm>
            </p:grpSpPr>
            <p:sp>
              <p:nvSpPr>
                <p:cNvPr id="253" name="TextBox 252">
                  <a:extLst>
                    <a:ext uri="{FF2B5EF4-FFF2-40B4-BE49-F238E27FC236}">
                      <a16:creationId xmlns:a16="http://schemas.microsoft.com/office/drawing/2014/main" id="{00AC1CD3-931F-4541-A284-6CBAFC4247E1}"/>
                    </a:ext>
                  </a:extLst>
                </p:cNvPr>
                <p:cNvSpPr txBox="1"/>
                <p:nvPr/>
              </p:nvSpPr>
              <p:spPr>
                <a:xfrm>
                  <a:off x="1215266" y="4787144"/>
                  <a:ext cx="378830" cy="184666"/>
                </a:xfrm>
                <a:prstGeom prst="rect">
                  <a:avLst/>
                </a:prstGeom>
                <a:noFill/>
              </p:spPr>
              <p:txBody>
                <a:bodyPr wrap="square" lIns="0" tIns="0" rIns="108000" bIns="0" rtlCol="0" anchor="ctr">
                  <a:spAutoFit/>
                </a:bodyPr>
                <a:lstStyle/>
                <a:p>
                  <a:pPr algn="r"/>
                  <a:endParaRPr lang="en-GB" sz="1200" dirty="0">
                    <a:solidFill>
                      <a:srgbClr val="272727"/>
                    </a:solidFill>
                  </a:endParaRPr>
                </a:p>
              </p:txBody>
            </p:sp>
            <p:sp>
              <p:nvSpPr>
                <p:cNvPr id="255" name="TextBox 254">
                  <a:extLst>
                    <a:ext uri="{FF2B5EF4-FFF2-40B4-BE49-F238E27FC236}">
                      <a16:creationId xmlns:a16="http://schemas.microsoft.com/office/drawing/2014/main" id="{A7F31774-5C66-44CC-9FB6-FC30F399A131}"/>
                    </a:ext>
                  </a:extLst>
                </p:cNvPr>
                <p:cNvSpPr txBox="1"/>
                <p:nvPr/>
              </p:nvSpPr>
              <p:spPr>
                <a:xfrm>
                  <a:off x="1315747" y="4470498"/>
                  <a:ext cx="278348" cy="184666"/>
                </a:xfrm>
                <a:prstGeom prst="rect">
                  <a:avLst/>
                </a:prstGeom>
                <a:noFill/>
              </p:spPr>
              <p:txBody>
                <a:bodyPr wrap="square" lIns="0" tIns="0" rIns="36000" bIns="0" rtlCol="0" anchor="ctr">
                  <a:spAutoFit/>
                </a:bodyPr>
                <a:lstStyle/>
                <a:p>
                  <a:pPr algn="r"/>
                  <a:r>
                    <a:rPr lang="en-GB" sz="1200" dirty="0">
                      <a:solidFill>
                        <a:srgbClr val="000000"/>
                      </a:solidFill>
                    </a:rPr>
                    <a:t>20</a:t>
                  </a:r>
                </a:p>
              </p:txBody>
            </p:sp>
            <p:sp>
              <p:nvSpPr>
                <p:cNvPr id="256" name="TextBox 255">
                  <a:extLst>
                    <a:ext uri="{FF2B5EF4-FFF2-40B4-BE49-F238E27FC236}">
                      <a16:creationId xmlns:a16="http://schemas.microsoft.com/office/drawing/2014/main" id="{DF7C5A26-1CBD-4DB0-A469-197400A7B7E4}"/>
                    </a:ext>
                  </a:extLst>
                </p:cNvPr>
                <p:cNvSpPr txBox="1"/>
                <p:nvPr/>
              </p:nvSpPr>
              <p:spPr>
                <a:xfrm>
                  <a:off x="1315747" y="3508215"/>
                  <a:ext cx="278348" cy="184666"/>
                </a:xfrm>
                <a:prstGeom prst="rect">
                  <a:avLst/>
                </a:prstGeom>
                <a:noFill/>
              </p:spPr>
              <p:txBody>
                <a:bodyPr wrap="square" lIns="0" tIns="0" rIns="36000" bIns="0" rtlCol="0" anchor="ctr">
                  <a:spAutoFit/>
                </a:bodyPr>
                <a:lstStyle/>
                <a:p>
                  <a:pPr algn="r"/>
                  <a:r>
                    <a:rPr lang="en-GB" sz="1200" dirty="0">
                      <a:solidFill>
                        <a:srgbClr val="000000"/>
                      </a:solidFill>
                    </a:rPr>
                    <a:t>80</a:t>
                  </a:r>
                </a:p>
              </p:txBody>
            </p:sp>
            <p:sp>
              <p:nvSpPr>
                <p:cNvPr id="257" name="TextBox 256">
                  <a:extLst>
                    <a:ext uri="{FF2B5EF4-FFF2-40B4-BE49-F238E27FC236}">
                      <a16:creationId xmlns:a16="http://schemas.microsoft.com/office/drawing/2014/main" id="{2C8310FC-C110-4DFE-8521-7F4A7764EA78}"/>
                    </a:ext>
                  </a:extLst>
                </p:cNvPr>
                <p:cNvSpPr txBox="1"/>
                <p:nvPr/>
              </p:nvSpPr>
              <p:spPr>
                <a:xfrm>
                  <a:off x="1275360" y="3187454"/>
                  <a:ext cx="318736" cy="184666"/>
                </a:xfrm>
                <a:prstGeom prst="rect">
                  <a:avLst/>
                </a:prstGeom>
                <a:noFill/>
              </p:spPr>
              <p:txBody>
                <a:bodyPr wrap="square" lIns="0" tIns="0" rIns="36000" bIns="0" rtlCol="0" anchor="ctr">
                  <a:spAutoFit/>
                </a:bodyPr>
                <a:lstStyle/>
                <a:p>
                  <a:pPr algn="r"/>
                  <a:r>
                    <a:rPr lang="en-GB" sz="1200" dirty="0">
                      <a:solidFill>
                        <a:srgbClr val="000000"/>
                      </a:solidFill>
                    </a:rPr>
                    <a:t>100</a:t>
                  </a:r>
                </a:p>
              </p:txBody>
            </p:sp>
            <p:sp>
              <p:nvSpPr>
                <p:cNvPr id="258" name="TextBox 257">
                  <a:extLst>
                    <a:ext uri="{FF2B5EF4-FFF2-40B4-BE49-F238E27FC236}">
                      <a16:creationId xmlns:a16="http://schemas.microsoft.com/office/drawing/2014/main" id="{F89A9730-E918-4876-82E2-1D318F769180}"/>
                    </a:ext>
                  </a:extLst>
                </p:cNvPr>
                <p:cNvSpPr txBox="1"/>
                <p:nvPr/>
              </p:nvSpPr>
              <p:spPr>
                <a:xfrm>
                  <a:off x="1315747" y="3828976"/>
                  <a:ext cx="278348" cy="184666"/>
                </a:xfrm>
                <a:prstGeom prst="rect">
                  <a:avLst/>
                </a:prstGeom>
                <a:noFill/>
              </p:spPr>
              <p:txBody>
                <a:bodyPr wrap="square" lIns="0" tIns="0" rIns="36000" bIns="0" rtlCol="0" anchor="ctr">
                  <a:spAutoFit/>
                </a:bodyPr>
                <a:lstStyle/>
                <a:p>
                  <a:pPr algn="r"/>
                  <a:r>
                    <a:rPr lang="en-GB" sz="1200" dirty="0">
                      <a:solidFill>
                        <a:srgbClr val="000000"/>
                      </a:solidFill>
                    </a:rPr>
                    <a:t>60</a:t>
                  </a:r>
                </a:p>
              </p:txBody>
            </p:sp>
            <p:sp>
              <p:nvSpPr>
                <p:cNvPr id="259" name="TextBox 258">
                  <a:extLst>
                    <a:ext uri="{FF2B5EF4-FFF2-40B4-BE49-F238E27FC236}">
                      <a16:creationId xmlns:a16="http://schemas.microsoft.com/office/drawing/2014/main" id="{7F2F851A-5201-4D8A-A47D-C7CEAE942EB0}"/>
                    </a:ext>
                  </a:extLst>
                </p:cNvPr>
                <p:cNvSpPr txBox="1"/>
                <p:nvPr/>
              </p:nvSpPr>
              <p:spPr>
                <a:xfrm>
                  <a:off x="1315747" y="4149737"/>
                  <a:ext cx="278348" cy="184666"/>
                </a:xfrm>
                <a:prstGeom prst="rect">
                  <a:avLst/>
                </a:prstGeom>
                <a:noFill/>
              </p:spPr>
              <p:txBody>
                <a:bodyPr wrap="square" lIns="0" tIns="0" rIns="36000" bIns="0" rtlCol="0" anchor="ctr">
                  <a:spAutoFit/>
                </a:bodyPr>
                <a:lstStyle/>
                <a:p>
                  <a:pPr algn="r"/>
                  <a:r>
                    <a:rPr lang="en-GB" sz="1200" dirty="0">
                      <a:solidFill>
                        <a:srgbClr val="000000"/>
                      </a:solidFill>
                    </a:rPr>
                    <a:t>40</a:t>
                  </a:r>
                </a:p>
              </p:txBody>
            </p:sp>
            <p:sp>
              <p:nvSpPr>
                <p:cNvPr id="261" name="TextBox 260">
                  <a:extLst>
                    <a:ext uri="{FF2B5EF4-FFF2-40B4-BE49-F238E27FC236}">
                      <a16:creationId xmlns:a16="http://schemas.microsoft.com/office/drawing/2014/main" id="{8FA54509-E302-48EC-A227-5E7FA06C4C77}"/>
                    </a:ext>
                  </a:extLst>
                </p:cNvPr>
                <p:cNvSpPr txBox="1"/>
                <p:nvPr/>
              </p:nvSpPr>
              <p:spPr>
                <a:xfrm>
                  <a:off x="1315747" y="4791258"/>
                  <a:ext cx="278348" cy="184666"/>
                </a:xfrm>
                <a:prstGeom prst="rect">
                  <a:avLst/>
                </a:prstGeom>
                <a:noFill/>
              </p:spPr>
              <p:txBody>
                <a:bodyPr wrap="square" lIns="0" tIns="0" rIns="36000" bIns="0" rtlCol="0" anchor="ctr">
                  <a:spAutoFit/>
                </a:bodyPr>
                <a:lstStyle/>
                <a:p>
                  <a:pPr algn="r"/>
                  <a:r>
                    <a:rPr lang="en-GB" sz="1200" dirty="0">
                      <a:solidFill>
                        <a:srgbClr val="272727"/>
                      </a:solidFill>
                    </a:rPr>
                    <a:t>0</a:t>
                  </a:r>
                </a:p>
              </p:txBody>
            </p:sp>
          </p:grpSp>
          <p:grpSp>
            <p:nvGrpSpPr>
              <p:cNvPr id="231" name="Group 230">
                <a:extLst>
                  <a:ext uri="{FF2B5EF4-FFF2-40B4-BE49-F238E27FC236}">
                    <a16:creationId xmlns:a16="http://schemas.microsoft.com/office/drawing/2014/main" id="{80AF13B7-E79A-4713-AB02-44E7C04FD172}"/>
                  </a:ext>
                </a:extLst>
              </p:cNvPr>
              <p:cNvGrpSpPr/>
              <p:nvPr/>
            </p:nvGrpSpPr>
            <p:grpSpPr>
              <a:xfrm>
                <a:off x="5632791" y="3347452"/>
                <a:ext cx="2544830" cy="1777385"/>
                <a:chOff x="5632791" y="3365149"/>
                <a:chExt cx="2544830" cy="1777385"/>
              </a:xfrm>
            </p:grpSpPr>
            <p:sp>
              <p:nvSpPr>
                <p:cNvPr id="233" name="Freeform: Shape 182">
                  <a:extLst>
                    <a:ext uri="{FF2B5EF4-FFF2-40B4-BE49-F238E27FC236}">
                      <a16:creationId xmlns:a16="http://schemas.microsoft.com/office/drawing/2014/main" id="{23D3E634-09A9-40C9-A6C4-BBCD53F6A8EF}"/>
                    </a:ext>
                  </a:extLst>
                </p:cNvPr>
                <p:cNvSpPr/>
                <p:nvPr/>
              </p:nvSpPr>
              <p:spPr>
                <a:xfrm>
                  <a:off x="5696241" y="3365735"/>
                  <a:ext cx="2480261" cy="1715729"/>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235" name="Group 234">
                  <a:extLst>
                    <a:ext uri="{FF2B5EF4-FFF2-40B4-BE49-F238E27FC236}">
                      <a16:creationId xmlns:a16="http://schemas.microsoft.com/office/drawing/2014/main" id="{63998009-2E49-4C4D-A14E-D174D9E7BF8C}"/>
                    </a:ext>
                  </a:extLst>
                </p:cNvPr>
                <p:cNvGrpSpPr/>
                <p:nvPr/>
              </p:nvGrpSpPr>
              <p:grpSpPr>
                <a:xfrm>
                  <a:off x="5836150" y="5081334"/>
                  <a:ext cx="2341471" cy="61200"/>
                  <a:chOff x="5836150" y="5081334"/>
                  <a:chExt cx="2341471" cy="61200"/>
                </a:xfrm>
              </p:grpSpPr>
              <p:cxnSp>
                <p:nvCxnSpPr>
                  <p:cNvPr id="248" name="Straight Connector 247">
                    <a:extLst>
                      <a:ext uri="{FF2B5EF4-FFF2-40B4-BE49-F238E27FC236}">
                        <a16:creationId xmlns:a16="http://schemas.microsoft.com/office/drawing/2014/main" id="{2432DBD6-B64F-4205-9887-53C24DDD1872}"/>
                      </a:ext>
                    </a:extLst>
                  </p:cNvPr>
                  <p:cNvCxnSpPr/>
                  <p:nvPr/>
                </p:nvCxnSpPr>
                <p:spPr>
                  <a:xfrm rot="5400000">
                    <a:off x="7558006"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a:extLst>
                      <a:ext uri="{FF2B5EF4-FFF2-40B4-BE49-F238E27FC236}">
                        <a16:creationId xmlns:a16="http://schemas.microsoft.com/office/drawing/2014/main" id="{3FF9A3CB-D996-41D3-A289-12DF6CA6538F}"/>
                      </a:ext>
                    </a:extLst>
                  </p:cNvPr>
                  <p:cNvCxnSpPr/>
                  <p:nvPr/>
                </p:nvCxnSpPr>
                <p:spPr>
                  <a:xfrm rot="5400000">
                    <a:off x="6973854"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a:extLst>
                      <a:ext uri="{FF2B5EF4-FFF2-40B4-BE49-F238E27FC236}">
                        <a16:creationId xmlns:a16="http://schemas.microsoft.com/office/drawing/2014/main" id="{B976EDBF-96C9-4CD4-AF2B-64F87843E880}"/>
                      </a:ext>
                    </a:extLst>
                  </p:cNvPr>
                  <p:cNvCxnSpPr/>
                  <p:nvPr/>
                </p:nvCxnSpPr>
                <p:spPr>
                  <a:xfrm rot="5400000">
                    <a:off x="6389702"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B0240010-A569-4719-BC50-1964508F23E5}"/>
                      </a:ext>
                    </a:extLst>
                  </p:cNvPr>
                  <p:cNvCxnSpPr/>
                  <p:nvPr/>
                </p:nvCxnSpPr>
                <p:spPr>
                  <a:xfrm rot="5400000">
                    <a:off x="5805550"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a16="http://schemas.microsoft.com/office/drawing/2014/main" id="{ABE0FA22-D4F8-44DA-831E-66E6A90EC4DF}"/>
                      </a:ext>
                    </a:extLst>
                  </p:cNvPr>
                  <p:cNvCxnSpPr/>
                  <p:nvPr/>
                </p:nvCxnSpPr>
                <p:spPr>
                  <a:xfrm rot="5400000">
                    <a:off x="8147021"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36" name="Group 235">
                  <a:extLst>
                    <a:ext uri="{FF2B5EF4-FFF2-40B4-BE49-F238E27FC236}">
                      <a16:creationId xmlns:a16="http://schemas.microsoft.com/office/drawing/2014/main" id="{0B264532-D6C7-42C2-9716-2CF00125243F}"/>
                    </a:ext>
                  </a:extLst>
                </p:cNvPr>
                <p:cNvGrpSpPr/>
                <p:nvPr/>
              </p:nvGrpSpPr>
              <p:grpSpPr>
                <a:xfrm>
                  <a:off x="5632791" y="3365149"/>
                  <a:ext cx="61200" cy="1601203"/>
                  <a:chOff x="1596650" y="3281571"/>
                  <a:chExt cx="61200" cy="1601203"/>
                </a:xfrm>
              </p:grpSpPr>
              <p:cxnSp>
                <p:nvCxnSpPr>
                  <p:cNvPr id="237" name="Straight Connector 236">
                    <a:extLst>
                      <a:ext uri="{FF2B5EF4-FFF2-40B4-BE49-F238E27FC236}">
                        <a16:creationId xmlns:a16="http://schemas.microsoft.com/office/drawing/2014/main" id="{02D155A2-820E-47F1-BD2B-D826A05025CC}"/>
                      </a:ext>
                    </a:extLst>
                  </p:cNvPr>
                  <p:cNvCxnSpPr/>
                  <p:nvPr/>
                </p:nvCxnSpPr>
                <p:spPr>
                  <a:xfrm>
                    <a:off x="1596650" y="392205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CD104CD3-4453-4B64-8D5F-B88D8137DE86}"/>
                      </a:ext>
                    </a:extLst>
                  </p:cNvPr>
                  <p:cNvCxnSpPr/>
                  <p:nvPr/>
                </p:nvCxnSpPr>
                <p:spPr>
                  <a:xfrm>
                    <a:off x="1596650" y="4562535"/>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E733641E-BEA8-49A4-B2A2-E6BCCCC3F5EF}"/>
                      </a:ext>
                    </a:extLst>
                  </p:cNvPr>
                  <p:cNvCxnSpPr/>
                  <p:nvPr/>
                </p:nvCxnSpPr>
                <p:spPr>
                  <a:xfrm>
                    <a:off x="1596650"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a:extLst>
                      <a:ext uri="{FF2B5EF4-FFF2-40B4-BE49-F238E27FC236}">
                        <a16:creationId xmlns:a16="http://schemas.microsoft.com/office/drawing/2014/main" id="{EDA9BC5B-7BA0-4370-ACD8-BC10B0D601AC}"/>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a:extLst>
                      <a:ext uri="{FF2B5EF4-FFF2-40B4-BE49-F238E27FC236}">
                        <a16:creationId xmlns:a16="http://schemas.microsoft.com/office/drawing/2014/main" id="{77C5C5CE-F11B-408F-BC35-70150D93A21C}"/>
                      </a:ext>
                    </a:extLst>
                  </p:cNvPr>
                  <p:cNvCxnSpPr/>
                  <p:nvPr/>
                </p:nvCxnSpPr>
                <p:spPr>
                  <a:xfrm>
                    <a:off x="1596650" y="360181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FF0BBBD0-08D0-44D6-A8C3-D3D4BE9463AB}"/>
                      </a:ext>
                    </a:extLst>
                  </p:cNvPr>
                  <p:cNvCxnSpPr/>
                  <p:nvPr/>
                </p:nvCxnSpPr>
                <p:spPr>
                  <a:xfrm>
                    <a:off x="1596650" y="424229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sp>
          <p:nvSpPr>
            <p:cNvPr id="8" name="Freeform: Shape 7">
              <a:extLst>
                <a:ext uri="{FF2B5EF4-FFF2-40B4-BE49-F238E27FC236}">
                  <a16:creationId xmlns:a16="http://schemas.microsoft.com/office/drawing/2014/main" id="{ED030FB8-4D0F-4719-AAB5-1A96A775469C}"/>
                </a:ext>
              </a:extLst>
            </p:cNvPr>
            <p:cNvSpPr/>
            <p:nvPr/>
          </p:nvSpPr>
          <p:spPr>
            <a:xfrm>
              <a:off x="5835650" y="4160838"/>
              <a:ext cx="2341563" cy="785812"/>
            </a:xfrm>
            <a:custGeom>
              <a:avLst/>
              <a:gdLst>
                <a:gd name="connsiteX0" fmla="*/ 0 w 2341563"/>
                <a:gd name="connsiteY0" fmla="*/ 785812 h 785812"/>
                <a:gd name="connsiteX1" fmla="*/ 585788 w 2341563"/>
                <a:gd name="connsiteY1" fmla="*/ 0 h 785812"/>
                <a:gd name="connsiteX2" fmla="*/ 1174750 w 2341563"/>
                <a:gd name="connsiteY2" fmla="*/ 52387 h 785812"/>
                <a:gd name="connsiteX3" fmla="*/ 1751013 w 2341563"/>
                <a:gd name="connsiteY3" fmla="*/ 11112 h 785812"/>
                <a:gd name="connsiteX4" fmla="*/ 2341563 w 2341563"/>
                <a:gd name="connsiteY4" fmla="*/ 19050 h 785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563" h="785812">
                  <a:moveTo>
                    <a:pt x="0" y="785812"/>
                  </a:moveTo>
                  <a:lnTo>
                    <a:pt x="585788" y="0"/>
                  </a:lnTo>
                  <a:lnTo>
                    <a:pt x="1174750" y="52387"/>
                  </a:lnTo>
                  <a:lnTo>
                    <a:pt x="1751013" y="11112"/>
                  </a:lnTo>
                  <a:lnTo>
                    <a:pt x="2341563" y="19050"/>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0" name="Group 9">
              <a:extLst>
                <a:ext uri="{FF2B5EF4-FFF2-40B4-BE49-F238E27FC236}">
                  <a16:creationId xmlns:a16="http://schemas.microsoft.com/office/drawing/2014/main" id="{10F04145-AF42-40D8-9964-AD1E3A7DD6C7}"/>
                </a:ext>
              </a:extLst>
            </p:cNvPr>
            <p:cNvGrpSpPr/>
            <p:nvPr/>
          </p:nvGrpSpPr>
          <p:grpSpPr>
            <a:xfrm>
              <a:off x="5800016" y="4063471"/>
              <a:ext cx="2414510" cy="919120"/>
              <a:chOff x="5800016" y="4063471"/>
              <a:chExt cx="2414510" cy="919120"/>
            </a:xfrm>
          </p:grpSpPr>
          <p:sp>
            <p:nvSpPr>
              <p:cNvPr id="7" name="Freeform: Shape 6">
                <a:extLst>
                  <a:ext uri="{FF2B5EF4-FFF2-40B4-BE49-F238E27FC236}">
                    <a16:creationId xmlns:a16="http://schemas.microsoft.com/office/drawing/2014/main" id="{DDC1DCB9-F02A-46AB-B005-42A4028215EB}"/>
                  </a:ext>
                </a:extLst>
              </p:cNvPr>
              <p:cNvSpPr/>
              <p:nvPr/>
            </p:nvSpPr>
            <p:spPr>
              <a:xfrm>
                <a:off x="5835650" y="4098925"/>
                <a:ext cx="2344738" cy="849313"/>
              </a:xfrm>
              <a:custGeom>
                <a:avLst/>
                <a:gdLst>
                  <a:gd name="connsiteX0" fmla="*/ 0 w 2344738"/>
                  <a:gd name="connsiteY0" fmla="*/ 849313 h 849313"/>
                  <a:gd name="connsiteX1" fmla="*/ 581025 w 2344738"/>
                  <a:gd name="connsiteY1" fmla="*/ 49213 h 849313"/>
                  <a:gd name="connsiteX2" fmla="*/ 1165225 w 2344738"/>
                  <a:gd name="connsiteY2" fmla="*/ 19050 h 849313"/>
                  <a:gd name="connsiteX3" fmla="*/ 1751013 w 2344738"/>
                  <a:gd name="connsiteY3" fmla="*/ 0 h 849313"/>
                  <a:gd name="connsiteX4" fmla="*/ 2344738 w 2344738"/>
                  <a:gd name="connsiteY4" fmla="*/ 1270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738" h="849313">
                    <a:moveTo>
                      <a:pt x="0" y="849313"/>
                    </a:moveTo>
                    <a:lnTo>
                      <a:pt x="581025" y="49213"/>
                    </a:lnTo>
                    <a:lnTo>
                      <a:pt x="1165225" y="19050"/>
                    </a:lnTo>
                    <a:lnTo>
                      <a:pt x="1751013" y="0"/>
                    </a:lnTo>
                    <a:lnTo>
                      <a:pt x="2344738" y="12700"/>
                    </a:lnTo>
                  </a:path>
                </a:pathLst>
              </a:custGeom>
              <a:noFill/>
              <a:ln w="2540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549" name="Group 548">
                <a:extLst>
                  <a:ext uri="{FF2B5EF4-FFF2-40B4-BE49-F238E27FC236}">
                    <a16:creationId xmlns:a16="http://schemas.microsoft.com/office/drawing/2014/main" id="{CAE8AD91-7772-4051-A5DA-E282328E1175}"/>
                  </a:ext>
                </a:extLst>
              </p:cNvPr>
              <p:cNvGrpSpPr/>
              <p:nvPr/>
            </p:nvGrpSpPr>
            <p:grpSpPr>
              <a:xfrm>
                <a:off x="5800016" y="4063471"/>
                <a:ext cx="2414510" cy="919120"/>
                <a:chOff x="5800016" y="4081168"/>
                <a:chExt cx="2414510" cy="919120"/>
              </a:xfrm>
            </p:grpSpPr>
            <p:sp>
              <p:nvSpPr>
                <p:cNvPr id="550" name="Oval 549">
                  <a:extLst>
                    <a:ext uri="{FF2B5EF4-FFF2-40B4-BE49-F238E27FC236}">
                      <a16:creationId xmlns:a16="http://schemas.microsoft.com/office/drawing/2014/main" id="{8F796612-4171-40C4-82C4-1FD4766B7F1C}"/>
                    </a:ext>
                  </a:extLst>
                </p:cNvPr>
                <p:cNvSpPr/>
                <p:nvPr/>
              </p:nvSpPr>
              <p:spPr>
                <a:xfrm>
                  <a:off x="6969161" y="410375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51" name="Oval 550">
                  <a:extLst>
                    <a:ext uri="{FF2B5EF4-FFF2-40B4-BE49-F238E27FC236}">
                      <a16:creationId xmlns:a16="http://schemas.microsoft.com/office/drawing/2014/main" id="{9096BC78-471F-4AF8-A8D5-F78117A885AA}"/>
                    </a:ext>
                  </a:extLst>
                </p:cNvPr>
                <p:cNvSpPr/>
                <p:nvPr/>
              </p:nvSpPr>
              <p:spPr>
                <a:xfrm>
                  <a:off x="7552070" y="4081168"/>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52" name="Oval 551">
                  <a:extLst>
                    <a:ext uri="{FF2B5EF4-FFF2-40B4-BE49-F238E27FC236}">
                      <a16:creationId xmlns:a16="http://schemas.microsoft.com/office/drawing/2014/main" id="{3303B2D2-65F8-4FAA-B6F7-5730B5681FEF}"/>
                    </a:ext>
                  </a:extLst>
                </p:cNvPr>
                <p:cNvSpPr/>
                <p:nvPr/>
              </p:nvSpPr>
              <p:spPr>
                <a:xfrm>
                  <a:off x="8142569" y="409264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53" name="Oval 552">
                  <a:extLst>
                    <a:ext uri="{FF2B5EF4-FFF2-40B4-BE49-F238E27FC236}">
                      <a16:creationId xmlns:a16="http://schemas.microsoft.com/office/drawing/2014/main" id="{812C93C5-145B-4813-8605-EDA8E4F2AC8C}"/>
                    </a:ext>
                  </a:extLst>
                </p:cNvPr>
                <p:cNvSpPr/>
                <p:nvPr/>
              </p:nvSpPr>
              <p:spPr>
                <a:xfrm>
                  <a:off x="6384656" y="412560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54" name="Oval 553">
                  <a:extLst>
                    <a:ext uri="{FF2B5EF4-FFF2-40B4-BE49-F238E27FC236}">
                      <a16:creationId xmlns:a16="http://schemas.microsoft.com/office/drawing/2014/main" id="{6AE4BBA5-66F1-482D-8808-83399CE86377}"/>
                    </a:ext>
                  </a:extLst>
                </p:cNvPr>
                <p:cNvSpPr/>
                <p:nvPr/>
              </p:nvSpPr>
              <p:spPr>
                <a:xfrm>
                  <a:off x="5800016" y="492833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grpSp>
          <p:nvGrpSpPr>
            <p:cNvPr id="14" name="Group 13">
              <a:extLst>
                <a:ext uri="{FF2B5EF4-FFF2-40B4-BE49-F238E27FC236}">
                  <a16:creationId xmlns:a16="http://schemas.microsoft.com/office/drawing/2014/main" id="{7F154234-42B2-4B5F-A50C-4BF5B9614788}"/>
                </a:ext>
              </a:extLst>
            </p:cNvPr>
            <p:cNvGrpSpPr/>
            <p:nvPr/>
          </p:nvGrpSpPr>
          <p:grpSpPr>
            <a:xfrm>
              <a:off x="1750989" y="3813749"/>
              <a:ext cx="2413923" cy="1166299"/>
              <a:chOff x="1750989" y="3813749"/>
              <a:chExt cx="2413923" cy="1166299"/>
            </a:xfrm>
          </p:grpSpPr>
          <p:sp>
            <p:nvSpPr>
              <p:cNvPr id="502" name="Oval 501">
                <a:extLst>
                  <a:ext uri="{FF2B5EF4-FFF2-40B4-BE49-F238E27FC236}">
                    <a16:creationId xmlns:a16="http://schemas.microsoft.com/office/drawing/2014/main" id="{C2964E0B-3ED7-455A-957D-467143EDA330}"/>
                  </a:ext>
                </a:extLst>
              </p:cNvPr>
              <p:cNvSpPr/>
              <p:nvPr/>
            </p:nvSpPr>
            <p:spPr>
              <a:xfrm>
                <a:off x="2916827" y="390119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03" name="Oval 502">
                <a:extLst>
                  <a:ext uri="{FF2B5EF4-FFF2-40B4-BE49-F238E27FC236}">
                    <a16:creationId xmlns:a16="http://schemas.microsoft.com/office/drawing/2014/main" id="{E86C9F90-DE4D-4A48-B1B0-B1FB7FAC779C}"/>
                  </a:ext>
                </a:extLst>
              </p:cNvPr>
              <p:cNvSpPr/>
              <p:nvPr/>
            </p:nvSpPr>
            <p:spPr>
              <a:xfrm>
                <a:off x="3502021" y="3824984"/>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04" name="Oval 503">
                <a:extLst>
                  <a:ext uri="{FF2B5EF4-FFF2-40B4-BE49-F238E27FC236}">
                    <a16:creationId xmlns:a16="http://schemas.microsoft.com/office/drawing/2014/main" id="{5FFAC1AD-FC24-4980-9F3A-2A0772546CEF}"/>
                  </a:ext>
                </a:extLst>
              </p:cNvPr>
              <p:cNvSpPr/>
              <p:nvPr/>
            </p:nvSpPr>
            <p:spPr>
              <a:xfrm>
                <a:off x="4092955" y="381374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06" name="Oval 505">
                <a:extLst>
                  <a:ext uri="{FF2B5EF4-FFF2-40B4-BE49-F238E27FC236}">
                    <a16:creationId xmlns:a16="http://schemas.microsoft.com/office/drawing/2014/main" id="{BCAF46F8-2579-4231-8684-7CB9B0E234CA}"/>
                  </a:ext>
                </a:extLst>
              </p:cNvPr>
              <p:cNvSpPr/>
              <p:nvPr/>
            </p:nvSpPr>
            <p:spPr>
              <a:xfrm>
                <a:off x="1750989" y="490809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05" name="Oval 504">
                <a:extLst>
                  <a:ext uri="{FF2B5EF4-FFF2-40B4-BE49-F238E27FC236}">
                    <a16:creationId xmlns:a16="http://schemas.microsoft.com/office/drawing/2014/main" id="{7388F502-CFED-4D42-91A0-83501D142BD4}"/>
                  </a:ext>
                </a:extLst>
              </p:cNvPr>
              <p:cNvSpPr/>
              <p:nvPr/>
            </p:nvSpPr>
            <p:spPr>
              <a:xfrm>
                <a:off x="2333221" y="3889827"/>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spTree>
    <p:extLst>
      <p:ext uri="{BB962C8B-B14F-4D97-AF65-F5344CB8AC3E}">
        <p14:creationId xmlns:p14="http://schemas.microsoft.com/office/powerpoint/2010/main" val="2998164356"/>
      </p:ext>
    </p:extLst>
  </p:cSld>
  <p:clrMapOvr>
    <a:masterClrMapping/>
  </p:clrMapOvr>
</p:sld>
</file>

<file path=ppt/theme/theme1.xml><?xml version="1.0" encoding="utf-8"?>
<a:theme xmlns:a="http://schemas.openxmlformats.org/drawingml/2006/main" name="Office Theme">
  <a:themeElements>
    <a:clrScheme name="Besins MA Hub">
      <a:dk1>
        <a:srgbClr val="006EAB"/>
      </a:dk1>
      <a:lt1>
        <a:sysClr val="window" lastClr="FFFFFF"/>
      </a:lt1>
      <a:dk2>
        <a:srgbClr val="58595B"/>
      </a:dk2>
      <a:lt2>
        <a:srgbClr val="E7E6E6"/>
      </a:lt2>
      <a:accent1>
        <a:srgbClr val="1272AE"/>
      </a:accent1>
      <a:accent2>
        <a:srgbClr val="00A8E1"/>
      </a:accent2>
      <a:accent3>
        <a:srgbClr val="95D600"/>
      </a:accent3>
      <a:accent4>
        <a:srgbClr val="F0C846"/>
      </a:accent4>
      <a:accent5>
        <a:srgbClr val="000000"/>
      </a:accent5>
      <a:accent6>
        <a:srgbClr val="CCDCE2"/>
      </a:accent6>
      <a:hlink>
        <a:srgbClr val="006EAB"/>
      </a:hlink>
      <a:folHlink>
        <a:srgbClr val="00A8E1"/>
      </a:folHlink>
    </a:clrScheme>
    <a:fontScheme name="Custom 2">
      <a:majorFont>
        <a:latin typeface="Poppins Medium"/>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sins_tmp.potx" id="{58CFAB49-F3C1-4BE9-BA6C-4FFE0344BB85}" vid="{711EA1BB-B068-4CB0-AFBC-DEF8CF7720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C31388130E845B306F08280035E70" ma:contentTypeVersion="10" ma:contentTypeDescription="Create a new document." ma:contentTypeScope="" ma:versionID="7e7cc3e53a1c6c13768d61cee4c666df">
  <xsd:schema xmlns:xsd="http://www.w3.org/2001/XMLSchema" xmlns:xs="http://www.w3.org/2001/XMLSchema" xmlns:p="http://schemas.microsoft.com/office/2006/metadata/properties" xmlns:ns2="2bd39ed4-040d-4575-9ecd-51b09e17f4f6" targetNamespace="http://schemas.microsoft.com/office/2006/metadata/properties" ma:root="true" ma:fieldsID="e59c39555b5737b5f5563e59e9207369" ns2:_="">
    <xsd:import namespace="2bd39ed4-040d-4575-9ecd-51b09e17f4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d39ed4-040d-4575-9ecd-51b09e17f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66556A-D95D-435C-9ABB-EBD646A77BEB}"/>
</file>

<file path=customXml/itemProps2.xml><?xml version="1.0" encoding="utf-8"?>
<ds:datastoreItem xmlns:ds="http://schemas.openxmlformats.org/officeDocument/2006/customXml" ds:itemID="{405DB8FF-1715-4949-866C-AABD5A00B479}"/>
</file>

<file path=customXml/itemProps3.xml><?xml version="1.0" encoding="utf-8"?>
<ds:datastoreItem xmlns:ds="http://schemas.openxmlformats.org/officeDocument/2006/customXml" ds:itemID="{9BADD0F0-A042-45A0-B86D-F737EA7E07AE}"/>
</file>

<file path=docProps/app.xml><?xml version="1.0" encoding="utf-8"?>
<Properties xmlns="http://schemas.openxmlformats.org/officeDocument/2006/extended-properties" xmlns:vt="http://schemas.openxmlformats.org/officeDocument/2006/docPropsVTypes">
  <Template/>
  <TotalTime>843</TotalTime>
  <Words>7857</Words>
  <Application>Microsoft Office PowerPoint</Application>
  <PresentationFormat>Widescreen</PresentationFormat>
  <Paragraphs>1039</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Poppins Light</vt:lpstr>
      <vt:lpstr>Calibri</vt:lpstr>
      <vt:lpstr>Wingdings</vt:lpstr>
      <vt:lpstr>Arial</vt:lpstr>
      <vt:lpstr>Poppins Medium</vt:lpstr>
      <vt:lpstr>Office Theme</vt:lpstr>
      <vt:lpstr>The Testosterone Trials (TTrials)</vt:lpstr>
      <vt:lpstr>The Testosterone Trials: background</vt:lpstr>
      <vt:lpstr>The Testosterone Trials: the impact of TTh on seven clinical outcomes in older men with low testosterone</vt:lpstr>
      <vt:lpstr>Sexual Function Trial: effect of TTh on sexual activity in older men with low testosterone</vt:lpstr>
      <vt:lpstr>Sexual Function Trial: TTh significantly improved sexual function versus placebo in older men with low testosterone</vt:lpstr>
      <vt:lpstr>Physical Function Trial: effect of TTh on 6-minute walking distance in older men with low testosterone</vt:lpstr>
      <vt:lpstr>Physical Function Trial: TTh significantly improved walking distance versus placebo in older men with low testosterone</vt:lpstr>
      <vt:lpstr>Vitality Trial: effect of TTh on vitality and fatigue in older men with low testosterone</vt:lpstr>
      <vt:lpstr>Vitality Trial: TTh significantly improved vitality and fatigue versus placebo in older men with low testosterone</vt:lpstr>
      <vt:lpstr>Cognitive Function Trial: effect of TTh on memory &amp; cognition in older men with low testosterone and AAMI</vt:lpstr>
      <vt:lpstr>Cognitive Function Trial: TTh did not improve memory or other cognitive functions in older men with low testosterone</vt:lpstr>
      <vt:lpstr>Anaemia Trial: relationship between testosterone levels and anaemia, and impact of TTh in older men</vt:lpstr>
      <vt:lpstr>TTh significantly increased Hb levels in older men with low testosterone and unexplained anaemia</vt:lpstr>
      <vt:lpstr>TTh significantly increased Hb levels in older men with low testosterone and anaemia of known cause</vt:lpstr>
      <vt:lpstr>TTh significantly increased Hb levels in older men with low testosterone without anaemia</vt:lpstr>
      <vt:lpstr>Cardiovascular Trial: effect of TTh on coronary artery plaque volume in older men with low testosterone</vt:lpstr>
      <vt:lpstr>Cardiovascular Trial: TTh significantly increased non-calcified coronary artery plaque volume versus placebo in older men with low testosterone</vt:lpstr>
      <vt:lpstr>Bone Trial: effect of TTh on bone mineral density and strength in older men with low testosterone</vt:lpstr>
      <vt:lpstr>Bone Trial: TTh significantly increased vBMD and bone strength versus placebo in older men with low testosterone</vt:lpstr>
      <vt:lpstr>TTrials: similar safety profiles for men receiving TTh or placebo</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beaumont</dc:creator>
  <cp:lastModifiedBy>richard jones</cp:lastModifiedBy>
  <cp:revision>70</cp:revision>
  <dcterms:created xsi:type="dcterms:W3CDTF">2020-12-03T13:24:11Z</dcterms:created>
  <dcterms:modified xsi:type="dcterms:W3CDTF">2021-03-03T16:57:16Z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0x010100915C31388130E845B306F08280035E70</vt:lpwstr>
  </property>
</Properties>
</file>