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96" r:id="rId3"/>
    <p:sldId id="295" r:id="rId4"/>
    <p:sldId id="294" r:id="rId5"/>
    <p:sldId id="293" r:id="rId6"/>
    <p:sldId id="286" r:id="rId7"/>
    <p:sldId id="287" r:id="rId8"/>
    <p:sldId id="288" r:id="rId9"/>
    <p:sldId id="289" r:id="rId10"/>
    <p:sldId id="290" r:id="rId11"/>
    <p:sldId id="498" r:id="rId12"/>
    <p:sldId id="381" r:id="rId13"/>
    <p:sldId id="491" r:id="rId14"/>
    <p:sldId id="292" r:id="rId15"/>
    <p:sldId id="279" r:id="rId16"/>
    <p:sldId id="384" r:id="rId17"/>
    <p:sldId id="281" r:id="rId18"/>
    <p:sldId id="282" r:id="rId19"/>
    <p:sldId id="283" r:id="rId20"/>
    <p:sldId id="284" r:id="rId21"/>
    <p:sldId id="285" r:id="rId22"/>
    <p:sldId id="272"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Poppins Light" panose="020B0604020202020204" charset="0"/>
      <p:regular r:id="rId29"/>
      <p:italic r:id="rId30"/>
    </p:embeddedFont>
    <p:embeddedFont>
      <p:font typeface="Poppins Medium" panose="020B0604020202020204" charset="0"/>
      <p:regular r:id="rId31"/>
      <p: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5E8"/>
    <a:srgbClr val="EAF5F6"/>
    <a:srgbClr val="ECF4E7"/>
    <a:srgbClr val="4EA5DA"/>
    <a:srgbClr val="E7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0611" autoAdjust="0"/>
  </p:normalViewPr>
  <p:slideViewPr>
    <p:cSldViewPr snapToGrid="0" showGuides="1">
      <p:cViewPr varScale="1">
        <p:scale>
          <a:sx n="92" d="100"/>
          <a:sy n="92" d="100"/>
        </p:scale>
        <p:origin x="1200"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accent5"/>
                </a:solidFill>
                <a:effectLst>
                  <a:outerShdw blurRad="50800" dist="38100" dir="5400000" algn="t" rotWithShape="0">
                    <a:prstClr val="black">
                      <a:alpha val="40000"/>
                    </a:prstClr>
                  </a:outerShdw>
                </a:effectLst>
                <a:latin typeface="+mn-lt"/>
                <a:ea typeface="+mn-ea"/>
                <a:cs typeface="+mn-cs"/>
              </a:defRPr>
            </a:pPr>
            <a:r>
              <a:rPr lang="en-US" sz="1100" dirty="0">
                <a:solidFill>
                  <a:schemeClr val="accent5"/>
                </a:solidFill>
                <a:latin typeface="+mj-lt"/>
              </a:rPr>
              <a:t>Figure 1: Serum Cav T levels on day 0 and day 90 following transdermal application of T gel or T patch</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accent5"/>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 (2)'!$E$8</c:f>
              <c:strCache>
                <c:ptCount val="1"/>
                <c:pt idx="0">
                  <c:v>T Gel 50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7791520365266931E-3"/>
                  <c:y val="8.48799792377638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C7-466D-A5E4-67CE699B13B5}"/>
                </c:ext>
              </c:extLst>
            </c:dLbl>
            <c:dLbl>
              <c:idx val="1"/>
              <c:layout>
                <c:manualLayout>
                  <c:x val="0"/>
                  <c:y val="8.40168355076160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 (2)'!$F$7:$G$7</c:f>
              <c:strCache>
                <c:ptCount val="2"/>
                <c:pt idx="0">
                  <c:v>Day 0</c:v>
                </c:pt>
                <c:pt idx="1">
                  <c:v>Day 90</c:v>
                </c:pt>
              </c:strCache>
            </c:strRef>
          </c:cat>
          <c:val>
            <c:numRef>
              <c:f>'Sheet1 (2)'!$F$8:$G$8</c:f>
              <c:numCache>
                <c:formatCode>General</c:formatCode>
                <c:ptCount val="2"/>
                <c:pt idx="0">
                  <c:v>8.2200000000000006</c:v>
                </c:pt>
                <c:pt idx="1">
                  <c:v>19.170000000000002</c:v>
                </c:pt>
              </c:numCache>
            </c:numRef>
          </c:val>
          <c:extLst>
            <c:ext xmlns:c16="http://schemas.microsoft.com/office/drawing/2014/chart" uri="{C3380CC4-5D6E-409C-BE32-E72D297353CC}">
              <c16:uniqueId val="{00000000-A7C7-466D-A5E4-67CE699B13B5}"/>
            </c:ext>
          </c:extLst>
        </c:ser>
        <c:ser>
          <c:idx val="1"/>
          <c:order val="1"/>
          <c:tx>
            <c:strRef>
              <c:f>'Sheet1 (2)'!$E$9</c:f>
              <c:strCache>
                <c:ptCount val="1"/>
                <c:pt idx="0">
                  <c:v>T Gel 100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7.74101741855549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C7-466D-A5E4-67CE699B13B5}"/>
                </c:ext>
              </c:extLst>
            </c:dLbl>
            <c:dLbl>
              <c:idx val="1"/>
              <c:layout>
                <c:manualLayout>
                  <c:x val="0"/>
                  <c:y val="8.1079367393047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(2)'!$F$7:$G$7</c:f>
              <c:strCache>
                <c:ptCount val="2"/>
                <c:pt idx="0">
                  <c:v>Day 0</c:v>
                </c:pt>
                <c:pt idx="1">
                  <c:v>Day 90</c:v>
                </c:pt>
              </c:strCache>
            </c:strRef>
          </c:cat>
          <c:val>
            <c:numRef>
              <c:f>'Sheet1 (2)'!$F$9:$G$9</c:f>
              <c:numCache>
                <c:formatCode>General</c:formatCode>
                <c:ptCount val="2"/>
                <c:pt idx="0">
                  <c:v>8.6</c:v>
                </c:pt>
                <c:pt idx="1">
                  <c:v>27.46</c:v>
                </c:pt>
              </c:numCache>
            </c:numRef>
          </c:val>
          <c:extLst>
            <c:ext xmlns:c16="http://schemas.microsoft.com/office/drawing/2014/chart" uri="{C3380CC4-5D6E-409C-BE32-E72D297353CC}">
              <c16:uniqueId val="{00000002-A7C7-466D-A5E4-67CE699B13B5}"/>
            </c:ext>
          </c:extLst>
        </c:ser>
        <c:ser>
          <c:idx val="2"/>
          <c:order val="2"/>
          <c:tx>
            <c:strRef>
              <c:f>'Sheet1 (2)'!$E$10</c:f>
              <c:strCache>
                <c:ptCount val="1"/>
                <c:pt idx="0">
                  <c:v>T Patch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6.7654215563095477E-17"/>
                  <c:y val="8.0251986006850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C7-466D-A5E4-67CE699B13B5}"/>
                </c:ext>
              </c:extLst>
            </c:dLbl>
            <c:dLbl>
              <c:idx val="1"/>
              <c:layout>
                <c:manualLayout>
                  <c:x val="0"/>
                  <c:y val="7.1807084031776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 (2)'!$F$7:$G$7</c:f>
              <c:strCache>
                <c:ptCount val="2"/>
                <c:pt idx="0">
                  <c:v>Day 0</c:v>
                </c:pt>
                <c:pt idx="1">
                  <c:v>Day 90</c:v>
                </c:pt>
              </c:strCache>
            </c:strRef>
          </c:cat>
          <c:val>
            <c:numRef>
              <c:f>'Sheet1 (2)'!$F$10:$G$10</c:f>
              <c:numCache>
                <c:formatCode>General</c:formatCode>
                <c:ptCount val="2"/>
                <c:pt idx="0">
                  <c:v>8.2200000000000006</c:v>
                </c:pt>
                <c:pt idx="1">
                  <c:v>14.46</c:v>
                </c:pt>
              </c:numCache>
            </c:numRef>
          </c:val>
          <c:extLst>
            <c:ext xmlns:c16="http://schemas.microsoft.com/office/drawing/2014/chart" uri="{C3380CC4-5D6E-409C-BE32-E72D297353CC}">
              <c16:uniqueId val="{00000003-A7C7-466D-A5E4-67CE699B13B5}"/>
            </c:ext>
          </c:extLst>
        </c:ser>
        <c:dLbls>
          <c:dLblPos val="outEnd"/>
          <c:showLegendKey val="0"/>
          <c:showVal val="1"/>
          <c:showCatName val="0"/>
          <c:showSerName val="0"/>
          <c:showPercent val="0"/>
          <c:showBubbleSize val="0"/>
        </c:dLbls>
        <c:gapWidth val="100"/>
        <c:overlap val="-24"/>
        <c:axId val="315663256"/>
        <c:axId val="314187872"/>
      </c:barChart>
      <c:catAx>
        <c:axId val="315663256"/>
        <c:scaling>
          <c:orientation val="minMax"/>
        </c:scaling>
        <c:delete val="0"/>
        <c:axPos val="b"/>
        <c:title>
          <c:tx>
            <c:rich>
              <a:bodyPr rot="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r>
                  <a:rPr lang="en-US" sz="1000" cap="none" baseline="0">
                    <a:solidFill>
                      <a:schemeClr val="accent5"/>
                    </a:solidFill>
                  </a:rPr>
                  <a:t>Day of T level measurement</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accent5">
                <a:alpha val="54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314187872"/>
        <c:crosses val="autoZero"/>
        <c:auto val="1"/>
        <c:lblAlgn val="ctr"/>
        <c:lblOffset val="100"/>
        <c:noMultiLvlLbl val="0"/>
      </c:catAx>
      <c:valAx>
        <c:axId val="314187872"/>
        <c:scaling>
          <c:orientation val="minMax"/>
        </c:scaling>
        <c:delete val="0"/>
        <c:axPos val="l"/>
        <c:majorGridlines>
          <c:spPr>
            <a:ln w="9525" cap="flat" cmpd="sng" algn="ctr">
              <a:solidFill>
                <a:schemeClr val="accent5">
                  <a:alpha val="10000"/>
                </a:schemeClr>
              </a:solidFill>
              <a:round/>
            </a:ln>
            <a:effectLst/>
          </c:spPr>
        </c:majorGridlines>
        <c:title>
          <c:tx>
            <c:rich>
              <a:bodyPr rot="-540000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r>
                  <a:rPr lang="en-US" sz="1000" cap="none" baseline="0" dirty="0">
                    <a:solidFill>
                      <a:schemeClr val="accent5"/>
                    </a:solidFill>
                  </a:rPr>
                  <a:t>Testosterone Cav (nmol/L)</a:t>
                </a:r>
              </a:p>
            </c:rich>
          </c:tx>
          <c:layout>
            <c:manualLayout>
              <c:xMode val="edge"/>
              <c:yMode val="edge"/>
              <c:x val="2.2293038621767871E-2"/>
              <c:y val="0.29320835283823632"/>
            </c:manualLayout>
          </c:layout>
          <c:overlay val="0"/>
          <c:spPr>
            <a:noFill/>
            <a:ln>
              <a:noFill/>
            </a:ln>
            <a:effectLst/>
          </c:spPr>
          <c:txPr>
            <a:bodyPr rot="-540000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315663256"/>
        <c:crosses val="autoZero"/>
        <c:crossBetween val="between"/>
      </c:valAx>
      <c:spPr>
        <a:noFill/>
        <a:ln>
          <a:noFill/>
        </a:ln>
        <a:effectLst/>
      </c:spPr>
    </c:plotArea>
    <c:legend>
      <c:legendPos val="b"/>
      <c:layout>
        <c:manualLayout>
          <c:xMode val="edge"/>
          <c:yMode val="edge"/>
          <c:x val="0.29641912296476497"/>
          <c:y val="0.89038054127531574"/>
          <c:w val="0.5112578109610143"/>
          <c:h val="7.7479881130561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21/03/2021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5B61791-CD3B-4E4E-8810-456AA632A31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FCBFA225-DA70-4BB3-AE2F-C1FEE83579A2}" type="slidenum">
              <a:rPr lang="en-GB" altLang="en-US">
                <a:latin typeface="Arial" panose="020B0604020202020204" pitchFamily="34" charset="0"/>
              </a:rPr>
              <a:pPr eaLnBrk="1" hangingPunct="1"/>
              <a:t>2</a:t>
            </a:fld>
            <a:endParaRPr lang="en-GB" altLang="en-US">
              <a:latin typeface="Arial" panose="020B0604020202020204" pitchFamily="34" charset="0"/>
            </a:endParaRPr>
          </a:p>
        </p:txBody>
      </p:sp>
      <p:sp>
        <p:nvSpPr>
          <p:cNvPr id="104451" name="Rectangle 2">
            <a:extLst>
              <a:ext uri="{FF2B5EF4-FFF2-40B4-BE49-F238E27FC236}">
                <a16:creationId xmlns:a16="http://schemas.microsoft.com/office/drawing/2014/main" id="{D94F0280-B5EA-4FAF-9753-EDDE664F304B}"/>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A5BECDD-68DA-4603-97B1-5976163840F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Solvay (Unimed) initially performed one clinical trial. As it was approaching completion, it was decided to extend it and this became the long term trial.</a:t>
            </a:r>
          </a:p>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dirty="0"/>
              <a:t>For patients who switched from T Gel 100mg/day or T Gel 50mg/day to T Gel 75mg/day, their Cav on Day 180 was 20.84nmol/L, midway between the two original groups. However these results were not homogenous, with the Cav for patients who had swapped from T Gel 100mg/day to 75mg/day (n=20) being 1.7-fold higher than the Cav for patients who had swapped from T Gel 50mg/day to 75mg/day (n=20).</a:t>
            </a:r>
            <a:endParaRPr lang="en-US" sz="900"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88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EFBC764-B6BF-40A3-9691-2DA95C902CF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776BB5F-7166-48A5-98B9-6A121AC72E5A}" type="slidenum">
              <a:rPr lang="en-GB" altLang="en-US">
                <a:latin typeface="Arial" panose="020B0604020202020204" pitchFamily="34" charset="0"/>
              </a:rPr>
              <a:pPr eaLnBrk="1" hangingPunct="1"/>
              <a:t>12</a:t>
            </a:fld>
            <a:endParaRPr lang="en-GB" altLang="en-US">
              <a:latin typeface="Arial" panose="020B0604020202020204" pitchFamily="34" charset="0"/>
            </a:endParaRPr>
          </a:p>
        </p:txBody>
      </p:sp>
      <p:sp>
        <p:nvSpPr>
          <p:cNvPr id="113667" name="Rectangle 2">
            <a:extLst>
              <a:ext uri="{FF2B5EF4-FFF2-40B4-BE49-F238E27FC236}">
                <a16:creationId xmlns:a16="http://schemas.microsoft.com/office/drawing/2014/main" id="{C4389AD8-5D8A-44D6-ABEB-86284E6319B8}"/>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C27B7CCD-329B-4E41-A481-DD79EAB6F81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results of the hormone assays are presented in the table.</a:t>
            </a:r>
          </a:p>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Results:</a:t>
            </a:r>
          </a:p>
          <a:p>
            <a:r>
              <a:rPr lang="en-GB" sz="900" dirty="0"/>
              <a:t>*The authors note that these decreases in SHBG are probably not clinically significant (though they may be statistically significant).  Serum DHT/T ratios were raised after T gel applications but these ratios remained within the normal range.</a:t>
            </a:r>
          </a:p>
          <a:p>
            <a:endParaRPr lang="en-GB" sz="900" dirty="0"/>
          </a:p>
          <a:p>
            <a:pPr marL="0" indent="0">
              <a:buFontTx/>
              <a:buNone/>
            </a:pPr>
            <a:r>
              <a:rPr lang="en-GB" sz="900" b="1" dirty="0"/>
              <a:t>Relevance of DHT in TD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t>Testosterone gets converted to DHT via the enzyme 5-alpha reductase. DHT is the critical factor of prostate growth.  5-alpha reductase is localised mainly in the prostate and therefore circulating testosterone gets converted into DHT in the prostate. The DHT binds to the androgen receptors in the prostate causing it to grow. Drugs that are prescribed to counteract this prostate growth by inhibiting DHT synthesis in the prostate are knows as 5-alpha-reductase inhibitors and include products such as dutasteride and finasteride. </a:t>
            </a:r>
          </a:p>
          <a:p>
            <a:pPr marL="171450" indent="-171450">
              <a:buFontTx/>
              <a:buChar char="-"/>
            </a:pPr>
            <a:endParaRPr lang="en-GB" sz="900" dirty="0"/>
          </a:p>
          <a:p>
            <a:pPr marL="0" indent="0">
              <a:buFontTx/>
              <a:buNone/>
            </a:pPr>
            <a:r>
              <a:rPr lang="en-GB" sz="900" b="1" dirty="0"/>
              <a:t>Relevance of Oestradiol in TD</a:t>
            </a:r>
          </a:p>
          <a:p>
            <a:pPr marL="0" indent="0">
              <a:buFontTx/>
              <a:buNone/>
            </a:pPr>
            <a:r>
              <a:rPr lang="en-GB" sz="900" dirty="0"/>
              <a:t>Testosterone also gets converted to oestradiol via the enzyme aromatase.  Oestradiol is important in men for bone mineral density (BMD) so a man with low testosterone will consequently have low levels of oestradiol and therefore may have reduced BMD. With testosterone administration, higher levels of testosterone can lead to increased aromatisation of testosterone to oestradiol and therefore potential improvements in BMD.</a:t>
            </a:r>
          </a:p>
          <a:p>
            <a:pPr marL="171450" indent="-171450">
              <a:buFontTx/>
              <a:buChar char="-"/>
            </a:pPr>
            <a:endParaRPr lang="en-GB" sz="900" dirty="0"/>
          </a:p>
          <a:p>
            <a:r>
              <a:rPr lang="en-GB" sz="900" b="1" dirty="0"/>
              <a:t>Why LH and FSH are suppressed with </a:t>
            </a:r>
            <a:r>
              <a:rPr lang="en-GB" sz="900" b="1" dirty="0" err="1"/>
              <a:t>TTh</a:t>
            </a:r>
            <a:r>
              <a:rPr lang="en-GB" sz="900" b="1" dirty="0"/>
              <a:t> (Fig 3)</a:t>
            </a:r>
          </a:p>
          <a:p>
            <a:r>
              <a:rPr lang="en-GB" sz="900" dirty="0"/>
              <a:t>The previously described hypothalamic-pituitary-testicular (HPT) axis from module 1 explained that LH binds to the Leydig cells in the testes and through a cascade of events produces testosterone.  If testosterone is applied exogenously and if the body is therefore receiving adequate levels of testosterone, then the feedback mechanism will mean that the hypothalamus will reduce the production of GnRH which in turn will reduce the production of LH which is what we see in Figure 3.</a:t>
            </a:r>
          </a:p>
          <a:p>
            <a:endParaRPr lang="en-GB" sz="900" dirty="0"/>
          </a:p>
          <a:p>
            <a:r>
              <a:rPr lang="en-GB" sz="900" dirty="0"/>
              <a:t>Similarly, if testosterone is applied exogenously and if the body is therefore receiving adequate levels of testosterone, then the feedback mechanism will mean that the hypothalamus will reduce the production of GnRH which in turn will also reduce the production of FSH (see Figure 3).  FSH binds to the Sertoli cells in the testes which produce sperm. So less FSH production means less sperm production.  This explains why men who wish to maintain fertility are not generally candidates for T therapy.</a:t>
            </a:r>
          </a:p>
          <a:p>
            <a:endParaRPr lang="en-GB" sz="1100" dirty="0"/>
          </a:p>
          <a:p>
            <a:endParaRPr lang="en-US" sz="9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0AB80F8-047E-4027-88B8-CD587B287DBF}"/>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456B663-B2FB-4904-8C3A-10DD01A5A3CC}" type="slidenum">
              <a:rPr lang="en-GB" altLang="en-US">
                <a:latin typeface="Arial" panose="020B0604020202020204" pitchFamily="34" charset="0"/>
              </a:rPr>
              <a:pPr eaLnBrk="1" hangingPunct="1"/>
              <a:t>14</a:t>
            </a:fld>
            <a:endParaRPr lang="en-GB" altLang="en-US">
              <a:latin typeface="Arial" panose="020B0604020202020204" pitchFamily="34" charset="0"/>
            </a:endParaRPr>
          </a:p>
        </p:txBody>
      </p:sp>
      <p:sp>
        <p:nvSpPr>
          <p:cNvPr id="114691" name="Rectangle 2">
            <a:extLst>
              <a:ext uri="{FF2B5EF4-FFF2-40B4-BE49-F238E27FC236}">
                <a16:creationId xmlns:a16="http://schemas.microsoft.com/office/drawing/2014/main" id="{AA623321-8D1B-4959-A337-1A841B19AE07}"/>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B4909FBE-8082-4FC5-93BD-2678D5E7534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At baseline, the sexual motivation and performance scores were similar across groups.</a:t>
            </a:r>
          </a:p>
          <a:p>
            <a:pPr eaLnBrk="1" hangingPunct="1"/>
            <a:r>
              <a:rPr lang="en-US" altLang="en-US">
                <a:latin typeface="Arial" panose="020B0604020202020204" pitchFamily="34" charset="0"/>
              </a:rPr>
              <a:t>After treatment – all subjects as a group showed significant improvement (p=0.0001).</a:t>
            </a:r>
          </a:p>
          <a:p>
            <a:pPr eaLnBrk="1" hangingPunct="1"/>
            <a:r>
              <a:rPr lang="en-US" altLang="zh-CN">
                <a:latin typeface="Arial" panose="020B0604020202020204" pitchFamily="34" charset="0"/>
              </a:rPr>
              <a:t>A significant improvement in sexual function, as assessed by patient-completed questionnaires, was observed during 180 days of treatment with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5 g and 10 g.  Patients with a dose adjustment to 7.5 mg at Day 90 had a very similar response to those remaining on their initial dose.  Improvements were seen in sexual motivation (sexual day dreams, anticipation of sex, flirting and sexual interaction), sexual performance (orgasm, erection, masturbation, ejaculation and intercourse), sexual desire, sexual enjoyment with and without a partner, satisfaction with erection and the percentage of full erection achieved.  These improvements occurred within 30 days and were sustained with continued therapy. </a:t>
            </a:r>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9D311A6-EF0B-448C-A7F2-23D2F414E009}"/>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7D0872A-77D0-4D30-BA7A-81EF673186C5}" type="slidenum">
              <a:rPr lang="en-GB" altLang="en-US">
                <a:latin typeface="Arial" panose="020B0604020202020204" pitchFamily="34" charset="0"/>
              </a:rPr>
              <a:pPr eaLnBrk="1" hangingPunct="1"/>
              <a:t>15</a:t>
            </a:fld>
            <a:endParaRPr lang="en-GB" altLang="en-US">
              <a:latin typeface="Arial" panose="020B0604020202020204" pitchFamily="34" charset="0"/>
            </a:endParaRPr>
          </a:p>
        </p:txBody>
      </p:sp>
      <p:sp>
        <p:nvSpPr>
          <p:cNvPr id="115715" name="Rectangle 2">
            <a:extLst>
              <a:ext uri="{FF2B5EF4-FFF2-40B4-BE49-F238E27FC236}">
                <a16:creationId xmlns:a16="http://schemas.microsoft.com/office/drawing/2014/main" id="{68598828-D167-4F8F-A8C8-EF9761AB0D1A}"/>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F697966-4854-4DE2-9FEE-A1A64D54167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Parameters of mood were assessed by using questionnaires that the patients answered daily for 7 consecutive days before clinic visits on day 0 and on days 30, 60, 90, 120, 150, and 180 days during gel and patch application.</a:t>
            </a:r>
          </a:p>
          <a:p>
            <a:pPr eaLnBrk="1" hangingPunct="1"/>
            <a:r>
              <a:rPr lang="en-US" altLang="en-US">
                <a:latin typeface="Arial" panose="020B0604020202020204" pitchFamily="34" charset="0"/>
              </a:rPr>
              <a:t>This chart shows the positive and negative mood summary responses to T replacement therapy.  </a:t>
            </a:r>
          </a:p>
          <a:p>
            <a:pPr eaLnBrk="1" hangingPunct="1"/>
            <a:r>
              <a:rPr lang="en-US" altLang="en-US">
                <a:latin typeface="Arial" panose="020B0604020202020204" pitchFamily="34" charset="0"/>
              </a:rPr>
              <a:t>All three treatment groups had similar scores at baseline, and all subjects as a group showed improvement in positive mood (</a:t>
            </a:r>
            <a:r>
              <a:rPr lang="en-US" altLang="en-US" i="1">
                <a:latin typeface="Arial" panose="020B0604020202020204" pitchFamily="34" charset="0"/>
              </a:rPr>
              <a:t>P</a:t>
            </a:r>
            <a:r>
              <a:rPr lang="en-US" altLang="en-US">
                <a:latin typeface="Arial" panose="020B0604020202020204" pitchFamily="34" charset="0"/>
              </a:rPr>
              <a:t>=0.0001).  </a:t>
            </a:r>
          </a:p>
          <a:p>
            <a:pPr eaLnBrk="1" hangingPunct="1"/>
            <a:r>
              <a:rPr lang="en-US" altLang="en-US">
                <a:latin typeface="Arial" panose="020B0604020202020204" pitchFamily="34" charset="0"/>
              </a:rPr>
              <a:t>Positive mood parameters included being alert, friendly, full of energy and well/good feelings. </a:t>
            </a:r>
          </a:p>
          <a:p>
            <a:pPr eaLnBrk="1" hangingPunct="1"/>
            <a:r>
              <a:rPr lang="en-US" altLang="en-US">
                <a:latin typeface="Arial" panose="020B0604020202020204" pitchFamily="34" charset="0"/>
              </a:rPr>
              <a:t>The negative mood summary scores were also similar in the three groups at baseline.  </a:t>
            </a:r>
          </a:p>
          <a:p>
            <a:pPr eaLnBrk="1" hangingPunct="1"/>
            <a:r>
              <a:rPr lang="en-US" altLang="en-US">
                <a:latin typeface="Arial" panose="020B0604020202020204" pitchFamily="34" charset="0"/>
              </a:rPr>
              <a:t>Negative mood parameters were anger, irritable, sad, tired and nervousness. </a:t>
            </a:r>
          </a:p>
          <a:p>
            <a:pPr eaLnBrk="1" hangingPunct="1"/>
            <a:r>
              <a:rPr lang="en-US" altLang="en-US">
                <a:latin typeface="Arial" panose="020B0604020202020204" pitchFamily="34" charset="0"/>
              </a:rPr>
              <a:t>The responses to transdermal T applications showed significant decreases (</a:t>
            </a:r>
            <a:r>
              <a:rPr lang="en-US" altLang="en-US" i="1">
                <a:latin typeface="Arial" panose="020B0604020202020204" pitchFamily="34" charset="0"/>
              </a:rPr>
              <a:t>P</a:t>
            </a:r>
            <a:r>
              <a:rPr lang="en-US" altLang="en-US">
                <a:latin typeface="Arial" panose="020B0604020202020204" pitchFamily="34" charset="0"/>
              </a:rPr>
              <a:t>=0.0001) without showing between-group differences.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93A08A7-078A-4F03-95E1-F90370DE855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77A7285-5758-4908-98F0-3E35A55279B6}" type="slidenum">
              <a:rPr lang="en-GB" altLang="en-US">
                <a:latin typeface="Arial" panose="020B0604020202020204" pitchFamily="34" charset="0"/>
              </a:rPr>
              <a:pPr eaLnBrk="1" hangingPunct="1"/>
              <a:t>16</a:t>
            </a:fld>
            <a:endParaRPr lang="en-GB" altLang="en-US">
              <a:latin typeface="Arial" panose="020B0604020202020204" pitchFamily="34" charset="0"/>
            </a:endParaRPr>
          </a:p>
        </p:txBody>
      </p:sp>
      <p:sp>
        <p:nvSpPr>
          <p:cNvPr id="116739" name="Rectangle 2">
            <a:extLst>
              <a:ext uri="{FF2B5EF4-FFF2-40B4-BE49-F238E27FC236}">
                <a16:creationId xmlns:a16="http://schemas.microsoft.com/office/drawing/2014/main" id="{A14BC196-F4A4-4FAB-BF77-B63DCC17E20C}"/>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F50B7D2C-EF87-41DE-A36A-EF631B45870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Body composition (total body mass, lean body mass, fat mass, and percent fat) was measured by dual x-ray absorptiometry on days 0, 90, and 180.  </a:t>
            </a:r>
          </a:p>
          <a:p>
            <a:pPr eaLnBrk="1" hangingPunct="1"/>
            <a:r>
              <a:rPr lang="en-US" altLang="en-US">
                <a:latin typeface="Arial" panose="020B0604020202020204" pitchFamily="34" charset="0"/>
              </a:rPr>
              <a:t>At baseline there were no significant differences in these body composition parameters in the three treatment groups.</a:t>
            </a:r>
          </a:p>
          <a:p>
            <a:pPr eaLnBrk="1" hangingPunct="1"/>
            <a:r>
              <a:rPr lang="en-US" altLang="en-US">
                <a:latin typeface="Arial" panose="020B0604020202020204" pitchFamily="34" charset="0"/>
              </a:rPr>
              <a:t>The increase in body mass was mainly due to the increases in lean body mass. </a:t>
            </a:r>
          </a:p>
          <a:p>
            <a:pPr eaLnBrk="1" hangingPunct="1"/>
            <a:r>
              <a:rPr lang="en-US" altLang="en-US">
                <a:latin typeface="Arial" panose="020B0604020202020204" pitchFamily="34" charset="0"/>
              </a:rPr>
              <a:t>The percent body fat and fat mass decreased in all treatment groups.</a:t>
            </a:r>
          </a:p>
          <a:p>
            <a:pPr eaLnBrk="1" hangingPunct="1"/>
            <a:r>
              <a:rPr lang="en-US" altLang="en-US">
                <a:latin typeface="Arial" panose="020B0604020202020204" pitchFamily="34" charset="0"/>
              </a:rPr>
              <a:t>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5 g and 10 g treatment for 180 days resulted in statistically significant increases in total body mass and total lean body mass, whereas the total body fat mass and percentage body fat decreased significantly.  The changes to lean body mass and total fat mass were significant by Day 90. The total fat mass remained significantly lower until Day 180. Similar changes were seen in patients titrated to the 7.5 g dose.  At the end of 180 days of treatment, the increase in lean body mass was positively correlated with the increase in serum testosterone concentrations from baseline.</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CC417E6-BF0D-4509-ABC6-D345A99EC30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E4BD5CB-BB10-4404-BAED-B4321A1650A2}" type="slidenum">
              <a:rPr lang="en-GB" altLang="en-US">
                <a:latin typeface="Arial" panose="020B0604020202020204" pitchFamily="34" charset="0"/>
              </a:rPr>
              <a:pPr eaLnBrk="1" hangingPunct="1"/>
              <a:t>17</a:t>
            </a:fld>
            <a:endParaRPr lang="en-GB" altLang="en-US">
              <a:latin typeface="Arial" panose="020B0604020202020204" pitchFamily="34" charset="0"/>
            </a:endParaRPr>
          </a:p>
        </p:txBody>
      </p:sp>
      <p:sp>
        <p:nvSpPr>
          <p:cNvPr id="117763" name="Rectangle 2">
            <a:extLst>
              <a:ext uri="{FF2B5EF4-FFF2-40B4-BE49-F238E27FC236}">
                <a16:creationId xmlns:a16="http://schemas.microsoft.com/office/drawing/2014/main" id="{2D68E638-576D-48EA-BE30-DD1B9A3BEB9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36DB4599-6380-4106-BFFD-41609B65F86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There was an increase in muscle strength in the legs and arm/chest.  After 90 days of treatment, the muscle strength in leg press exercises had increased by 13.7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3.4 kg (p=0.0003) and 12.7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2.7 kg (p=0.0001) with 5 g and 10 g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respectively.  Somewhat smaller increases were seen in arm/chest muscle strength: 2.6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0.7 kg (p=0.0009) with 5 g and 2.9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0.8 kg (p=0.0004) with 10 g.</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1FE84FC-361D-47C0-A156-17E4A8B5FD0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683DA8B-7251-4798-85F7-CB4E1C55CD2F}" type="slidenum">
              <a:rPr lang="en-GB" altLang="en-US">
                <a:latin typeface="Arial" panose="020B0604020202020204" pitchFamily="34" charset="0"/>
              </a:rPr>
              <a:pPr eaLnBrk="1" hangingPunct="1"/>
              <a:t>18</a:t>
            </a:fld>
            <a:endParaRPr lang="en-GB" altLang="en-US">
              <a:latin typeface="Arial" panose="020B0604020202020204" pitchFamily="34" charset="0"/>
            </a:endParaRPr>
          </a:p>
        </p:txBody>
      </p:sp>
      <p:sp>
        <p:nvSpPr>
          <p:cNvPr id="118787" name="Rectangle 2">
            <a:extLst>
              <a:ext uri="{FF2B5EF4-FFF2-40B4-BE49-F238E27FC236}">
                <a16:creationId xmlns:a16="http://schemas.microsoft.com/office/drawing/2014/main" id="{475DC273-E6C2-4819-9D5F-1EDFF49F33B8}"/>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7A164A1A-9F61-4C65-95DE-F24840E11AD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Bone mineral density in the hip and spine, as measured by DEXA, increased after 180 days of treatment with 5 g or 10 g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The effect was statistically significant with the 10 g dose.  Patients titrated down to 7.5 g after Day 90 also showed a significant increase in hip bone mineral density (p=0.016), whilst no significant change was seen in those titrated up to 7.5 g.</a:t>
            </a:r>
          </a:p>
          <a:p>
            <a:pPr eaLnBrk="1" hangingPunct="1"/>
            <a:r>
              <a:rPr lang="en-US" altLang="en-US">
                <a:latin typeface="Arial" panose="020B0604020202020204" pitchFamily="34" charset="0"/>
              </a:rPr>
              <a:t>There were also positive changes in urinary markers of bone catabolism.  The N-telopeptide:creatine ratio declined within 30 days of treatment with both the 5 g and 10g doses of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and remained below baseline at Day 180. </a:t>
            </a:r>
          </a:p>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918CEE9-CCC2-4231-84C2-3373BEDB5F9A}"/>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2120756-FB6F-4440-B9E3-A33ED718D7CF}" type="slidenum">
              <a:rPr lang="en-GB" altLang="en-US">
                <a:latin typeface="Arial" panose="020B0604020202020204" pitchFamily="34" charset="0"/>
              </a:rPr>
              <a:pPr eaLnBrk="1" hangingPunct="1"/>
              <a:t>19</a:t>
            </a:fld>
            <a:endParaRPr lang="en-GB" altLang="en-US">
              <a:latin typeface="Arial" panose="020B0604020202020204" pitchFamily="34" charset="0"/>
            </a:endParaRPr>
          </a:p>
        </p:txBody>
      </p:sp>
      <p:sp>
        <p:nvSpPr>
          <p:cNvPr id="119811" name="Rectangle 2">
            <a:extLst>
              <a:ext uri="{FF2B5EF4-FFF2-40B4-BE49-F238E27FC236}">
                <a16:creationId xmlns:a16="http://schemas.microsoft.com/office/drawing/2014/main" id="{0BB6570F-65BC-4ECE-A561-980E6F14639F}"/>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1FD04FA7-A81C-436E-847E-B3A3817E971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Compliance rates were higher with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than with the testosterone patch.  During the first 3 months of use (Day 1–90), the mean treatment compliance rates were 93.1% and 96.0% for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5 g  and 10 g in comparison with 89.8% for the testosterone patch.  During the whole 6-month study period (Day 1–180), the mean compliance rate continued to remain over 90% for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93.3% and 96.5% for the 5 g and 10 g doses, whereas it fell to 86.3% for the testosterone patch.</a:t>
            </a:r>
          </a:p>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47D033F-DF4D-4EAF-BE39-D273735C2241}"/>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E1C5A7FC-F228-4DEC-A57B-342F8B9B17F8}" type="slidenum">
              <a:rPr lang="en-GB" altLang="en-US">
                <a:latin typeface="Arial" panose="020B0604020202020204" pitchFamily="34" charset="0"/>
              </a:rPr>
              <a:pPr eaLnBrk="1" hangingPunct="1"/>
              <a:t>20</a:t>
            </a:fld>
            <a:endParaRPr lang="en-GB" altLang="en-US">
              <a:latin typeface="Arial" panose="020B0604020202020204" pitchFamily="34" charset="0"/>
            </a:endParaRPr>
          </a:p>
        </p:txBody>
      </p:sp>
      <p:sp>
        <p:nvSpPr>
          <p:cNvPr id="120835" name="Rectangle 2">
            <a:extLst>
              <a:ext uri="{FF2B5EF4-FFF2-40B4-BE49-F238E27FC236}">
                <a16:creationId xmlns:a16="http://schemas.microsoft.com/office/drawing/2014/main" id="{7FFFF16D-DC62-484C-B644-31FB243927AE}"/>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0F1C6E8F-E018-48C0-85D3-E2D4247BF556}"/>
              </a:ext>
            </a:extLst>
          </p:cNvPr>
          <p:cNvSpPr>
            <a:spLocks noGrp="1" noChangeArrowheads="1"/>
          </p:cNvSpPr>
          <p:nvPr>
            <p:ph type="body" idx="1"/>
          </p:nvPr>
        </p:nvSpPr>
        <p:spPr>
          <a:noFill/>
        </p:spPr>
        <p:txBody>
          <a:bodyPr/>
          <a:lstStyle/>
          <a:p>
            <a:pPr eaLnBrk="1" hangingPunct="1"/>
            <a:r>
              <a:rPr lang="en-US" altLang="zh-CN" dirty="0">
                <a:latin typeface="Arial" panose="020B0604020202020204" pitchFamily="34" charset="0"/>
              </a:rPr>
              <a:t>Prostate adverse events were reported by 3%, 3% and 5% of patients in the 5, 7.5 and 10 g </a:t>
            </a:r>
            <a:r>
              <a:rPr lang="en-US" altLang="zh-CN" dirty="0" err="1">
                <a:latin typeface="Arial" panose="020B0604020202020204" pitchFamily="34" charset="0"/>
              </a:rPr>
              <a:t>AndroGel</a:t>
            </a:r>
            <a:r>
              <a:rPr lang="en-US" altLang="zh-CN" dirty="0">
                <a:latin typeface="Arial" panose="020B0604020202020204" pitchFamily="34" charset="0"/>
                <a:sym typeface="Symbol" panose="05050102010706020507" pitchFamily="18" charset="2"/>
              </a:rPr>
              <a:t></a:t>
            </a:r>
            <a:r>
              <a:rPr lang="en-US" altLang="zh-CN" dirty="0">
                <a:latin typeface="Arial" panose="020B0604020202020204" pitchFamily="34" charset="0"/>
              </a:rPr>
              <a:t> groups, respectively. They included five patients with an enlarged prostate, one patient with benign prostatic hyperplasia and one patient with elevated prostate specific antigen.</a:t>
            </a:r>
          </a:p>
          <a:p>
            <a:pPr eaLnBrk="1" hangingPunct="1"/>
            <a:r>
              <a:rPr lang="en-US" altLang="zh-CN" dirty="0">
                <a:latin typeface="Arial" panose="020B0604020202020204" pitchFamily="34" charset="0"/>
              </a:rPr>
              <a:t>Abnormal laboratory test occurred in 9 patients with one or more of the following events: Elevated hemoglobin or hematocrit, hyperlipidemia, elevated triglycerides, hypokalemia, decreased HDL cholesterol, elevated glucose, elevated creatinine or elevated total bilirubin.  </a:t>
            </a:r>
          </a:p>
          <a:p>
            <a:pPr eaLnBrk="1" hangingPunct="1"/>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0ED7B40-1F42-4FD6-B2D1-2D17FE4BE21D}"/>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252EBE7-FBFC-4F4E-A6F2-988136468646}" type="slidenum">
              <a:rPr lang="en-GB" altLang="en-US">
                <a:latin typeface="Arial" panose="020B0604020202020204" pitchFamily="34" charset="0"/>
              </a:rPr>
              <a:pPr eaLnBrk="1" hangingPunct="1"/>
              <a:t>3</a:t>
            </a:fld>
            <a:endParaRPr lang="en-GB" altLang="en-US">
              <a:latin typeface="Arial" panose="020B0604020202020204" pitchFamily="34" charset="0"/>
            </a:endParaRPr>
          </a:p>
        </p:txBody>
      </p:sp>
      <p:sp>
        <p:nvSpPr>
          <p:cNvPr id="105475" name="Rectangle 2">
            <a:extLst>
              <a:ext uri="{FF2B5EF4-FFF2-40B4-BE49-F238E27FC236}">
                <a16:creationId xmlns:a16="http://schemas.microsoft.com/office/drawing/2014/main" id="{7487FB5E-BB49-4BBD-A963-784BA8830D01}"/>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B012EEE-0E83-4D05-9700-2FCBCF6F422D}"/>
              </a:ext>
            </a:extLst>
          </p:cNvPr>
          <p:cNvSpPr>
            <a:spLocks noGrp="1" noChangeArrowheads="1"/>
          </p:cNvSpPr>
          <p:nvPr>
            <p:ph type="body" idx="1"/>
          </p:nvPr>
        </p:nvSpPr>
        <p:spPr>
          <a:noFill/>
        </p:spPr>
        <p:txBody>
          <a:bodyPr/>
          <a:lstStyle/>
          <a:p>
            <a:pPr eaLnBrk="1" hangingPunct="1">
              <a:lnSpc>
                <a:spcPct val="90000"/>
              </a:lnSpc>
            </a:pPr>
            <a:r>
              <a:rPr lang="de-DE" altLang="en-US">
                <a:latin typeface="Arial" panose="020B0604020202020204" pitchFamily="34" charset="0"/>
              </a:rPr>
              <a:t>Swerdloff RS, Wang C, Cunningham G, Dobs A, Iranmanesh A, Matsumoto AM, Snyder PJ, Weber T, Longstreth J, Berman N. </a:t>
            </a:r>
            <a:r>
              <a:rPr lang="de-DE" altLang="en-US" b="1">
                <a:latin typeface="Arial" panose="020B0604020202020204" pitchFamily="34" charset="0"/>
              </a:rPr>
              <a:t>Long-term pharmacokinetics of transdermal testosterone gel in hypogonadal men.</a:t>
            </a:r>
            <a:br>
              <a:rPr lang="de-DE" altLang="en-US" b="1">
                <a:latin typeface="Arial" panose="020B0604020202020204" pitchFamily="34" charset="0"/>
              </a:rPr>
            </a:br>
            <a:r>
              <a:rPr lang="en-US" altLang="en-US">
                <a:latin typeface="Arial" panose="020B0604020202020204" pitchFamily="34" charset="0"/>
              </a:rPr>
              <a:t>J Clin Endocrinol Metab. 2000 Dec;85(12):4500-10.</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Wang C, Swerdloff RS, Iranmanesh A, Dobs A, Snyder PJ, Cunningham G, Matsumoto AM, Weber T, Berman N; Testosterone Gel Study Group.</a:t>
            </a:r>
            <a:br>
              <a:rPr lang="en-US" altLang="en-US">
                <a:latin typeface="Arial" panose="020B0604020202020204" pitchFamily="34" charset="0"/>
              </a:rPr>
            </a:br>
            <a:r>
              <a:rPr lang="en-US" altLang="en-US" b="1">
                <a:latin typeface="Arial" panose="020B0604020202020204" pitchFamily="34" charset="0"/>
              </a:rPr>
              <a:t>Transdermal testosterone gel improves sexual function, mood, muscle strength, and body composition parameters in hypogonadal men.</a:t>
            </a:r>
            <a:br>
              <a:rPr lang="en-US" altLang="en-US" b="1">
                <a:latin typeface="Arial" panose="020B0604020202020204" pitchFamily="34" charset="0"/>
              </a:rPr>
            </a:br>
            <a:r>
              <a:rPr lang="de-DE" altLang="en-US">
                <a:latin typeface="Arial" panose="020B0604020202020204" pitchFamily="34" charset="0"/>
              </a:rPr>
              <a:t>J Clin Endocrinol Metab. 2000;85(8):2839-53.</a:t>
            </a:r>
          </a:p>
          <a:p>
            <a:pPr eaLnBrk="1" hangingPunct="1">
              <a:lnSpc>
                <a:spcPct val="90000"/>
              </a:lnSpc>
            </a:pPr>
            <a:endParaRPr lang="de-DE" altLang="en-US">
              <a:latin typeface="Arial" panose="020B0604020202020204" pitchFamily="34" charset="0"/>
            </a:endParaRPr>
          </a:p>
          <a:p>
            <a:pPr eaLnBrk="1" hangingPunct="1">
              <a:lnSpc>
                <a:spcPct val="90000"/>
              </a:lnSpc>
            </a:pPr>
            <a:r>
              <a:rPr lang="en-US" altLang="en-US">
                <a:latin typeface="Arial" panose="020B0604020202020204" pitchFamily="34" charset="0"/>
              </a:rPr>
              <a:t>Wang C, Swerdloff RS, Iranmanesh A, Dobs A, Snyder PJ, Cunningham G, Matsumoto AM, Weber T, Berman N. </a:t>
            </a:r>
            <a:r>
              <a:rPr lang="en-US" altLang="en-US" b="1">
                <a:latin typeface="Arial" panose="020B0604020202020204" pitchFamily="34" charset="0"/>
              </a:rPr>
              <a:t>Effects of transdermal testosterone gel on bone turnover markers and bone mineral density in hypogonadal men.</a:t>
            </a:r>
            <a:r>
              <a:rPr lang="en-US" altLang="en-US">
                <a:latin typeface="Arial" panose="020B0604020202020204" pitchFamily="34" charset="0"/>
              </a:rPr>
              <a:t>Clin Endocrinol (Oxf). 2001;54(6):739-50. </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Wang C, Cunningham G, Dobs A, Iranmanesh A, Matsumoto AM, Snyder PJ, Weber T,Berman N, Hull L, Swerdloff RS. </a:t>
            </a:r>
            <a:r>
              <a:rPr lang="en-US" altLang="en-US" b="1">
                <a:latin typeface="Arial" panose="020B0604020202020204" pitchFamily="34" charset="0"/>
              </a:rPr>
              <a:t>Long-term testosterone gel (AndroGel) treatment maintains beneficial effects on sexual function and mood, lean and fat mass, and bone mineral density in hypogonadal men</a:t>
            </a:r>
            <a:r>
              <a:rPr lang="en-US" altLang="en-US">
                <a:latin typeface="Arial" panose="020B0604020202020204" pitchFamily="34" charset="0"/>
              </a:rPr>
              <a:t>.</a:t>
            </a:r>
            <a:br>
              <a:rPr lang="en-US" altLang="en-US">
                <a:latin typeface="Arial" panose="020B0604020202020204" pitchFamily="34" charset="0"/>
              </a:rPr>
            </a:br>
            <a:r>
              <a:rPr lang="en-US" altLang="en-US">
                <a:latin typeface="Arial" panose="020B0604020202020204" pitchFamily="34" charset="0"/>
              </a:rPr>
              <a:t>J Clin Endocrinol Metab. 2004;89(5):2085-98. </a:t>
            </a:r>
          </a:p>
          <a:p>
            <a:pPr eaLnBrk="1" hangingPunct="1">
              <a:lnSpc>
                <a:spcPct val="90000"/>
              </a:lnSpc>
            </a:pPr>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38B1096-1558-4B48-A425-16C0345B4D7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F45E52FD-4EE5-41B8-B23C-B16BA6AA21A9}" type="slidenum">
              <a:rPr lang="en-GB" altLang="en-US">
                <a:latin typeface="Arial" panose="020B0604020202020204" pitchFamily="34" charset="0"/>
              </a:rPr>
              <a:pPr eaLnBrk="1" hangingPunct="1"/>
              <a:t>21</a:t>
            </a:fld>
            <a:endParaRPr lang="en-GB" altLang="en-US">
              <a:latin typeface="Arial" panose="020B0604020202020204" pitchFamily="34" charset="0"/>
            </a:endParaRPr>
          </a:p>
        </p:txBody>
      </p:sp>
      <p:sp>
        <p:nvSpPr>
          <p:cNvPr id="121859" name="Rectangle 2">
            <a:extLst>
              <a:ext uri="{FF2B5EF4-FFF2-40B4-BE49-F238E27FC236}">
                <a16:creationId xmlns:a16="http://schemas.microsoft.com/office/drawing/2014/main" id="{F4C93B47-8D87-4CC5-BEEB-7B9207FBA475}"/>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AFD9181F-8481-4F8A-A490-3B2A5CEB651F}"/>
              </a:ext>
            </a:extLst>
          </p:cNvPr>
          <p:cNvSpPr>
            <a:spLocks noGrp="1" noChangeArrowheads="1"/>
          </p:cNvSpPr>
          <p:nvPr>
            <p:ph type="body" idx="1"/>
          </p:nvPr>
        </p:nvSpPr>
        <p:spPr>
          <a:noFill/>
        </p:spPr>
        <p:txBody>
          <a:bodyPr/>
          <a:lstStyle/>
          <a:p>
            <a:pPr eaLnBrk="1" hangingPunct="1"/>
            <a:r>
              <a:rPr lang="en-US" altLang="zh-CN">
                <a:latin typeface="Arial" panose="020B0604020202020204" pitchFamily="34" charset="0"/>
              </a:rPr>
              <a:t>Adverse events at least possibly related to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use and reported by </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1% of patients at some time during the 180 day controlled clinical trial are shown above. This was in addition to prostate disorders and abnormal laboratory tests. .Only a relatively small percentage of patients reported application site reactions: 5%, 3% and 4% of patients in the 5, 7.5 and 10 g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groups, respectively (Table 12).25  No skin reaction was severe enough to require treatment or discontinuation of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a:t>
            </a:r>
          </a:p>
          <a:p>
            <a:pPr eaLnBrk="1" hangingPunct="1"/>
            <a:r>
              <a:rPr lang="en-US" altLang="zh-CN">
                <a:latin typeface="Arial" panose="020B0604020202020204" pitchFamily="34" charset="0"/>
              </a:rPr>
              <a:t>Adverse events at least possibly related to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use that occurred in &lt;1% of patients included amnesia, anxiety, discolored hair, dizziness, dry skin, hirsutism, hostility, impaired urination, paresthesia, penis disorder, peripheral edema, sweating and vasodilation </a:t>
            </a:r>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E52E763-5ADC-433A-A2D1-B25EA5B67109}"/>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F8B894D-4BDA-4DDC-B141-FA17F1FEB13D}" type="slidenum">
              <a:rPr lang="en-GB" altLang="en-US">
                <a:latin typeface="Arial" panose="020B0604020202020204" pitchFamily="34" charset="0"/>
              </a:rPr>
              <a:pPr eaLnBrk="1" hangingPunct="1"/>
              <a:t>4</a:t>
            </a:fld>
            <a:endParaRPr lang="en-GB" altLang="en-US">
              <a:latin typeface="Arial" panose="020B0604020202020204" pitchFamily="34" charset="0"/>
            </a:endParaRPr>
          </a:p>
        </p:txBody>
      </p:sp>
      <p:sp>
        <p:nvSpPr>
          <p:cNvPr id="106499" name="Rectangle 2">
            <a:extLst>
              <a:ext uri="{FF2B5EF4-FFF2-40B4-BE49-F238E27FC236}">
                <a16:creationId xmlns:a16="http://schemas.microsoft.com/office/drawing/2014/main" id="{7C43F9CF-1FF8-42EC-AC5B-6CC8E0C3B990}"/>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27292DC6-86EB-43DE-9472-A65F8119474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study is a randomized, multicenter (16 centers), parallel study including 2 doses of T gel and a single dose of T patches. A placebo group was not included because 6-month placebo treatment of hypogonadal men was not believed to be justifiable, as untreated hypogonadism will result in impaired libido, decreased strength, bone mineral loss, and other clinical defects. The study was double blinded until day 90 with respect to the T gel groups and open label for the T patch group. For the first 3 months of the study (days 1–90), the subjects were randomized to receive 50 mg/day T gel (in 5 g gel delivering about 5mg T/day), 100 mg/day T gel (in 10 g gel delivering about 10 mg T/day), or 2 patches delivering 5 mg T/day (T patch). In the following 3 months (days 91–180), the subjects were administered 1 of the following treatments: 50 mg/day T gel, 100 mg/day T gel, 75 mg/day T gel, or 5.0 mg/day T patch. Patients who were applying T gel had a single, preapplication serum T measurement made on day 60; if the levels were within the normal range (10.4 –34.7 nmol/L; 300-1000 ng/dL), they remained on their original dose. Men with T levels at 60 days of treatment less than 10.4 nmol/L and who were applying 50 mg T gel and those with T levels more than 34.7 nmol/L who had received 100 mg T gel were then assigned to the 75 mg/day T gel group for days 91–180. No changes in dose were made to subjects randomized to T patch. On days 0, 1, 30, 90, and 180 subjects had multiple blood.</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89CE451-1461-47D7-BF8C-C79D7B761A14}"/>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CAA9B42-36C8-448F-B81B-9CE962322A1D}" type="slidenum">
              <a:rPr lang="en-GB" altLang="en-US">
                <a:latin typeface="Arial" panose="020B0604020202020204" pitchFamily="34" charset="0"/>
              </a:rPr>
              <a:pPr eaLnBrk="1" hangingPunct="1"/>
              <a:t>5</a:t>
            </a:fld>
            <a:endParaRPr lang="en-GB" altLang="en-US">
              <a:latin typeface="Arial" panose="020B0604020202020204" pitchFamily="34" charset="0"/>
            </a:endParaRPr>
          </a:p>
        </p:txBody>
      </p:sp>
      <p:sp>
        <p:nvSpPr>
          <p:cNvPr id="107523" name="Rectangle 2">
            <a:extLst>
              <a:ext uri="{FF2B5EF4-FFF2-40B4-BE49-F238E27FC236}">
                <a16:creationId xmlns:a16="http://schemas.microsoft.com/office/drawing/2014/main" id="{8536D244-4F0B-4F2B-9E14-B9C3A11659E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A3B97079-8F3C-4B5A-8546-AE3C31CA897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Blood samples for testosterone and free testosterone on Days 0, 1, 30, 90, and 180 at 30, 15 and 0 minutes before and 2, 4, 8, 12, 16 and 24 hours after patch/gel application.</a:t>
            </a:r>
          </a:p>
          <a:p>
            <a:pPr eaLnBrk="1" hangingPunct="1"/>
            <a:r>
              <a:rPr lang="en-US" altLang="en-US" dirty="0">
                <a:latin typeface="Arial" panose="020B0604020202020204" pitchFamily="34" charset="0"/>
              </a:rPr>
              <a:t>Blood samples for DHT, E2, LH and FSH on Days 0, 30, 60, 90, 120, 150 and 180 before patch/gel application.</a:t>
            </a:r>
          </a:p>
          <a:p>
            <a:pPr eaLnBrk="1" hangingPunct="1"/>
            <a:r>
              <a:rPr lang="en-US" altLang="en-US" dirty="0">
                <a:latin typeface="Arial" panose="020B0604020202020204" pitchFamily="34" charset="0"/>
              </a:rPr>
              <a:t>Questionnaire completed for 7 consecutive days before clinic visits at baseline and Days 30, 60, 90, 120, 150, 180.</a:t>
            </a:r>
          </a:p>
          <a:p>
            <a:pPr eaLnBrk="1" hangingPunct="1"/>
            <a:r>
              <a:rPr lang="en-US" altLang="en-US" dirty="0">
                <a:latin typeface="Arial" panose="020B0604020202020204" pitchFamily="34" charset="0"/>
              </a:rPr>
              <a:t>Sexual motivation: sexual day dreams, anticipation of sex, flirting, sexual interaction.</a:t>
            </a:r>
          </a:p>
          <a:p>
            <a:pPr eaLnBrk="1" hangingPunct="1"/>
            <a:r>
              <a:rPr lang="en-US" altLang="en-US" dirty="0">
                <a:latin typeface="Arial" panose="020B0604020202020204" pitchFamily="34" charset="0"/>
              </a:rPr>
              <a:t>Sexual performance: orgasm, erection, masturbation, ejaculation, intercourse.</a:t>
            </a:r>
          </a:p>
          <a:p>
            <a:pPr eaLnBrk="1" hangingPunct="1"/>
            <a:r>
              <a:rPr lang="en-US" altLang="en-US" dirty="0">
                <a:latin typeface="Arial" panose="020B0604020202020204" pitchFamily="34" charset="0"/>
              </a:rPr>
              <a:t>Positive mood: alert, friendly, full of energy, well/good feelings.</a:t>
            </a:r>
          </a:p>
          <a:p>
            <a:pPr eaLnBrk="1" hangingPunct="1"/>
            <a:r>
              <a:rPr lang="en-US" altLang="en-US" dirty="0">
                <a:latin typeface="Arial" panose="020B0604020202020204" pitchFamily="34" charset="0"/>
              </a:rPr>
              <a:t>Negative mood: angry, irritable, sad, tired nervous.</a:t>
            </a:r>
          </a:p>
          <a:p>
            <a:pPr eaLnBrk="1" hangingPunct="1"/>
            <a:r>
              <a:rPr lang="en-US" altLang="en-US" dirty="0">
                <a:latin typeface="Arial" panose="020B0604020202020204" pitchFamily="34" charset="0"/>
              </a:rPr>
              <a:t>Body composition: Assessed Days 0, 90, 180 via DEXA scan.</a:t>
            </a:r>
          </a:p>
          <a:p>
            <a:pPr eaLnBrk="1" hangingPunct="1"/>
            <a:r>
              <a:rPr lang="en-US" altLang="en-US" dirty="0">
                <a:latin typeface="Arial" panose="020B0604020202020204" pitchFamily="34" charset="0"/>
              </a:rPr>
              <a:t>Muscle strength: Assessed Days 0, 90, 180 via bench/leg press.</a:t>
            </a:r>
          </a:p>
          <a:p>
            <a:pPr eaLnBrk="1" hangingPunct="1"/>
            <a:r>
              <a:rPr lang="en-US" altLang="en-US" dirty="0">
                <a:latin typeface="Arial" panose="020B0604020202020204" pitchFamily="34" charset="0"/>
              </a:rPr>
              <a:t>Bone mineral density: Assessed Days 0 and 180 via DEXA scan.</a:t>
            </a:r>
          </a:p>
          <a:p>
            <a:pPr eaLnBrk="1" hangingPunct="1"/>
            <a:r>
              <a:rPr lang="en-US" altLang="en-US" dirty="0">
                <a:latin typeface="Arial" panose="020B0604020202020204" pitchFamily="34" charset="0"/>
              </a:rPr>
              <a:t>Bone turnover markers: Assessed Days 0, 30, 90, 120, 180 via calcium, inorganic phosphorus, parathyroid hormone (PTH), markers of </a:t>
            </a:r>
            <a:r>
              <a:rPr lang="en-US" altLang="en-US" dirty="0" err="1">
                <a:latin typeface="Arial" panose="020B0604020202020204" pitchFamily="34" charset="0"/>
              </a:rPr>
              <a:t>ossteoblastic</a:t>
            </a:r>
            <a:r>
              <a:rPr lang="en-US" altLang="en-US" dirty="0">
                <a:latin typeface="Arial" panose="020B0604020202020204" pitchFamily="34" charset="0"/>
              </a:rPr>
              <a:t> activity and bone resorption markers.</a:t>
            </a:r>
          </a:p>
          <a:p>
            <a:pPr eaLnBrk="1" hangingPunct="1"/>
            <a:endParaRPr lang="en-GB"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463D1DE-7AEA-4C86-B244-7DD18A44C776}"/>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6A8DBA05-1150-4223-8B2F-3D74232400FF}" type="slidenum">
              <a:rPr lang="en-GB" altLang="en-US">
                <a:latin typeface="Arial" panose="020B0604020202020204" pitchFamily="34" charset="0"/>
              </a:rPr>
              <a:pPr eaLnBrk="1" hangingPunct="1"/>
              <a:t>6</a:t>
            </a:fld>
            <a:endParaRPr lang="en-GB" altLang="en-US">
              <a:latin typeface="Arial" panose="020B0604020202020204" pitchFamily="34" charset="0"/>
            </a:endParaRPr>
          </a:p>
        </p:txBody>
      </p:sp>
      <p:sp>
        <p:nvSpPr>
          <p:cNvPr id="108547" name="Rectangle 2">
            <a:extLst>
              <a:ext uri="{FF2B5EF4-FFF2-40B4-BE49-F238E27FC236}">
                <a16:creationId xmlns:a16="http://schemas.microsoft.com/office/drawing/2014/main" id="{994B4742-5CE0-4D07-8092-45D6CB99BCA8}"/>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BD5E3CA5-1B0A-4CF3-A132-F57361D73DD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Skin irritation assessment were measured at every clinic visit using the following scale: </a:t>
            </a:r>
          </a:p>
          <a:p>
            <a:pPr eaLnBrk="1" hangingPunct="1"/>
            <a:r>
              <a:rPr lang="en-US" altLang="en-US">
                <a:latin typeface="Arial" panose="020B0604020202020204" pitchFamily="34" charset="0"/>
              </a:rPr>
              <a:t>0 = no erythema, 1 = minimal erythema, 2 = moderate erythema with sharply defined borders, 3 = intense erythema with or without edema, and 4 = intense erythema with edema and blistering/erosion. </a:t>
            </a:r>
          </a:p>
          <a:p>
            <a:pPr eaLnBrk="1" hangingPunct="1"/>
            <a:r>
              <a:rPr lang="en-US" altLang="en-US">
                <a:latin typeface="Arial" panose="020B0604020202020204" pitchFamily="34" charset="0"/>
              </a:rPr>
              <a:t>When subjects developed skin irritation, pretreatment with corticosteroid cream was advised. </a:t>
            </a:r>
          </a:p>
          <a:p>
            <a:pPr eaLnBrk="1" hangingPunct="1"/>
            <a:r>
              <a:rPr lang="en-US" altLang="en-US">
                <a:latin typeface="Arial" panose="020B0604020202020204" pitchFamily="34" charset="0"/>
              </a:rPr>
              <a:t>The Prostate Symptom Score were assessed on days 0, 30, and 90 using the International Prostate Symptom Score (I-PSS). The maximum score for I-PSS is 35.</a:t>
            </a:r>
          </a:p>
          <a:p>
            <a:pPr eaLnBrk="1" hangingPunct="1"/>
            <a:r>
              <a:rPr lang="en-US" altLang="en-US">
                <a:latin typeface="Arial" panose="020B0604020202020204" pitchFamily="34" charset="0"/>
              </a:rPr>
              <a:t>Complete blood counts, serum clinical chemistry, and serum PSA levels were measured at each center’s laboratory.</a:t>
            </a:r>
          </a:p>
          <a:p>
            <a:pPr eaLnBrk="1" hangingPunct="1"/>
            <a:r>
              <a:rPr lang="en-US" altLang="en-US">
                <a:latin typeface="Arial" panose="020B0604020202020204" pitchFamily="34" charset="0"/>
              </a:rPr>
              <a:t>Adverse events were noted at every clinic visit.</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AC1258E-3A82-4AA4-874C-8519D9F520E1}"/>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84590CF-209F-40FF-9D88-E196F8CF9F60}" type="slidenum">
              <a:rPr lang="en-GB" altLang="en-US">
                <a:latin typeface="Arial" panose="020B0604020202020204" pitchFamily="34" charset="0"/>
              </a:rPr>
              <a:pPr eaLnBrk="1" hangingPunct="1"/>
              <a:t>7</a:t>
            </a:fld>
            <a:endParaRPr lang="en-GB" altLang="en-US">
              <a:latin typeface="Arial" panose="020B0604020202020204" pitchFamily="34" charset="0"/>
            </a:endParaRPr>
          </a:p>
        </p:txBody>
      </p:sp>
      <p:sp>
        <p:nvSpPr>
          <p:cNvPr id="109571" name="Rectangle 2">
            <a:extLst>
              <a:ext uri="{FF2B5EF4-FFF2-40B4-BE49-F238E27FC236}">
                <a16:creationId xmlns:a16="http://schemas.microsoft.com/office/drawing/2014/main" id="{B4812821-40D5-4331-BDAB-99ED1836D4DA}"/>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3359531-AF84-4279-AE43-3CD39310387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Two hundred and twenty-seven hypogonadal men were recruited, randomized, and studied in 16 centers in the United States. About one third of the subjects were randomized into each treatment group. The patients were between 19–68 yr of age and had single morning serum T levels at screening of 10.4 nmol/L (300 ng/dL) or less. The screening serum T concentrations were measured at each center’s clinical laboratory. Previously treated hypogonadal men were withdrawn from T ester injection for at least 6 weeks and from oral or transdermal androgens for 4 weeks before the screening visit. Aside from the hypogonadism, the subjects were in good health, as evidenced by medical history, physical examination, complete blood count, urinalysis, and serum biochemistry. If the subjects were taking lipid- lowering agents or tranquilizers, the doses were stabilized for at least 3 months before enrollment. The subjects had no history of chronic medical illness or alcohol or drug abuse. The subjects had a normal rectal examination, a prostate-specific antigen level of less than 4 ng/mL, and a urine flow rate of more than 12 mL/s before enrollment to the study. </a:t>
            </a:r>
          </a:p>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7D10F4E-92E1-445C-BD2D-E654E5696D1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8DA2BE8-6722-4D9A-8DE4-864DE7D8F0F3}" type="slidenum">
              <a:rPr lang="en-GB" altLang="en-US">
                <a:latin typeface="Arial" panose="020B0604020202020204" pitchFamily="34" charset="0"/>
              </a:rPr>
              <a:pPr eaLnBrk="1" hangingPunct="1"/>
              <a:t>8</a:t>
            </a:fld>
            <a:endParaRPr lang="en-GB" altLang="en-US">
              <a:latin typeface="Arial" panose="020B0604020202020204" pitchFamily="34" charset="0"/>
            </a:endParaRPr>
          </a:p>
        </p:txBody>
      </p:sp>
      <p:sp>
        <p:nvSpPr>
          <p:cNvPr id="110595" name="Rectangle 2">
            <a:extLst>
              <a:ext uri="{FF2B5EF4-FFF2-40B4-BE49-F238E27FC236}">
                <a16:creationId xmlns:a16="http://schemas.microsoft.com/office/drawing/2014/main" id="{701E5C4A-F8E7-4EF9-9086-E59086938E98}"/>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27FD503-5853-4707-820E-07E24A3C9E7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Subjects were excluded if they had a generalized skin disease that might affect T absorption or a prior history of skin irritability with the non-scrotal T patch (Androderm). Subjects with body weight of less than 80 or more than 140% of ideal body weight and subjects taking medications known to alter the cytochrome P450 enzyme systems were also excluded from this study.</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7A9FDEE-5EED-481F-87DA-0C0E4EBEF02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658E7D8-4F97-44F1-8EA8-F88169B5C368}" type="slidenum">
              <a:rPr lang="en-GB" altLang="en-US">
                <a:latin typeface="Arial" panose="020B0604020202020204" pitchFamily="34" charset="0"/>
              </a:rPr>
              <a:pPr eaLnBrk="1" hangingPunct="1"/>
              <a:t>9</a:t>
            </a:fld>
            <a:endParaRPr lang="en-GB" altLang="en-US">
              <a:latin typeface="Arial" panose="020B0604020202020204" pitchFamily="34" charset="0"/>
            </a:endParaRPr>
          </a:p>
        </p:txBody>
      </p:sp>
      <p:sp>
        <p:nvSpPr>
          <p:cNvPr id="111619" name="Rectangle 2">
            <a:extLst>
              <a:ext uri="{FF2B5EF4-FFF2-40B4-BE49-F238E27FC236}">
                <a16:creationId xmlns:a16="http://schemas.microsoft.com/office/drawing/2014/main" id="{6A60EBF1-C2F3-4DA7-B9FD-EA89FA3C995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BE051DDD-5287-4498-AEC4-ACB5B0FC162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On days 0, 1, 30, 90, and 180 subjects had multiple blood samples for T and free T measurements at 30, 15, and 0 min before and 2, 4, 8, 12, 16, and 24 h after T gel or patch application. Brief history and physical examinations were performed, and any complaints or adverse events were documented in the subject’s records. In addition, subjects returned to each study center on days 60, 120, and 150 for a single blood sampling before application of the gel or patch. Serum DHT, estradiol (E2), FSH, LH, and sex hormone-binding globulin (SHBG) were measured in samples collected before gel or patch application on days 0, 30, 60, 90, 120, 150, and 180. Sera for hormones were stored frozen at 220 C until assay. All samples for a patient for each hormone were measured in the same assay whenever possible. In addition, the subjects were examined for any adverse effects and skin irritation.</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611A632-E53D-4A1B-B1B9-8DF71B23EAD5}"/>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122FE6B-4E13-4870-A21C-FB4F08C16F28}" type="slidenum">
              <a:rPr lang="en-GB" altLang="en-US">
                <a:latin typeface="Arial" panose="020B0604020202020204" pitchFamily="34" charset="0"/>
              </a:rPr>
              <a:pPr eaLnBrk="1" hangingPunct="1"/>
              <a:t>10</a:t>
            </a:fld>
            <a:endParaRPr lang="en-GB" altLang="en-US">
              <a:latin typeface="Arial" panose="020B0604020202020204" pitchFamily="34" charset="0"/>
            </a:endParaRPr>
          </a:p>
        </p:txBody>
      </p:sp>
      <p:sp>
        <p:nvSpPr>
          <p:cNvPr id="112643" name="Rectangle 2">
            <a:extLst>
              <a:ext uri="{FF2B5EF4-FFF2-40B4-BE49-F238E27FC236}">
                <a16:creationId xmlns:a16="http://schemas.microsoft.com/office/drawing/2014/main" id="{889DB8EE-2B54-4251-8530-B3F74B69EFB2}"/>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8E3DDF8E-891E-4A20-B55B-E05180C174D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testosterone concentration-time profiles were similar on Day 30, Day 90 and Day 180, indicating that the pharmacokinetics are not altered by chronic therapy, and the concentrations were generally maintained within the eugonadal range.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also maintained mean trough levels in the normal range.</a:t>
            </a:r>
          </a:p>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898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21/03/2021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21/03/2021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21/03/2021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noAutofit/>
          </a:bodyPr>
          <a:lstStyle/>
          <a:p>
            <a:r>
              <a:rPr lang="en-GB" sz="3200" dirty="0" err="1"/>
              <a:t>Swerdloff</a:t>
            </a:r>
            <a:r>
              <a:rPr lang="en-GB" sz="3200" dirty="0"/>
              <a:t>, RS et al. </a:t>
            </a:r>
            <a:br>
              <a:rPr lang="en-GB" sz="3200" dirty="0"/>
            </a:br>
            <a:r>
              <a:rPr lang="en-GB" sz="3200" dirty="0"/>
              <a:t>Long-Term Pharmacokinetics of Transdermal Testosterone Gel in Hypogonadal Men </a:t>
            </a:r>
            <a:br>
              <a:rPr lang="en-GB" sz="3200" dirty="0"/>
            </a:br>
            <a:r>
              <a:rPr lang="en-GB" sz="3200" i="1" dirty="0"/>
              <a:t>J Clin Endocrinol </a:t>
            </a:r>
            <a:r>
              <a:rPr lang="en-GB" sz="3200" i="1" dirty="0" err="1"/>
              <a:t>Metab</a:t>
            </a:r>
            <a:r>
              <a:rPr lang="en-GB" sz="3200" i="1" dirty="0"/>
              <a:t>, 2000 Vol. 85 No. 12 </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3560B965-15E5-43DF-B0FF-AF4CEEE6490B}"/>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26627" name="Rectangle 5">
            <a:extLst>
              <a:ext uri="{FF2B5EF4-FFF2-40B4-BE49-F238E27FC236}">
                <a16:creationId xmlns:a16="http://schemas.microsoft.com/office/drawing/2014/main" id="{8AD30150-CAC4-49AC-86D3-FF9CD8D20451}"/>
              </a:ext>
            </a:extLst>
          </p:cNvPr>
          <p:cNvSpPr>
            <a:spLocks noGrp="1" noChangeArrowheads="1"/>
          </p:cNvSpPr>
          <p:nvPr>
            <p:ph type="body" idx="1"/>
          </p:nvPr>
        </p:nvSpPr>
        <p:spPr>
          <a:xfrm>
            <a:off x="624255" y="1600201"/>
            <a:ext cx="4535122" cy="4525963"/>
          </a:xfrm>
          <a:noFill/>
        </p:spPr>
        <p:txBody>
          <a:bodyPr/>
          <a:lstStyle/>
          <a:p>
            <a:pPr marL="0" indent="0">
              <a:buNone/>
            </a:pPr>
            <a:r>
              <a:rPr lang="en-US" altLang="en-US" sz="2000" b="1" u="sng" dirty="0">
                <a:solidFill>
                  <a:schemeClr val="accent5"/>
                </a:solidFill>
              </a:rPr>
              <a:t>Pharmacokinetics</a:t>
            </a:r>
          </a:p>
          <a:p>
            <a:pPr marL="0" indent="0">
              <a:buNone/>
            </a:pPr>
            <a:endParaRPr lang="en-US" altLang="en-US" sz="2000" b="1" u="sng" dirty="0">
              <a:solidFill>
                <a:schemeClr val="accent5"/>
              </a:solidFill>
            </a:endParaRPr>
          </a:p>
          <a:p>
            <a:pPr marL="449263" lvl="1" indent="-187325">
              <a:buFontTx/>
              <a:buChar char="•"/>
            </a:pPr>
            <a:r>
              <a:rPr lang="en-US" altLang="en-US" sz="1800" dirty="0">
                <a:solidFill>
                  <a:schemeClr val="accent5"/>
                </a:solidFill>
              </a:rPr>
              <a:t>T levels were restored &amp; were generally maintained within the normal range </a:t>
            </a:r>
          </a:p>
          <a:p>
            <a:pPr marL="449263" lvl="1" indent="-187325">
              <a:buFontTx/>
              <a:buChar char="•"/>
            </a:pPr>
            <a:r>
              <a:rPr lang="en-US" altLang="en-US" sz="1800" dirty="0">
                <a:solidFill>
                  <a:schemeClr val="accent5"/>
                </a:solidFill>
              </a:rPr>
              <a:t>T levels were very similar on Day 30, 90 and 180</a:t>
            </a:r>
          </a:p>
          <a:p>
            <a:pPr marL="449263" lvl="1" indent="-187325">
              <a:buFontTx/>
              <a:buChar char="•"/>
            </a:pPr>
            <a:r>
              <a:rPr lang="en-US" altLang="en-US" sz="1800" dirty="0">
                <a:solidFill>
                  <a:schemeClr val="accent5"/>
                </a:solidFill>
              </a:rPr>
              <a:t>Pharmacokinetics are not altered by chronic therapy</a:t>
            </a:r>
          </a:p>
          <a:p>
            <a:pPr marL="449263" lvl="1" indent="-187325"/>
            <a:endParaRPr lang="en-US" altLang="en-US" sz="1800" dirty="0">
              <a:latin typeface="Verdana" panose="020B0604030504040204" pitchFamily="34" charset="0"/>
            </a:endParaRPr>
          </a:p>
          <a:p>
            <a:pPr marL="1236663" lvl="2"/>
            <a:endParaRPr lang="nl-NL" altLang="en-US" dirty="0">
              <a:latin typeface="Verdana" panose="020B0604030504040204" pitchFamily="34" charset="0"/>
            </a:endParaRPr>
          </a:p>
        </p:txBody>
      </p:sp>
      <p:grpSp>
        <p:nvGrpSpPr>
          <p:cNvPr id="26628" name="Group 6">
            <a:extLst>
              <a:ext uri="{FF2B5EF4-FFF2-40B4-BE49-F238E27FC236}">
                <a16:creationId xmlns:a16="http://schemas.microsoft.com/office/drawing/2014/main" id="{981ADE46-13BF-4489-9A3E-821E9D3152F5}"/>
              </a:ext>
            </a:extLst>
          </p:cNvPr>
          <p:cNvGrpSpPr>
            <a:grpSpLocks/>
          </p:cNvGrpSpPr>
          <p:nvPr/>
        </p:nvGrpSpPr>
        <p:grpSpPr bwMode="auto">
          <a:xfrm>
            <a:off x="5803900" y="1485901"/>
            <a:ext cx="5098562" cy="3914776"/>
            <a:chOff x="3419" y="952"/>
            <a:chExt cx="2793" cy="2314"/>
          </a:xfrm>
        </p:grpSpPr>
        <p:grpSp>
          <p:nvGrpSpPr>
            <p:cNvPr id="26632" name="Group 7">
              <a:extLst>
                <a:ext uri="{FF2B5EF4-FFF2-40B4-BE49-F238E27FC236}">
                  <a16:creationId xmlns:a16="http://schemas.microsoft.com/office/drawing/2014/main" id="{2A681129-5511-4C9B-AA0B-E26DC5691F0D}"/>
                </a:ext>
              </a:extLst>
            </p:cNvPr>
            <p:cNvGrpSpPr>
              <a:grpSpLocks/>
            </p:cNvGrpSpPr>
            <p:nvPr/>
          </p:nvGrpSpPr>
          <p:grpSpPr bwMode="auto">
            <a:xfrm>
              <a:off x="3419" y="952"/>
              <a:ext cx="2793" cy="2314"/>
              <a:chOff x="3419" y="952"/>
              <a:chExt cx="2793" cy="2314"/>
            </a:xfrm>
          </p:grpSpPr>
          <p:grpSp>
            <p:nvGrpSpPr>
              <p:cNvPr id="26638" name="Group 8">
                <a:extLst>
                  <a:ext uri="{FF2B5EF4-FFF2-40B4-BE49-F238E27FC236}">
                    <a16:creationId xmlns:a16="http://schemas.microsoft.com/office/drawing/2014/main" id="{C1D75376-6B74-41A8-8A07-693DA67C4FDA}"/>
                  </a:ext>
                </a:extLst>
              </p:cNvPr>
              <p:cNvGrpSpPr>
                <a:grpSpLocks/>
              </p:cNvGrpSpPr>
              <p:nvPr/>
            </p:nvGrpSpPr>
            <p:grpSpPr bwMode="auto">
              <a:xfrm>
                <a:off x="3419" y="952"/>
                <a:ext cx="2793" cy="2314"/>
                <a:chOff x="3419" y="952"/>
                <a:chExt cx="2793" cy="2314"/>
              </a:xfrm>
            </p:grpSpPr>
            <p:grpSp>
              <p:nvGrpSpPr>
                <p:cNvPr id="26646" name="Group 9">
                  <a:extLst>
                    <a:ext uri="{FF2B5EF4-FFF2-40B4-BE49-F238E27FC236}">
                      <a16:creationId xmlns:a16="http://schemas.microsoft.com/office/drawing/2014/main" id="{878BDD9A-F406-4D00-AA17-3A2593A5A679}"/>
                    </a:ext>
                  </a:extLst>
                </p:cNvPr>
                <p:cNvGrpSpPr>
                  <a:grpSpLocks/>
                </p:cNvGrpSpPr>
                <p:nvPr/>
              </p:nvGrpSpPr>
              <p:grpSpPr bwMode="auto">
                <a:xfrm>
                  <a:off x="3419" y="952"/>
                  <a:ext cx="2793" cy="2314"/>
                  <a:chOff x="3136" y="952"/>
                  <a:chExt cx="2920" cy="2593"/>
                </a:xfrm>
              </p:grpSpPr>
              <p:pic>
                <p:nvPicPr>
                  <p:cNvPr id="26648" name="Picture 10" descr="white">
                    <a:extLst>
                      <a:ext uri="{FF2B5EF4-FFF2-40B4-BE49-F238E27FC236}">
                        <a16:creationId xmlns:a16="http://schemas.microsoft.com/office/drawing/2014/main" id="{855211D9-5DD2-4BA5-A3D5-4748483D4957}"/>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12933" b="9776"/>
                  <a:stretch>
                    <a:fillRect/>
                  </a:stretch>
                </p:blipFill>
                <p:spPr bwMode="auto">
                  <a:xfrm>
                    <a:off x="3136" y="952"/>
                    <a:ext cx="2920"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AutoShape 11">
                    <a:extLst>
                      <a:ext uri="{FF2B5EF4-FFF2-40B4-BE49-F238E27FC236}">
                        <a16:creationId xmlns:a16="http://schemas.microsoft.com/office/drawing/2014/main" id="{982E083E-6EAC-4F43-AFEE-8E8DFAD5FB42}"/>
                      </a:ext>
                    </a:extLst>
                  </p:cNvPr>
                  <p:cNvSpPr>
                    <a:spLocks noChangeArrowheads="1"/>
                  </p:cNvSpPr>
                  <p:nvPr/>
                </p:nvSpPr>
                <p:spPr bwMode="auto">
                  <a:xfrm>
                    <a:off x="3204" y="1025"/>
                    <a:ext cx="2736"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26647" name="Picture 12" descr="3 day comparison copy">
                  <a:extLst>
                    <a:ext uri="{FF2B5EF4-FFF2-40B4-BE49-F238E27FC236}">
                      <a16:creationId xmlns:a16="http://schemas.microsoft.com/office/drawing/2014/main" id="{4370CB4B-A498-4F50-8268-BD4094BBC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 y="1151"/>
                  <a:ext cx="2514" cy="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9" name="Group 13">
                <a:extLst>
                  <a:ext uri="{FF2B5EF4-FFF2-40B4-BE49-F238E27FC236}">
                    <a16:creationId xmlns:a16="http://schemas.microsoft.com/office/drawing/2014/main" id="{D463029E-1565-483E-8683-861D0858D556}"/>
                  </a:ext>
                </a:extLst>
              </p:cNvPr>
              <p:cNvGrpSpPr>
                <a:grpSpLocks/>
              </p:cNvGrpSpPr>
              <p:nvPr/>
            </p:nvGrpSpPr>
            <p:grpSpPr bwMode="auto">
              <a:xfrm>
                <a:off x="4026" y="1122"/>
                <a:ext cx="1415" cy="42"/>
                <a:chOff x="4026" y="1122"/>
                <a:chExt cx="1415" cy="42"/>
              </a:xfrm>
            </p:grpSpPr>
            <p:sp>
              <p:nvSpPr>
                <p:cNvPr id="26640" name="Line 14">
                  <a:extLst>
                    <a:ext uri="{FF2B5EF4-FFF2-40B4-BE49-F238E27FC236}">
                      <a16:creationId xmlns:a16="http://schemas.microsoft.com/office/drawing/2014/main" id="{31CD4143-F8E7-4BFA-A8F4-6322235DAB38}"/>
                    </a:ext>
                  </a:extLst>
                </p:cNvPr>
                <p:cNvSpPr>
                  <a:spLocks noChangeShapeType="1"/>
                </p:cNvSpPr>
                <p:nvPr/>
              </p:nvSpPr>
              <p:spPr bwMode="auto">
                <a:xfrm>
                  <a:off x="4026" y="1122"/>
                  <a:ext cx="194" cy="0"/>
                </a:xfrm>
                <a:prstGeom prst="line">
                  <a:avLst/>
                </a:prstGeom>
                <a:noFill/>
                <a:ln w="12700">
                  <a:solidFill>
                    <a:srgbClr val="3E92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1" name="Line 15">
                  <a:extLst>
                    <a:ext uri="{FF2B5EF4-FFF2-40B4-BE49-F238E27FC236}">
                      <a16:creationId xmlns:a16="http://schemas.microsoft.com/office/drawing/2014/main" id="{FA1B1B3C-947B-4592-A3A0-3F91F8943E22}"/>
                    </a:ext>
                  </a:extLst>
                </p:cNvPr>
                <p:cNvSpPr>
                  <a:spLocks noChangeShapeType="1"/>
                </p:cNvSpPr>
                <p:nvPr/>
              </p:nvSpPr>
              <p:spPr bwMode="auto">
                <a:xfrm>
                  <a:off x="4026" y="1164"/>
                  <a:ext cx="194" cy="0"/>
                </a:xfrm>
                <a:prstGeom prst="line">
                  <a:avLst/>
                </a:prstGeom>
                <a:noFill/>
                <a:ln w="12700">
                  <a:solidFill>
                    <a:srgbClr val="305A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2" name="Line 16">
                  <a:extLst>
                    <a:ext uri="{FF2B5EF4-FFF2-40B4-BE49-F238E27FC236}">
                      <a16:creationId xmlns:a16="http://schemas.microsoft.com/office/drawing/2014/main" id="{6810E9CD-E99A-432C-A211-2B0D4B911A6F}"/>
                    </a:ext>
                  </a:extLst>
                </p:cNvPr>
                <p:cNvSpPr>
                  <a:spLocks noChangeShapeType="1"/>
                </p:cNvSpPr>
                <p:nvPr/>
              </p:nvSpPr>
              <p:spPr bwMode="auto">
                <a:xfrm>
                  <a:off x="4665" y="1122"/>
                  <a:ext cx="194" cy="0"/>
                </a:xfrm>
                <a:prstGeom prst="line">
                  <a:avLst/>
                </a:prstGeom>
                <a:noFill/>
                <a:ln w="12700">
                  <a:solidFill>
                    <a:srgbClr val="3E928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3" name="Line 17">
                  <a:extLst>
                    <a:ext uri="{FF2B5EF4-FFF2-40B4-BE49-F238E27FC236}">
                      <a16:creationId xmlns:a16="http://schemas.microsoft.com/office/drawing/2014/main" id="{69753CE1-1B99-4CC1-9C96-0F9539FD0DAC}"/>
                    </a:ext>
                  </a:extLst>
                </p:cNvPr>
                <p:cNvSpPr>
                  <a:spLocks noChangeShapeType="1"/>
                </p:cNvSpPr>
                <p:nvPr/>
              </p:nvSpPr>
              <p:spPr bwMode="auto">
                <a:xfrm>
                  <a:off x="4665" y="1164"/>
                  <a:ext cx="194" cy="0"/>
                </a:xfrm>
                <a:prstGeom prst="line">
                  <a:avLst/>
                </a:prstGeom>
                <a:noFill/>
                <a:ln w="12700">
                  <a:solidFill>
                    <a:srgbClr val="305A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4" name="Line 18">
                  <a:extLst>
                    <a:ext uri="{FF2B5EF4-FFF2-40B4-BE49-F238E27FC236}">
                      <a16:creationId xmlns:a16="http://schemas.microsoft.com/office/drawing/2014/main" id="{B652C1A0-8D15-4CFE-8A5A-C07A87402BA6}"/>
                    </a:ext>
                  </a:extLst>
                </p:cNvPr>
                <p:cNvSpPr>
                  <a:spLocks noChangeShapeType="1"/>
                </p:cNvSpPr>
                <p:nvPr/>
              </p:nvSpPr>
              <p:spPr bwMode="auto">
                <a:xfrm>
                  <a:off x="5247" y="1122"/>
                  <a:ext cx="194" cy="0"/>
                </a:xfrm>
                <a:prstGeom prst="line">
                  <a:avLst/>
                </a:prstGeom>
                <a:noFill/>
                <a:ln w="12700">
                  <a:solidFill>
                    <a:srgbClr val="3E928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5" name="Line 19">
                  <a:extLst>
                    <a:ext uri="{FF2B5EF4-FFF2-40B4-BE49-F238E27FC236}">
                      <a16:creationId xmlns:a16="http://schemas.microsoft.com/office/drawing/2014/main" id="{22C616E3-80D3-4788-8967-08ABEF05DC60}"/>
                    </a:ext>
                  </a:extLst>
                </p:cNvPr>
                <p:cNvSpPr>
                  <a:spLocks noChangeShapeType="1"/>
                </p:cNvSpPr>
                <p:nvPr/>
              </p:nvSpPr>
              <p:spPr bwMode="auto">
                <a:xfrm>
                  <a:off x="5247" y="1164"/>
                  <a:ext cx="194" cy="0"/>
                </a:xfrm>
                <a:prstGeom prst="line">
                  <a:avLst/>
                </a:prstGeom>
                <a:noFill/>
                <a:ln w="12700">
                  <a:solidFill>
                    <a:srgbClr val="305A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6633" name="Text Box 20">
              <a:extLst>
                <a:ext uri="{FF2B5EF4-FFF2-40B4-BE49-F238E27FC236}">
                  <a16:creationId xmlns:a16="http://schemas.microsoft.com/office/drawing/2014/main" id="{B2F96A6E-D105-4298-84A3-6376AD452B27}"/>
                </a:ext>
              </a:extLst>
            </p:cNvPr>
            <p:cNvSpPr txBox="1">
              <a:spLocks noChangeArrowheads="1"/>
            </p:cNvSpPr>
            <p:nvPr/>
          </p:nvSpPr>
          <p:spPr bwMode="auto">
            <a:xfrm>
              <a:off x="4549" y="1575"/>
              <a:ext cx="672"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a:solidFill>
                    <a:srgbClr val="305A80"/>
                  </a:solidFill>
                  <a:latin typeface="Arial" panose="020B0604020202020204" pitchFamily="34" charset="0"/>
                </a:rPr>
                <a:t>AndroGel</a:t>
              </a:r>
              <a:r>
                <a:rPr lang="en-GB" altLang="en-US" sz="1000" baseline="50000">
                  <a:solidFill>
                    <a:srgbClr val="305A80"/>
                  </a:solidFill>
                  <a:latin typeface="Arial" panose="020B0604020202020204" pitchFamily="34" charset="0"/>
                  <a:sym typeface="Symbol" panose="05050102010706020507" pitchFamily="18" charset="2"/>
                </a:rPr>
                <a:t></a:t>
              </a:r>
              <a:r>
                <a:rPr lang="en-GB" altLang="en-US" sz="1000">
                  <a:solidFill>
                    <a:srgbClr val="305A80"/>
                  </a:solidFill>
                  <a:latin typeface="Arial" panose="020B0604020202020204" pitchFamily="34" charset="0"/>
                </a:rPr>
                <a:t> 10 g</a:t>
              </a:r>
            </a:p>
          </p:txBody>
        </p:sp>
        <p:sp>
          <p:nvSpPr>
            <p:cNvPr id="26634" name="Text Box 21">
              <a:extLst>
                <a:ext uri="{FF2B5EF4-FFF2-40B4-BE49-F238E27FC236}">
                  <a16:creationId xmlns:a16="http://schemas.microsoft.com/office/drawing/2014/main" id="{2AA4662E-21DD-4434-B6FA-3E60500DE7DF}"/>
                </a:ext>
              </a:extLst>
            </p:cNvPr>
            <p:cNvSpPr txBox="1">
              <a:spLocks noChangeArrowheads="1"/>
            </p:cNvSpPr>
            <p:nvPr/>
          </p:nvSpPr>
          <p:spPr bwMode="auto">
            <a:xfrm>
              <a:off x="4564" y="2380"/>
              <a:ext cx="628"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a:solidFill>
                    <a:srgbClr val="305A80"/>
                  </a:solidFill>
                  <a:latin typeface="Arial" panose="020B0604020202020204" pitchFamily="34" charset="0"/>
                </a:rPr>
                <a:t>AndroGel</a:t>
              </a:r>
              <a:r>
                <a:rPr lang="en-GB" altLang="en-US" sz="1000" baseline="50000">
                  <a:solidFill>
                    <a:srgbClr val="305A80"/>
                  </a:solidFill>
                  <a:latin typeface="Arial" panose="020B0604020202020204" pitchFamily="34" charset="0"/>
                  <a:sym typeface="Symbol" panose="05050102010706020507" pitchFamily="18" charset="2"/>
                </a:rPr>
                <a:t></a:t>
              </a:r>
              <a:r>
                <a:rPr lang="en-GB" altLang="en-US" sz="1000">
                  <a:solidFill>
                    <a:srgbClr val="305A80"/>
                  </a:solidFill>
                  <a:latin typeface="Arial" panose="020B0604020202020204" pitchFamily="34" charset="0"/>
                </a:rPr>
                <a:t> 5 g</a:t>
              </a:r>
            </a:p>
          </p:txBody>
        </p:sp>
        <p:sp>
          <p:nvSpPr>
            <p:cNvPr id="26635" name="Text Box 22">
              <a:extLst>
                <a:ext uri="{FF2B5EF4-FFF2-40B4-BE49-F238E27FC236}">
                  <a16:creationId xmlns:a16="http://schemas.microsoft.com/office/drawing/2014/main" id="{F2BFFB04-F166-4C61-B569-9279C741165C}"/>
                </a:ext>
              </a:extLst>
            </p:cNvPr>
            <p:cNvSpPr txBox="1">
              <a:spLocks noChangeArrowheads="1"/>
            </p:cNvSpPr>
            <p:nvPr/>
          </p:nvSpPr>
          <p:spPr bwMode="auto">
            <a:xfrm>
              <a:off x="4198" y="1066"/>
              <a:ext cx="369"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a:solidFill>
                    <a:srgbClr val="305A80"/>
                  </a:solidFill>
                  <a:latin typeface="Arial" panose="020B0604020202020204" pitchFamily="34" charset="0"/>
                </a:rPr>
                <a:t>Day 30</a:t>
              </a:r>
            </a:p>
          </p:txBody>
        </p:sp>
        <p:sp>
          <p:nvSpPr>
            <p:cNvPr id="26636" name="Text Box 23">
              <a:extLst>
                <a:ext uri="{FF2B5EF4-FFF2-40B4-BE49-F238E27FC236}">
                  <a16:creationId xmlns:a16="http://schemas.microsoft.com/office/drawing/2014/main" id="{F258CA9D-CEDF-4B12-A8E1-B7114A55E639}"/>
                </a:ext>
              </a:extLst>
            </p:cNvPr>
            <p:cNvSpPr txBox="1">
              <a:spLocks noChangeArrowheads="1"/>
            </p:cNvSpPr>
            <p:nvPr/>
          </p:nvSpPr>
          <p:spPr bwMode="auto">
            <a:xfrm>
              <a:off x="4837" y="1066"/>
              <a:ext cx="369"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a:solidFill>
                    <a:srgbClr val="305A80"/>
                  </a:solidFill>
                  <a:latin typeface="Arial" panose="020B0604020202020204" pitchFamily="34" charset="0"/>
                </a:rPr>
                <a:t>Day 90</a:t>
              </a:r>
            </a:p>
          </p:txBody>
        </p:sp>
        <p:sp>
          <p:nvSpPr>
            <p:cNvPr id="26637" name="Text Box 24">
              <a:extLst>
                <a:ext uri="{FF2B5EF4-FFF2-40B4-BE49-F238E27FC236}">
                  <a16:creationId xmlns:a16="http://schemas.microsoft.com/office/drawing/2014/main" id="{1DC6162A-6D67-4B2B-BB73-17AC13B32D62}"/>
                </a:ext>
              </a:extLst>
            </p:cNvPr>
            <p:cNvSpPr txBox="1">
              <a:spLocks noChangeArrowheads="1"/>
            </p:cNvSpPr>
            <p:nvPr/>
          </p:nvSpPr>
          <p:spPr bwMode="auto">
            <a:xfrm>
              <a:off x="5396" y="1066"/>
              <a:ext cx="414" cy="15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a:solidFill>
                    <a:srgbClr val="305A80"/>
                  </a:solidFill>
                  <a:latin typeface="Arial" panose="020B0604020202020204" pitchFamily="34" charset="0"/>
                </a:rPr>
                <a:t>Day 180</a:t>
              </a:r>
            </a:p>
          </p:txBody>
        </p:sp>
      </p:grpSp>
      <p:sp>
        <p:nvSpPr>
          <p:cNvPr id="26629" name="Text Box 25">
            <a:extLst>
              <a:ext uri="{FF2B5EF4-FFF2-40B4-BE49-F238E27FC236}">
                <a16:creationId xmlns:a16="http://schemas.microsoft.com/office/drawing/2014/main" id="{050326CF-322D-475F-B764-C88465F7A186}"/>
              </a:ext>
            </a:extLst>
          </p:cNvPr>
          <p:cNvSpPr txBox="1">
            <a:spLocks noChangeArrowheads="1"/>
          </p:cNvSpPr>
          <p:nvPr/>
        </p:nvSpPr>
        <p:spPr bwMode="auto">
          <a:xfrm>
            <a:off x="7193546" y="5231097"/>
            <a:ext cx="2478088" cy="27463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200" dirty="0">
                <a:solidFill>
                  <a:schemeClr val="accent5"/>
                </a:solidFill>
                <a:latin typeface="+mn-lt"/>
              </a:rPr>
              <a:t>Time (hours) after application</a:t>
            </a:r>
          </a:p>
        </p:txBody>
      </p:sp>
      <p:sp>
        <p:nvSpPr>
          <p:cNvPr id="26630" name="Text Box 26">
            <a:extLst>
              <a:ext uri="{FF2B5EF4-FFF2-40B4-BE49-F238E27FC236}">
                <a16:creationId xmlns:a16="http://schemas.microsoft.com/office/drawing/2014/main" id="{C027250D-DC95-4289-B1CA-9A7A7CC02DB1}"/>
              </a:ext>
            </a:extLst>
          </p:cNvPr>
          <p:cNvSpPr txBox="1">
            <a:spLocks noChangeArrowheads="1"/>
          </p:cNvSpPr>
          <p:nvPr/>
        </p:nvSpPr>
        <p:spPr bwMode="auto">
          <a:xfrm rot="-5400000">
            <a:off x="4245241" y="3331346"/>
            <a:ext cx="2863850" cy="27463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200" dirty="0">
                <a:solidFill>
                  <a:schemeClr val="accent5"/>
                </a:solidFill>
                <a:latin typeface="+mn-lt"/>
              </a:rPr>
              <a:t>Testosterone concentration (ng/dL)</a:t>
            </a:r>
          </a:p>
        </p:txBody>
      </p:sp>
      <p:sp>
        <p:nvSpPr>
          <p:cNvPr id="26" name="Text Box 6">
            <a:extLst>
              <a:ext uri="{FF2B5EF4-FFF2-40B4-BE49-F238E27FC236}">
                <a16:creationId xmlns:a16="http://schemas.microsoft.com/office/drawing/2014/main" id="{38AADA13-B78F-4C8C-9ABB-3C01BA1C95BE}"/>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6705481" y="5298135"/>
            <a:ext cx="4521842" cy="296180"/>
          </a:xfrm>
        </p:spPr>
        <p:txBody>
          <a:bodyPr/>
          <a:lstStyle/>
          <a:p>
            <a:pPr algn="ctr" defTabSz="457200">
              <a:defRPr/>
            </a:pPr>
            <a:r>
              <a:rPr lang="it-IT" sz="1050" b="1" dirty="0">
                <a:solidFill>
                  <a:schemeClr val="accent5"/>
                </a:solidFill>
              </a:rPr>
              <a:t>Figure 1: Adapted from Swerdloff RS, et al 2000. </a:t>
            </a:r>
          </a:p>
          <a:p>
            <a:pPr algn="ctr">
              <a:defRPr/>
            </a:pPr>
            <a:r>
              <a:rPr lang="en-GB" sz="1050" b="1" dirty="0">
                <a:solidFill>
                  <a:schemeClr val="accent5"/>
                </a:solidFill>
              </a:rPr>
              <a:t>Dotted line denotes the lower limit of the adult male normal range (10.4nmol/L / 300ng/dL)</a:t>
            </a:r>
          </a:p>
        </p:txBody>
      </p:sp>
      <p:sp>
        <p:nvSpPr>
          <p:cNvPr id="8" name="TextBox 7">
            <a:extLst>
              <a:ext uri="{FF2B5EF4-FFF2-40B4-BE49-F238E27FC236}">
                <a16:creationId xmlns:a16="http://schemas.microsoft.com/office/drawing/2014/main" id="{42F9124B-0E2B-4972-8C5D-C44B54DB59D4}"/>
              </a:ext>
            </a:extLst>
          </p:cNvPr>
          <p:cNvSpPr txBox="1"/>
          <p:nvPr/>
        </p:nvSpPr>
        <p:spPr>
          <a:xfrm>
            <a:off x="1591826" y="6080126"/>
            <a:ext cx="7549534" cy="246221"/>
          </a:xfrm>
          <a:prstGeom prst="rect">
            <a:avLst/>
          </a:prstGeom>
          <a:noFill/>
        </p:spPr>
        <p:txBody>
          <a:bodyPr wrap="square" rtlCol="0">
            <a:spAutoFit/>
          </a:bodyPr>
          <a:lstStyle/>
          <a:p>
            <a:pPr lvl="0">
              <a:defRPr/>
            </a:pPr>
            <a:r>
              <a:rPr lang="en-GB" sz="1000" b="1" dirty="0"/>
              <a:t>PK – Pharmacokinetic; </a:t>
            </a:r>
            <a:r>
              <a:rPr lang="it-IT" sz="1000" b="1" dirty="0"/>
              <a:t>Cav - average serum testosterone level (0-24h); T – Testosterone</a:t>
            </a:r>
            <a:endParaRPr lang="en-GB" sz="1000" b="1" dirty="0"/>
          </a:p>
        </p:txBody>
      </p:sp>
      <p:graphicFrame>
        <p:nvGraphicFramePr>
          <p:cNvPr id="9" name="Chart 8">
            <a:extLst>
              <a:ext uri="{FF2B5EF4-FFF2-40B4-BE49-F238E27FC236}">
                <a16:creationId xmlns:a16="http://schemas.microsoft.com/office/drawing/2014/main" id="{D2217B62-15F4-4BB9-8EAF-757D333B29BA}"/>
              </a:ext>
            </a:extLst>
          </p:cNvPr>
          <p:cNvGraphicFramePr>
            <a:graphicFrameLocks/>
          </p:cNvGraphicFramePr>
          <p:nvPr>
            <p:extLst>
              <p:ext uri="{D42A27DB-BD31-4B8C-83A1-F6EECF244321}">
                <p14:modId xmlns:p14="http://schemas.microsoft.com/office/powerpoint/2010/main" val="1852423728"/>
              </p:ext>
            </p:extLst>
          </p:nvPr>
        </p:nvGraphicFramePr>
        <p:xfrm>
          <a:off x="6452190" y="1263685"/>
          <a:ext cx="4775133" cy="400084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44C97C53-C255-4701-98A6-D2626672EF09}"/>
              </a:ext>
            </a:extLst>
          </p:cNvPr>
          <p:cNvCxnSpPr>
            <a:cxnSpLocks/>
          </p:cNvCxnSpPr>
          <p:nvPr/>
        </p:nvCxnSpPr>
        <p:spPr>
          <a:xfrm>
            <a:off x="7065818" y="3613275"/>
            <a:ext cx="4151084" cy="0"/>
          </a:xfrm>
          <a:prstGeom prst="line">
            <a:avLst/>
          </a:prstGeom>
          <a:ln w="15875">
            <a:solidFill>
              <a:schemeClr val="accent5"/>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CCA19995-7EFE-4C52-8F12-469AB7180B4F}"/>
              </a:ext>
            </a:extLst>
          </p:cNvPr>
          <p:cNvGraphicFramePr>
            <a:graphicFrameLocks noGrp="1"/>
          </p:cNvGraphicFramePr>
          <p:nvPr>
            <p:extLst>
              <p:ext uri="{D42A27DB-BD31-4B8C-83A1-F6EECF244321}">
                <p14:modId xmlns:p14="http://schemas.microsoft.com/office/powerpoint/2010/main" val="1674144589"/>
              </p:ext>
            </p:extLst>
          </p:nvPr>
        </p:nvGraphicFramePr>
        <p:xfrm>
          <a:off x="414779" y="1266997"/>
          <a:ext cx="5878987" cy="4031140"/>
        </p:xfrm>
        <a:graphic>
          <a:graphicData uri="http://schemas.openxmlformats.org/drawingml/2006/table">
            <a:tbl>
              <a:tblPr firstRow="1" bandRow="1">
                <a:tableStyleId>{93296810-A885-4BE3-A3E7-6D5BEEA58F35}</a:tableStyleId>
              </a:tblPr>
              <a:tblGrid>
                <a:gridCol w="1081709">
                  <a:extLst>
                    <a:ext uri="{9D8B030D-6E8A-4147-A177-3AD203B41FA5}">
                      <a16:colId xmlns:a16="http://schemas.microsoft.com/office/drawing/2014/main" val="3892744759"/>
                    </a:ext>
                  </a:extLst>
                </a:gridCol>
                <a:gridCol w="4797278">
                  <a:extLst>
                    <a:ext uri="{9D8B030D-6E8A-4147-A177-3AD203B41FA5}">
                      <a16:colId xmlns:a16="http://schemas.microsoft.com/office/drawing/2014/main" val="3360536418"/>
                    </a:ext>
                  </a:extLst>
                </a:gridCol>
              </a:tblGrid>
              <a:tr h="66414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dirty="0">
                          <a:solidFill>
                            <a:schemeClr val="accent5"/>
                          </a:solidFill>
                        </a:rPr>
                        <a:t>Testosterone levels returned to the normal range with all transdermal testosterone formulations</a:t>
                      </a:r>
                      <a:endParaRPr lang="en-GB" sz="1600" dirty="0">
                        <a:solidFill>
                          <a:schemeClr val="accent5"/>
                        </a:solidFill>
                      </a:endParaRP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3999514996"/>
                  </a:ext>
                </a:extLst>
              </a:tr>
              <a:tr h="3366995">
                <a:tc>
                  <a:txBody>
                    <a:bodyPr/>
                    <a:lstStyle/>
                    <a:p>
                      <a:pPr algn="ctr"/>
                      <a:r>
                        <a:rPr lang="en-GB" sz="1200" dirty="0">
                          <a:solidFill>
                            <a:schemeClr val="accent5"/>
                          </a:solidFill>
                          <a:latin typeface="+mn-lt"/>
                          <a:cs typeface="Arial" panose="020B0604020202020204" pitchFamily="34" charset="0"/>
                        </a:rPr>
                        <a:t>PK Results</a:t>
                      </a:r>
                    </a:p>
                    <a:p>
                      <a:pPr algn="ctr"/>
                      <a:r>
                        <a:rPr lang="en-GB" sz="1200" dirty="0">
                          <a:solidFill>
                            <a:schemeClr val="accent5"/>
                          </a:solidFill>
                          <a:latin typeface="+mn-lt"/>
                          <a:cs typeface="Arial" panose="020B0604020202020204" pitchFamily="34" charset="0"/>
                        </a:rPr>
                        <a:t>(T Levels)</a:t>
                      </a:r>
                    </a:p>
                    <a:p>
                      <a:pPr algn="ctr"/>
                      <a:endParaRPr lang="en-GB" sz="1200" dirty="0">
                        <a:solidFill>
                          <a:schemeClr val="accent5"/>
                        </a:solidFill>
                        <a:latin typeface="+mn-lt"/>
                        <a:cs typeface="Arial" panose="020B0604020202020204" pitchFamily="34" charset="0"/>
                      </a:endParaRPr>
                    </a:p>
                    <a:p>
                      <a:pPr algn="ctr"/>
                      <a:endParaRPr lang="en-GB" sz="1200" dirty="0">
                        <a:solidFill>
                          <a:schemeClr val="accent5"/>
                        </a:solidFill>
                        <a:latin typeface="+mn-lt"/>
                        <a:cs typeface="Arial" panose="020B0604020202020204" pitchFamily="34" charset="0"/>
                      </a:endParaRPr>
                    </a:p>
                    <a:p>
                      <a:pPr algn="ctr"/>
                      <a:endParaRPr lang="en-GB" sz="1200" dirty="0">
                        <a:solidFill>
                          <a:schemeClr val="accent5"/>
                        </a:solidFill>
                        <a:latin typeface="+mn-lt"/>
                        <a:cs typeface="Arial" panose="020B0604020202020204" pitchFamily="34" charset="0"/>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0" indent="0" algn="l" defTabSz="457200" rtl="0" eaLnBrk="1" latinLnBrk="0" hangingPunct="1">
                        <a:buFont typeface="Arial" panose="020B0604020202020204" pitchFamily="34" charset="0"/>
                        <a:buNone/>
                      </a:pPr>
                      <a:r>
                        <a:rPr lang="en-GB" sz="1100" b="1" i="0" u="sng" strike="noStrike" kern="1200" baseline="0" dirty="0">
                          <a:solidFill>
                            <a:schemeClr val="accent5"/>
                          </a:solidFill>
                          <a:latin typeface="+mn-lt"/>
                          <a:ea typeface="+mn-ea"/>
                          <a:cs typeface="Arial" panose="020B0604020202020204" pitchFamily="34" charset="0"/>
                        </a:rPr>
                        <a:t>Effect on Serum T levels (Figure 1)</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At Day 0 (baseline), average serum T concentrations over 24hours were below the normal adult range for all three groups (range 8.22-8.60nmol/L)</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On Days 30 and 90, after gel application, the Cav in the T Gel 100mg/day group was 27.46nmol/L, 1.4-fold higher than the T Gel 50mg/day group (Cav = 19.62nmol/L and 19.17nmol/L for Days 30 and 90, respectively), and 1.9-fold higher than the T patch group (14.62nmol/L and 14.46nmol/L for Days 30 and 90, respectively) (p=0.0001)</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On Day 180, the serum T concentrations achieved and the pharmacokinetic parameters were similar to those on Days 30 and 90, for patients who continued in their original randomised treatment groups</a:t>
                      </a:r>
                    </a:p>
                    <a:p>
                      <a:pPr marL="0" indent="0" algn="l" defTabSz="457200" rtl="0" eaLnBrk="1" latinLnBrk="0" hangingPunct="1">
                        <a:spcBef>
                          <a:spcPts val="300"/>
                        </a:spcBef>
                        <a:buFont typeface="Arial" panose="020B0604020202020204" pitchFamily="34" charset="0"/>
                        <a:buNone/>
                      </a:pPr>
                      <a:r>
                        <a:rPr lang="en-GB" sz="1100" b="1" i="0" u="sng" strike="noStrike" kern="1200" baseline="0" dirty="0">
                          <a:solidFill>
                            <a:schemeClr val="accent5"/>
                          </a:solidFill>
                          <a:latin typeface="+mn-lt"/>
                          <a:ea typeface="+mn-ea"/>
                          <a:cs typeface="Arial" panose="020B0604020202020204" pitchFamily="34" charset="0"/>
                        </a:rPr>
                        <a:t>Effect on Serum Free T levels</a:t>
                      </a:r>
                    </a:p>
                    <a:p>
                      <a:pPr marL="17145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Similar to the total T results, the free T Cav achieved by the T gel 100mg group was 1.4- and 1.7-fold higher than those in the T gel 50mg and T patch groups, respectively (P = 0.001).</a:t>
                      </a:r>
                    </a:p>
                    <a:p>
                      <a:pPr marL="0" indent="0" algn="l" defTabSz="457200" rtl="0" eaLnBrk="1" latinLnBrk="0" hangingPunct="1">
                        <a:buFont typeface="Arial" panose="020B0604020202020204" pitchFamily="34" charset="0"/>
                        <a:buNone/>
                      </a:pPr>
                      <a:endParaRPr lang="en-GB" sz="1050" b="0" i="0" u="none" strike="noStrike" kern="1200" baseline="0" dirty="0">
                        <a:solidFill>
                          <a:schemeClr val="accent5"/>
                        </a:solidFill>
                        <a:latin typeface="+mn-lt"/>
                        <a:ea typeface="+mn-ea"/>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436669771"/>
                  </a:ext>
                </a:extLst>
              </a:tr>
            </a:tbl>
          </a:graphicData>
        </a:graphic>
      </p:graphicFrame>
      <p:sp>
        <p:nvSpPr>
          <p:cNvPr id="11" name="Rectangle 4">
            <a:extLst>
              <a:ext uri="{FF2B5EF4-FFF2-40B4-BE49-F238E27FC236}">
                <a16:creationId xmlns:a16="http://schemas.microsoft.com/office/drawing/2014/main" id="{304B9189-F129-47FD-81C2-C95E8A357583}"/>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solidFill>
                  <a:schemeClr val="tx1"/>
                </a:solidFill>
              </a:rPr>
              <a:t>Results of the 6 Month </a:t>
            </a:r>
            <a:r>
              <a:rPr lang="en-US" altLang="en-US" sz="3200" b="1" dirty="0" err="1">
                <a:solidFill>
                  <a:schemeClr val="tx1"/>
                </a:solidFill>
              </a:rPr>
              <a:t>AndroGel</a:t>
            </a:r>
            <a:r>
              <a:rPr lang="en-US" altLang="en-US" sz="3200" b="1" baseline="30000" dirty="0">
                <a:solidFill>
                  <a:schemeClr val="tx1"/>
                </a:solidFill>
              </a:rPr>
              <a:t>®</a:t>
            </a:r>
            <a:r>
              <a:rPr lang="en-US" altLang="en-US" sz="3200" b="1" dirty="0">
                <a:solidFill>
                  <a:schemeClr val="tx1"/>
                </a:solidFill>
              </a:rPr>
              <a:t> 1% Trial </a:t>
            </a:r>
            <a:endParaRPr lang="nl-NL" altLang="en-US" sz="3200" b="1" dirty="0">
              <a:solidFill>
                <a:schemeClr val="tx1"/>
              </a:solidFill>
            </a:endParaRPr>
          </a:p>
        </p:txBody>
      </p:sp>
    </p:spTree>
    <p:extLst>
      <p:ext uri="{BB962C8B-B14F-4D97-AF65-F5344CB8AC3E}">
        <p14:creationId xmlns:p14="http://schemas.microsoft.com/office/powerpoint/2010/main" val="286333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2" name="Group 5">
            <a:extLst>
              <a:ext uri="{FF2B5EF4-FFF2-40B4-BE49-F238E27FC236}">
                <a16:creationId xmlns:a16="http://schemas.microsoft.com/office/drawing/2014/main" id="{537B75D4-1E6C-457D-8745-4F93FAF33D29}"/>
              </a:ext>
            </a:extLst>
          </p:cNvPr>
          <p:cNvGrpSpPr>
            <a:grpSpLocks/>
          </p:cNvGrpSpPr>
          <p:nvPr/>
        </p:nvGrpSpPr>
        <p:grpSpPr bwMode="auto">
          <a:xfrm>
            <a:off x="1405549" y="1242036"/>
            <a:ext cx="9045575" cy="4321175"/>
            <a:chOff x="968" y="768"/>
            <a:chExt cx="4696" cy="2593"/>
          </a:xfrm>
          <a:noFill/>
        </p:grpSpPr>
        <p:pic>
          <p:nvPicPr>
            <p:cNvPr id="27682" name="Picture 6" descr="white">
              <a:extLst>
                <a:ext uri="{FF2B5EF4-FFF2-40B4-BE49-F238E27FC236}">
                  <a16:creationId xmlns:a16="http://schemas.microsoft.com/office/drawing/2014/main" id="{9C570C47-D8D9-4BCE-B7AC-E253F8F308D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3" name="AutoShape 7">
              <a:extLst>
                <a:ext uri="{FF2B5EF4-FFF2-40B4-BE49-F238E27FC236}">
                  <a16:creationId xmlns:a16="http://schemas.microsoft.com/office/drawing/2014/main" id="{0987A207-BB1F-427D-B3DD-E7C729927561}"/>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aphicFrame>
        <p:nvGraphicFramePr>
          <p:cNvPr id="37937" name="Group 49">
            <a:extLst>
              <a:ext uri="{FF2B5EF4-FFF2-40B4-BE49-F238E27FC236}">
                <a16:creationId xmlns:a16="http://schemas.microsoft.com/office/drawing/2014/main" id="{2BCC9A30-E6FA-4674-B3D1-47406821EBA3}"/>
              </a:ext>
            </a:extLst>
          </p:cNvPr>
          <p:cNvGraphicFramePr>
            <a:graphicFrameLocks noGrp="1"/>
          </p:cNvGraphicFramePr>
          <p:nvPr>
            <p:extLst>
              <p:ext uri="{D42A27DB-BD31-4B8C-83A1-F6EECF244321}">
                <p14:modId xmlns:p14="http://schemas.microsoft.com/office/powerpoint/2010/main" val="3579350521"/>
              </p:ext>
            </p:extLst>
          </p:nvPr>
        </p:nvGraphicFramePr>
        <p:xfrm>
          <a:off x="1694473" y="1530961"/>
          <a:ext cx="8362950" cy="3629027"/>
        </p:xfrm>
        <a:graphic>
          <a:graphicData uri="http://schemas.openxmlformats.org/drawingml/2006/table">
            <a:tbl>
              <a:tblPr/>
              <a:tblGrid>
                <a:gridCol w="3881438">
                  <a:extLst>
                    <a:ext uri="{9D8B030D-6E8A-4147-A177-3AD203B41FA5}">
                      <a16:colId xmlns:a16="http://schemas.microsoft.com/office/drawing/2014/main" val="20000"/>
                    </a:ext>
                  </a:extLst>
                </a:gridCol>
                <a:gridCol w="1474787">
                  <a:extLst>
                    <a:ext uri="{9D8B030D-6E8A-4147-A177-3AD203B41FA5}">
                      <a16:colId xmlns:a16="http://schemas.microsoft.com/office/drawing/2014/main" val="20001"/>
                    </a:ext>
                  </a:extLst>
                </a:gridCol>
                <a:gridCol w="1582738">
                  <a:extLst>
                    <a:ext uri="{9D8B030D-6E8A-4147-A177-3AD203B41FA5}">
                      <a16:colId xmlns:a16="http://schemas.microsoft.com/office/drawing/2014/main" val="20002"/>
                    </a:ext>
                  </a:extLst>
                </a:gridCol>
                <a:gridCol w="1423987">
                  <a:extLst>
                    <a:ext uri="{9D8B030D-6E8A-4147-A177-3AD203B41FA5}">
                      <a16:colId xmlns:a16="http://schemas.microsoft.com/office/drawing/2014/main" val="20003"/>
                    </a:ext>
                  </a:extLst>
                </a:gridCol>
              </a:tblGrid>
              <a:tr h="892175">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Average serum hormone assays</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Day 180 compared to baseline</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5g</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n = 73</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10 g      n = 78</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5"/>
                          </a:solidFill>
                          <a:effectLst/>
                          <a:latin typeface="+mn-lt"/>
                        </a:rPr>
                        <a:t>   T-patch</a:t>
                      </a:r>
                      <a:br>
                        <a:rPr kumimoji="0" lang="en-US" sz="1600" b="1" i="0" u="none" strike="noStrike" cap="none" normalizeH="0" baseline="0">
                          <a:ln>
                            <a:noFill/>
                          </a:ln>
                          <a:solidFill>
                            <a:schemeClr val="accent5"/>
                          </a:solidFill>
                          <a:effectLst/>
                          <a:latin typeface="+mn-lt"/>
                        </a:rPr>
                      </a:br>
                      <a:r>
                        <a:rPr kumimoji="0" lang="en-US" sz="1600" b="1" i="0" u="none" strike="noStrike" cap="none" normalizeH="0" baseline="0">
                          <a:ln>
                            <a:noFill/>
                          </a:ln>
                          <a:solidFill>
                            <a:schemeClr val="accent5"/>
                          </a:solidFill>
                          <a:effectLst/>
                          <a:latin typeface="+mn-lt"/>
                        </a:rPr>
                        <a:t>n = 76</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Percent free-T / T</a:t>
                      </a: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No significant alteration</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544513">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SHBG</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Small decrease across 3 groups</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2"/>
                  </a:ext>
                </a:extLst>
              </a:tr>
              <a:tr h="54768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DHT [fold increase]</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3.6</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4.8</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1.3</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Estradiol [% increase]</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30.9</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45.5</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9.2</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LH suppression [%]</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55 - 60</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80 - 85</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30 - 40</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Rectangle 4">
            <a:extLst>
              <a:ext uri="{FF2B5EF4-FFF2-40B4-BE49-F238E27FC236}">
                <a16:creationId xmlns:a16="http://schemas.microsoft.com/office/drawing/2014/main" id="{5CD385DE-0331-49FF-ACC7-3615B262B100}"/>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12" name="Text Box 6">
            <a:extLst>
              <a:ext uri="{FF2B5EF4-FFF2-40B4-BE49-F238E27FC236}">
                <a16:creationId xmlns:a16="http://schemas.microsoft.com/office/drawing/2014/main" id="{CD15C3EA-A89A-4844-8D00-F1E9275421D2}"/>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63944282"/>
              </p:ext>
            </p:extLst>
          </p:nvPr>
        </p:nvGraphicFramePr>
        <p:xfrm>
          <a:off x="154359" y="1253883"/>
          <a:ext cx="11344748" cy="1358462"/>
        </p:xfrm>
        <a:graphic>
          <a:graphicData uri="http://schemas.openxmlformats.org/drawingml/2006/table">
            <a:tbl>
              <a:tblPr firstRow="1" bandRow="1">
                <a:tableStyleId>{93296810-A885-4BE3-A3E7-6D5BEEA58F35}</a:tableStyleId>
              </a:tblPr>
              <a:tblGrid>
                <a:gridCol w="1336423">
                  <a:extLst>
                    <a:ext uri="{9D8B030D-6E8A-4147-A177-3AD203B41FA5}">
                      <a16:colId xmlns:a16="http://schemas.microsoft.com/office/drawing/2014/main" val="20000"/>
                    </a:ext>
                  </a:extLst>
                </a:gridCol>
                <a:gridCol w="10008325">
                  <a:extLst>
                    <a:ext uri="{9D8B030D-6E8A-4147-A177-3AD203B41FA5}">
                      <a16:colId xmlns:a16="http://schemas.microsoft.com/office/drawing/2014/main" val="20001"/>
                    </a:ext>
                  </a:extLst>
                </a:gridCol>
              </a:tblGrid>
              <a:tr h="4440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chemeClr val="accent5"/>
                          </a:solidFill>
                        </a:rPr>
                        <a:t>Concentration of T metabolites increase &amp; gonadotropins decrease following T application</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863067">
                <a:tc>
                  <a:txBody>
                    <a:bodyPr/>
                    <a:lstStyle/>
                    <a:p>
                      <a:pPr algn="ctr"/>
                      <a:r>
                        <a:rPr lang="en-GB" sz="1300" dirty="0">
                          <a:solidFill>
                            <a:schemeClr val="accent5"/>
                          </a:solidFill>
                          <a:latin typeface="+mn-lt"/>
                          <a:cs typeface="Arial" panose="020B0604020202020204" pitchFamily="34" charset="0"/>
                        </a:rPr>
                        <a:t>PK Results (Other)</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300" b="0" i="0" u="none" strike="noStrike" kern="1200" baseline="0" dirty="0">
                          <a:solidFill>
                            <a:schemeClr val="accent5"/>
                          </a:solidFill>
                          <a:latin typeface="+mn-lt"/>
                          <a:cs typeface="Arial" panose="020B0604020202020204" pitchFamily="34" charset="0"/>
                        </a:rPr>
                        <a:t>Mean serum DHT* levels increased above the baseline after application of 50mg and 100mg gel</a:t>
                      </a:r>
                    </a:p>
                    <a:p>
                      <a:pPr marL="171450" indent="-171450">
                        <a:buFont typeface="Arial" panose="020B0604020202020204" pitchFamily="34" charset="0"/>
                        <a:buChar char="•"/>
                      </a:pPr>
                      <a:r>
                        <a:rPr lang="en-GB" sz="1300" b="0" i="0" u="none" strike="noStrike" kern="1200" baseline="0" dirty="0">
                          <a:solidFill>
                            <a:schemeClr val="accent5"/>
                          </a:solidFill>
                          <a:latin typeface="+mn-lt"/>
                          <a:cs typeface="Arial" panose="020B0604020202020204" pitchFamily="34" charset="0"/>
                        </a:rPr>
                        <a:t>Mean serum E2* increased to stable levels.  LH* and FSH* levels were suppressed in proportion to serum T levels. </a:t>
                      </a:r>
                    </a:p>
                    <a:p>
                      <a:pPr marL="171450" indent="-171450">
                        <a:buFont typeface="Arial" panose="020B0604020202020204" pitchFamily="34" charset="0"/>
                        <a:buChar char="•"/>
                      </a:pPr>
                      <a:r>
                        <a:rPr lang="en-GB" sz="1300" b="0" i="0" u="none" strike="noStrike" kern="1200" baseline="0" dirty="0">
                          <a:solidFill>
                            <a:schemeClr val="accent5"/>
                          </a:solidFill>
                          <a:latin typeface="+mn-lt"/>
                          <a:cs typeface="Arial" panose="020B0604020202020204" pitchFamily="34" charset="0"/>
                        </a:rPr>
                        <a:t>Small decreases in SHBG* were seen in all three groups, indicating that when T is administered by the transdermal route, the lack of first pass effect results in minor, if any, decreases in SHBG. </a:t>
                      </a:r>
                      <a:endParaRPr lang="en-GB" sz="1300" b="0" i="0" u="none" strike="noStrike" kern="1200" baseline="0" dirty="0">
                        <a:solidFill>
                          <a:schemeClr val="accent5"/>
                        </a:solidFill>
                        <a:effectLst/>
                        <a:latin typeface="+mn-lt"/>
                        <a:cs typeface="Arial" panose="020B0604020202020204" pitchFamily="34" charset="0"/>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Footer Placeholder 3"/>
          <p:cNvSpPr>
            <a:spLocks noGrp="1"/>
          </p:cNvSpPr>
          <p:nvPr>
            <p:ph type="ftr" sz="quarter" idx="11"/>
          </p:nvPr>
        </p:nvSpPr>
        <p:spPr>
          <a:xfrm>
            <a:off x="1414312" y="5835066"/>
            <a:ext cx="10288952" cy="467432"/>
          </a:xfrm>
        </p:spPr>
        <p:txBody>
          <a:bodyPr/>
          <a:lstStyle/>
          <a:p>
            <a:pPr algn="l" defTabSz="609585">
              <a:defRPr/>
            </a:pPr>
            <a:r>
              <a:rPr lang="it-IT" sz="1000" b="1" dirty="0">
                <a:solidFill>
                  <a:schemeClr val="tx1"/>
                </a:solidFill>
              </a:rPr>
              <a:t>Figures 2 &amp; 3 adapted from Swerdloff RS, et al 2000.  Dotted lines denote the adult male normal range. </a:t>
            </a:r>
          </a:p>
          <a:p>
            <a:pPr algn="l" defTabSz="609585">
              <a:defRPr/>
            </a:pPr>
            <a:r>
              <a:rPr lang="en-GB" sz="1000" b="1" dirty="0">
                <a:solidFill>
                  <a:schemeClr val="tx1"/>
                </a:solidFill>
              </a:rPr>
              <a:t>*Differences in effect were least marked with the patch and most marked with the 100mg/day gel</a:t>
            </a:r>
            <a:endParaRPr lang="it-IT" sz="1000" b="1" dirty="0">
              <a:solidFill>
                <a:schemeClr val="tx1"/>
              </a:solidFill>
            </a:endParaRPr>
          </a:p>
          <a:p>
            <a:pPr algn="l" defTabSz="609585">
              <a:defRPr/>
            </a:pPr>
            <a:r>
              <a:rPr lang="it-IT" sz="1000" dirty="0">
                <a:solidFill>
                  <a:schemeClr val="tx1"/>
                </a:solidFill>
              </a:rPr>
              <a:t>DHT – Dihydrotestosterone; E2 – Oestradiol; LH – Luteinising Hormone; FSH – Follicle Stimulating Hormone; SHBG – Sex Hormone Binding Globulin; T - Testosterone</a:t>
            </a:r>
            <a:endParaRPr lang="it-IT" dirty="0">
              <a:solidFill>
                <a:schemeClr val="tx1"/>
              </a:solidFill>
            </a:endParaRPr>
          </a:p>
        </p:txBody>
      </p:sp>
      <p:sp>
        <p:nvSpPr>
          <p:cNvPr id="38" name="Rectangle 37">
            <a:extLst>
              <a:ext uri="{FF2B5EF4-FFF2-40B4-BE49-F238E27FC236}">
                <a16:creationId xmlns:a16="http://schemas.microsoft.com/office/drawing/2014/main" id="{3941C8DF-E808-47D0-AE0C-57263209397C}"/>
              </a:ext>
            </a:extLst>
          </p:cNvPr>
          <p:cNvSpPr/>
          <p:nvPr/>
        </p:nvSpPr>
        <p:spPr>
          <a:xfrm>
            <a:off x="20815" y="2788323"/>
            <a:ext cx="4967536" cy="461665"/>
          </a:xfrm>
          <a:prstGeom prst="rect">
            <a:avLst/>
          </a:prstGeom>
        </p:spPr>
        <p:txBody>
          <a:bodyPr wrap="square">
            <a:spAutoFit/>
          </a:bodyPr>
          <a:lstStyle/>
          <a:p>
            <a:pPr algn="ctr" defTabSz="609585">
              <a:defRPr/>
            </a:pPr>
            <a:r>
              <a:rPr lang="nl-NL" sz="1200" b="1" dirty="0">
                <a:solidFill>
                  <a:prstClr val="black"/>
                </a:solidFill>
                <a:cs typeface="Arial" panose="020B0604020202020204" pitchFamily="34" charset="0"/>
              </a:rPr>
              <a:t>Figure 2: Preapplication serum concentrations of DHT and E2 during daily transdermal T treatment from Days 1-90 </a:t>
            </a:r>
            <a:endParaRPr lang="en-GB" sz="1200" dirty="0">
              <a:solidFill>
                <a:prstClr val="black"/>
              </a:solidFill>
              <a:cs typeface="Arial" panose="020B0604020202020204" pitchFamily="34" charset="0"/>
            </a:endParaRPr>
          </a:p>
        </p:txBody>
      </p:sp>
      <p:pic>
        <p:nvPicPr>
          <p:cNvPr id="4" name="Picture 3">
            <a:extLst>
              <a:ext uri="{FF2B5EF4-FFF2-40B4-BE49-F238E27FC236}">
                <a16:creationId xmlns:a16="http://schemas.microsoft.com/office/drawing/2014/main" id="{12AAC659-0F62-4A28-9E95-C11FEDFCF5D3}"/>
              </a:ext>
            </a:extLst>
          </p:cNvPr>
          <p:cNvPicPr>
            <a:picLocks noChangeAspect="1"/>
          </p:cNvPicPr>
          <p:nvPr/>
        </p:nvPicPr>
        <p:blipFill>
          <a:blip r:embed="rId3"/>
          <a:stretch>
            <a:fillRect/>
          </a:stretch>
        </p:blipFill>
        <p:spPr>
          <a:xfrm>
            <a:off x="6697535" y="3326687"/>
            <a:ext cx="2376536" cy="1926584"/>
          </a:xfrm>
          <a:prstGeom prst="rect">
            <a:avLst/>
          </a:prstGeom>
        </p:spPr>
      </p:pic>
      <p:pic>
        <p:nvPicPr>
          <p:cNvPr id="5" name="Picture 4">
            <a:extLst>
              <a:ext uri="{FF2B5EF4-FFF2-40B4-BE49-F238E27FC236}">
                <a16:creationId xmlns:a16="http://schemas.microsoft.com/office/drawing/2014/main" id="{C14BF4D7-D31E-4106-9DE8-EDCCCDDE2785}"/>
              </a:ext>
            </a:extLst>
          </p:cNvPr>
          <p:cNvPicPr>
            <a:picLocks noChangeAspect="1"/>
          </p:cNvPicPr>
          <p:nvPr/>
        </p:nvPicPr>
        <p:blipFill>
          <a:blip r:embed="rId4"/>
          <a:stretch>
            <a:fillRect/>
          </a:stretch>
        </p:blipFill>
        <p:spPr>
          <a:xfrm>
            <a:off x="9314541" y="3316800"/>
            <a:ext cx="2209679" cy="1923485"/>
          </a:xfrm>
          <a:prstGeom prst="rect">
            <a:avLst/>
          </a:prstGeom>
        </p:spPr>
      </p:pic>
      <p:pic>
        <p:nvPicPr>
          <p:cNvPr id="8" name="Picture 7">
            <a:extLst>
              <a:ext uri="{FF2B5EF4-FFF2-40B4-BE49-F238E27FC236}">
                <a16:creationId xmlns:a16="http://schemas.microsoft.com/office/drawing/2014/main" id="{8643D7B2-BB6F-4B30-9435-C3B7F3C2604A}"/>
              </a:ext>
            </a:extLst>
          </p:cNvPr>
          <p:cNvPicPr>
            <a:picLocks noChangeAspect="1"/>
          </p:cNvPicPr>
          <p:nvPr/>
        </p:nvPicPr>
        <p:blipFill>
          <a:blip r:embed="rId5"/>
          <a:stretch>
            <a:fillRect/>
          </a:stretch>
        </p:blipFill>
        <p:spPr>
          <a:xfrm>
            <a:off x="2455030" y="3326688"/>
            <a:ext cx="2533321" cy="1923485"/>
          </a:xfrm>
          <a:prstGeom prst="rect">
            <a:avLst/>
          </a:prstGeom>
        </p:spPr>
      </p:pic>
      <p:pic>
        <p:nvPicPr>
          <p:cNvPr id="9" name="Picture 8">
            <a:extLst>
              <a:ext uri="{FF2B5EF4-FFF2-40B4-BE49-F238E27FC236}">
                <a16:creationId xmlns:a16="http://schemas.microsoft.com/office/drawing/2014/main" id="{306792F6-59F0-4A13-9976-DAA3165BD7FE}"/>
              </a:ext>
            </a:extLst>
          </p:cNvPr>
          <p:cNvPicPr>
            <a:picLocks noChangeAspect="1"/>
          </p:cNvPicPr>
          <p:nvPr/>
        </p:nvPicPr>
        <p:blipFill>
          <a:blip r:embed="rId6"/>
          <a:stretch>
            <a:fillRect/>
          </a:stretch>
        </p:blipFill>
        <p:spPr>
          <a:xfrm>
            <a:off x="72205" y="3307278"/>
            <a:ext cx="2264039" cy="1911832"/>
          </a:xfrm>
          <a:prstGeom prst="rect">
            <a:avLst/>
          </a:prstGeom>
        </p:spPr>
      </p:pic>
      <p:pic>
        <p:nvPicPr>
          <p:cNvPr id="10" name="Picture 9">
            <a:extLst>
              <a:ext uri="{FF2B5EF4-FFF2-40B4-BE49-F238E27FC236}">
                <a16:creationId xmlns:a16="http://schemas.microsoft.com/office/drawing/2014/main" id="{6A239724-8BD3-445E-8A10-3FADF60D712A}"/>
              </a:ext>
            </a:extLst>
          </p:cNvPr>
          <p:cNvPicPr>
            <a:picLocks noChangeAspect="1"/>
          </p:cNvPicPr>
          <p:nvPr/>
        </p:nvPicPr>
        <p:blipFill>
          <a:blip r:embed="rId7"/>
          <a:stretch>
            <a:fillRect/>
          </a:stretch>
        </p:blipFill>
        <p:spPr>
          <a:xfrm>
            <a:off x="1212121" y="5215014"/>
            <a:ext cx="368377" cy="166711"/>
          </a:xfrm>
          <a:prstGeom prst="rect">
            <a:avLst/>
          </a:prstGeom>
        </p:spPr>
      </p:pic>
      <p:pic>
        <p:nvPicPr>
          <p:cNvPr id="17" name="Picture 16">
            <a:extLst>
              <a:ext uri="{FF2B5EF4-FFF2-40B4-BE49-F238E27FC236}">
                <a16:creationId xmlns:a16="http://schemas.microsoft.com/office/drawing/2014/main" id="{C574B1D7-1801-4F74-AF80-7BF624CB9C91}"/>
              </a:ext>
            </a:extLst>
          </p:cNvPr>
          <p:cNvPicPr>
            <a:picLocks noChangeAspect="1"/>
          </p:cNvPicPr>
          <p:nvPr/>
        </p:nvPicPr>
        <p:blipFill>
          <a:blip r:embed="rId7"/>
          <a:stretch>
            <a:fillRect/>
          </a:stretch>
        </p:blipFill>
        <p:spPr>
          <a:xfrm>
            <a:off x="7921306" y="5227376"/>
            <a:ext cx="368377" cy="166711"/>
          </a:xfrm>
          <a:prstGeom prst="rect">
            <a:avLst/>
          </a:prstGeom>
        </p:spPr>
      </p:pic>
      <p:pic>
        <p:nvPicPr>
          <p:cNvPr id="18" name="Picture 17">
            <a:extLst>
              <a:ext uri="{FF2B5EF4-FFF2-40B4-BE49-F238E27FC236}">
                <a16:creationId xmlns:a16="http://schemas.microsoft.com/office/drawing/2014/main" id="{0DA23E90-D30D-404C-AE28-911FBDC33045}"/>
              </a:ext>
            </a:extLst>
          </p:cNvPr>
          <p:cNvPicPr>
            <a:picLocks noChangeAspect="1"/>
          </p:cNvPicPr>
          <p:nvPr/>
        </p:nvPicPr>
        <p:blipFill>
          <a:blip r:embed="rId7"/>
          <a:stretch>
            <a:fillRect/>
          </a:stretch>
        </p:blipFill>
        <p:spPr>
          <a:xfrm>
            <a:off x="10458191" y="5201102"/>
            <a:ext cx="368377" cy="166711"/>
          </a:xfrm>
          <a:prstGeom prst="rect">
            <a:avLst/>
          </a:prstGeom>
        </p:spPr>
      </p:pic>
      <p:pic>
        <p:nvPicPr>
          <p:cNvPr id="19" name="Picture 18">
            <a:extLst>
              <a:ext uri="{FF2B5EF4-FFF2-40B4-BE49-F238E27FC236}">
                <a16:creationId xmlns:a16="http://schemas.microsoft.com/office/drawing/2014/main" id="{74D727FE-B283-4837-AC5C-C3D3DD02FD29}"/>
              </a:ext>
            </a:extLst>
          </p:cNvPr>
          <p:cNvPicPr>
            <a:picLocks noChangeAspect="1"/>
          </p:cNvPicPr>
          <p:nvPr/>
        </p:nvPicPr>
        <p:blipFill>
          <a:blip r:embed="rId7"/>
          <a:stretch>
            <a:fillRect/>
          </a:stretch>
        </p:blipFill>
        <p:spPr>
          <a:xfrm>
            <a:off x="3902319" y="5224943"/>
            <a:ext cx="368377" cy="166711"/>
          </a:xfrm>
          <a:prstGeom prst="rect">
            <a:avLst/>
          </a:prstGeom>
        </p:spPr>
      </p:pic>
      <p:sp>
        <p:nvSpPr>
          <p:cNvPr id="21" name="Rectangle 20">
            <a:extLst>
              <a:ext uri="{FF2B5EF4-FFF2-40B4-BE49-F238E27FC236}">
                <a16:creationId xmlns:a16="http://schemas.microsoft.com/office/drawing/2014/main" id="{43886416-685D-4641-8C0B-C06046308BD2}"/>
              </a:ext>
            </a:extLst>
          </p:cNvPr>
          <p:cNvSpPr/>
          <p:nvPr/>
        </p:nvSpPr>
        <p:spPr>
          <a:xfrm>
            <a:off x="6558788" y="2799380"/>
            <a:ext cx="5080640" cy="461665"/>
          </a:xfrm>
          <a:prstGeom prst="rect">
            <a:avLst/>
          </a:prstGeom>
        </p:spPr>
        <p:txBody>
          <a:bodyPr wrap="square">
            <a:spAutoFit/>
          </a:bodyPr>
          <a:lstStyle/>
          <a:p>
            <a:pPr algn="ctr" defTabSz="609585">
              <a:defRPr/>
            </a:pPr>
            <a:r>
              <a:rPr lang="nl-NL" sz="1200" b="1" dirty="0">
                <a:solidFill>
                  <a:prstClr val="black"/>
                </a:solidFill>
                <a:cs typeface="Arial" panose="020B0604020202020204" pitchFamily="34" charset="0"/>
              </a:rPr>
              <a:t>Figure 3: </a:t>
            </a:r>
            <a:r>
              <a:rPr lang="en-GB" sz="1200" b="1" dirty="0">
                <a:solidFill>
                  <a:prstClr val="black"/>
                </a:solidFill>
                <a:cs typeface="Arial" panose="020B0604020202020204" pitchFamily="34" charset="0"/>
              </a:rPr>
              <a:t>Percent change in serum LH and FSH from baseline values after transdermal T replacement therapy from days 1–90</a:t>
            </a:r>
            <a:r>
              <a:rPr lang="nl-NL" sz="1200" b="1" dirty="0">
                <a:solidFill>
                  <a:prstClr val="black"/>
                </a:solidFill>
                <a:cs typeface="Arial" panose="020B0604020202020204" pitchFamily="34" charset="0"/>
              </a:rPr>
              <a:t>  </a:t>
            </a:r>
            <a:endParaRPr lang="en-GB" sz="1200" dirty="0">
              <a:solidFill>
                <a:prstClr val="black"/>
              </a:solidFill>
              <a:cs typeface="Arial" panose="020B0604020202020204" pitchFamily="34" charset="0"/>
            </a:endParaRPr>
          </a:p>
        </p:txBody>
      </p:sp>
      <p:grpSp>
        <p:nvGrpSpPr>
          <p:cNvPr id="22" name="Group 5">
            <a:extLst>
              <a:ext uri="{FF2B5EF4-FFF2-40B4-BE49-F238E27FC236}">
                <a16:creationId xmlns:a16="http://schemas.microsoft.com/office/drawing/2014/main" id="{BFC8DE6D-2BCE-4E3D-A61A-DDCD48A542C7}"/>
              </a:ext>
            </a:extLst>
          </p:cNvPr>
          <p:cNvGrpSpPr>
            <a:grpSpLocks/>
          </p:cNvGrpSpPr>
          <p:nvPr/>
        </p:nvGrpSpPr>
        <p:grpSpPr bwMode="auto">
          <a:xfrm>
            <a:off x="5065512" y="2691920"/>
            <a:ext cx="1554861" cy="2660995"/>
            <a:chOff x="968" y="768"/>
            <a:chExt cx="4696" cy="2593"/>
          </a:xfrm>
        </p:grpSpPr>
        <p:pic>
          <p:nvPicPr>
            <p:cNvPr id="23" name="Picture 6" descr="white">
              <a:extLst>
                <a:ext uri="{FF2B5EF4-FFF2-40B4-BE49-F238E27FC236}">
                  <a16:creationId xmlns:a16="http://schemas.microsoft.com/office/drawing/2014/main" id="{999BE20F-7FCF-4A45-B9C4-72B3CD447B0F}"/>
                </a:ext>
              </a:extLst>
            </p:cNvPr>
            <p:cNvPicPr>
              <a:picLocks noChangeAspect="1" noChangeArrowheads="1"/>
            </p:cNvPicPr>
            <p:nvPr/>
          </p:nvPicPr>
          <p:blipFill>
            <a:blip r:embed="rId8">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7">
              <a:extLst>
                <a:ext uri="{FF2B5EF4-FFF2-40B4-BE49-F238E27FC236}">
                  <a16:creationId xmlns:a16="http://schemas.microsoft.com/office/drawing/2014/main" id="{6E99B84D-5F26-416B-8664-C53F172BBD63}"/>
                </a:ext>
              </a:extLst>
            </p:cNvPr>
            <p:cNvSpPr>
              <a:spLocks noChangeArrowheads="1"/>
            </p:cNvSpPr>
            <p:nvPr/>
          </p:nvSpPr>
          <p:spPr bwMode="auto">
            <a:xfrm>
              <a:off x="1077" y="841"/>
              <a:ext cx="4401"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rgbClr val="333333"/>
                  </a:solidFill>
                  <a:latin typeface="Verdana" panose="020B0604030504040204" pitchFamily="34" charset="0"/>
                  <a:cs typeface="Arial" panose="020B0604020202020204" pitchFamily="34" charset="0"/>
                </a:defRPr>
              </a:lvl1pPr>
              <a:lvl2pPr marL="742950" indent="-285750">
                <a:spcBef>
                  <a:spcPct val="20000"/>
                </a:spcBef>
                <a:buChar char="–"/>
                <a:defRPr sz="2400">
                  <a:solidFill>
                    <a:srgbClr val="333333"/>
                  </a:solidFill>
                  <a:latin typeface="Verdana" panose="020B0604030504040204" pitchFamily="34" charset="0"/>
                  <a:cs typeface="Arial" panose="020B0604020202020204" pitchFamily="34" charset="0"/>
                </a:defRPr>
              </a:lvl2pPr>
              <a:lvl3pPr marL="1143000" indent="-228600">
                <a:spcBef>
                  <a:spcPct val="20000"/>
                </a:spcBef>
                <a:buChar char="•"/>
                <a:defRPr sz="2000">
                  <a:solidFill>
                    <a:srgbClr val="333333"/>
                  </a:solidFill>
                  <a:latin typeface="Verdana" panose="020B0604030504040204" pitchFamily="34" charset="0"/>
                  <a:cs typeface="Arial" panose="020B0604020202020204" pitchFamily="34" charset="0"/>
                </a:defRPr>
              </a:lvl3pPr>
              <a:lvl4pPr marL="1600200" indent="-228600">
                <a:spcBef>
                  <a:spcPct val="20000"/>
                </a:spcBef>
                <a:buChar char="–"/>
                <a:defRPr>
                  <a:solidFill>
                    <a:srgbClr val="333333"/>
                  </a:solidFill>
                  <a:latin typeface="Verdana" panose="020B0604030504040204" pitchFamily="34" charset="0"/>
                  <a:cs typeface="Arial" panose="020B0604020202020204" pitchFamily="34" charset="0"/>
                </a:defRPr>
              </a:lvl4pPr>
              <a:lvl5pPr marL="2057400" indent="-228600">
                <a:spcBef>
                  <a:spcPct val="20000"/>
                </a:spcBef>
                <a:buChar char="»"/>
                <a:defRPr>
                  <a:solidFill>
                    <a:srgbClr val="333333"/>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9pPr>
            </a:lstStyle>
            <a:p>
              <a:pPr defTabSz="609585">
                <a:spcBef>
                  <a:spcPct val="0"/>
                </a:spcBef>
                <a:buNone/>
                <a:defRPr/>
              </a:pPr>
              <a:endParaRPr lang="fr-BE" altLang="en-US" sz="1800">
                <a:solidFill>
                  <a:prstClr val="black"/>
                </a:solidFill>
                <a:latin typeface="+mn-lt"/>
              </a:endParaRPr>
            </a:p>
          </p:txBody>
        </p:sp>
      </p:grpSp>
      <p:sp>
        <p:nvSpPr>
          <p:cNvPr id="25" name="Rectangle 24">
            <a:extLst>
              <a:ext uri="{FF2B5EF4-FFF2-40B4-BE49-F238E27FC236}">
                <a16:creationId xmlns:a16="http://schemas.microsoft.com/office/drawing/2014/main" id="{8B980213-E189-4FD9-B40C-47769FB8AC15}"/>
              </a:ext>
            </a:extLst>
          </p:cNvPr>
          <p:cNvSpPr/>
          <p:nvPr/>
        </p:nvSpPr>
        <p:spPr>
          <a:xfrm>
            <a:off x="5012118" y="2858013"/>
            <a:ext cx="1552401" cy="646331"/>
          </a:xfrm>
          <a:prstGeom prst="rect">
            <a:avLst/>
          </a:prstGeom>
        </p:spPr>
        <p:txBody>
          <a:bodyPr wrap="square">
            <a:spAutoFit/>
          </a:bodyPr>
          <a:lstStyle/>
          <a:p>
            <a:pPr algn="ctr" defTabSz="609585">
              <a:defRPr/>
            </a:pPr>
            <a:r>
              <a:rPr lang="nl-NL" sz="1200" b="1" u="sng" dirty="0">
                <a:solidFill>
                  <a:prstClr val="black"/>
                </a:solidFill>
                <a:cs typeface="Arial" panose="020B0604020202020204" pitchFamily="34" charset="0"/>
              </a:rPr>
              <a:t>Figures 2 &amp; 3</a:t>
            </a:r>
          </a:p>
          <a:p>
            <a:pPr algn="ctr" defTabSz="609585">
              <a:defRPr/>
            </a:pPr>
            <a:endParaRPr lang="nl-NL" sz="1200" b="1" u="sng" dirty="0">
              <a:solidFill>
                <a:prstClr val="black"/>
              </a:solidFill>
              <a:cs typeface="Arial" panose="020B0604020202020204" pitchFamily="34" charset="0"/>
            </a:endParaRPr>
          </a:p>
          <a:p>
            <a:pPr algn="ctr" defTabSz="609585">
              <a:defRPr/>
            </a:pPr>
            <a:r>
              <a:rPr lang="nl-NL" sz="1200" b="1" u="sng" dirty="0">
                <a:solidFill>
                  <a:prstClr val="black"/>
                </a:solidFill>
                <a:cs typeface="Arial" panose="020B0604020202020204" pitchFamily="34" charset="0"/>
              </a:rPr>
              <a:t>Labels</a:t>
            </a:r>
            <a:endParaRPr lang="en-GB" sz="1200" u="sng" dirty="0">
              <a:solidFill>
                <a:prstClr val="black"/>
              </a:solidFill>
              <a:cs typeface="Arial" panose="020B0604020202020204" pitchFamily="34" charset="0"/>
            </a:endParaRPr>
          </a:p>
        </p:txBody>
      </p:sp>
      <p:pic>
        <p:nvPicPr>
          <p:cNvPr id="13" name="Picture 12">
            <a:extLst>
              <a:ext uri="{FF2B5EF4-FFF2-40B4-BE49-F238E27FC236}">
                <a16:creationId xmlns:a16="http://schemas.microsoft.com/office/drawing/2014/main" id="{178F7FCE-2194-4FD3-B9F1-160B2D55B71A}"/>
              </a:ext>
            </a:extLst>
          </p:cNvPr>
          <p:cNvPicPr>
            <a:picLocks noChangeAspect="1"/>
          </p:cNvPicPr>
          <p:nvPr/>
        </p:nvPicPr>
        <p:blipFill>
          <a:blip r:embed="rId9"/>
          <a:stretch>
            <a:fillRect/>
          </a:stretch>
        </p:blipFill>
        <p:spPr>
          <a:xfrm>
            <a:off x="5207671" y="3711953"/>
            <a:ext cx="232891" cy="238811"/>
          </a:xfrm>
          <a:prstGeom prst="rect">
            <a:avLst/>
          </a:prstGeom>
        </p:spPr>
      </p:pic>
      <p:pic>
        <p:nvPicPr>
          <p:cNvPr id="14" name="Picture 13">
            <a:extLst>
              <a:ext uri="{FF2B5EF4-FFF2-40B4-BE49-F238E27FC236}">
                <a16:creationId xmlns:a16="http://schemas.microsoft.com/office/drawing/2014/main" id="{42E61875-33D5-49AC-9077-07719E7623E5}"/>
              </a:ext>
            </a:extLst>
          </p:cNvPr>
          <p:cNvPicPr>
            <a:picLocks noChangeAspect="1"/>
          </p:cNvPicPr>
          <p:nvPr/>
        </p:nvPicPr>
        <p:blipFill>
          <a:blip r:embed="rId10"/>
          <a:stretch>
            <a:fillRect/>
          </a:stretch>
        </p:blipFill>
        <p:spPr>
          <a:xfrm>
            <a:off x="5194545" y="4184298"/>
            <a:ext cx="259141" cy="256981"/>
          </a:xfrm>
          <a:prstGeom prst="rect">
            <a:avLst/>
          </a:prstGeom>
        </p:spPr>
      </p:pic>
      <p:pic>
        <p:nvPicPr>
          <p:cNvPr id="16" name="Picture 15">
            <a:extLst>
              <a:ext uri="{FF2B5EF4-FFF2-40B4-BE49-F238E27FC236}">
                <a16:creationId xmlns:a16="http://schemas.microsoft.com/office/drawing/2014/main" id="{E1AB5A13-700D-4612-86AF-C5E670774931}"/>
              </a:ext>
            </a:extLst>
          </p:cNvPr>
          <p:cNvPicPr>
            <a:picLocks noChangeAspect="1"/>
          </p:cNvPicPr>
          <p:nvPr/>
        </p:nvPicPr>
        <p:blipFill>
          <a:blip r:embed="rId11"/>
          <a:stretch>
            <a:fillRect/>
          </a:stretch>
        </p:blipFill>
        <p:spPr>
          <a:xfrm>
            <a:off x="5206405" y="4628698"/>
            <a:ext cx="288093" cy="272659"/>
          </a:xfrm>
          <a:prstGeom prst="rect">
            <a:avLst/>
          </a:prstGeom>
        </p:spPr>
      </p:pic>
      <p:sp>
        <p:nvSpPr>
          <p:cNvPr id="31" name="Rectangle 30">
            <a:extLst>
              <a:ext uri="{FF2B5EF4-FFF2-40B4-BE49-F238E27FC236}">
                <a16:creationId xmlns:a16="http://schemas.microsoft.com/office/drawing/2014/main" id="{ACCF2753-0B78-42D1-9A6A-F36D34E216F0}"/>
              </a:ext>
            </a:extLst>
          </p:cNvPr>
          <p:cNvSpPr/>
          <p:nvPr/>
        </p:nvSpPr>
        <p:spPr>
          <a:xfrm>
            <a:off x="5427933" y="3683415"/>
            <a:ext cx="1124292" cy="276999"/>
          </a:xfrm>
          <a:prstGeom prst="rect">
            <a:avLst/>
          </a:prstGeom>
        </p:spPr>
        <p:txBody>
          <a:bodyPr wrap="square">
            <a:spAutoFit/>
          </a:bodyPr>
          <a:lstStyle/>
          <a:p>
            <a:pPr algn="ctr" defTabSz="609585">
              <a:defRPr/>
            </a:pPr>
            <a:r>
              <a:rPr lang="nl-NL" sz="1200" b="1" dirty="0">
                <a:solidFill>
                  <a:prstClr val="black"/>
                </a:solidFill>
                <a:cs typeface="Arial" panose="020B0604020202020204" pitchFamily="34" charset="0"/>
              </a:rPr>
              <a:t>50mg T gel</a:t>
            </a:r>
            <a:endParaRPr lang="en-GB" sz="1200" dirty="0">
              <a:solidFill>
                <a:prstClr val="black"/>
              </a:solidFill>
              <a:cs typeface="Arial" panose="020B0604020202020204" pitchFamily="34" charset="0"/>
            </a:endParaRPr>
          </a:p>
        </p:txBody>
      </p:sp>
      <p:sp>
        <p:nvSpPr>
          <p:cNvPr id="32" name="Rectangle 31">
            <a:extLst>
              <a:ext uri="{FF2B5EF4-FFF2-40B4-BE49-F238E27FC236}">
                <a16:creationId xmlns:a16="http://schemas.microsoft.com/office/drawing/2014/main" id="{FCAA43F4-69F5-4CBD-BEB2-26A6141575C7}"/>
              </a:ext>
            </a:extLst>
          </p:cNvPr>
          <p:cNvSpPr/>
          <p:nvPr/>
        </p:nvSpPr>
        <p:spPr>
          <a:xfrm>
            <a:off x="5427933" y="4174290"/>
            <a:ext cx="1203876" cy="276999"/>
          </a:xfrm>
          <a:prstGeom prst="rect">
            <a:avLst/>
          </a:prstGeom>
        </p:spPr>
        <p:txBody>
          <a:bodyPr wrap="square">
            <a:spAutoFit/>
          </a:bodyPr>
          <a:lstStyle/>
          <a:p>
            <a:pPr algn="ctr" defTabSz="609585">
              <a:defRPr/>
            </a:pPr>
            <a:r>
              <a:rPr lang="nl-NL" sz="1200" b="1" dirty="0">
                <a:solidFill>
                  <a:prstClr val="black"/>
                </a:solidFill>
                <a:cs typeface="Arial" panose="020B0604020202020204" pitchFamily="34" charset="0"/>
              </a:rPr>
              <a:t>100mg T gel</a:t>
            </a:r>
            <a:endParaRPr lang="en-GB" sz="1200" dirty="0">
              <a:solidFill>
                <a:prstClr val="black"/>
              </a:solidFill>
              <a:cs typeface="Arial" panose="020B0604020202020204" pitchFamily="34" charset="0"/>
            </a:endParaRPr>
          </a:p>
        </p:txBody>
      </p:sp>
      <p:sp>
        <p:nvSpPr>
          <p:cNvPr id="33" name="Rectangle 32">
            <a:extLst>
              <a:ext uri="{FF2B5EF4-FFF2-40B4-BE49-F238E27FC236}">
                <a16:creationId xmlns:a16="http://schemas.microsoft.com/office/drawing/2014/main" id="{9CDC32ED-3BE0-4BB1-A9DF-08F7CCADD49A}"/>
              </a:ext>
            </a:extLst>
          </p:cNvPr>
          <p:cNvSpPr/>
          <p:nvPr/>
        </p:nvSpPr>
        <p:spPr>
          <a:xfrm>
            <a:off x="5427933" y="4651654"/>
            <a:ext cx="1209607" cy="276999"/>
          </a:xfrm>
          <a:prstGeom prst="rect">
            <a:avLst/>
          </a:prstGeom>
        </p:spPr>
        <p:txBody>
          <a:bodyPr wrap="square">
            <a:spAutoFit/>
          </a:bodyPr>
          <a:lstStyle/>
          <a:p>
            <a:pPr algn="ctr" defTabSz="609585">
              <a:defRPr/>
            </a:pPr>
            <a:r>
              <a:rPr lang="nl-NL" sz="1200" b="1" dirty="0">
                <a:solidFill>
                  <a:prstClr val="black"/>
                </a:solidFill>
                <a:cs typeface="Arial" panose="020B0604020202020204" pitchFamily="34" charset="0"/>
              </a:rPr>
              <a:t>5mg T patch</a:t>
            </a:r>
            <a:endParaRPr lang="en-GB" sz="1200" dirty="0">
              <a:solidFill>
                <a:prstClr val="black"/>
              </a:solidFill>
              <a:cs typeface="Arial" panose="020B0604020202020204" pitchFamily="34" charset="0"/>
            </a:endParaRPr>
          </a:p>
        </p:txBody>
      </p:sp>
      <p:sp>
        <p:nvSpPr>
          <p:cNvPr id="34" name="Rectangle 4">
            <a:extLst>
              <a:ext uri="{FF2B5EF4-FFF2-40B4-BE49-F238E27FC236}">
                <a16:creationId xmlns:a16="http://schemas.microsoft.com/office/drawing/2014/main" id="{882E6BC2-FE8A-49F8-8F95-2D42D9227614}"/>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Tree>
    <p:extLst>
      <p:ext uri="{BB962C8B-B14F-4D97-AF65-F5344CB8AC3E}">
        <p14:creationId xmlns:p14="http://schemas.microsoft.com/office/powerpoint/2010/main" val="75133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52C2B10-A279-4ECA-91F4-55E243C940FE}"/>
              </a:ext>
            </a:extLst>
          </p:cNvPr>
          <p:cNvSpPr>
            <a:spLocks noGrp="1" noChangeArrowheads="1"/>
          </p:cNvSpPr>
          <p:nvPr>
            <p:ph type="title"/>
          </p:nvPr>
        </p:nvSpPr>
        <p:spPr>
          <a:xfrm>
            <a:off x="437987" y="351891"/>
            <a:ext cx="10652454" cy="71173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Sexual Function (6 Months)</a:t>
            </a:r>
            <a:endParaRPr lang="nl-NL" altLang="en-US" sz="3200" b="1" dirty="0"/>
          </a:p>
        </p:txBody>
      </p:sp>
      <p:sp>
        <p:nvSpPr>
          <p:cNvPr id="28675" name="Rectangle 5">
            <a:extLst>
              <a:ext uri="{FF2B5EF4-FFF2-40B4-BE49-F238E27FC236}">
                <a16:creationId xmlns:a16="http://schemas.microsoft.com/office/drawing/2014/main" id="{E9164FC2-29EC-463B-A23F-9C05714EE32B}"/>
              </a:ext>
            </a:extLst>
          </p:cNvPr>
          <p:cNvSpPr>
            <a:spLocks noGrp="1" noChangeArrowheads="1"/>
          </p:cNvSpPr>
          <p:nvPr>
            <p:ph type="body" idx="1"/>
          </p:nvPr>
        </p:nvSpPr>
        <p:spPr>
          <a:xfrm>
            <a:off x="83127" y="1341438"/>
            <a:ext cx="5508050" cy="4525962"/>
          </a:xfrm>
          <a:noFill/>
        </p:spPr>
        <p:txBody>
          <a:bodyPr/>
          <a:lstStyle/>
          <a:p>
            <a:pPr eaLnBrk="1" hangingPunct="1">
              <a:lnSpc>
                <a:spcPct val="90000"/>
              </a:lnSpc>
              <a:buFontTx/>
              <a:buNone/>
            </a:pPr>
            <a:endParaRPr lang="en-US" altLang="en-US" dirty="0"/>
          </a:p>
          <a:p>
            <a:pPr lvl="1" eaLnBrk="1" hangingPunct="1">
              <a:lnSpc>
                <a:spcPct val="90000"/>
              </a:lnSpc>
              <a:buFontTx/>
              <a:buChar char="•"/>
            </a:pPr>
            <a:r>
              <a:rPr lang="en-US" altLang="en-US" dirty="0">
                <a:solidFill>
                  <a:schemeClr val="accent5"/>
                </a:solidFill>
              </a:rPr>
              <a:t>Similar scores at baseline </a:t>
            </a:r>
          </a:p>
          <a:p>
            <a:pPr lvl="1" eaLnBrk="1" hangingPunct="1">
              <a:lnSpc>
                <a:spcPct val="90000"/>
              </a:lnSpc>
              <a:buFontTx/>
              <a:buChar char="•"/>
            </a:pPr>
            <a:r>
              <a:rPr lang="en-US" altLang="en-US" dirty="0">
                <a:solidFill>
                  <a:schemeClr val="accent5"/>
                </a:solidFill>
              </a:rPr>
              <a:t>Significant improvement compared to baseline in:</a:t>
            </a:r>
          </a:p>
          <a:p>
            <a:pPr lvl="2" eaLnBrk="1" hangingPunct="1">
              <a:lnSpc>
                <a:spcPct val="90000"/>
              </a:lnSpc>
              <a:buFont typeface="Verdana" panose="020B0604030504040204" pitchFamily="34" charset="0"/>
              <a:buChar char="–"/>
            </a:pPr>
            <a:r>
              <a:rPr lang="en-US" altLang="en-US" dirty="0">
                <a:solidFill>
                  <a:schemeClr val="accent5"/>
                </a:solidFill>
              </a:rPr>
              <a:t>Sexual motivation</a:t>
            </a:r>
          </a:p>
          <a:p>
            <a:pPr lvl="2" eaLnBrk="1" hangingPunct="1">
              <a:lnSpc>
                <a:spcPct val="90000"/>
              </a:lnSpc>
              <a:buFont typeface="Verdana" panose="020B0604030504040204" pitchFamily="34" charset="0"/>
              <a:buChar char="–"/>
            </a:pPr>
            <a:r>
              <a:rPr lang="en-US" altLang="en-US" dirty="0">
                <a:solidFill>
                  <a:schemeClr val="accent5"/>
                </a:solidFill>
              </a:rPr>
              <a:t>Sexual performance</a:t>
            </a:r>
          </a:p>
          <a:p>
            <a:pPr lvl="2" eaLnBrk="1" hangingPunct="1">
              <a:lnSpc>
                <a:spcPct val="90000"/>
              </a:lnSpc>
              <a:buFont typeface="Verdana" panose="020B0604030504040204" pitchFamily="34" charset="0"/>
              <a:buChar char="–"/>
            </a:pPr>
            <a:r>
              <a:rPr lang="en-US" altLang="en-US" dirty="0">
                <a:solidFill>
                  <a:schemeClr val="accent5"/>
                </a:solidFill>
              </a:rPr>
              <a:t>Sexual desire</a:t>
            </a:r>
          </a:p>
          <a:p>
            <a:pPr lvl="2" eaLnBrk="1" hangingPunct="1">
              <a:lnSpc>
                <a:spcPct val="90000"/>
              </a:lnSpc>
              <a:buFont typeface="Verdana" panose="020B0604030504040204" pitchFamily="34" charset="0"/>
              <a:buChar char="–"/>
            </a:pPr>
            <a:r>
              <a:rPr lang="en-US" altLang="en-US" dirty="0">
                <a:solidFill>
                  <a:schemeClr val="accent5"/>
                </a:solidFill>
              </a:rPr>
              <a:t>Satisfaction with erection</a:t>
            </a:r>
          </a:p>
          <a:p>
            <a:pPr lvl="2" eaLnBrk="1" hangingPunct="1">
              <a:lnSpc>
                <a:spcPct val="90000"/>
              </a:lnSpc>
              <a:buFont typeface="Verdana" panose="020B0604030504040204" pitchFamily="34" charset="0"/>
              <a:buChar char="–"/>
            </a:pPr>
            <a:r>
              <a:rPr lang="en-US" altLang="en-US" dirty="0">
                <a:solidFill>
                  <a:schemeClr val="accent5"/>
                </a:solidFill>
              </a:rPr>
              <a:t>For parameters (p=0.0001)</a:t>
            </a:r>
            <a:endParaRPr lang="nl-NL" altLang="en-US" dirty="0">
              <a:solidFill>
                <a:schemeClr val="accent5"/>
              </a:solidFill>
            </a:endParaRPr>
          </a:p>
        </p:txBody>
      </p:sp>
      <p:grpSp>
        <p:nvGrpSpPr>
          <p:cNvPr id="28676" name="Group 6">
            <a:extLst>
              <a:ext uri="{FF2B5EF4-FFF2-40B4-BE49-F238E27FC236}">
                <a16:creationId xmlns:a16="http://schemas.microsoft.com/office/drawing/2014/main" id="{C470347E-55BF-4420-BC65-B9B220F36E1A}"/>
              </a:ext>
            </a:extLst>
          </p:cNvPr>
          <p:cNvGrpSpPr>
            <a:grpSpLocks/>
          </p:cNvGrpSpPr>
          <p:nvPr/>
        </p:nvGrpSpPr>
        <p:grpSpPr bwMode="auto">
          <a:xfrm>
            <a:off x="5992813" y="1169377"/>
            <a:ext cx="4852622" cy="4961549"/>
            <a:chOff x="3434" y="688"/>
            <a:chExt cx="2696" cy="2918"/>
          </a:xfrm>
        </p:grpSpPr>
        <p:grpSp>
          <p:nvGrpSpPr>
            <p:cNvPr id="28681" name="Group 7">
              <a:extLst>
                <a:ext uri="{FF2B5EF4-FFF2-40B4-BE49-F238E27FC236}">
                  <a16:creationId xmlns:a16="http://schemas.microsoft.com/office/drawing/2014/main" id="{46A1EA54-9AA9-41E2-B3B2-46B5A12A810A}"/>
                </a:ext>
              </a:extLst>
            </p:cNvPr>
            <p:cNvGrpSpPr>
              <a:grpSpLocks/>
            </p:cNvGrpSpPr>
            <p:nvPr/>
          </p:nvGrpSpPr>
          <p:grpSpPr bwMode="auto">
            <a:xfrm>
              <a:off x="3434" y="688"/>
              <a:ext cx="2696" cy="2918"/>
              <a:chOff x="3149" y="688"/>
              <a:chExt cx="2981" cy="2918"/>
            </a:xfrm>
          </p:grpSpPr>
          <p:pic>
            <p:nvPicPr>
              <p:cNvPr id="28688" name="Picture 8" descr="white">
                <a:extLst>
                  <a:ext uri="{FF2B5EF4-FFF2-40B4-BE49-F238E27FC236}">
                    <a16:creationId xmlns:a16="http://schemas.microsoft.com/office/drawing/2014/main" id="{189ACD1B-6A6C-44B5-B77B-59AE0474DA7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AutoShape 9">
                <a:extLst>
                  <a:ext uri="{FF2B5EF4-FFF2-40B4-BE49-F238E27FC236}">
                    <a16:creationId xmlns:a16="http://schemas.microsoft.com/office/drawing/2014/main" id="{F1E8351F-D670-450B-917D-36DEB6D84BFB}"/>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28682" name="Picture 10" descr="sex 2 2">
              <a:extLst>
                <a:ext uri="{FF2B5EF4-FFF2-40B4-BE49-F238E27FC236}">
                  <a16:creationId xmlns:a16="http://schemas.microsoft.com/office/drawing/2014/main" id="{41910396-7B7E-4F42-B4F3-73CD2A35C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 y="831"/>
              <a:ext cx="2368"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1">
              <a:extLst>
                <a:ext uri="{FF2B5EF4-FFF2-40B4-BE49-F238E27FC236}">
                  <a16:creationId xmlns:a16="http://schemas.microsoft.com/office/drawing/2014/main" id="{32EE5D66-660A-4E18-AEF0-47A17C17C259}"/>
                </a:ext>
              </a:extLst>
            </p:cNvPr>
            <p:cNvSpPr txBox="1">
              <a:spLocks noChangeArrowheads="1"/>
            </p:cNvSpPr>
            <p:nvPr/>
          </p:nvSpPr>
          <p:spPr bwMode="auto">
            <a:xfrm>
              <a:off x="5293" y="2123"/>
              <a:ext cx="294" cy="12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800" dirty="0">
                  <a:solidFill>
                    <a:schemeClr val="accent5"/>
                  </a:solidFill>
                  <a:latin typeface="Arial" panose="020B0604020202020204" pitchFamily="34" charset="0"/>
                  <a:sym typeface="Wingdings 3" panose="05040102010807070707" pitchFamily="18" charset="2"/>
                </a:rPr>
                <a:t>T patch</a:t>
              </a:r>
              <a:endParaRPr lang="en-GB" altLang="en-US" sz="800" dirty="0">
                <a:solidFill>
                  <a:schemeClr val="accent5"/>
                </a:solidFill>
                <a:latin typeface="Arial" panose="020B0604020202020204" pitchFamily="34" charset="0"/>
                <a:sym typeface="Wingdings 3" panose="05040102010807070707" pitchFamily="18" charset="2"/>
              </a:endParaRPr>
            </a:p>
          </p:txBody>
        </p:sp>
        <p:sp>
          <p:nvSpPr>
            <p:cNvPr id="28684" name="Text Box 12">
              <a:extLst>
                <a:ext uri="{FF2B5EF4-FFF2-40B4-BE49-F238E27FC236}">
                  <a16:creationId xmlns:a16="http://schemas.microsoft.com/office/drawing/2014/main" id="{E6893EAB-C43F-4C06-9C1B-A20D61898E91}"/>
                </a:ext>
              </a:extLst>
            </p:cNvPr>
            <p:cNvSpPr txBox="1">
              <a:spLocks noChangeArrowheads="1"/>
            </p:cNvSpPr>
            <p:nvPr/>
          </p:nvSpPr>
          <p:spPr bwMode="auto">
            <a:xfrm>
              <a:off x="5293" y="2208"/>
              <a:ext cx="514"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50 mg/day T gel</a:t>
              </a:r>
              <a:endParaRPr lang="en-GB" altLang="en-US" sz="800" dirty="0">
                <a:solidFill>
                  <a:schemeClr val="accent5"/>
                </a:solidFill>
                <a:latin typeface="Arial" panose="020B0604020202020204" pitchFamily="34" charset="0"/>
                <a:sym typeface="Wingdings 3" panose="05040102010807070707" pitchFamily="18" charset="2"/>
              </a:endParaRPr>
            </a:p>
          </p:txBody>
        </p:sp>
        <p:sp>
          <p:nvSpPr>
            <p:cNvPr id="28685" name="Text Box 13">
              <a:extLst>
                <a:ext uri="{FF2B5EF4-FFF2-40B4-BE49-F238E27FC236}">
                  <a16:creationId xmlns:a16="http://schemas.microsoft.com/office/drawing/2014/main" id="{7CFC0256-B8A8-4965-8E27-CE8C02E9BBB3}"/>
                </a:ext>
              </a:extLst>
            </p:cNvPr>
            <p:cNvSpPr txBox="1">
              <a:spLocks noChangeArrowheads="1"/>
            </p:cNvSpPr>
            <p:nvPr/>
          </p:nvSpPr>
          <p:spPr bwMode="auto">
            <a:xfrm>
              <a:off x="5287" y="2270"/>
              <a:ext cx="546"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100 mg/day T gel</a:t>
              </a:r>
              <a:endParaRPr lang="en-GB" altLang="en-US" sz="800" dirty="0">
                <a:solidFill>
                  <a:schemeClr val="accent5"/>
                </a:solidFill>
                <a:latin typeface="Arial" panose="020B0604020202020204" pitchFamily="34" charset="0"/>
                <a:sym typeface="Wingdings 2" panose="05020102010507070707" pitchFamily="18" charset="2"/>
              </a:endParaRPr>
            </a:p>
          </p:txBody>
        </p:sp>
        <p:sp>
          <p:nvSpPr>
            <p:cNvPr id="28686" name="Text Box 14">
              <a:extLst>
                <a:ext uri="{FF2B5EF4-FFF2-40B4-BE49-F238E27FC236}">
                  <a16:creationId xmlns:a16="http://schemas.microsoft.com/office/drawing/2014/main" id="{FE807B47-1233-4C68-8217-DA39919C9A95}"/>
                </a:ext>
              </a:extLst>
            </p:cNvPr>
            <p:cNvSpPr txBox="1">
              <a:spLocks noChangeArrowheads="1"/>
            </p:cNvSpPr>
            <p:nvPr/>
          </p:nvSpPr>
          <p:spPr bwMode="auto">
            <a:xfrm>
              <a:off x="5293" y="2345"/>
              <a:ext cx="597"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50-75 mg/day T gel</a:t>
              </a:r>
              <a:endParaRPr lang="en-GB" altLang="en-US" sz="800" dirty="0">
                <a:solidFill>
                  <a:schemeClr val="accent5"/>
                </a:solidFill>
                <a:latin typeface="Arial" panose="020B0604020202020204" pitchFamily="34" charset="0"/>
                <a:sym typeface="Wingdings 2" panose="05020102010507070707" pitchFamily="18" charset="2"/>
              </a:endParaRPr>
            </a:p>
          </p:txBody>
        </p:sp>
        <p:sp>
          <p:nvSpPr>
            <p:cNvPr id="28687" name="Text Box 15">
              <a:extLst>
                <a:ext uri="{FF2B5EF4-FFF2-40B4-BE49-F238E27FC236}">
                  <a16:creationId xmlns:a16="http://schemas.microsoft.com/office/drawing/2014/main" id="{B5F22782-E490-4C52-92FC-4ECBE8E08CC2}"/>
                </a:ext>
              </a:extLst>
            </p:cNvPr>
            <p:cNvSpPr txBox="1">
              <a:spLocks noChangeArrowheads="1"/>
            </p:cNvSpPr>
            <p:nvPr/>
          </p:nvSpPr>
          <p:spPr bwMode="auto">
            <a:xfrm>
              <a:off x="5284" y="2415"/>
              <a:ext cx="629"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100-75 mg/day T gel</a:t>
              </a:r>
              <a:endParaRPr lang="en-GB" altLang="en-US" sz="800" dirty="0">
                <a:solidFill>
                  <a:schemeClr val="accent5"/>
                </a:solidFill>
                <a:latin typeface="Arial" panose="020B0604020202020204" pitchFamily="34" charset="0"/>
                <a:sym typeface="Wingdings 2" panose="05020102010507070707" pitchFamily="18" charset="2"/>
              </a:endParaRPr>
            </a:p>
          </p:txBody>
        </p:sp>
      </p:grpSp>
      <p:sp>
        <p:nvSpPr>
          <p:cNvPr id="28677" name="Text Box 16">
            <a:extLst>
              <a:ext uri="{FF2B5EF4-FFF2-40B4-BE49-F238E27FC236}">
                <a16:creationId xmlns:a16="http://schemas.microsoft.com/office/drawing/2014/main" id="{15CAAB9A-19C0-46BE-BCD5-898769D97FDE}"/>
              </a:ext>
            </a:extLst>
          </p:cNvPr>
          <p:cNvSpPr txBox="1">
            <a:spLocks noChangeArrowheads="1"/>
          </p:cNvSpPr>
          <p:nvPr/>
        </p:nvSpPr>
        <p:spPr bwMode="auto">
          <a:xfrm>
            <a:off x="8135206" y="5875392"/>
            <a:ext cx="484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Day</a:t>
            </a:r>
          </a:p>
        </p:txBody>
      </p:sp>
      <p:sp>
        <p:nvSpPr>
          <p:cNvPr id="28678" name="Text Box 17">
            <a:extLst>
              <a:ext uri="{FF2B5EF4-FFF2-40B4-BE49-F238E27FC236}">
                <a16:creationId xmlns:a16="http://schemas.microsoft.com/office/drawing/2014/main" id="{4760F7CA-D04A-4194-BD16-6741D33CEDA3}"/>
              </a:ext>
            </a:extLst>
          </p:cNvPr>
          <p:cNvSpPr txBox="1">
            <a:spLocks noChangeArrowheads="1"/>
          </p:cNvSpPr>
          <p:nvPr/>
        </p:nvSpPr>
        <p:spPr bwMode="auto">
          <a:xfrm rot="-5400000">
            <a:off x="5085361" y="4579144"/>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Performance (0-7)</a:t>
            </a:r>
          </a:p>
        </p:txBody>
      </p:sp>
      <p:sp>
        <p:nvSpPr>
          <p:cNvPr id="28679" name="Text Box 18">
            <a:extLst>
              <a:ext uri="{FF2B5EF4-FFF2-40B4-BE49-F238E27FC236}">
                <a16:creationId xmlns:a16="http://schemas.microsoft.com/office/drawing/2014/main" id="{60EF2FD8-717B-4A7E-9225-2E080C43895F}"/>
              </a:ext>
            </a:extLst>
          </p:cNvPr>
          <p:cNvSpPr txBox="1">
            <a:spLocks noChangeArrowheads="1"/>
          </p:cNvSpPr>
          <p:nvPr/>
        </p:nvSpPr>
        <p:spPr bwMode="auto">
          <a:xfrm rot="-5400000">
            <a:off x="5182718" y="2311521"/>
            <a:ext cx="1436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Motivation (0-7)</a:t>
            </a:r>
          </a:p>
        </p:txBody>
      </p:sp>
      <p:sp>
        <p:nvSpPr>
          <p:cNvPr id="28680" name="Text Box 19">
            <a:extLst>
              <a:ext uri="{FF2B5EF4-FFF2-40B4-BE49-F238E27FC236}">
                <a16:creationId xmlns:a16="http://schemas.microsoft.com/office/drawing/2014/main" id="{D4204245-066D-45A9-AEAB-BB33046E06CF}"/>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r>
              <a:rPr lang="de-DE" altLang="en-US" sz="1100" i="1" dirty="0"/>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98EAF40D-7300-4352-AFD4-76E6B0C8ADCA}"/>
              </a:ext>
            </a:extLst>
          </p:cNvPr>
          <p:cNvSpPr>
            <a:spLocks noGrp="1" noChangeArrowheads="1"/>
          </p:cNvSpPr>
          <p:nvPr>
            <p:ph type="title"/>
          </p:nvPr>
        </p:nvSpPr>
        <p:spPr>
          <a:xfrm>
            <a:off x="307846" y="262300"/>
            <a:ext cx="10652454" cy="853356"/>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Mood (6 Months)</a:t>
            </a:r>
            <a:endParaRPr lang="nl-NL" altLang="en-US" sz="3200" b="1" dirty="0"/>
          </a:p>
        </p:txBody>
      </p:sp>
      <p:sp>
        <p:nvSpPr>
          <p:cNvPr id="29699" name="Rectangle 5">
            <a:extLst>
              <a:ext uri="{FF2B5EF4-FFF2-40B4-BE49-F238E27FC236}">
                <a16:creationId xmlns:a16="http://schemas.microsoft.com/office/drawing/2014/main" id="{A0FE9D6B-0BCA-46B9-8A8E-CB31ABF1F8E6}"/>
              </a:ext>
            </a:extLst>
          </p:cNvPr>
          <p:cNvSpPr>
            <a:spLocks noGrp="1" noChangeArrowheads="1"/>
          </p:cNvSpPr>
          <p:nvPr>
            <p:ph type="body" idx="1"/>
          </p:nvPr>
        </p:nvSpPr>
        <p:spPr>
          <a:xfrm>
            <a:off x="243043" y="1462882"/>
            <a:ext cx="5261586" cy="4525963"/>
          </a:xfrm>
          <a:noFill/>
        </p:spPr>
        <p:txBody>
          <a:bodyPr/>
          <a:lstStyle/>
          <a:p>
            <a:pPr eaLnBrk="1" hangingPunct="1"/>
            <a:endParaRPr lang="en-US" altLang="en-US" dirty="0">
              <a:latin typeface="Verdana" panose="020B0604030504040204" pitchFamily="34" charset="0"/>
            </a:endParaRPr>
          </a:p>
          <a:p>
            <a:pPr lvl="1" eaLnBrk="1" hangingPunct="1">
              <a:buFontTx/>
              <a:buChar char="•"/>
            </a:pPr>
            <a:r>
              <a:rPr lang="en-US" altLang="en-US" dirty="0">
                <a:solidFill>
                  <a:schemeClr val="accent5"/>
                </a:solidFill>
              </a:rPr>
              <a:t>Similar scores at baseline</a:t>
            </a:r>
          </a:p>
          <a:p>
            <a:pPr lvl="1" eaLnBrk="1" hangingPunct="1">
              <a:buFontTx/>
              <a:buChar char="•"/>
            </a:pPr>
            <a:r>
              <a:rPr lang="en-US" altLang="en-US" dirty="0">
                <a:solidFill>
                  <a:schemeClr val="accent5"/>
                </a:solidFill>
              </a:rPr>
              <a:t>Positive Mood</a:t>
            </a:r>
          </a:p>
          <a:p>
            <a:pPr lvl="2" eaLnBrk="1" hangingPunct="1">
              <a:buFont typeface="Verdana" panose="020B0604030504040204" pitchFamily="34" charset="0"/>
              <a:buChar char="–"/>
            </a:pPr>
            <a:r>
              <a:rPr lang="en-US" altLang="en-US" dirty="0">
                <a:solidFill>
                  <a:schemeClr val="accent5"/>
                </a:solidFill>
              </a:rPr>
              <a:t>showed significant improvement (p=0.0001)</a:t>
            </a:r>
          </a:p>
          <a:p>
            <a:pPr lvl="1" eaLnBrk="1" hangingPunct="1">
              <a:buFontTx/>
              <a:buChar char="•"/>
            </a:pPr>
            <a:r>
              <a:rPr lang="en-US" altLang="en-US" dirty="0">
                <a:solidFill>
                  <a:schemeClr val="accent5"/>
                </a:solidFill>
              </a:rPr>
              <a:t>Negative Mood</a:t>
            </a:r>
          </a:p>
          <a:p>
            <a:pPr lvl="2" eaLnBrk="1" hangingPunct="1">
              <a:buFont typeface="Verdana" panose="020B0604030504040204" pitchFamily="34" charset="0"/>
              <a:buChar char="–"/>
            </a:pPr>
            <a:r>
              <a:rPr lang="en-US" altLang="en-US" dirty="0">
                <a:solidFill>
                  <a:schemeClr val="accent5"/>
                </a:solidFill>
              </a:rPr>
              <a:t>showed significant decreases (p=0.0001)</a:t>
            </a:r>
          </a:p>
          <a:p>
            <a:pPr lvl="2" eaLnBrk="1" hangingPunct="1">
              <a:spcBef>
                <a:spcPct val="40000"/>
              </a:spcBef>
              <a:spcAft>
                <a:spcPct val="10000"/>
              </a:spcAft>
            </a:pPr>
            <a:endParaRPr lang="en-US" altLang="en-US" dirty="0">
              <a:latin typeface="Verdana" panose="020B0604030504040204" pitchFamily="34" charset="0"/>
            </a:endParaRPr>
          </a:p>
        </p:txBody>
      </p:sp>
      <p:grpSp>
        <p:nvGrpSpPr>
          <p:cNvPr id="29700" name="Group 6">
            <a:extLst>
              <a:ext uri="{FF2B5EF4-FFF2-40B4-BE49-F238E27FC236}">
                <a16:creationId xmlns:a16="http://schemas.microsoft.com/office/drawing/2014/main" id="{62C3CDCC-D6D4-4DFE-9880-000E54163BD0}"/>
              </a:ext>
            </a:extLst>
          </p:cNvPr>
          <p:cNvGrpSpPr>
            <a:grpSpLocks/>
          </p:cNvGrpSpPr>
          <p:nvPr/>
        </p:nvGrpSpPr>
        <p:grpSpPr bwMode="auto">
          <a:xfrm>
            <a:off x="5745163" y="1115656"/>
            <a:ext cx="5070676" cy="5061431"/>
            <a:chOff x="3398" y="688"/>
            <a:chExt cx="2696" cy="2918"/>
          </a:xfrm>
        </p:grpSpPr>
        <p:grpSp>
          <p:nvGrpSpPr>
            <p:cNvPr id="29705" name="Group 7">
              <a:extLst>
                <a:ext uri="{FF2B5EF4-FFF2-40B4-BE49-F238E27FC236}">
                  <a16:creationId xmlns:a16="http://schemas.microsoft.com/office/drawing/2014/main" id="{60C39CFE-1840-4951-AACD-935FA4733863}"/>
                </a:ext>
              </a:extLst>
            </p:cNvPr>
            <p:cNvGrpSpPr>
              <a:grpSpLocks/>
            </p:cNvGrpSpPr>
            <p:nvPr/>
          </p:nvGrpSpPr>
          <p:grpSpPr bwMode="auto">
            <a:xfrm>
              <a:off x="3398" y="688"/>
              <a:ext cx="2696" cy="2918"/>
              <a:chOff x="3149" y="688"/>
              <a:chExt cx="2981" cy="2918"/>
            </a:xfrm>
          </p:grpSpPr>
          <p:pic>
            <p:nvPicPr>
              <p:cNvPr id="29712" name="Picture 8" descr="white">
                <a:extLst>
                  <a:ext uri="{FF2B5EF4-FFF2-40B4-BE49-F238E27FC236}">
                    <a16:creationId xmlns:a16="http://schemas.microsoft.com/office/drawing/2014/main" id="{D15A6883-1CCE-4191-AF75-6040D3484E4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AutoShape 9">
                <a:extLst>
                  <a:ext uri="{FF2B5EF4-FFF2-40B4-BE49-F238E27FC236}">
                    <a16:creationId xmlns:a16="http://schemas.microsoft.com/office/drawing/2014/main" id="{5854898D-EF83-4702-B6E0-CF021321DB1F}"/>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29706" name="Picture 10" descr="posneg2">
              <a:extLst>
                <a:ext uri="{FF2B5EF4-FFF2-40B4-BE49-F238E27FC236}">
                  <a16:creationId xmlns:a16="http://schemas.microsoft.com/office/drawing/2014/main" id="{28439EB0-135B-4605-A093-A1F5BA382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906"/>
              <a:ext cx="2138"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1">
              <a:extLst>
                <a:ext uri="{FF2B5EF4-FFF2-40B4-BE49-F238E27FC236}">
                  <a16:creationId xmlns:a16="http://schemas.microsoft.com/office/drawing/2014/main" id="{235F54F7-01AE-4DEB-A935-E2222DCAE01B}"/>
                </a:ext>
              </a:extLst>
            </p:cNvPr>
            <p:cNvSpPr txBox="1">
              <a:spLocks noChangeArrowheads="1"/>
            </p:cNvSpPr>
            <p:nvPr/>
          </p:nvSpPr>
          <p:spPr bwMode="auto">
            <a:xfrm>
              <a:off x="5285" y="2128"/>
              <a:ext cx="281" cy="12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800" dirty="0">
                  <a:solidFill>
                    <a:schemeClr val="accent5"/>
                  </a:solidFill>
                  <a:latin typeface="Arial" panose="020B0604020202020204" pitchFamily="34" charset="0"/>
                  <a:sym typeface="Wingdings 3" panose="05040102010807070707" pitchFamily="18" charset="2"/>
                </a:rPr>
                <a:t>T patch</a:t>
              </a:r>
              <a:endParaRPr lang="en-GB" altLang="en-US" sz="800" dirty="0">
                <a:solidFill>
                  <a:schemeClr val="accent5"/>
                </a:solidFill>
                <a:latin typeface="Arial" panose="020B0604020202020204" pitchFamily="34" charset="0"/>
                <a:sym typeface="Wingdings 3" panose="05040102010807070707" pitchFamily="18" charset="2"/>
              </a:endParaRPr>
            </a:p>
          </p:txBody>
        </p:sp>
        <p:sp>
          <p:nvSpPr>
            <p:cNvPr id="29708" name="Text Box 12">
              <a:extLst>
                <a:ext uri="{FF2B5EF4-FFF2-40B4-BE49-F238E27FC236}">
                  <a16:creationId xmlns:a16="http://schemas.microsoft.com/office/drawing/2014/main" id="{E7305B37-1DC5-4C2B-824C-34F7BEAFAB0E}"/>
                </a:ext>
              </a:extLst>
            </p:cNvPr>
            <p:cNvSpPr txBox="1">
              <a:spLocks noChangeArrowheads="1"/>
            </p:cNvSpPr>
            <p:nvPr/>
          </p:nvSpPr>
          <p:spPr bwMode="auto">
            <a:xfrm>
              <a:off x="5284" y="2211"/>
              <a:ext cx="492"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50 mg/day T gel</a:t>
              </a:r>
              <a:endParaRPr lang="en-GB" altLang="en-US" sz="800" dirty="0">
                <a:solidFill>
                  <a:schemeClr val="accent5"/>
                </a:solidFill>
                <a:latin typeface="Arial" panose="020B0604020202020204" pitchFamily="34" charset="0"/>
                <a:sym typeface="Wingdings 3" panose="05040102010807070707" pitchFamily="18" charset="2"/>
              </a:endParaRPr>
            </a:p>
          </p:txBody>
        </p:sp>
        <p:sp>
          <p:nvSpPr>
            <p:cNvPr id="29709" name="Text Box 13">
              <a:extLst>
                <a:ext uri="{FF2B5EF4-FFF2-40B4-BE49-F238E27FC236}">
                  <a16:creationId xmlns:a16="http://schemas.microsoft.com/office/drawing/2014/main" id="{A60EB6BF-6507-4422-8564-D85D317665BE}"/>
                </a:ext>
              </a:extLst>
            </p:cNvPr>
            <p:cNvSpPr txBox="1">
              <a:spLocks noChangeArrowheads="1"/>
            </p:cNvSpPr>
            <p:nvPr/>
          </p:nvSpPr>
          <p:spPr bwMode="auto">
            <a:xfrm>
              <a:off x="5283" y="2275"/>
              <a:ext cx="523"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100 mg/day T gel</a:t>
              </a:r>
              <a:endParaRPr lang="en-GB" altLang="en-US" sz="800" dirty="0">
                <a:solidFill>
                  <a:schemeClr val="accent5"/>
                </a:solidFill>
                <a:latin typeface="Arial" panose="020B0604020202020204" pitchFamily="34" charset="0"/>
                <a:sym typeface="Wingdings 2" panose="05020102010507070707" pitchFamily="18" charset="2"/>
              </a:endParaRPr>
            </a:p>
          </p:txBody>
        </p:sp>
        <p:sp>
          <p:nvSpPr>
            <p:cNvPr id="29710" name="Text Box 14">
              <a:extLst>
                <a:ext uri="{FF2B5EF4-FFF2-40B4-BE49-F238E27FC236}">
                  <a16:creationId xmlns:a16="http://schemas.microsoft.com/office/drawing/2014/main" id="{7C8ACA5F-5AF8-45AB-A9DB-8112DAE408CB}"/>
                </a:ext>
              </a:extLst>
            </p:cNvPr>
            <p:cNvSpPr txBox="1">
              <a:spLocks noChangeArrowheads="1"/>
            </p:cNvSpPr>
            <p:nvPr/>
          </p:nvSpPr>
          <p:spPr bwMode="auto">
            <a:xfrm>
              <a:off x="5291" y="2344"/>
              <a:ext cx="571"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50-75 mg/day T gel</a:t>
              </a:r>
              <a:endParaRPr lang="en-GB" altLang="en-US" sz="800" dirty="0">
                <a:solidFill>
                  <a:schemeClr val="accent5"/>
                </a:solidFill>
                <a:latin typeface="Arial" panose="020B0604020202020204" pitchFamily="34" charset="0"/>
                <a:sym typeface="Wingdings 2" panose="05020102010507070707" pitchFamily="18" charset="2"/>
              </a:endParaRPr>
            </a:p>
          </p:txBody>
        </p:sp>
        <p:sp>
          <p:nvSpPr>
            <p:cNvPr id="29711" name="Text Box 15">
              <a:extLst>
                <a:ext uri="{FF2B5EF4-FFF2-40B4-BE49-F238E27FC236}">
                  <a16:creationId xmlns:a16="http://schemas.microsoft.com/office/drawing/2014/main" id="{A13281EF-6D08-4C5A-9634-F52E7785E7E9}"/>
                </a:ext>
              </a:extLst>
            </p:cNvPr>
            <p:cNvSpPr txBox="1">
              <a:spLocks noChangeArrowheads="1"/>
            </p:cNvSpPr>
            <p:nvPr/>
          </p:nvSpPr>
          <p:spPr bwMode="auto">
            <a:xfrm>
              <a:off x="5283" y="2410"/>
              <a:ext cx="602"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latin typeface="Arial" panose="020B0604020202020204" pitchFamily="34" charset="0"/>
                  <a:sym typeface="Wingdings 2" panose="05020102010507070707" pitchFamily="18" charset="2"/>
                </a:rPr>
                <a:t>100-75 mg/day T gel</a:t>
              </a:r>
              <a:endParaRPr lang="en-GB" altLang="en-US" sz="800" dirty="0">
                <a:solidFill>
                  <a:schemeClr val="accent5"/>
                </a:solidFill>
                <a:latin typeface="Arial" panose="020B0604020202020204" pitchFamily="34" charset="0"/>
                <a:sym typeface="Wingdings 2" panose="05020102010507070707" pitchFamily="18" charset="2"/>
              </a:endParaRPr>
            </a:p>
          </p:txBody>
        </p:sp>
      </p:grpSp>
      <p:sp>
        <p:nvSpPr>
          <p:cNvPr id="29701" name="Text Box 16">
            <a:extLst>
              <a:ext uri="{FF2B5EF4-FFF2-40B4-BE49-F238E27FC236}">
                <a16:creationId xmlns:a16="http://schemas.microsoft.com/office/drawing/2014/main" id="{5BEDDAAE-6F4A-4682-A5EA-272E32B02B29}"/>
              </a:ext>
            </a:extLst>
          </p:cNvPr>
          <p:cNvSpPr txBox="1">
            <a:spLocks noChangeArrowheads="1"/>
          </p:cNvSpPr>
          <p:nvPr/>
        </p:nvSpPr>
        <p:spPr bwMode="auto">
          <a:xfrm>
            <a:off x="7796314" y="5930110"/>
            <a:ext cx="484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Day</a:t>
            </a:r>
          </a:p>
        </p:txBody>
      </p:sp>
      <p:sp>
        <p:nvSpPr>
          <p:cNvPr id="29702" name="Text Box 17">
            <a:extLst>
              <a:ext uri="{FF2B5EF4-FFF2-40B4-BE49-F238E27FC236}">
                <a16:creationId xmlns:a16="http://schemas.microsoft.com/office/drawing/2014/main" id="{1D37B4E2-E157-454D-9AA7-B61F02701D8A}"/>
              </a:ext>
            </a:extLst>
          </p:cNvPr>
          <p:cNvSpPr txBox="1">
            <a:spLocks noChangeArrowheads="1"/>
          </p:cNvSpPr>
          <p:nvPr/>
        </p:nvSpPr>
        <p:spPr bwMode="auto">
          <a:xfrm rot="-5400000">
            <a:off x="4703735" y="4526758"/>
            <a:ext cx="1876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Negative moods (0-7)</a:t>
            </a:r>
          </a:p>
        </p:txBody>
      </p:sp>
      <p:sp>
        <p:nvSpPr>
          <p:cNvPr id="29703" name="Text Box 18">
            <a:extLst>
              <a:ext uri="{FF2B5EF4-FFF2-40B4-BE49-F238E27FC236}">
                <a16:creationId xmlns:a16="http://schemas.microsoft.com/office/drawing/2014/main" id="{2D12A4BA-127E-4FAD-967D-0CE7F23C2EFC}"/>
              </a:ext>
            </a:extLst>
          </p:cNvPr>
          <p:cNvSpPr txBox="1">
            <a:spLocks noChangeArrowheads="1"/>
          </p:cNvSpPr>
          <p:nvPr/>
        </p:nvSpPr>
        <p:spPr bwMode="auto">
          <a:xfrm rot="-5400000">
            <a:off x="4731518" y="2346763"/>
            <a:ext cx="1789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Positive moods (0-7)</a:t>
            </a:r>
          </a:p>
        </p:txBody>
      </p:sp>
      <p:sp>
        <p:nvSpPr>
          <p:cNvPr id="18" name="Text Box 19">
            <a:extLst>
              <a:ext uri="{FF2B5EF4-FFF2-40B4-BE49-F238E27FC236}">
                <a16:creationId xmlns:a16="http://schemas.microsoft.com/office/drawing/2014/main" id="{BDC48648-EB63-4858-870B-0293FA5B87F1}"/>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r>
              <a:rPr lang="de-DE" altLang="en-US" sz="1100" i="1" dirty="0"/>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C1F1ADF1-7A11-49FA-84AC-391D1CE0030E}"/>
              </a:ext>
            </a:extLst>
          </p:cNvPr>
          <p:cNvSpPr>
            <a:spLocks noGrp="1" noChangeArrowheads="1"/>
          </p:cNvSpPr>
          <p:nvPr>
            <p:ph type="title"/>
          </p:nvPr>
        </p:nvSpPr>
        <p:spPr>
          <a:xfrm>
            <a:off x="681039" y="184744"/>
            <a:ext cx="9010650" cy="746126"/>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Body Composition (6 Months)</a:t>
            </a:r>
            <a:endParaRPr lang="nl-NL" altLang="en-US" sz="3200" b="1" dirty="0"/>
          </a:p>
        </p:txBody>
      </p:sp>
      <p:sp>
        <p:nvSpPr>
          <p:cNvPr id="30723" name="Rectangle 5">
            <a:extLst>
              <a:ext uri="{FF2B5EF4-FFF2-40B4-BE49-F238E27FC236}">
                <a16:creationId xmlns:a16="http://schemas.microsoft.com/office/drawing/2014/main" id="{43E611B4-C93D-4F12-B6D7-2B5CA49D69E5}"/>
              </a:ext>
            </a:extLst>
          </p:cNvPr>
          <p:cNvSpPr>
            <a:spLocks noGrp="1" noChangeArrowheads="1"/>
          </p:cNvSpPr>
          <p:nvPr>
            <p:ph idx="1"/>
          </p:nvPr>
        </p:nvSpPr>
        <p:spPr>
          <a:xfrm>
            <a:off x="481267" y="1091129"/>
            <a:ext cx="4886414" cy="2813903"/>
          </a:xfrm>
        </p:spPr>
        <p:txBody>
          <a:bodyPr/>
          <a:lstStyle/>
          <a:p>
            <a:pPr marL="0" indent="0">
              <a:lnSpc>
                <a:spcPct val="80000"/>
              </a:lnSpc>
            </a:pPr>
            <a:endParaRPr lang="en-US" altLang="en-US" sz="2000" dirty="0">
              <a:latin typeface="Verdana" panose="020B0604030504040204" pitchFamily="34" charset="0"/>
            </a:endParaRPr>
          </a:p>
          <a:p>
            <a:pPr marL="363538" lvl="1" indent="-184150">
              <a:lnSpc>
                <a:spcPct val="80000"/>
              </a:lnSpc>
              <a:buFontTx/>
              <a:buChar char="•"/>
            </a:pPr>
            <a:r>
              <a:rPr lang="en-US" altLang="en-US" dirty="0">
                <a:solidFill>
                  <a:schemeClr val="accent5"/>
                </a:solidFill>
              </a:rPr>
              <a:t>Similar scores at baseline</a:t>
            </a:r>
          </a:p>
          <a:p>
            <a:pPr marL="363538" lvl="1" indent="-184150">
              <a:lnSpc>
                <a:spcPct val="80000"/>
              </a:lnSpc>
              <a:buFontTx/>
              <a:buChar char="•"/>
            </a:pPr>
            <a:r>
              <a:rPr lang="en-US" altLang="en-US" dirty="0">
                <a:solidFill>
                  <a:schemeClr val="accent5"/>
                </a:solidFill>
              </a:rPr>
              <a:t>Increase in body mass</a:t>
            </a:r>
          </a:p>
          <a:p>
            <a:pPr marL="711200" lvl="2" indent="-168275">
              <a:lnSpc>
                <a:spcPct val="80000"/>
              </a:lnSpc>
              <a:buFont typeface="Arial" panose="020B0604020202020204" pitchFamily="34" charset="0"/>
              <a:buChar char="–"/>
            </a:pPr>
            <a:r>
              <a:rPr lang="en-US" altLang="en-US" dirty="0">
                <a:solidFill>
                  <a:schemeClr val="accent5"/>
                </a:solidFill>
              </a:rPr>
              <a:t>due to the increase in lean body mass</a:t>
            </a:r>
          </a:p>
          <a:p>
            <a:pPr marL="711200" lvl="2" indent="-168275">
              <a:lnSpc>
                <a:spcPct val="80000"/>
              </a:lnSpc>
              <a:buFont typeface="Arial" panose="020B0604020202020204" pitchFamily="34" charset="0"/>
              <a:buChar char="–"/>
            </a:pPr>
            <a:r>
              <a:rPr lang="en-US" altLang="en-US" dirty="0">
                <a:solidFill>
                  <a:schemeClr val="accent5"/>
                </a:solidFill>
              </a:rPr>
              <a:t>positively correlated with the increase in serum T from baseline</a:t>
            </a:r>
          </a:p>
          <a:p>
            <a:pPr marL="363538" lvl="1" indent="-184150">
              <a:lnSpc>
                <a:spcPct val="80000"/>
              </a:lnSpc>
              <a:buFontTx/>
              <a:buChar char="•"/>
            </a:pPr>
            <a:r>
              <a:rPr lang="en-US" altLang="en-US" dirty="0">
                <a:solidFill>
                  <a:schemeClr val="accent5"/>
                </a:solidFill>
              </a:rPr>
              <a:t>Fat mass and percent body fat significantly decreased with T gel</a:t>
            </a:r>
          </a:p>
        </p:txBody>
      </p:sp>
      <p:grpSp>
        <p:nvGrpSpPr>
          <p:cNvPr id="30725" name="Group 10">
            <a:extLst>
              <a:ext uri="{FF2B5EF4-FFF2-40B4-BE49-F238E27FC236}">
                <a16:creationId xmlns:a16="http://schemas.microsoft.com/office/drawing/2014/main" id="{545E4416-3D29-438B-A24A-F66F76BA442E}"/>
              </a:ext>
            </a:extLst>
          </p:cNvPr>
          <p:cNvGrpSpPr>
            <a:grpSpLocks/>
          </p:cNvGrpSpPr>
          <p:nvPr/>
        </p:nvGrpSpPr>
        <p:grpSpPr bwMode="auto">
          <a:xfrm>
            <a:off x="5580794" y="952356"/>
            <a:ext cx="5257117" cy="4938184"/>
            <a:chOff x="5457577" y="1227138"/>
            <a:chExt cx="4334123" cy="4786733"/>
          </a:xfrm>
        </p:grpSpPr>
        <p:grpSp>
          <p:nvGrpSpPr>
            <p:cNvPr id="30726" name="Group 5">
              <a:extLst>
                <a:ext uri="{FF2B5EF4-FFF2-40B4-BE49-F238E27FC236}">
                  <a16:creationId xmlns:a16="http://schemas.microsoft.com/office/drawing/2014/main" id="{DF36DA9E-2F91-43F2-8953-591A4C59AA96}"/>
                </a:ext>
              </a:extLst>
            </p:cNvPr>
            <p:cNvGrpSpPr>
              <a:grpSpLocks/>
            </p:cNvGrpSpPr>
            <p:nvPr/>
          </p:nvGrpSpPr>
          <p:grpSpPr bwMode="auto">
            <a:xfrm>
              <a:off x="5667375" y="1227138"/>
              <a:ext cx="4124325" cy="4729162"/>
              <a:chOff x="3434" y="717"/>
              <a:chExt cx="2598" cy="2979"/>
            </a:xfrm>
          </p:grpSpPr>
          <p:grpSp>
            <p:nvGrpSpPr>
              <p:cNvPr id="30740" name="Group 6">
                <a:extLst>
                  <a:ext uri="{FF2B5EF4-FFF2-40B4-BE49-F238E27FC236}">
                    <a16:creationId xmlns:a16="http://schemas.microsoft.com/office/drawing/2014/main" id="{E540B5D6-DF9F-46E8-A832-8D70C5CB5D5A}"/>
                  </a:ext>
                </a:extLst>
              </p:cNvPr>
              <p:cNvGrpSpPr>
                <a:grpSpLocks/>
              </p:cNvGrpSpPr>
              <p:nvPr/>
            </p:nvGrpSpPr>
            <p:grpSpPr bwMode="auto">
              <a:xfrm>
                <a:off x="3434" y="717"/>
                <a:ext cx="2598" cy="2979"/>
                <a:chOff x="3149" y="688"/>
                <a:chExt cx="2981" cy="2918"/>
              </a:xfrm>
            </p:grpSpPr>
            <p:pic>
              <p:nvPicPr>
                <p:cNvPr id="30747" name="Picture 7" descr="white">
                  <a:extLst>
                    <a:ext uri="{FF2B5EF4-FFF2-40B4-BE49-F238E27FC236}">
                      <a16:creationId xmlns:a16="http://schemas.microsoft.com/office/drawing/2014/main" id="{47419C40-DBD2-4FA9-8F31-279383FEEFB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8" name="AutoShape 8">
                  <a:extLst>
                    <a:ext uri="{FF2B5EF4-FFF2-40B4-BE49-F238E27FC236}">
                      <a16:creationId xmlns:a16="http://schemas.microsoft.com/office/drawing/2014/main" id="{5AD36C43-738B-4B3C-A131-96074F0FF3CA}"/>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30741" name="Picture 9" descr="fatmass 2">
                <a:extLst>
                  <a:ext uri="{FF2B5EF4-FFF2-40B4-BE49-F238E27FC236}">
                    <a16:creationId xmlns:a16="http://schemas.microsoft.com/office/drawing/2014/main" id="{9C894303-23BF-4176-A4E3-136C5FEF2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 y="1130"/>
                <a:ext cx="2318"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 Box 10">
                <a:extLst>
                  <a:ext uri="{FF2B5EF4-FFF2-40B4-BE49-F238E27FC236}">
                    <a16:creationId xmlns:a16="http://schemas.microsoft.com/office/drawing/2014/main" id="{C278F74E-DD5B-4C1C-B821-23358A4E02C5}"/>
                  </a:ext>
                </a:extLst>
              </p:cNvPr>
              <p:cNvSpPr txBox="1">
                <a:spLocks noChangeArrowheads="1"/>
              </p:cNvSpPr>
              <p:nvPr/>
            </p:nvSpPr>
            <p:spPr bwMode="auto">
              <a:xfrm>
                <a:off x="3898" y="826"/>
                <a:ext cx="295" cy="13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800" dirty="0">
                    <a:solidFill>
                      <a:schemeClr val="accent5"/>
                    </a:solidFill>
                    <a:sym typeface="Wingdings 3" panose="05040102010807070707" pitchFamily="18" charset="2"/>
                  </a:rPr>
                  <a:t>T patch</a:t>
                </a:r>
                <a:endParaRPr lang="en-GB" altLang="en-US" sz="800" dirty="0">
                  <a:solidFill>
                    <a:schemeClr val="accent5"/>
                  </a:solidFill>
                  <a:sym typeface="Wingdings 3" panose="05040102010807070707" pitchFamily="18" charset="2"/>
                </a:endParaRPr>
              </a:p>
            </p:txBody>
          </p:sp>
          <p:sp>
            <p:nvSpPr>
              <p:cNvPr id="30743" name="Text Box 11">
                <a:extLst>
                  <a:ext uri="{FF2B5EF4-FFF2-40B4-BE49-F238E27FC236}">
                    <a16:creationId xmlns:a16="http://schemas.microsoft.com/office/drawing/2014/main" id="{DCC1655D-4470-4906-87A1-7F098EA5C8EC}"/>
                  </a:ext>
                </a:extLst>
              </p:cNvPr>
              <p:cNvSpPr txBox="1">
                <a:spLocks noChangeArrowheads="1"/>
              </p:cNvSpPr>
              <p:nvPr/>
            </p:nvSpPr>
            <p:spPr bwMode="auto">
              <a:xfrm>
                <a:off x="4450" y="835"/>
                <a:ext cx="540"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sym typeface="Wingdings 2" panose="05020102010507070707" pitchFamily="18" charset="2"/>
                  </a:rPr>
                  <a:t>50 mg/day T gel</a:t>
                </a:r>
                <a:endParaRPr lang="en-GB" altLang="en-US" sz="800" dirty="0">
                  <a:solidFill>
                    <a:schemeClr val="accent5"/>
                  </a:solidFill>
                  <a:sym typeface="Wingdings 3" panose="05040102010807070707" pitchFamily="18" charset="2"/>
                </a:endParaRPr>
              </a:p>
            </p:txBody>
          </p:sp>
          <p:sp>
            <p:nvSpPr>
              <p:cNvPr id="30744" name="Text Box 12">
                <a:extLst>
                  <a:ext uri="{FF2B5EF4-FFF2-40B4-BE49-F238E27FC236}">
                    <a16:creationId xmlns:a16="http://schemas.microsoft.com/office/drawing/2014/main" id="{664C34A1-E507-4768-91CF-4D917F2773A0}"/>
                  </a:ext>
                </a:extLst>
              </p:cNvPr>
              <p:cNvSpPr txBox="1">
                <a:spLocks noChangeArrowheads="1"/>
              </p:cNvSpPr>
              <p:nvPr/>
            </p:nvSpPr>
            <p:spPr bwMode="auto">
              <a:xfrm>
                <a:off x="5215" y="838"/>
                <a:ext cx="574"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sym typeface="Wingdings 2" panose="05020102010507070707" pitchFamily="18" charset="2"/>
                  </a:rPr>
                  <a:t>100 mg/day T gel</a:t>
                </a:r>
                <a:endParaRPr lang="en-GB" altLang="en-US" sz="800" dirty="0">
                  <a:solidFill>
                    <a:schemeClr val="accent5"/>
                  </a:solidFill>
                  <a:sym typeface="Wingdings 2" panose="05020102010507070707" pitchFamily="18" charset="2"/>
                </a:endParaRPr>
              </a:p>
            </p:txBody>
          </p:sp>
          <p:sp>
            <p:nvSpPr>
              <p:cNvPr id="30745" name="Text Box 13">
                <a:extLst>
                  <a:ext uri="{FF2B5EF4-FFF2-40B4-BE49-F238E27FC236}">
                    <a16:creationId xmlns:a16="http://schemas.microsoft.com/office/drawing/2014/main" id="{C8B99D5C-847C-49C7-9CFE-FB77D1E41C4C}"/>
                  </a:ext>
                </a:extLst>
              </p:cNvPr>
              <p:cNvSpPr txBox="1">
                <a:spLocks noChangeArrowheads="1"/>
              </p:cNvSpPr>
              <p:nvPr/>
            </p:nvSpPr>
            <p:spPr bwMode="auto">
              <a:xfrm>
                <a:off x="3901" y="973"/>
                <a:ext cx="632"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sym typeface="Wingdings 2" panose="05020102010507070707" pitchFamily="18" charset="2"/>
                  </a:rPr>
                  <a:t>50-75 mg/day T gel</a:t>
                </a:r>
                <a:endParaRPr lang="en-GB" altLang="en-US" sz="800" dirty="0">
                  <a:solidFill>
                    <a:schemeClr val="accent5"/>
                  </a:solidFill>
                  <a:sym typeface="Wingdings 2" panose="05020102010507070707" pitchFamily="18" charset="2"/>
                </a:endParaRPr>
              </a:p>
            </p:txBody>
          </p:sp>
          <p:sp>
            <p:nvSpPr>
              <p:cNvPr id="30746" name="Text Box 14">
                <a:extLst>
                  <a:ext uri="{FF2B5EF4-FFF2-40B4-BE49-F238E27FC236}">
                    <a16:creationId xmlns:a16="http://schemas.microsoft.com/office/drawing/2014/main" id="{A4A2109C-E35F-4289-B851-590E03CDED83}"/>
                  </a:ext>
                </a:extLst>
              </p:cNvPr>
              <p:cNvSpPr txBox="1">
                <a:spLocks noChangeArrowheads="1"/>
              </p:cNvSpPr>
              <p:nvPr/>
            </p:nvSpPr>
            <p:spPr bwMode="auto">
              <a:xfrm>
                <a:off x="4813" y="973"/>
                <a:ext cx="666"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spcBef>
                    <a:spcPct val="100000"/>
                  </a:spcBef>
                  <a:buClr>
                    <a:srgbClr val="E13154"/>
                  </a:buClr>
                  <a:buSzPct val="90000"/>
                </a:pPr>
                <a:r>
                  <a:rPr lang="en-US" altLang="en-US" sz="800" dirty="0">
                    <a:solidFill>
                      <a:schemeClr val="accent5"/>
                    </a:solidFill>
                    <a:sym typeface="Wingdings 2" panose="05020102010507070707" pitchFamily="18" charset="2"/>
                  </a:rPr>
                  <a:t>100-75 mg/day T gel</a:t>
                </a:r>
                <a:endParaRPr lang="en-GB" altLang="en-US" sz="800" dirty="0">
                  <a:solidFill>
                    <a:schemeClr val="accent5"/>
                  </a:solidFill>
                  <a:sym typeface="Wingdings 2" panose="05020102010507070707" pitchFamily="18" charset="2"/>
                </a:endParaRPr>
              </a:p>
            </p:txBody>
          </p:sp>
        </p:grpSp>
        <p:sp>
          <p:nvSpPr>
            <p:cNvPr id="30727" name="Text Box 15">
              <a:extLst>
                <a:ext uri="{FF2B5EF4-FFF2-40B4-BE49-F238E27FC236}">
                  <a16:creationId xmlns:a16="http://schemas.microsoft.com/office/drawing/2014/main" id="{7FC56B24-428A-49F4-BA23-11A241A412E5}"/>
                </a:ext>
              </a:extLst>
            </p:cNvPr>
            <p:cNvSpPr txBox="1">
              <a:spLocks noChangeArrowheads="1"/>
            </p:cNvSpPr>
            <p:nvPr/>
          </p:nvSpPr>
          <p:spPr bwMode="auto">
            <a:xfrm>
              <a:off x="6567757" y="5739390"/>
              <a:ext cx="401015" cy="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Day</a:t>
              </a:r>
            </a:p>
          </p:txBody>
        </p:sp>
        <p:sp>
          <p:nvSpPr>
            <p:cNvPr id="30728" name="Text Box 16">
              <a:extLst>
                <a:ext uri="{FF2B5EF4-FFF2-40B4-BE49-F238E27FC236}">
                  <a16:creationId xmlns:a16="http://schemas.microsoft.com/office/drawing/2014/main" id="{2F0019D7-60D9-49F1-8873-A83FFD47905A}"/>
                </a:ext>
              </a:extLst>
            </p:cNvPr>
            <p:cNvSpPr txBox="1">
              <a:spLocks noChangeArrowheads="1"/>
            </p:cNvSpPr>
            <p:nvPr/>
          </p:nvSpPr>
          <p:spPr bwMode="auto">
            <a:xfrm rot="16200000">
              <a:off x="4966326" y="4459411"/>
              <a:ext cx="1217465" cy="22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Fat Mass (Kg)</a:t>
              </a:r>
            </a:p>
          </p:txBody>
        </p:sp>
        <p:sp>
          <p:nvSpPr>
            <p:cNvPr id="30729" name="Text Box 17">
              <a:extLst>
                <a:ext uri="{FF2B5EF4-FFF2-40B4-BE49-F238E27FC236}">
                  <a16:creationId xmlns:a16="http://schemas.microsoft.com/office/drawing/2014/main" id="{6C22C507-8241-4360-B52A-959A0388BA33}"/>
                </a:ext>
              </a:extLst>
            </p:cNvPr>
            <p:cNvSpPr txBox="1">
              <a:spLocks noChangeArrowheads="1"/>
            </p:cNvSpPr>
            <p:nvPr/>
          </p:nvSpPr>
          <p:spPr bwMode="auto">
            <a:xfrm rot="16200000">
              <a:off x="4685387" y="2591464"/>
              <a:ext cx="1772745" cy="22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Total Body Mass (Kg)</a:t>
              </a:r>
            </a:p>
          </p:txBody>
        </p:sp>
        <p:sp>
          <p:nvSpPr>
            <p:cNvPr id="30730" name="Text Box 18">
              <a:extLst>
                <a:ext uri="{FF2B5EF4-FFF2-40B4-BE49-F238E27FC236}">
                  <a16:creationId xmlns:a16="http://schemas.microsoft.com/office/drawing/2014/main" id="{2498CCC4-BB8B-411F-9C83-9ADB0F1D1785}"/>
                </a:ext>
              </a:extLst>
            </p:cNvPr>
            <p:cNvSpPr txBox="1">
              <a:spLocks noChangeArrowheads="1"/>
            </p:cNvSpPr>
            <p:nvPr/>
          </p:nvSpPr>
          <p:spPr bwMode="auto">
            <a:xfrm>
              <a:off x="6119813" y="1870075"/>
              <a:ext cx="844743"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800" dirty="0">
                  <a:solidFill>
                    <a:schemeClr val="accent5"/>
                  </a:solidFill>
                </a:rPr>
                <a:t>Total Body Mass</a:t>
              </a:r>
            </a:p>
          </p:txBody>
        </p:sp>
        <p:sp>
          <p:nvSpPr>
            <p:cNvPr id="30731" name="Text Box 19">
              <a:extLst>
                <a:ext uri="{FF2B5EF4-FFF2-40B4-BE49-F238E27FC236}">
                  <a16:creationId xmlns:a16="http://schemas.microsoft.com/office/drawing/2014/main" id="{3092847A-73DD-41B3-9DC8-7E3376EC91F5}"/>
                </a:ext>
              </a:extLst>
            </p:cNvPr>
            <p:cNvSpPr txBox="1">
              <a:spLocks noChangeArrowheads="1"/>
            </p:cNvSpPr>
            <p:nvPr/>
          </p:nvSpPr>
          <p:spPr bwMode="auto">
            <a:xfrm>
              <a:off x="8067675" y="1870075"/>
              <a:ext cx="593646"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800" dirty="0">
                  <a:solidFill>
                    <a:schemeClr val="accent5"/>
                  </a:solidFill>
                </a:rPr>
                <a:t>Lean Mass</a:t>
              </a:r>
            </a:p>
          </p:txBody>
        </p:sp>
        <p:sp>
          <p:nvSpPr>
            <p:cNvPr id="30732" name="Text Box 20">
              <a:extLst>
                <a:ext uri="{FF2B5EF4-FFF2-40B4-BE49-F238E27FC236}">
                  <a16:creationId xmlns:a16="http://schemas.microsoft.com/office/drawing/2014/main" id="{56EE3FBA-B297-466B-8A67-6D41C31FB9EE}"/>
                </a:ext>
              </a:extLst>
            </p:cNvPr>
            <p:cNvSpPr txBox="1">
              <a:spLocks noChangeArrowheads="1"/>
            </p:cNvSpPr>
            <p:nvPr/>
          </p:nvSpPr>
          <p:spPr bwMode="auto">
            <a:xfrm>
              <a:off x="6099175" y="3756025"/>
              <a:ext cx="523604"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800" dirty="0">
                  <a:solidFill>
                    <a:schemeClr val="accent5"/>
                  </a:solidFill>
                </a:rPr>
                <a:t>Fat Mass</a:t>
              </a:r>
            </a:p>
          </p:txBody>
        </p:sp>
        <p:sp>
          <p:nvSpPr>
            <p:cNvPr id="30733" name="Text Box 21">
              <a:extLst>
                <a:ext uri="{FF2B5EF4-FFF2-40B4-BE49-F238E27FC236}">
                  <a16:creationId xmlns:a16="http://schemas.microsoft.com/office/drawing/2014/main" id="{6AB7F64D-3C38-42E2-B01D-32E47D9CD799}"/>
                </a:ext>
              </a:extLst>
            </p:cNvPr>
            <p:cNvSpPr txBox="1">
              <a:spLocks noChangeArrowheads="1"/>
            </p:cNvSpPr>
            <p:nvPr/>
          </p:nvSpPr>
          <p:spPr bwMode="auto">
            <a:xfrm>
              <a:off x="8067675" y="3757613"/>
              <a:ext cx="405985"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800" dirty="0">
                  <a:solidFill>
                    <a:schemeClr val="accent5"/>
                  </a:solidFill>
                </a:rPr>
                <a:t>% Fat</a:t>
              </a:r>
            </a:p>
          </p:txBody>
        </p:sp>
        <p:sp>
          <p:nvSpPr>
            <p:cNvPr id="30734" name="Line 22">
              <a:extLst>
                <a:ext uri="{FF2B5EF4-FFF2-40B4-BE49-F238E27FC236}">
                  <a16:creationId xmlns:a16="http://schemas.microsoft.com/office/drawing/2014/main" id="{D5BA2373-BE6D-4007-A40E-62308E99BD0F}"/>
                </a:ext>
              </a:extLst>
            </p:cNvPr>
            <p:cNvSpPr>
              <a:spLocks noChangeShapeType="1"/>
            </p:cNvSpPr>
            <p:nvPr/>
          </p:nvSpPr>
          <p:spPr bwMode="auto">
            <a:xfrm>
              <a:off x="6202363" y="1512888"/>
              <a:ext cx="231775" cy="0"/>
            </a:xfrm>
            <a:prstGeom prst="line">
              <a:avLst/>
            </a:prstGeom>
            <a:noFill/>
            <a:ln w="12700">
              <a:solidFill>
                <a:srgbClr val="305A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5" name="Line 23">
              <a:extLst>
                <a:ext uri="{FF2B5EF4-FFF2-40B4-BE49-F238E27FC236}">
                  <a16:creationId xmlns:a16="http://schemas.microsoft.com/office/drawing/2014/main" id="{0A579942-2644-46C0-AFDD-D3925766A897}"/>
                </a:ext>
              </a:extLst>
            </p:cNvPr>
            <p:cNvSpPr>
              <a:spLocks noChangeShapeType="1"/>
            </p:cNvSpPr>
            <p:nvPr/>
          </p:nvSpPr>
          <p:spPr bwMode="auto">
            <a:xfrm>
              <a:off x="7073900" y="1512888"/>
              <a:ext cx="231775" cy="0"/>
            </a:xfrm>
            <a:prstGeom prst="line">
              <a:avLst/>
            </a:prstGeom>
            <a:noFill/>
            <a:ln w="12700">
              <a:solidFill>
                <a:srgbClr val="6EDC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6" name="Line 24">
              <a:extLst>
                <a:ext uri="{FF2B5EF4-FFF2-40B4-BE49-F238E27FC236}">
                  <a16:creationId xmlns:a16="http://schemas.microsoft.com/office/drawing/2014/main" id="{841CC0E7-F043-4E0A-8C92-7C0AF8DCC482}"/>
                </a:ext>
              </a:extLst>
            </p:cNvPr>
            <p:cNvSpPr>
              <a:spLocks noChangeShapeType="1"/>
            </p:cNvSpPr>
            <p:nvPr/>
          </p:nvSpPr>
          <p:spPr bwMode="auto">
            <a:xfrm>
              <a:off x="8302625" y="1512888"/>
              <a:ext cx="231775" cy="0"/>
            </a:xfrm>
            <a:prstGeom prst="line">
              <a:avLst/>
            </a:prstGeom>
            <a:noFill/>
            <a:ln w="12700">
              <a:solidFill>
                <a:srgbClr val="3E92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7" name="Line 25">
              <a:extLst>
                <a:ext uri="{FF2B5EF4-FFF2-40B4-BE49-F238E27FC236}">
                  <a16:creationId xmlns:a16="http://schemas.microsoft.com/office/drawing/2014/main" id="{C1D3640A-9078-4561-B07C-70C9B8B32C52}"/>
                </a:ext>
              </a:extLst>
            </p:cNvPr>
            <p:cNvSpPr>
              <a:spLocks noChangeShapeType="1"/>
            </p:cNvSpPr>
            <p:nvPr/>
          </p:nvSpPr>
          <p:spPr bwMode="auto">
            <a:xfrm>
              <a:off x="6202363" y="1712913"/>
              <a:ext cx="231775" cy="0"/>
            </a:xfrm>
            <a:prstGeom prst="line">
              <a:avLst/>
            </a:prstGeom>
            <a:noFill/>
            <a:ln w="12700">
              <a:solidFill>
                <a:srgbClr val="6EDCB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8" name="Line 26">
              <a:extLst>
                <a:ext uri="{FF2B5EF4-FFF2-40B4-BE49-F238E27FC236}">
                  <a16:creationId xmlns:a16="http://schemas.microsoft.com/office/drawing/2014/main" id="{19FB7EE3-3578-4AB3-B0C6-DF553E7A7FEA}"/>
                </a:ext>
              </a:extLst>
            </p:cNvPr>
            <p:cNvSpPr>
              <a:spLocks noChangeShapeType="1"/>
            </p:cNvSpPr>
            <p:nvPr/>
          </p:nvSpPr>
          <p:spPr bwMode="auto">
            <a:xfrm>
              <a:off x="7654925" y="1714500"/>
              <a:ext cx="231775" cy="0"/>
            </a:xfrm>
            <a:prstGeom prst="line">
              <a:avLst/>
            </a:prstGeom>
            <a:noFill/>
            <a:ln w="12700">
              <a:solidFill>
                <a:srgbClr val="3E928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9" name="Text Box 27">
              <a:extLst>
                <a:ext uri="{FF2B5EF4-FFF2-40B4-BE49-F238E27FC236}">
                  <a16:creationId xmlns:a16="http://schemas.microsoft.com/office/drawing/2014/main" id="{81FD73AB-72F5-40D0-A016-31FE33FC177B}"/>
                </a:ext>
              </a:extLst>
            </p:cNvPr>
            <p:cNvSpPr txBox="1">
              <a:spLocks noChangeArrowheads="1"/>
            </p:cNvSpPr>
            <p:nvPr/>
          </p:nvSpPr>
          <p:spPr bwMode="auto">
            <a:xfrm>
              <a:off x="8534400" y="5745367"/>
              <a:ext cx="401015" cy="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1200" dirty="0">
                  <a:solidFill>
                    <a:schemeClr val="accent5"/>
                  </a:solidFill>
                  <a:latin typeface="+mn-lt"/>
                </a:rPr>
                <a:t>Day</a:t>
              </a:r>
            </a:p>
          </p:txBody>
        </p:sp>
      </p:grpSp>
      <p:sp>
        <p:nvSpPr>
          <p:cNvPr id="29" name="Text Box 19">
            <a:extLst>
              <a:ext uri="{FF2B5EF4-FFF2-40B4-BE49-F238E27FC236}">
                <a16:creationId xmlns:a16="http://schemas.microsoft.com/office/drawing/2014/main" id="{821DF6B8-8BCD-444B-A0B9-CE5B8F19AFEC}"/>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r>
              <a:rPr lang="de-DE" altLang="en-US" sz="1100" i="1" dirty="0"/>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1ACD05A1-4A5B-46AE-A3C2-803E780AD329}"/>
              </a:ext>
            </a:extLst>
          </p:cNvPr>
          <p:cNvSpPr>
            <a:spLocks noGrp="1" noChangeArrowheads="1"/>
          </p:cNvSpPr>
          <p:nvPr>
            <p:ph type="title"/>
          </p:nvPr>
        </p:nvSpPr>
        <p:spPr>
          <a:xfrm>
            <a:off x="439731" y="175690"/>
            <a:ext cx="10652454" cy="896741"/>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Muscle Strength (6 Months)</a:t>
            </a:r>
            <a:endParaRPr lang="nl-NL" altLang="en-US" sz="3200" b="1" dirty="0"/>
          </a:p>
        </p:txBody>
      </p:sp>
      <p:grpSp>
        <p:nvGrpSpPr>
          <p:cNvPr id="31747" name="Group 5">
            <a:extLst>
              <a:ext uri="{FF2B5EF4-FFF2-40B4-BE49-F238E27FC236}">
                <a16:creationId xmlns:a16="http://schemas.microsoft.com/office/drawing/2014/main" id="{A0083A52-7E28-46D7-8900-F5612AFFBF71}"/>
              </a:ext>
            </a:extLst>
          </p:cNvPr>
          <p:cNvGrpSpPr>
            <a:grpSpLocks/>
          </p:cNvGrpSpPr>
          <p:nvPr/>
        </p:nvGrpSpPr>
        <p:grpSpPr bwMode="auto">
          <a:xfrm>
            <a:off x="991087" y="1223352"/>
            <a:ext cx="9612435" cy="4032250"/>
            <a:chOff x="968" y="768"/>
            <a:chExt cx="4696" cy="2593"/>
          </a:xfrm>
          <a:noFill/>
        </p:grpSpPr>
        <p:pic>
          <p:nvPicPr>
            <p:cNvPr id="31765" name="Picture 6" descr="white">
              <a:extLst>
                <a:ext uri="{FF2B5EF4-FFF2-40B4-BE49-F238E27FC236}">
                  <a16:creationId xmlns:a16="http://schemas.microsoft.com/office/drawing/2014/main" id="{18CEB03B-057F-40AA-A6CA-1ADC5238762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AutoShape 7">
              <a:extLst>
                <a:ext uri="{FF2B5EF4-FFF2-40B4-BE49-F238E27FC236}">
                  <a16:creationId xmlns:a16="http://schemas.microsoft.com/office/drawing/2014/main" id="{47634B80-E0F4-4A91-934D-CC38F7D6574F}"/>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aphicFrame>
        <p:nvGraphicFramePr>
          <p:cNvPr id="27683" name="Group 35">
            <a:extLst>
              <a:ext uri="{FF2B5EF4-FFF2-40B4-BE49-F238E27FC236}">
                <a16:creationId xmlns:a16="http://schemas.microsoft.com/office/drawing/2014/main" id="{DA21D307-0F19-4D49-A5B9-71036D6E4A60}"/>
              </a:ext>
            </a:extLst>
          </p:cNvPr>
          <p:cNvGraphicFramePr>
            <a:graphicFrameLocks noGrp="1"/>
          </p:cNvGraphicFramePr>
          <p:nvPr>
            <p:extLst>
              <p:ext uri="{D42A27DB-BD31-4B8C-83A1-F6EECF244321}">
                <p14:modId xmlns:p14="http://schemas.microsoft.com/office/powerpoint/2010/main" val="3994786672"/>
              </p:ext>
            </p:extLst>
          </p:nvPr>
        </p:nvGraphicFramePr>
        <p:xfrm>
          <a:off x="1281600" y="1740878"/>
          <a:ext cx="8783777" cy="3127376"/>
        </p:xfrm>
        <a:graphic>
          <a:graphicData uri="http://schemas.openxmlformats.org/drawingml/2006/table">
            <a:tbl>
              <a:tblPr/>
              <a:tblGrid>
                <a:gridCol w="3435479">
                  <a:extLst>
                    <a:ext uri="{9D8B030D-6E8A-4147-A177-3AD203B41FA5}">
                      <a16:colId xmlns:a16="http://schemas.microsoft.com/office/drawing/2014/main" val="20000"/>
                    </a:ext>
                  </a:extLst>
                </a:gridCol>
                <a:gridCol w="1783341">
                  <a:extLst>
                    <a:ext uri="{9D8B030D-6E8A-4147-A177-3AD203B41FA5}">
                      <a16:colId xmlns:a16="http://schemas.microsoft.com/office/drawing/2014/main" val="20001"/>
                    </a:ext>
                  </a:extLst>
                </a:gridCol>
                <a:gridCol w="1781615">
                  <a:extLst>
                    <a:ext uri="{9D8B030D-6E8A-4147-A177-3AD203B41FA5}">
                      <a16:colId xmlns:a16="http://schemas.microsoft.com/office/drawing/2014/main" val="20002"/>
                    </a:ext>
                  </a:extLst>
                </a:gridCol>
                <a:gridCol w="1783342">
                  <a:extLst>
                    <a:ext uri="{9D8B030D-6E8A-4147-A177-3AD203B41FA5}">
                      <a16:colId xmlns:a16="http://schemas.microsoft.com/office/drawing/2014/main" val="20003"/>
                    </a:ext>
                  </a:extLst>
                </a:gridCol>
              </a:tblGrid>
              <a:tr h="1125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Increase in arm and leg muscle strength Day 90 compared to baseline </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5g</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n = 73</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10 g </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n = 78</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T-patch</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n = 76</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5675">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Leg muscle strength </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accent5"/>
                          </a:solidFill>
                          <a:effectLst/>
                          <a:latin typeface="+mn-lt"/>
                        </a:rPr>
                        <a:t>with leg press exercises</a:t>
                      </a: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13.7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3.4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(p=0.0003)</a:t>
                      </a:r>
                    </a:p>
                  </a:txBody>
                  <a:tcPr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12.7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2.7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(p=0.0001)</a:t>
                      </a:r>
                    </a:p>
                  </a:txBody>
                  <a:tcPr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11.6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2-5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(p=0.0001)</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6163">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Arm/chest muscle</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strength</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 2.6 </a:t>
                      </a:r>
                      <a:r>
                        <a:rPr kumimoji="0" lang="en-US" sz="1600" b="0" i="0" u="none" strike="noStrike" cap="none" normalizeH="0" baseline="0">
                          <a:ln>
                            <a:noFill/>
                          </a:ln>
                          <a:solidFill>
                            <a:schemeClr val="accent5"/>
                          </a:solidFill>
                          <a:effectLst/>
                          <a:latin typeface="+mn-lt"/>
                          <a:sym typeface="Symbol" pitchFamily="18" charset="2"/>
                        </a:rPr>
                        <a:t></a:t>
                      </a:r>
                      <a:r>
                        <a:rPr kumimoji="0" lang="en-US" sz="1600" b="0" i="0" u="none" strike="noStrike" cap="none" normalizeH="0" baseline="0">
                          <a:ln>
                            <a:noFill/>
                          </a:ln>
                          <a:solidFill>
                            <a:schemeClr val="accent5"/>
                          </a:solidFill>
                          <a:effectLst/>
                          <a:latin typeface="+mn-lt"/>
                        </a:rPr>
                        <a:t> 0.7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(p=0.0009) </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2.9 </a:t>
                      </a:r>
                      <a:r>
                        <a:rPr kumimoji="0" lang="en-US" sz="1600" b="0" i="0" u="none" strike="noStrike" cap="none" normalizeH="0" baseline="0">
                          <a:ln>
                            <a:noFill/>
                          </a:ln>
                          <a:solidFill>
                            <a:schemeClr val="accent5"/>
                          </a:solidFill>
                          <a:effectLst/>
                          <a:latin typeface="+mn-lt"/>
                          <a:sym typeface="Symbol" pitchFamily="18" charset="2"/>
                        </a:rPr>
                        <a:t></a:t>
                      </a:r>
                      <a:r>
                        <a:rPr kumimoji="0" lang="en-US" sz="1600" b="0" i="0" u="none" strike="noStrike" cap="none" normalizeH="0" baseline="0">
                          <a:ln>
                            <a:noFill/>
                          </a:ln>
                          <a:solidFill>
                            <a:schemeClr val="accent5"/>
                          </a:solidFill>
                          <a:effectLst/>
                          <a:latin typeface="+mn-lt"/>
                        </a:rPr>
                        <a:t> 0.8 kg </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(p=0.0004)</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1.5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0.8 kg </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(p=0.08)</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19">
            <a:extLst>
              <a:ext uri="{FF2B5EF4-FFF2-40B4-BE49-F238E27FC236}">
                <a16:creationId xmlns:a16="http://schemas.microsoft.com/office/drawing/2014/main" id="{98AA10B0-F37B-418B-859A-41FE6577BBD7}"/>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r>
              <a:rPr lang="de-DE" altLang="en-US" sz="1100" i="1" dirty="0"/>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44B47E4-7561-4346-A4CF-F962D58FD73E}"/>
              </a:ext>
            </a:extLst>
          </p:cNvPr>
          <p:cNvSpPr>
            <a:spLocks noGrp="1" noChangeArrowheads="1"/>
          </p:cNvSpPr>
          <p:nvPr>
            <p:ph type="title"/>
          </p:nvPr>
        </p:nvSpPr>
        <p:spPr>
          <a:xfrm>
            <a:off x="450232" y="298182"/>
            <a:ext cx="10652454" cy="791113"/>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Bone Mineral Density (6 Months)</a:t>
            </a:r>
            <a:endParaRPr lang="nl-NL" altLang="en-US" sz="3200" b="1" dirty="0"/>
          </a:p>
        </p:txBody>
      </p:sp>
      <p:sp>
        <p:nvSpPr>
          <p:cNvPr id="32771" name="Rectangle 5">
            <a:extLst>
              <a:ext uri="{FF2B5EF4-FFF2-40B4-BE49-F238E27FC236}">
                <a16:creationId xmlns:a16="http://schemas.microsoft.com/office/drawing/2014/main" id="{CFD15BD8-4345-46A7-AD03-72BA19675FAE}"/>
              </a:ext>
            </a:extLst>
          </p:cNvPr>
          <p:cNvSpPr>
            <a:spLocks noGrp="1" noChangeArrowheads="1"/>
          </p:cNvSpPr>
          <p:nvPr>
            <p:ph type="body" idx="1"/>
          </p:nvPr>
        </p:nvSpPr>
        <p:spPr>
          <a:xfrm>
            <a:off x="450231" y="1600201"/>
            <a:ext cx="6272541" cy="4525963"/>
          </a:xfrm>
          <a:noFill/>
        </p:spPr>
        <p:txBody>
          <a:bodyPr/>
          <a:lstStyle/>
          <a:p>
            <a:pPr marL="363538" lvl="1" indent="-184150">
              <a:buFontTx/>
              <a:buChar char="•"/>
              <a:tabLst>
                <a:tab pos="623888" algn="l"/>
              </a:tabLst>
            </a:pPr>
            <a:r>
              <a:rPr lang="en-US" altLang="en-US" dirty="0">
                <a:solidFill>
                  <a:schemeClr val="accent5"/>
                </a:solidFill>
              </a:rPr>
              <a:t>BMD increased with T gel in a dose dependent fashion </a:t>
            </a:r>
          </a:p>
          <a:p>
            <a:pPr marL="363538" lvl="1" indent="-184150">
              <a:buFontTx/>
              <a:buChar char="•"/>
              <a:tabLst>
                <a:tab pos="623888" algn="l"/>
              </a:tabLst>
            </a:pPr>
            <a:r>
              <a:rPr lang="en-US" altLang="en-US" dirty="0">
                <a:solidFill>
                  <a:schemeClr val="accent5"/>
                </a:solidFill>
              </a:rPr>
              <a:t>Significant increase in BMD with the 10 g dose at both</a:t>
            </a:r>
          </a:p>
          <a:p>
            <a:pPr marL="711200" lvl="2" indent="-168275">
              <a:buFont typeface="Arial" panose="020B0604020202020204" pitchFamily="34" charset="0"/>
              <a:buChar char="–"/>
              <a:tabLst>
                <a:tab pos="623888" algn="l"/>
              </a:tabLst>
            </a:pPr>
            <a:r>
              <a:rPr lang="en-US" altLang="en-US" dirty="0">
                <a:solidFill>
                  <a:schemeClr val="accent5"/>
                </a:solidFill>
              </a:rPr>
              <a:t>Hip (* p=0.0001) </a:t>
            </a:r>
          </a:p>
          <a:p>
            <a:pPr marL="711200" lvl="2" indent="-168275">
              <a:buFont typeface="Arial" panose="020B0604020202020204" pitchFamily="34" charset="0"/>
              <a:buChar char="–"/>
              <a:tabLst>
                <a:tab pos="623888" algn="l"/>
              </a:tabLst>
            </a:pPr>
            <a:r>
              <a:rPr lang="en-US" altLang="en-US" dirty="0">
                <a:solidFill>
                  <a:schemeClr val="accent5"/>
                </a:solidFill>
              </a:rPr>
              <a:t>Spine (* p=0.0001)</a:t>
            </a:r>
            <a:r>
              <a:rPr lang="en-US" altLang="en-US" sz="2000" dirty="0">
                <a:solidFill>
                  <a:schemeClr val="accent5"/>
                </a:solidFill>
              </a:rPr>
              <a:t> </a:t>
            </a:r>
          </a:p>
          <a:p>
            <a:pPr marL="363538" lvl="1" indent="-184150">
              <a:buFontTx/>
              <a:buChar char="•"/>
              <a:tabLst>
                <a:tab pos="623888" algn="l"/>
              </a:tabLst>
            </a:pPr>
            <a:r>
              <a:rPr lang="en-US" altLang="en-US" dirty="0">
                <a:solidFill>
                  <a:schemeClr val="accent5"/>
                </a:solidFill>
              </a:rPr>
              <a:t>Significant increase in hip BMD with patients titrated down to 7.5 g after Day 90</a:t>
            </a:r>
          </a:p>
          <a:p>
            <a:pPr marL="711200" lvl="2" indent="-168275">
              <a:buFont typeface="Arial" panose="020B0604020202020204" pitchFamily="34" charset="0"/>
              <a:buChar char="–"/>
              <a:tabLst>
                <a:tab pos="623888" algn="l"/>
              </a:tabLst>
            </a:pPr>
            <a:r>
              <a:rPr lang="en-US" altLang="en-US" dirty="0">
                <a:solidFill>
                  <a:schemeClr val="accent5"/>
                </a:solidFill>
              </a:rPr>
              <a:t>Hip (**p=0.016)</a:t>
            </a:r>
          </a:p>
          <a:p>
            <a:pPr marL="711200" lvl="2" indent="-168275">
              <a:tabLst>
                <a:tab pos="623888" algn="l"/>
              </a:tabLst>
            </a:pPr>
            <a:endParaRPr lang="nl-NL" altLang="en-US" dirty="0">
              <a:latin typeface="Verdana" panose="020B0604030504040204" pitchFamily="34" charset="0"/>
            </a:endParaRPr>
          </a:p>
        </p:txBody>
      </p:sp>
      <p:grpSp>
        <p:nvGrpSpPr>
          <p:cNvPr id="32772" name="Group 6">
            <a:extLst>
              <a:ext uri="{FF2B5EF4-FFF2-40B4-BE49-F238E27FC236}">
                <a16:creationId xmlns:a16="http://schemas.microsoft.com/office/drawing/2014/main" id="{54AEFE62-8821-4377-9611-6F913E530237}"/>
              </a:ext>
            </a:extLst>
          </p:cNvPr>
          <p:cNvGrpSpPr>
            <a:grpSpLocks/>
          </p:cNvGrpSpPr>
          <p:nvPr/>
        </p:nvGrpSpPr>
        <p:grpSpPr bwMode="auto">
          <a:xfrm>
            <a:off x="7328467" y="1089295"/>
            <a:ext cx="3960856" cy="4906694"/>
            <a:chOff x="3881" y="824"/>
            <a:chExt cx="2167" cy="2824"/>
          </a:xfrm>
        </p:grpSpPr>
        <p:grpSp>
          <p:nvGrpSpPr>
            <p:cNvPr id="32776" name="Group 7">
              <a:extLst>
                <a:ext uri="{FF2B5EF4-FFF2-40B4-BE49-F238E27FC236}">
                  <a16:creationId xmlns:a16="http://schemas.microsoft.com/office/drawing/2014/main" id="{3EB3333C-A972-4E37-BBEE-4E5E9B4E3157}"/>
                </a:ext>
              </a:extLst>
            </p:cNvPr>
            <p:cNvGrpSpPr>
              <a:grpSpLocks/>
            </p:cNvGrpSpPr>
            <p:nvPr/>
          </p:nvGrpSpPr>
          <p:grpSpPr bwMode="auto">
            <a:xfrm>
              <a:off x="3881" y="824"/>
              <a:ext cx="2167" cy="2824"/>
              <a:chOff x="968" y="768"/>
              <a:chExt cx="4696" cy="2593"/>
            </a:xfrm>
          </p:grpSpPr>
          <p:pic>
            <p:nvPicPr>
              <p:cNvPr id="32803" name="Picture 8" descr="white">
                <a:extLst>
                  <a:ext uri="{FF2B5EF4-FFF2-40B4-BE49-F238E27FC236}">
                    <a16:creationId xmlns:a16="http://schemas.microsoft.com/office/drawing/2014/main" id="{14E29060-F8D4-4BC6-8589-E4ED7A9FDDAF}"/>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4" name="AutoShape 9">
                <a:extLst>
                  <a:ext uri="{FF2B5EF4-FFF2-40B4-BE49-F238E27FC236}">
                    <a16:creationId xmlns:a16="http://schemas.microsoft.com/office/drawing/2014/main" id="{35AD255B-8295-413A-B858-2F238EA34015}"/>
                  </a:ext>
                </a:extLst>
              </p:cNvPr>
              <p:cNvSpPr>
                <a:spLocks noChangeArrowheads="1"/>
              </p:cNvSpPr>
              <p:nvPr/>
            </p:nvSpPr>
            <p:spPr bwMode="auto">
              <a:xfrm>
                <a:off x="1077" y="841"/>
                <a:ext cx="4401"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pic>
          <p:nvPicPr>
            <p:cNvPr id="32777" name="Picture 10" descr="bmd chart2">
              <a:extLst>
                <a:ext uri="{FF2B5EF4-FFF2-40B4-BE49-F238E27FC236}">
                  <a16:creationId xmlns:a16="http://schemas.microsoft.com/office/drawing/2014/main" id="{D7B10D4C-9484-4476-BA38-40BC41944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909"/>
              <a:ext cx="1944" cy="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1">
              <a:extLst>
                <a:ext uri="{FF2B5EF4-FFF2-40B4-BE49-F238E27FC236}">
                  <a16:creationId xmlns:a16="http://schemas.microsoft.com/office/drawing/2014/main" id="{1D288885-DB81-4408-A481-4A328F9D83EC}"/>
                </a:ext>
              </a:extLst>
            </p:cNvPr>
            <p:cNvSpPr txBox="1">
              <a:spLocks noChangeArrowheads="1"/>
            </p:cNvSpPr>
            <p:nvPr/>
          </p:nvSpPr>
          <p:spPr bwMode="auto">
            <a:xfrm>
              <a:off x="5503" y="1221"/>
              <a:ext cx="223"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solidFill>
                    <a:srgbClr val="305A80"/>
                  </a:solidFill>
                  <a:latin typeface="Arial" panose="020B0604020202020204" pitchFamily="34" charset="0"/>
                </a:rPr>
                <a:t>*</a:t>
              </a:r>
            </a:p>
          </p:txBody>
        </p:sp>
        <p:sp>
          <p:nvSpPr>
            <p:cNvPr id="32779" name="Text Box 12">
              <a:extLst>
                <a:ext uri="{FF2B5EF4-FFF2-40B4-BE49-F238E27FC236}">
                  <a16:creationId xmlns:a16="http://schemas.microsoft.com/office/drawing/2014/main" id="{90709155-2C4A-4791-AD13-DA75938D22A6}"/>
                </a:ext>
              </a:extLst>
            </p:cNvPr>
            <p:cNvSpPr txBox="1">
              <a:spLocks noChangeArrowheads="1"/>
            </p:cNvSpPr>
            <p:nvPr/>
          </p:nvSpPr>
          <p:spPr bwMode="auto">
            <a:xfrm>
              <a:off x="5493" y="2323"/>
              <a:ext cx="223"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solidFill>
                    <a:srgbClr val="305A80"/>
                  </a:solidFill>
                  <a:latin typeface="Arial" panose="020B0604020202020204" pitchFamily="34" charset="0"/>
                </a:rPr>
                <a:t>*</a:t>
              </a:r>
            </a:p>
          </p:txBody>
        </p:sp>
        <p:sp>
          <p:nvSpPr>
            <p:cNvPr id="32780" name="Text Box 13">
              <a:extLst>
                <a:ext uri="{FF2B5EF4-FFF2-40B4-BE49-F238E27FC236}">
                  <a16:creationId xmlns:a16="http://schemas.microsoft.com/office/drawing/2014/main" id="{D49C3EAD-9573-44B4-B1F8-A8900EC76EC7}"/>
                </a:ext>
              </a:extLst>
            </p:cNvPr>
            <p:cNvSpPr txBox="1">
              <a:spLocks noChangeArrowheads="1"/>
            </p:cNvSpPr>
            <p:nvPr/>
          </p:nvSpPr>
          <p:spPr bwMode="auto">
            <a:xfrm>
              <a:off x="5177" y="1161"/>
              <a:ext cx="327"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solidFill>
                    <a:srgbClr val="305A80"/>
                  </a:solidFill>
                  <a:latin typeface="Arial" panose="020B0604020202020204" pitchFamily="34" charset="0"/>
                </a:rPr>
                <a:t>**</a:t>
              </a:r>
            </a:p>
          </p:txBody>
        </p:sp>
        <p:grpSp>
          <p:nvGrpSpPr>
            <p:cNvPr id="32781" name="Group 14">
              <a:extLst>
                <a:ext uri="{FF2B5EF4-FFF2-40B4-BE49-F238E27FC236}">
                  <a16:creationId xmlns:a16="http://schemas.microsoft.com/office/drawing/2014/main" id="{A3924CC5-4F1E-4212-B8CD-17F116D25371}"/>
                </a:ext>
              </a:extLst>
            </p:cNvPr>
            <p:cNvGrpSpPr>
              <a:grpSpLocks/>
            </p:cNvGrpSpPr>
            <p:nvPr/>
          </p:nvGrpSpPr>
          <p:grpSpPr bwMode="auto">
            <a:xfrm>
              <a:off x="4359" y="1930"/>
              <a:ext cx="1453" cy="352"/>
              <a:chOff x="4359" y="1930"/>
              <a:chExt cx="1453" cy="352"/>
            </a:xfrm>
          </p:grpSpPr>
          <p:sp>
            <p:nvSpPr>
              <p:cNvPr id="32793" name="Text Box 15">
                <a:extLst>
                  <a:ext uri="{FF2B5EF4-FFF2-40B4-BE49-F238E27FC236}">
                    <a16:creationId xmlns:a16="http://schemas.microsoft.com/office/drawing/2014/main" id="{686265CD-7755-4822-B5A0-C5BFC50E1363}"/>
                  </a:ext>
                </a:extLst>
              </p:cNvPr>
              <p:cNvSpPr txBox="1">
                <a:spLocks noChangeArrowheads="1"/>
              </p:cNvSpPr>
              <p:nvPr/>
            </p:nvSpPr>
            <p:spPr bwMode="auto">
              <a:xfrm>
                <a:off x="4359" y="1930"/>
                <a:ext cx="28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Patch</a:t>
                </a:r>
              </a:p>
            </p:txBody>
          </p:sp>
          <p:sp>
            <p:nvSpPr>
              <p:cNvPr id="32794" name="Text Box 16">
                <a:extLst>
                  <a:ext uri="{FF2B5EF4-FFF2-40B4-BE49-F238E27FC236}">
                    <a16:creationId xmlns:a16="http://schemas.microsoft.com/office/drawing/2014/main" id="{09DE5F9D-C73F-4B8C-9311-07FD3EEF7BA5}"/>
                  </a:ext>
                </a:extLst>
              </p:cNvPr>
              <p:cNvSpPr txBox="1">
                <a:spLocks noChangeArrowheads="1"/>
              </p:cNvSpPr>
              <p:nvPr/>
            </p:nvSpPr>
            <p:spPr bwMode="auto">
              <a:xfrm>
                <a:off x="4627" y="1930"/>
                <a:ext cx="297"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a:solidFill>
                      <a:schemeClr val="accent5"/>
                    </a:solidFill>
                    <a:latin typeface="Arial" panose="020B0604020202020204" pitchFamily="34" charset="0"/>
                  </a:rPr>
                  <a:t>50 mg</a:t>
                </a:r>
              </a:p>
            </p:txBody>
          </p:sp>
          <p:sp>
            <p:nvSpPr>
              <p:cNvPr id="32795" name="Text Box 17">
                <a:extLst>
                  <a:ext uri="{FF2B5EF4-FFF2-40B4-BE49-F238E27FC236}">
                    <a16:creationId xmlns:a16="http://schemas.microsoft.com/office/drawing/2014/main" id="{6F910D78-0A29-41A7-AF4E-0FD74FF7FCDC}"/>
                  </a:ext>
                </a:extLst>
              </p:cNvPr>
              <p:cNvSpPr txBox="1">
                <a:spLocks noChangeArrowheads="1"/>
              </p:cNvSpPr>
              <p:nvPr/>
            </p:nvSpPr>
            <p:spPr bwMode="auto">
              <a:xfrm>
                <a:off x="4909"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a:solidFill>
                      <a:schemeClr val="accent5"/>
                    </a:solidFill>
                    <a:latin typeface="Arial" panose="020B0604020202020204" pitchFamily="34" charset="0"/>
                  </a:rPr>
                  <a:t>50-</a:t>
                </a:r>
                <a:br>
                  <a:rPr lang="en-GB" altLang="en-US" sz="800">
                    <a:solidFill>
                      <a:schemeClr val="accent5"/>
                    </a:solidFill>
                    <a:latin typeface="Arial" panose="020B0604020202020204" pitchFamily="34" charset="0"/>
                  </a:rPr>
                </a:br>
                <a:r>
                  <a:rPr lang="en-GB" altLang="en-US" sz="800">
                    <a:solidFill>
                      <a:schemeClr val="accent5"/>
                    </a:solidFill>
                    <a:latin typeface="Arial" panose="020B0604020202020204" pitchFamily="34" charset="0"/>
                  </a:rPr>
                  <a:t>75 mg</a:t>
                </a:r>
              </a:p>
            </p:txBody>
          </p:sp>
          <p:sp>
            <p:nvSpPr>
              <p:cNvPr id="32796" name="Text Box 18">
                <a:extLst>
                  <a:ext uri="{FF2B5EF4-FFF2-40B4-BE49-F238E27FC236}">
                    <a16:creationId xmlns:a16="http://schemas.microsoft.com/office/drawing/2014/main" id="{7FCCB892-6D57-4251-A8AE-EF8773A19DD8}"/>
                  </a:ext>
                </a:extLst>
              </p:cNvPr>
              <p:cNvSpPr txBox="1">
                <a:spLocks noChangeArrowheads="1"/>
              </p:cNvSpPr>
              <p:nvPr/>
            </p:nvSpPr>
            <p:spPr bwMode="auto">
              <a:xfrm>
                <a:off x="5185"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a:solidFill>
                      <a:schemeClr val="accent5"/>
                    </a:solidFill>
                    <a:latin typeface="Arial" panose="020B0604020202020204" pitchFamily="34" charset="0"/>
                  </a:rPr>
                  <a:t>100-</a:t>
                </a:r>
                <a:br>
                  <a:rPr lang="en-GB" altLang="en-US" sz="800">
                    <a:solidFill>
                      <a:schemeClr val="accent5"/>
                    </a:solidFill>
                    <a:latin typeface="Arial" panose="020B0604020202020204" pitchFamily="34" charset="0"/>
                  </a:rPr>
                </a:br>
                <a:r>
                  <a:rPr lang="en-GB" altLang="en-US" sz="800">
                    <a:solidFill>
                      <a:schemeClr val="accent5"/>
                    </a:solidFill>
                    <a:latin typeface="Arial" panose="020B0604020202020204" pitchFamily="34" charset="0"/>
                  </a:rPr>
                  <a:t>75 mg</a:t>
                </a:r>
              </a:p>
            </p:txBody>
          </p:sp>
          <p:sp>
            <p:nvSpPr>
              <p:cNvPr id="32797" name="Text Box 19">
                <a:extLst>
                  <a:ext uri="{FF2B5EF4-FFF2-40B4-BE49-F238E27FC236}">
                    <a16:creationId xmlns:a16="http://schemas.microsoft.com/office/drawing/2014/main" id="{B1E9E288-CB31-4ED0-AD05-58154FBFC406}"/>
                  </a:ext>
                </a:extLst>
              </p:cNvPr>
              <p:cNvSpPr txBox="1">
                <a:spLocks noChangeArrowheads="1"/>
              </p:cNvSpPr>
              <p:nvPr/>
            </p:nvSpPr>
            <p:spPr bwMode="auto">
              <a:xfrm>
                <a:off x="5467" y="1930"/>
                <a:ext cx="33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a:solidFill>
                      <a:schemeClr val="accent5"/>
                    </a:solidFill>
                    <a:latin typeface="Arial" panose="020B0604020202020204" pitchFamily="34" charset="0"/>
                  </a:rPr>
                  <a:t>100 mg</a:t>
                </a:r>
              </a:p>
            </p:txBody>
          </p:sp>
          <p:sp>
            <p:nvSpPr>
              <p:cNvPr id="32798" name="Text Box 20">
                <a:extLst>
                  <a:ext uri="{FF2B5EF4-FFF2-40B4-BE49-F238E27FC236}">
                    <a16:creationId xmlns:a16="http://schemas.microsoft.com/office/drawing/2014/main" id="{5E9161B9-0524-47B7-AE72-3B20DAD9C8BD}"/>
                  </a:ext>
                </a:extLst>
              </p:cNvPr>
              <p:cNvSpPr txBox="1">
                <a:spLocks noChangeArrowheads="1"/>
              </p:cNvSpPr>
              <p:nvPr/>
            </p:nvSpPr>
            <p:spPr bwMode="auto">
              <a:xfrm>
                <a:off x="5053" y="2146"/>
                <a:ext cx="275"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T Gel</a:t>
                </a:r>
              </a:p>
            </p:txBody>
          </p:sp>
          <p:grpSp>
            <p:nvGrpSpPr>
              <p:cNvPr id="32799" name="Group 21">
                <a:extLst>
                  <a:ext uri="{FF2B5EF4-FFF2-40B4-BE49-F238E27FC236}">
                    <a16:creationId xmlns:a16="http://schemas.microsoft.com/office/drawing/2014/main" id="{A6CED934-DBB1-4D11-9616-BCB61F667E97}"/>
                  </a:ext>
                </a:extLst>
              </p:cNvPr>
              <p:cNvGrpSpPr>
                <a:grpSpLocks/>
              </p:cNvGrpSpPr>
              <p:nvPr/>
            </p:nvGrpSpPr>
            <p:grpSpPr bwMode="auto">
              <a:xfrm>
                <a:off x="4654" y="2082"/>
                <a:ext cx="1158" cy="69"/>
                <a:chOff x="4654" y="2082"/>
                <a:chExt cx="1158" cy="69"/>
              </a:xfrm>
            </p:grpSpPr>
            <p:sp>
              <p:nvSpPr>
                <p:cNvPr id="32800" name="Line 22">
                  <a:extLst>
                    <a:ext uri="{FF2B5EF4-FFF2-40B4-BE49-F238E27FC236}">
                      <a16:creationId xmlns:a16="http://schemas.microsoft.com/office/drawing/2014/main" id="{D0E4242F-EAE4-467A-BBDD-EF52C9D1DDDA}"/>
                    </a:ext>
                  </a:extLst>
                </p:cNvPr>
                <p:cNvSpPr>
                  <a:spLocks noChangeShapeType="1"/>
                </p:cNvSpPr>
                <p:nvPr/>
              </p:nvSpPr>
              <p:spPr bwMode="auto">
                <a:xfrm>
                  <a:off x="4654" y="2151"/>
                  <a:ext cx="1158" cy="0"/>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1" name="Line 23">
                  <a:extLst>
                    <a:ext uri="{FF2B5EF4-FFF2-40B4-BE49-F238E27FC236}">
                      <a16:creationId xmlns:a16="http://schemas.microsoft.com/office/drawing/2014/main" id="{CF1713F4-A82B-4D52-9984-51ADC1097423}"/>
                    </a:ext>
                  </a:extLst>
                </p:cNvPr>
                <p:cNvSpPr>
                  <a:spLocks noChangeShapeType="1"/>
                </p:cNvSpPr>
                <p:nvPr/>
              </p:nvSpPr>
              <p:spPr bwMode="auto">
                <a:xfrm>
                  <a:off x="4656" y="2082"/>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802" name="Line 24">
                  <a:extLst>
                    <a:ext uri="{FF2B5EF4-FFF2-40B4-BE49-F238E27FC236}">
                      <a16:creationId xmlns:a16="http://schemas.microsoft.com/office/drawing/2014/main" id="{7E339717-DC61-465D-81B8-E50D598C6FF3}"/>
                    </a:ext>
                  </a:extLst>
                </p:cNvPr>
                <p:cNvSpPr>
                  <a:spLocks noChangeShapeType="1"/>
                </p:cNvSpPr>
                <p:nvPr/>
              </p:nvSpPr>
              <p:spPr bwMode="auto">
                <a:xfrm>
                  <a:off x="5811" y="2085"/>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2782" name="Group 25">
              <a:extLst>
                <a:ext uri="{FF2B5EF4-FFF2-40B4-BE49-F238E27FC236}">
                  <a16:creationId xmlns:a16="http://schemas.microsoft.com/office/drawing/2014/main" id="{53AA3B21-47EE-4F3F-80BA-09BDD1778983}"/>
                </a:ext>
              </a:extLst>
            </p:cNvPr>
            <p:cNvGrpSpPr>
              <a:grpSpLocks/>
            </p:cNvGrpSpPr>
            <p:nvPr/>
          </p:nvGrpSpPr>
          <p:grpSpPr bwMode="auto">
            <a:xfrm>
              <a:off x="4362" y="3136"/>
              <a:ext cx="1453" cy="352"/>
              <a:chOff x="4359" y="1930"/>
              <a:chExt cx="1453" cy="352"/>
            </a:xfrm>
          </p:grpSpPr>
          <p:sp>
            <p:nvSpPr>
              <p:cNvPr id="32783" name="Text Box 26">
                <a:extLst>
                  <a:ext uri="{FF2B5EF4-FFF2-40B4-BE49-F238E27FC236}">
                    <a16:creationId xmlns:a16="http://schemas.microsoft.com/office/drawing/2014/main" id="{D1416FE9-2865-448E-AAE8-4EDDD957D402}"/>
                  </a:ext>
                </a:extLst>
              </p:cNvPr>
              <p:cNvSpPr txBox="1">
                <a:spLocks noChangeArrowheads="1"/>
              </p:cNvSpPr>
              <p:nvPr/>
            </p:nvSpPr>
            <p:spPr bwMode="auto">
              <a:xfrm>
                <a:off x="4359" y="1930"/>
                <a:ext cx="28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Patch</a:t>
                </a:r>
              </a:p>
            </p:txBody>
          </p:sp>
          <p:sp>
            <p:nvSpPr>
              <p:cNvPr id="32784" name="Text Box 27">
                <a:extLst>
                  <a:ext uri="{FF2B5EF4-FFF2-40B4-BE49-F238E27FC236}">
                    <a16:creationId xmlns:a16="http://schemas.microsoft.com/office/drawing/2014/main" id="{A0D78644-5EC2-48B1-9905-EB3DA6124189}"/>
                  </a:ext>
                </a:extLst>
              </p:cNvPr>
              <p:cNvSpPr txBox="1">
                <a:spLocks noChangeArrowheads="1"/>
              </p:cNvSpPr>
              <p:nvPr/>
            </p:nvSpPr>
            <p:spPr bwMode="auto">
              <a:xfrm>
                <a:off x="4627" y="1930"/>
                <a:ext cx="297"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50 mg</a:t>
                </a:r>
              </a:p>
            </p:txBody>
          </p:sp>
          <p:sp>
            <p:nvSpPr>
              <p:cNvPr id="32785" name="Text Box 28">
                <a:extLst>
                  <a:ext uri="{FF2B5EF4-FFF2-40B4-BE49-F238E27FC236}">
                    <a16:creationId xmlns:a16="http://schemas.microsoft.com/office/drawing/2014/main" id="{B73DA797-F3CB-46B2-8AA0-1C50FE97CA7F}"/>
                  </a:ext>
                </a:extLst>
              </p:cNvPr>
              <p:cNvSpPr txBox="1">
                <a:spLocks noChangeArrowheads="1"/>
              </p:cNvSpPr>
              <p:nvPr/>
            </p:nvSpPr>
            <p:spPr bwMode="auto">
              <a:xfrm>
                <a:off x="4909"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50-</a:t>
                </a:r>
                <a:br>
                  <a:rPr lang="en-GB" altLang="en-US" sz="800" dirty="0">
                    <a:solidFill>
                      <a:schemeClr val="accent5"/>
                    </a:solidFill>
                    <a:latin typeface="Arial" panose="020B0604020202020204" pitchFamily="34" charset="0"/>
                  </a:rPr>
                </a:br>
                <a:r>
                  <a:rPr lang="en-GB" altLang="en-US" sz="800" dirty="0">
                    <a:solidFill>
                      <a:schemeClr val="accent5"/>
                    </a:solidFill>
                    <a:latin typeface="Arial" panose="020B0604020202020204" pitchFamily="34" charset="0"/>
                  </a:rPr>
                  <a:t>75 mg</a:t>
                </a:r>
              </a:p>
            </p:txBody>
          </p:sp>
          <p:sp>
            <p:nvSpPr>
              <p:cNvPr id="32786" name="Text Box 29">
                <a:extLst>
                  <a:ext uri="{FF2B5EF4-FFF2-40B4-BE49-F238E27FC236}">
                    <a16:creationId xmlns:a16="http://schemas.microsoft.com/office/drawing/2014/main" id="{4B34B72E-90E2-4F23-8677-5B93BFB61A50}"/>
                  </a:ext>
                </a:extLst>
              </p:cNvPr>
              <p:cNvSpPr txBox="1">
                <a:spLocks noChangeArrowheads="1"/>
              </p:cNvSpPr>
              <p:nvPr/>
            </p:nvSpPr>
            <p:spPr bwMode="auto">
              <a:xfrm>
                <a:off x="5185"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100-</a:t>
                </a:r>
                <a:br>
                  <a:rPr lang="en-GB" altLang="en-US" sz="800" dirty="0">
                    <a:solidFill>
                      <a:schemeClr val="accent5"/>
                    </a:solidFill>
                    <a:latin typeface="Arial" panose="020B0604020202020204" pitchFamily="34" charset="0"/>
                  </a:rPr>
                </a:br>
                <a:r>
                  <a:rPr lang="en-GB" altLang="en-US" sz="800" dirty="0">
                    <a:solidFill>
                      <a:schemeClr val="accent5"/>
                    </a:solidFill>
                    <a:latin typeface="Arial" panose="020B0604020202020204" pitchFamily="34" charset="0"/>
                  </a:rPr>
                  <a:t>75 mg</a:t>
                </a:r>
              </a:p>
            </p:txBody>
          </p:sp>
          <p:sp>
            <p:nvSpPr>
              <p:cNvPr id="32787" name="Text Box 30">
                <a:extLst>
                  <a:ext uri="{FF2B5EF4-FFF2-40B4-BE49-F238E27FC236}">
                    <a16:creationId xmlns:a16="http://schemas.microsoft.com/office/drawing/2014/main" id="{A7A9B227-6175-4EC9-B9D8-67B4F3D96836}"/>
                  </a:ext>
                </a:extLst>
              </p:cNvPr>
              <p:cNvSpPr txBox="1">
                <a:spLocks noChangeArrowheads="1"/>
              </p:cNvSpPr>
              <p:nvPr/>
            </p:nvSpPr>
            <p:spPr bwMode="auto">
              <a:xfrm>
                <a:off x="5467" y="1930"/>
                <a:ext cx="33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100 mg</a:t>
                </a:r>
              </a:p>
            </p:txBody>
          </p:sp>
          <p:sp>
            <p:nvSpPr>
              <p:cNvPr id="32788" name="Text Box 31">
                <a:extLst>
                  <a:ext uri="{FF2B5EF4-FFF2-40B4-BE49-F238E27FC236}">
                    <a16:creationId xmlns:a16="http://schemas.microsoft.com/office/drawing/2014/main" id="{548128B3-4D2F-42CA-BCE4-387CC4A6751C}"/>
                  </a:ext>
                </a:extLst>
              </p:cNvPr>
              <p:cNvSpPr txBox="1">
                <a:spLocks noChangeArrowheads="1"/>
              </p:cNvSpPr>
              <p:nvPr/>
            </p:nvSpPr>
            <p:spPr bwMode="auto">
              <a:xfrm>
                <a:off x="5053" y="2146"/>
                <a:ext cx="275"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800" dirty="0">
                    <a:solidFill>
                      <a:schemeClr val="accent5"/>
                    </a:solidFill>
                    <a:latin typeface="Arial" panose="020B0604020202020204" pitchFamily="34" charset="0"/>
                  </a:rPr>
                  <a:t>T Gel</a:t>
                </a:r>
              </a:p>
            </p:txBody>
          </p:sp>
          <p:grpSp>
            <p:nvGrpSpPr>
              <p:cNvPr id="32789" name="Group 32">
                <a:extLst>
                  <a:ext uri="{FF2B5EF4-FFF2-40B4-BE49-F238E27FC236}">
                    <a16:creationId xmlns:a16="http://schemas.microsoft.com/office/drawing/2014/main" id="{A35DAC8F-7ED5-461E-A121-82A127144B89}"/>
                  </a:ext>
                </a:extLst>
              </p:cNvPr>
              <p:cNvGrpSpPr>
                <a:grpSpLocks/>
              </p:cNvGrpSpPr>
              <p:nvPr/>
            </p:nvGrpSpPr>
            <p:grpSpPr bwMode="auto">
              <a:xfrm>
                <a:off x="4654" y="2082"/>
                <a:ext cx="1158" cy="69"/>
                <a:chOff x="4654" y="2082"/>
                <a:chExt cx="1158" cy="69"/>
              </a:xfrm>
            </p:grpSpPr>
            <p:sp>
              <p:nvSpPr>
                <p:cNvPr id="32790" name="Line 33">
                  <a:extLst>
                    <a:ext uri="{FF2B5EF4-FFF2-40B4-BE49-F238E27FC236}">
                      <a16:creationId xmlns:a16="http://schemas.microsoft.com/office/drawing/2014/main" id="{95EB65F6-AE7B-47D8-BD9B-B3FD64253BA9}"/>
                    </a:ext>
                  </a:extLst>
                </p:cNvPr>
                <p:cNvSpPr>
                  <a:spLocks noChangeShapeType="1"/>
                </p:cNvSpPr>
                <p:nvPr/>
              </p:nvSpPr>
              <p:spPr bwMode="auto">
                <a:xfrm>
                  <a:off x="4654" y="2151"/>
                  <a:ext cx="1158" cy="0"/>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1" name="Line 34">
                  <a:extLst>
                    <a:ext uri="{FF2B5EF4-FFF2-40B4-BE49-F238E27FC236}">
                      <a16:creationId xmlns:a16="http://schemas.microsoft.com/office/drawing/2014/main" id="{9312D6A6-BDBC-4BB2-B186-5E6C2CDCE411}"/>
                    </a:ext>
                  </a:extLst>
                </p:cNvPr>
                <p:cNvSpPr>
                  <a:spLocks noChangeShapeType="1"/>
                </p:cNvSpPr>
                <p:nvPr/>
              </p:nvSpPr>
              <p:spPr bwMode="auto">
                <a:xfrm>
                  <a:off x="4656" y="2082"/>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2" name="Line 35">
                  <a:extLst>
                    <a:ext uri="{FF2B5EF4-FFF2-40B4-BE49-F238E27FC236}">
                      <a16:creationId xmlns:a16="http://schemas.microsoft.com/office/drawing/2014/main" id="{5EA5E5C1-9837-4252-AE36-671CFA347D4D}"/>
                    </a:ext>
                  </a:extLst>
                </p:cNvPr>
                <p:cNvSpPr>
                  <a:spLocks noChangeShapeType="1"/>
                </p:cNvSpPr>
                <p:nvPr/>
              </p:nvSpPr>
              <p:spPr bwMode="auto">
                <a:xfrm>
                  <a:off x="5811" y="2085"/>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sp>
        <p:nvSpPr>
          <p:cNvPr id="32773" name="Text Box 36">
            <a:extLst>
              <a:ext uri="{FF2B5EF4-FFF2-40B4-BE49-F238E27FC236}">
                <a16:creationId xmlns:a16="http://schemas.microsoft.com/office/drawing/2014/main" id="{92578957-5D66-4C23-9FC9-CD0040CDB735}"/>
              </a:ext>
            </a:extLst>
          </p:cNvPr>
          <p:cNvSpPr txBox="1">
            <a:spLocks noChangeArrowheads="1"/>
          </p:cNvSpPr>
          <p:nvPr/>
        </p:nvSpPr>
        <p:spPr bwMode="auto">
          <a:xfrm rot="-5400000">
            <a:off x="6162386" y="2133844"/>
            <a:ext cx="1946275" cy="24447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dirty="0">
                <a:solidFill>
                  <a:schemeClr val="accent5"/>
                </a:solidFill>
                <a:latin typeface="+mn-lt"/>
              </a:rPr>
              <a:t>Change in hip BMD (g/cm</a:t>
            </a:r>
            <a:r>
              <a:rPr lang="en-GB" altLang="en-US" sz="1000" baseline="30000" dirty="0">
                <a:solidFill>
                  <a:schemeClr val="accent5"/>
                </a:solidFill>
                <a:latin typeface="+mn-lt"/>
              </a:rPr>
              <a:t>2</a:t>
            </a:r>
            <a:r>
              <a:rPr lang="en-GB" altLang="en-US" sz="1000" dirty="0">
                <a:solidFill>
                  <a:schemeClr val="accent5"/>
                </a:solidFill>
                <a:latin typeface="+mn-lt"/>
              </a:rPr>
              <a:t>)</a:t>
            </a:r>
          </a:p>
        </p:txBody>
      </p:sp>
      <p:sp>
        <p:nvSpPr>
          <p:cNvPr id="32774" name="Text Box 37">
            <a:extLst>
              <a:ext uri="{FF2B5EF4-FFF2-40B4-BE49-F238E27FC236}">
                <a16:creationId xmlns:a16="http://schemas.microsoft.com/office/drawing/2014/main" id="{38DA5C2E-614A-4CF8-B676-DB2271E46EBC}"/>
              </a:ext>
            </a:extLst>
          </p:cNvPr>
          <p:cNvSpPr txBox="1">
            <a:spLocks noChangeArrowheads="1"/>
          </p:cNvSpPr>
          <p:nvPr/>
        </p:nvSpPr>
        <p:spPr bwMode="auto">
          <a:xfrm rot="-5400000">
            <a:off x="6078248" y="4183306"/>
            <a:ext cx="2089150" cy="24447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1000" dirty="0">
                <a:solidFill>
                  <a:schemeClr val="accent5"/>
                </a:solidFill>
                <a:latin typeface="+mn-lt"/>
              </a:rPr>
              <a:t>Change in spine BMD (g/cm</a:t>
            </a:r>
            <a:r>
              <a:rPr lang="en-GB" altLang="en-US" sz="1000" baseline="30000" dirty="0">
                <a:solidFill>
                  <a:schemeClr val="accent5"/>
                </a:solidFill>
                <a:latin typeface="+mn-lt"/>
              </a:rPr>
              <a:t>2</a:t>
            </a:r>
            <a:r>
              <a:rPr lang="en-GB" altLang="en-US" sz="1000" dirty="0">
                <a:solidFill>
                  <a:schemeClr val="accent5"/>
                </a:solidFill>
                <a:latin typeface="+mn-lt"/>
              </a:rPr>
              <a:t>)</a:t>
            </a:r>
          </a:p>
        </p:txBody>
      </p:sp>
      <p:sp>
        <p:nvSpPr>
          <p:cNvPr id="32775" name="Text Box 38">
            <a:extLst>
              <a:ext uri="{FF2B5EF4-FFF2-40B4-BE49-F238E27FC236}">
                <a16:creationId xmlns:a16="http://schemas.microsoft.com/office/drawing/2014/main" id="{484C2B69-F909-4907-B120-21780122C18A}"/>
              </a:ext>
            </a:extLst>
          </p:cNvPr>
          <p:cNvSpPr txBox="1">
            <a:spLocks noChangeArrowheads="1"/>
          </p:cNvSpPr>
          <p:nvPr/>
        </p:nvSpPr>
        <p:spPr bwMode="auto">
          <a:xfrm>
            <a:off x="1663410" y="599598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 </a:t>
            </a:r>
            <a:r>
              <a:rPr lang="en-US" altLang="en-US" sz="1100" i="1" dirty="0">
                <a:latin typeface="+mn-lt"/>
              </a:rPr>
              <a:t>et al. Clin Endocrinol (</a:t>
            </a:r>
            <a:r>
              <a:rPr lang="en-US" altLang="en-US" sz="1100" i="1" dirty="0" err="1">
                <a:latin typeface="+mn-lt"/>
              </a:rPr>
              <a:t>Oxf</a:t>
            </a:r>
            <a:r>
              <a:rPr lang="en-US" altLang="en-US" sz="1100" i="1" dirty="0">
                <a:latin typeface="+mn-lt"/>
              </a:rPr>
              <a:t>).</a:t>
            </a:r>
            <a:r>
              <a:rPr lang="en-US" altLang="en-US" sz="1100" b="1" dirty="0">
                <a:latin typeface="+mn-lt"/>
              </a:rPr>
              <a:t> </a:t>
            </a:r>
            <a:r>
              <a:rPr lang="en-US" altLang="en-US" sz="1100" dirty="0">
                <a:latin typeface="+mn-lt"/>
              </a:rPr>
              <a:t>2001;</a:t>
            </a:r>
            <a:r>
              <a:rPr lang="en-US" altLang="en-US" sz="1100" b="1" dirty="0">
                <a:latin typeface="+mn-lt"/>
              </a:rPr>
              <a:t>54</a:t>
            </a:r>
            <a:r>
              <a:rPr lang="en-US" altLang="en-US" sz="1100" dirty="0">
                <a:latin typeface="+mn-lt"/>
              </a:rPr>
              <a:t>:739-50.</a:t>
            </a:r>
            <a:r>
              <a:rPr lang="en-US" altLang="en-US" sz="1100" b="1" dirty="0">
                <a:latin typeface="+mn-lt"/>
              </a:rPr>
              <a:t> </a:t>
            </a:r>
            <a:endParaRPr lang="de-DE" altLang="en-US" sz="1100" b="1" dirty="0">
              <a:latin typeface="+mn-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4676D928-82DD-403F-AEEC-3D3AFE2ADA54}"/>
              </a:ext>
            </a:extLst>
          </p:cNvPr>
          <p:cNvSpPr>
            <a:spLocks noGrp="1" noChangeArrowheads="1"/>
          </p:cNvSpPr>
          <p:nvPr>
            <p:ph type="title"/>
          </p:nvPr>
        </p:nvSpPr>
        <p:spPr>
          <a:xfrm>
            <a:off x="395770" y="297523"/>
            <a:ext cx="10652454" cy="73554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Compliance During the 6 Month Trial </a:t>
            </a:r>
            <a:endParaRPr lang="nl-NL" altLang="en-US" sz="3200" b="1" dirty="0"/>
          </a:p>
        </p:txBody>
      </p:sp>
      <p:grpSp>
        <p:nvGrpSpPr>
          <p:cNvPr id="33795" name="Group 5">
            <a:extLst>
              <a:ext uri="{FF2B5EF4-FFF2-40B4-BE49-F238E27FC236}">
                <a16:creationId xmlns:a16="http://schemas.microsoft.com/office/drawing/2014/main" id="{78F6B8E3-6B74-4BA8-B274-D38E7BFDC44A}"/>
              </a:ext>
            </a:extLst>
          </p:cNvPr>
          <p:cNvGrpSpPr>
            <a:grpSpLocks/>
          </p:cNvGrpSpPr>
          <p:nvPr/>
        </p:nvGrpSpPr>
        <p:grpSpPr bwMode="auto">
          <a:xfrm>
            <a:off x="1488708" y="1215635"/>
            <a:ext cx="8713788" cy="3134396"/>
            <a:chOff x="968" y="768"/>
            <a:chExt cx="4696" cy="2593"/>
          </a:xfrm>
          <a:noFill/>
        </p:grpSpPr>
        <p:pic>
          <p:nvPicPr>
            <p:cNvPr id="33814" name="Picture 6" descr="white">
              <a:extLst>
                <a:ext uri="{FF2B5EF4-FFF2-40B4-BE49-F238E27FC236}">
                  <a16:creationId xmlns:a16="http://schemas.microsoft.com/office/drawing/2014/main" id="{AD2F9646-194D-4B22-9326-EB5B655F73D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5" name="AutoShape 7">
              <a:extLst>
                <a:ext uri="{FF2B5EF4-FFF2-40B4-BE49-F238E27FC236}">
                  <a16:creationId xmlns:a16="http://schemas.microsoft.com/office/drawing/2014/main" id="{0C67EFD0-6681-48C8-9B9B-75D5C5CB7FB7}"/>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aphicFrame>
        <p:nvGraphicFramePr>
          <p:cNvPr id="29727" name="Group 31">
            <a:extLst>
              <a:ext uri="{FF2B5EF4-FFF2-40B4-BE49-F238E27FC236}">
                <a16:creationId xmlns:a16="http://schemas.microsoft.com/office/drawing/2014/main" id="{F86D2988-E2E1-4995-8B9E-9500CBA04CB9}"/>
              </a:ext>
            </a:extLst>
          </p:cNvPr>
          <p:cNvGraphicFramePr>
            <a:graphicFrameLocks noGrp="1"/>
          </p:cNvGraphicFramePr>
          <p:nvPr>
            <p:extLst>
              <p:ext uri="{D42A27DB-BD31-4B8C-83A1-F6EECF244321}">
                <p14:modId xmlns:p14="http://schemas.microsoft.com/office/powerpoint/2010/main" val="4106919423"/>
              </p:ext>
            </p:extLst>
          </p:nvPr>
        </p:nvGraphicFramePr>
        <p:xfrm>
          <a:off x="1739243" y="1321611"/>
          <a:ext cx="7965508" cy="2699670"/>
        </p:xfrm>
        <a:graphic>
          <a:graphicData uri="http://schemas.openxmlformats.org/drawingml/2006/table">
            <a:tbl>
              <a:tblPr/>
              <a:tblGrid>
                <a:gridCol w="3115143">
                  <a:extLst>
                    <a:ext uri="{9D8B030D-6E8A-4147-A177-3AD203B41FA5}">
                      <a16:colId xmlns:a16="http://schemas.microsoft.com/office/drawing/2014/main" val="20000"/>
                    </a:ext>
                  </a:extLst>
                </a:gridCol>
                <a:gridCol w="1616789">
                  <a:extLst>
                    <a:ext uri="{9D8B030D-6E8A-4147-A177-3AD203B41FA5}">
                      <a16:colId xmlns:a16="http://schemas.microsoft.com/office/drawing/2014/main" val="20001"/>
                    </a:ext>
                  </a:extLst>
                </a:gridCol>
                <a:gridCol w="1616787">
                  <a:extLst>
                    <a:ext uri="{9D8B030D-6E8A-4147-A177-3AD203B41FA5}">
                      <a16:colId xmlns:a16="http://schemas.microsoft.com/office/drawing/2014/main" val="20002"/>
                    </a:ext>
                  </a:extLst>
                </a:gridCol>
                <a:gridCol w="1616789">
                  <a:extLst>
                    <a:ext uri="{9D8B030D-6E8A-4147-A177-3AD203B41FA5}">
                      <a16:colId xmlns:a16="http://schemas.microsoft.com/office/drawing/2014/main" val="20003"/>
                    </a:ext>
                  </a:extLst>
                </a:gridCol>
              </a:tblGrid>
              <a:tr h="1161705">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solidFill>
                          <a:effectLst/>
                          <a:latin typeface="+mn-lt"/>
                        </a:rPr>
                        <a:t>   Compliance</a:t>
                      </a:r>
                    </a:p>
                  </a:txBody>
                  <a:tcPr marT="45730" marB="45730"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5"/>
                          </a:solidFill>
                          <a:effectLst/>
                          <a:latin typeface="+mn-lt"/>
                        </a:rPr>
                        <a:t>  T-gel 5g</a:t>
                      </a:r>
                      <a:br>
                        <a:rPr kumimoji="0" lang="en-US" sz="2000" b="1" i="0" u="none" strike="noStrike" cap="none" normalizeH="0" baseline="0" dirty="0">
                          <a:ln>
                            <a:noFill/>
                          </a:ln>
                          <a:solidFill>
                            <a:schemeClr val="accent5"/>
                          </a:solidFill>
                          <a:effectLst/>
                          <a:latin typeface="+mn-lt"/>
                        </a:rPr>
                      </a:br>
                      <a:r>
                        <a:rPr kumimoji="0" lang="en-US" sz="2000" b="1" i="0" u="none" strike="noStrike" cap="none" normalizeH="0" baseline="0" dirty="0">
                          <a:ln>
                            <a:noFill/>
                          </a:ln>
                          <a:solidFill>
                            <a:schemeClr val="accent5"/>
                          </a:solidFill>
                          <a:effectLst/>
                          <a:latin typeface="+mn-lt"/>
                        </a:rPr>
                        <a:t>n = 73</a:t>
                      </a:r>
                    </a:p>
                  </a:txBody>
                  <a:tcPr marT="45730" marB="457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solidFill>
                          <a:effectLst/>
                          <a:latin typeface="+mn-lt"/>
                        </a:rPr>
                        <a:t>  T-gel 10 g </a:t>
                      </a:r>
                      <a:br>
                        <a:rPr kumimoji="0" lang="en-US" sz="2000" b="1" i="0" u="none" strike="noStrike" cap="none" normalizeH="0" baseline="0" dirty="0">
                          <a:ln>
                            <a:noFill/>
                          </a:ln>
                          <a:solidFill>
                            <a:schemeClr val="accent5"/>
                          </a:solidFill>
                          <a:effectLst/>
                          <a:latin typeface="+mn-lt"/>
                        </a:rPr>
                      </a:br>
                      <a:r>
                        <a:rPr kumimoji="0" lang="en-US" sz="2000" b="1" i="0" u="none" strike="noStrike" cap="none" normalizeH="0" baseline="0" dirty="0">
                          <a:ln>
                            <a:noFill/>
                          </a:ln>
                          <a:solidFill>
                            <a:schemeClr val="accent5"/>
                          </a:solidFill>
                          <a:effectLst/>
                          <a:latin typeface="+mn-lt"/>
                        </a:rPr>
                        <a:t>n = 78</a:t>
                      </a:r>
                    </a:p>
                  </a:txBody>
                  <a:tcPr marT="45730" marB="457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accent5"/>
                          </a:solidFill>
                          <a:effectLst/>
                          <a:latin typeface="+mn-lt"/>
                        </a:rPr>
                        <a:t>  T-patch</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accent5"/>
                          </a:solidFill>
                          <a:effectLst/>
                          <a:latin typeface="+mn-lt"/>
                        </a:rPr>
                        <a:t>    n = 76</a:t>
                      </a:r>
                    </a:p>
                  </a:txBody>
                  <a:tcPr marT="45730" marB="45730"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960">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Day 1 - 90</a:t>
                      </a:r>
                    </a:p>
                  </a:txBody>
                  <a:tcPr marT="45730" marB="45730"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93.1%</a:t>
                      </a:r>
                    </a:p>
                  </a:txBody>
                  <a:tcPr marT="45730" marB="457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96.0%</a:t>
                      </a:r>
                    </a:p>
                  </a:txBody>
                  <a:tcPr marT="45730" marB="457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89.8%</a:t>
                      </a:r>
                    </a:p>
                  </a:txBody>
                  <a:tcPr marT="45730" marB="45730"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3005">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Day 1 - 180</a:t>
                      </a:r>
                    </a:p>
                  </a:txBody>
                  <a:tcPr marT="45730" marB="45730"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5"/>
                          </a:solidFill>
                          <a:effectLst/>
                          <a:latin typeface="+mn-lt"/>
                        </a:rPr>
                        <a:t>93.3%</a:t>
                      </a:r>
                    </a:p>
                  </a:txBody>
                  <a:tcPr marT="45730" marB="4573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96.5%</a:t>
                      </a:r>
                    </a:p>
                  </a:txBody>
                  <a:tcPr marT="45730" marB="4573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5"/>
                          </a:solidFill>
                          <a:effectLst/>
                          <a:latin typeface="+mn-lt"/>
                        </a:rPr>
                        <a:t>86.3%</a:t>
                      </a:r>
                    </a:p>
                  </a:txBody>
                  <a:tcPr marT="45730" marB="45730"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12" name="Rectangle 32">
            <a:extLst>
              <a:ext uri="{FF2B5EF4-FFF2-40B4-BE49-F238E27FC236}">
                <a16:creationId xmlns:a16="http://schemas.microsoft.com/office/drawing/2014/main" id="{23564FBE-718D-42DF-AE5C-2A7C529CB448}"/>
              </a:ext>
            </a:extLst>
          </p:cNvPr>
          <p:cNvSpPr>
            <a:spLocks noGrp="1" noChangeArrowheads="1"/>
          </p:cNvSpPr>
          <p:nvPr>
            <p:ph type="body" idx="1"/>
          </p:nvPr>
        </p:nvSpPr>
        <p:spPr>
          <a:xfrm>
            <a:off x="526143" y="4429890"/>
            <a:ext cx="10785048" cy="1106499"/>
          </a:xfrm>
          <a:noFill/>
        </p:spPr>
        <p:txBody>
          <a:bodyPr>
            <a:normAutofit fontScale="77500" lnSpcReduction="20000"/>
          </a:bodyPr>
          <a:lstStyle/>
          <a:p>
            <a:pPr lvl="1" eaLnBrk="1" hangingPunct="1">
              <a:buFontTx/>
              <a:buChar char="•"/>
            </a:pPr>
            <a:r>
              <a:rPr lang="en-US" altLang="en-US" sz="1800" dirty="0">
                <a:solidFill>
                  <a:schemeClr val="accent5"/>
                </a:solidFill>
              </a:rPr>
              <a:t>Compliance with </a:t>
            </a:r>
            <a:r>
              <a:rPr lang="en-US" altLang="en-US" sz="1800" dirty="0" err="1">
                <a:solidFill>
                  <a:schemeClr val="accent5"/>
                </a:solidFill>
              </a:rPr>
              <a:t>AndroGel</a:t>
            </a:r>
            <a:r>
              <a:rPr lang="en-US" altLang="en-US" sz="1800" dirty="0">
                <a:solidFill>
                  <a:schemeClr val="accent5"/>
                </a:solidFill>
              </a:rPr>
              <a:t> was much better than with the patch</a:t>
            </a:r>
          </a:p>
          <a:p>
            <a:pPr lvl="1" eaLnBrk="1" hangingPunct="1">
              <a:buFontTx/>
              <a:buChar char="•"/>
            </a:pPr>
            <a:r>
              <a:rPr lang="en-GB" altLang="en-US" sz="1800" dirty="0">
                <a:solidFill>
                  <a:schemeClr val="accent5"/>
                </a:solidFill>
              </a:rPr>
              <a:t>After completion of day 90, the discontinuation rate (21/76, 27.6%) in the T patch group was higher (P=0.0002) than those in the T gel groups (50 mg: 6/73, 8.2%; 100 mg: 5/78, 6.4%). </a:t>
            </a:r>
          </a:p>
          <a:p>
            <a:pPr lvl="1" eaLnBrk="1" hangingPunct="1">
              <a:buFontTx/>
              <a:buChar char="•"/>
            </a:pPr>
            <a:r>
              <a:rPr lang="en-GB" altLang="en-US" sz="1800" dirty="0">
                <a:solidFill>
                  <a:schemeClr val="accent5"/>
                </a:solidFill>
              </a:rPr>
              <a:t>Most of the discontinuation in the T patch group was due to adverse skin reaction. 3 patients who were receiving the T patch until day 90 were switched to T gel 50 from days 91–180 because of skin irritation from the patches</a:t>
            </a:r>
            <a:endParaRPr lang="en-US" altLang="en-US" sz="1800" dirty="0">
              <a:solidFill>
                <a:schemeClr val="accent5"/>
              </a:solidFill>
            </a:endParaRPr>
          </a:p>
        </p:txBody>
      </p:sp>
      <p:sp>
        <p:nvSpPr>
          <p:cNvPr id="33813" name="Text Box 33">
            <a:extLst>
              <a:ext uri="{FF2B5EF4-FFF2-40B4-BE49-F238E27FC236}">
                <a16:creationId xmlns:a16="http://schemas.microsoft.com/office/drawing/2014/main" id="{6C888566-096B-4A7F-8FB6-8A465213FD61}"/>
              </a:ext>
            </a:extLst>
          </p:cNvPr>
          <p:cNvSpPr txBox="1">
            <a:spLocks noChangeArrowheads="1"/>
          </p:cNvSpPr>
          <p:nvPr/>
        </p:nvSpPr>
        <p:spPr bwMode="auto">
          <a:xfrm>
            <a:off x="1690966" y="5962615"/>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E7B1628-008D-4E6E-B580-E038A3B752B3}"/>
              </a:ext>
            </a:extLst>
          </p:cNvPr>
          <p:cNvSpPr>
            <a:spLocks noGrp="1" noChangeArrowheads="1"/>
          </p:cNvSpPr>
          <p:nvPr>
            <p:ph type="title"/>
          </p:nvPr>
        </p:nvSpPr>
        <p:spPr>
          <a:xfrm>
            <a:off x="653842" y="372320"/>
            <a:ext cx="10652454" cy="73208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err="1"/>
              <a:t>AndroGel</a:t>
            </a:r>
            <a:r>
              <a:rPr lang="en-US" altLang="en-US" sz="3200" b="1" baseline="30000" dirty="0"/>
              <a:t>®</a:t>
            </a:r>
            <a:r>
              <a:rPr lang="en-US" altLang="en-US" sz="3200" b="1" dirty="0"/>
              <a:t> 1% Clinical Trials </a:t>
            </a:r>
            <a:endParaRPr lang="nl-NL" altLang="en-US" sz="3200" b="1" dirty="0"/>
          </a:p>
        </p:txBody>
      </p:sp>
      <p:sp>
        <p:nvSpPr>
          <p:cNvPr id="18435" name="Rectangle 5">
            <a:extLst>
              <a:ext uri="{FF2B5EF4-FFF2-40B4-BE49-F238E27FC236}">
                <a16:creationId xmlns:a16="http://schemas.microsoft.com/office/drawing/2014/main" id="{394854B1-D25E-474B-82F9-9817E0FA6AA4}"/>
              </a:ext>
            </a:extLst>
          </p:cNvPr>
          <p:cNvSpPr>
            <a:spLocks noGrp="1" noChangeArrowheads="1"/>
          </p:cNvSpPr>
          <p:nvPr>
            <p:ph type="body" idx="1"/>
          </p:nvPr>
        </p:nvSpPr>
        <p:spPr>
          <a:xfrm>
            <a:off x="787235" y="1604652"/>
            <a:ext cx="10617529" cy="3141025"/>
          </a:xfrm>
          <a:noFill/>
        </p:spPr>
        <p:txBody>
          <a:bodyPr>
            <a:normAutofit lnSpcReduction="10000"/>
          </a:bodyPr>
          <a:lstStyle/>
          <a:p>
            <a:pPr eaLnBrk="1" hangingPunct="1">
              <a:buFontTx/>
              <a:buNone/>
            </a:pPr>
            <a:r>
              <a:rPr lang="en-US" altLang="en-US" sz="2200" b="1" u="sng" dirty="0">
                <a:solidFill>
                  <a:schemeClr val="accent5"/>
                </a:solidFill>
              </a:rPr>
              <a:t>Major Trials</a:t>
            </a:r>
          </a:p>
          <a:p>
            <a:pPr eaLnBrk="1" hangingPunct="1">
              <a:buFontTx/>
              <a:buNone/>
            </a:pPr>
            <a:endParaRPr lang="en-US" altLang="en-US" sz="2200" b="1" u="sng" dirty="0">
              <a:solidFill>
                <a:schemeClr val="accent5"/>
              </a:solidFill>
            </a:endParaRPr>
          </a:p>
          <a:p>
            <a:pPr lvl="1" eaLnBrk="1" hangingPunct="1">
              <a:buFontTx/>
              <a:buChar char="•"/>
            </a:pPr>
            <a:r>
              <a:rPr lang="en-US" altLang="en-US" dirty="0">
                <a:solidFill>
                  <a:schemeClr val="accent5"/>
                </a:solidFill>
              </a:rPr>
              <a:t>6 month (180 day) clinical trial</a:t>
            </a:r>
          </a:p>
          <a:p>
            <a:pPr lvl="2" eaLnBrk="1" hangingPunct="1">
              <a:buFont typeface="Arial" panose="020B0604020202020204" pitchFamily="34" charset="0"/>
              <a:buChar char="–"/>
            </a:pPr>
            <a:r>
              <a:rPr lang="en-US" altLang="en-US" dirty="0">
                <a:solidFill>
                  <a:schemeClr val="accent5"/>
                </a:solidFill>
              </a:rPr>
              <a:t>First 90 days, randomized, double blind to </a:t>
            </a:r>
            <a:r>
              <a:rPr lang="en-US" altLang="en-US" dirty="0" err="1">
                <a:solidFill>
                  <a:schemeClr val="accent5"/>
                </a:solidFill>
              </a:rPr>
              <a:t>AndroGel</a:t>
            </a:r>
            <a:r>
              <a:rPr lang="en-US" altLang="en-US" dirty="0">
                <a:solidFill>
                  <a:schemeClr val="accent5"/>
                </a:solidFill>
              </a:rPr>
              <a:t> dose, parallel groups</a:t>
            </a:r>
          </a:p>
          <a:p>
            <a:pPr lvl="2" eaLnBrk="1" hangingPunct="1">
              <a:buFont typeface="Arial" panose="020B0604020202020204" pitchFamily="34" charset="0"/>
              <a:buChar char="–"/>
            </a:pPr>
            <a:r>
              <a:rPr lang="en-US" altLang="en-US" dirty="0">
                <a:solidFill>
                  <a:schemeClr val="accent5"/>
                </a:solidFill>
              </a:rPr>
              <a:t>Second 90 days, open label</a:t>
            </a:r>
          </a:p>
          <a:p>
            <a:pPr lvl="2" eaLnBrk="1" hangingPunct="1">
              <a:buFont typeface="Arial" panose="020B0604020202020204" pitchFamily="34" charset="0"/>
              <a:buChar char="–"/>
            </a:pPr>
            <a:r>
              <a:rPr lang="en-US" altLang="en-US" dirty="0">
                <a:solidFill>
                  <a:schemeClr val="accent5"/>
                </a:solidFill>
              </a:rPr>
              <a:t>T- patch and T-gel groups</a:t>
            </a:r>
          </a:p>
          <a:p>
            <a:pPr lvl="2" eaLnBrk="1" hangingPunct="1">
              <a:buFont typeface="Arial" panose="020B0604020202020204" pitchFamily="34" charset="0"/>
              <a:buChar char="–"/>
            </a:pPr>
            <a:endParaRPr lang="en-US" altLang="en-US" dirty="0">
              <a:solidFill>
                <a:schemeClr val="accent5"/>
              </a:solidFill>
            </a:endParaRPr>
          </a:p>
          <a:p>
            <a:pPr lvl="1" eaLnBrk="1" hangingPunct="1">
              <a:buFontTx/>
              <a:buChar char="•"/>
            </a:pPr>
            <a:r>
              <a:rPr lang="en-US" altLang="en-US" dirty="0">
                <a:solidFill>
                  <a:schemeClr val="accent5"/>
                </a:solidFill>
              </a:rPr>
              <a:t>3-year follow-up clinical trial (extension of above)</a:t>
            </a:r>
            <a:r>
              <a:rPr lang="en-US" altLang="en-US" sz="2200" dirty="0">
                <a:solidFill>
                  <a:schemeClr val="accent5"/>
                </a:solidFill>
              </a:rPr>
              <a:t> </a:t>
            </a:r>
          </a:p>
          <a:p>
            <a:pPr lvl="2" eaLnBrk="1" hangingPunct="1">
              <a:buFont typeface="Arial" panose="020B0604020202020204" pitchFamily="34" charset="0"/>
              <a:buChar char="–"/>
            </a:pPr>
            <a:r>
              <a:rPr lang="en-US" altLang="en-US" dirty="0">
                <a:solidFill>
                  <a:schemeClr val="accent5"/>
                </a:solidFill>
              </a:rPr>
              <a:t>Open label trial </a:t>
            </a:r>
          </a:p>
          <a:p>
            <a:pPr lvl="2" eaLnBrk="1" hangingPunct="1">
              <a:buFont typeface="Arial" panose="020B0604020202020204" pitchFamily="34" charset="0"/>
              <a:buChar char="–"/>
            </a:pPr>
            <a:r>
              <a:rPr lang="en-US" altLang="en-US" dirty="0">
                <a:solidFill>
                  <a:schemeClr val="accent5"/>
                </a:solidFill>
              </a:rPr>
              <a:t>T-gel groups only as T-patch patients were switched to T-gel</a:t>
            </a:r>
            <a:endParaRPr lang="nl-NL" altLang="en-US" dirty="0">
              <a:solidFill>
                <a:schemeClr val="accent5"/>
              </a:solidFill>
            </a:endParaRPr>
          </a:p>
        </p:txBody>
      </p:sp>
      <p:sp>
        <p:nvSpPr>
          <p:cNvPr id="18436" name="Text Box 6">
            <a:extLst>
              <a:ext uri="{FF2B5EF4-FFF2-40B4-BE49-F238E27FC236}">
                <a16:creationId xmlns:a16="http://schemas.microsoft.com/office/drawing/2014/main" id="{F5ABEA05-9C59-4994-B4F0-D9582AF9E381}"/>
              </a:ext>
            </a:extLst>
          </p:cNvPr>
          <p:cNvSpPr txBox="1">
            <a:spLocks noChangeArrowheads="1"/>
          </p:cNvSpPr>
          <p:nvPr/>
        </p:nvSpPr>
        <p:spPr bwMode="auto">
          <a:xfrm>
            <a:off x="1616354" y="5774993"/>
            <a:ext cx="60483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a:latin typeface="+mn-lt"/>
                <a:ea typeface="굴림" panose="020B0600000101010101" pitchFamily="34" charset="-127"/>
              </a:rPr>
              <a:t>Wang C, </a:t>
            </a:r>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ko-KR" sz="1100" i="1" dirty="0">
                <a:latin typeface="+mn-lt"/>
                <a:ea typeface="굴림" panose="020B0600000101010101" pitchFamily="34" charset="-127"/>
              </a:rPr>
              <a:t>et al. J Clin Endocrinol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 2839-2853.</a:t>
            </a:r>
          </a:p>
          <a:p>
            <a:r>
              <a:rPr lang="en-US" altLang="ko-KR" sz="1100" b="1" dirty="0">
                <a:latin typeface="+mn-lt"/>
                <a:ea typeface="굴림" panose="020B0600000101010101" pitchFamily="34" charset="-127"/>
              </a:rPr>
              <a:t>Wang C, </a:t>
            </a:r>
            <a:r>
              <a:rPr lang="en-US" altLang="en-US" sz="1100" b="1" dirty="0">
                <a:latin typeface="+mn-lt"/>
              </a:rPr>
              <a:t>Cunningham G</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a:t>
            </a:r>
            <a:r>
              <a:rPr lang="en-US" altLang="ko-KR" sz="1100" dirty="0">
                <a:latin typeface="+mn-lt"/>
                <a:ea typeface="굴림" panose="020B0600000101010101" pitchFamily="34" charset="-127"/>
              </a:rPr>
              <a:t>. </a:t>
            </a:r>
            <a:r>
              <a:rPr lang="en-US" altLang="ko-KR" sz="1100" i="1" dirty="0">
                <a:latin typeface="+mn-lt"/>
                <a:ea typeface="굴림" panose="020B0600000101010101" pitchFamily="34" charset="-127"/>
              </a:rPr>
              <a:t>J Clin Endocrinol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2004; </a:t>
            </a:r>
            <a:r>
              <a:rPr lang="en-US" altLang="ko-KR" sz="1100" b="1" dirty="0">
                <a:latin typeface="+mn-lt"/>
                <a:ea typeface="굴림" panose="020B0600000101010101" pitchFamily="34" charset="-127"/>
              </a:rPr>
              <a:t>89</a:t>
            </a:r>
            <a:r>
              <a:rPr lang="en-US" altLang="ko-KR" sz="1100" dirty="0">
                <a:latin typeface="+mn-lt"/>
                <a:ea typeface="굴림" panose="020B0600000101010101" pitchFamily="34" charset="-127"/>
              </a:rPr>
              <a:t>: 2085-2098.</a:t>
            </a:r>
            <a:endParaRPr lang="en-US" altLang="en-US" sz="1100" dirty="0">
              <a:latin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239944A1-663B-4574-AE16-D243B06748FB}"/>
              </a:ext>
            </a:extLst>
          </p:cNvPr>
          <p:cNvSpPr>
            <a:spLocks noGrp="1" noChangeArrowheads="1"/>
          </p:cNvSpPr>
          <p:nvPr>
            <p:ph type="title"/>
          </p:nvPr>
        </p:nvSpPr>
        <p:spPr>
          <a:xfrm>
            <a:off x="343016" y="148153"/>
            <a:ext cx="10652454" cy="813337"/>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Safety Results During the 6 Month Trial </a:t>
            </a:r>
            <a:endParaRPr lang="nl-NL" altLang="en-US" sz="3200" b="1" dirty="0"/>
          </a:p>
        </p:txBody>
      </p:sp>
      <p:grpSp>
        <p:nvGrpSpPr>
          <p:cNvPr id="34820" name="Group 5">
            <a:extLst>
              <a:ext uri="{FF2B5EF4-FFF2-40B4-BE49-F238E27FC236}">
                <a16:creationId xmlns:a16="http://schemas.microsoft.com/office/drawing/2014/main" id="{EDE0CAE9-260C-446C-9672-B2E16AA60F18}"/>
              </a:ext>
            </a:extLst>
          </p:cNvPr>
          <p:cNvGrpSpPr>
            <a:grpSpLocks/>
          </p:cNvGrpSpPr>
          <p:nvPr/>
        </p:nvGrpSpPr>
        <p:grpSpPr bwMode="auto">
          <a:xfrm>
            <a:off x="448408" y="1008064"/>
            <a:ext cx="5649180" cy="4794859"/>
            <a:chOff x="968" y="768"/>
            <a:chExt cx="4696" cy="2593"/>
          </a:xfrm>
          <a:noFill/>
        </p:grpSpPr>
        <p:pic>
          <p:nvPicPr>
            <p:cNvPr id="34827" name="Picture 6" descr="white">
              <a:extLst>
                <a:ext uri="{FF2B5EF4-FFF2-40B4-BE49-F238E27FC236}">
                  <a16:creationId xmlns:a16="http://schemas.microsoft.com/office/drawing/2014/main" id="{856A284C-B96B-4784-A772-2A862426FE7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AutoShape 7">
              <a:extLst>
                <a:ext uri="{FF2B5EF4-FFF2-40B4-BE49-F238E27FC236}">
                  <a16:creationId xmlns:a16="http://schemas.microsoft.com/office/drawing/2014/main" id="{7C676A24-5262-498D-AAC4-0F780A4CB631}"/>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pSp>
        <p:nvGrpSpPr>
          <p:cNvPr id="34821" name="Group 8">
            <a:extLst>
              <a:ext uri="{FF2B5EF4-FFF2-40B4-BE49-F238E27FC236}">
                <a16:creationId xmlns:a16="http://schemas.microsoft.com/office/drawing/2014/main" id="{4279B7E0-B7FA-4E2D-A6F4-2BC3D1ABD518}"/>
              </a:ext>
            </a:extLst>
          </p:cNvPr>
          <p:cNvGrpSpPr>
            <a:grpSpLocks/>
          </p:cNvGrpSpPr>
          <p:nvPr/>
        </p:nvGrpSpPr>
        <p:grpSpPr bwMode="auto">
          <a:xfrm>
            <a:off x="5915156" y="1008064"/>
            <a:ext cx="5409335" cy="4841872"/>
            <a:chOff x="968" y="768"/>
            <a:chExt cx="4696" cy="2593"/>
          </a:xfrm>
          <a:noFill/>
        </p:grpSpPr>
        <p:pic>
          <p:nvPicPr>
            <p:cNvPr id="34825" name="Picture 9" descr="white">
              <a:extLst>
                <a:ext uri="{FF2B5EF4-FFF2-40B4-BE49-F238E27FC236}">
                  <a16:creationId xmlns:a16="http://schemas.microsoft.com/office/drawing/2014/main" id="{F7B72C05-294C-4268-9CEE-8F7D9E6936A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AutoShape 10">
              <a:extLst>
                <a:ext uri="{FF2B5EF4-FFF2-40B4-BE49-F238E27FC236}">
                  <a16:creationId xmlns:a16="http://schemas.microsoft.com/office/drawing/2014/main" id="{4642438C-098B-42B5-AF70-56BCD42FFB1F}"/>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sp>
        <p:nvSpPr>
          <p:cNvPr id="34822" name="Rectangle 11">
            <a:extLst>
              <a:ext uri="{FF2B5EF4-FFF2-40B4-BE49-F238E27FC236}">
                <a16:creationId xmlns:a16="http://schemas.microsoft.com/office/drawing/2014/main" id="{E35AAD09-B91A-44AB-A12E-CE15DE4F7CC6}"/>
              </a:ext>
            </a:extLst>
          </p:cNvPr>
          <p:cNvSpPr>
            <a:spLocks noChangeArrowheads="1"/>
          </p:cNvSpPr>
          <p:nvPr/>
        </p:nvSpPr>
        <p:spPr bwMode="auto">
          <a:xfrm>
            <a:off x="688254" y="1268413"/>
            <a:ext cx="5012648"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sz="1600" dirty="0">
              <a:solidFill>
                <a:srgbClr val="1C5A94"/>
              </a:solidFill>
            </a:endParaRPr>
          </a:p>
          <a:p>
            <a:pPr lvl="1" eaLnBrk="1" hangingPunct="1">
              <a:spcBef>
                <a:spcPct val="35000"/>
              </a:spcBef>
              <a:spcAft>
                <a:spcPct val="15000"/>
              </a:spcAft>
            </a:pPr>
            <a:r>
              <a:rPr lang="en-US" altLang="en-US" sz="1600" b="1" u="sng" dirty="0">
                <a:solidFill>
                  <a:schemeClr val="accent5"/>
                </a:solidFill>
                <a:latin typeface="+mn-lt"/>
              </a:rPr>
              <a:t>Prostate</a:t>
            </a:r>
            <a:r>
              <a:rPr lang="en-US" altLang="en-US" sz="1600" b="1" dirty="0">
                <a:solidFill>
                  <a:schemeClr val="accent5"/>
                </a:solidFill>
                <a:latin typeface="+mn-lt"/>
              </a:rPr>
              <a:t> </a:t>
            </a:r>
            <a:endParaRPr lang="en-US" altLang="en-US" sz="1600" dirty="0">
              <a:solidFill>
                <a:schemeClr val="accent5"/>
              </a:solidFill>
              <a:latin typeface="+mn-lt"/>
            </a:endParaRPr>
          </a:p>
          <a:p>
            <a:pPr lvl="1" eaLnBrk="1" hangingPunct="1">
              <a:spcBef>
                <a:spcPct val="20000"/>
              </a:spcBef>
              <a:buClr>
                <a:schemeClr val="tx1"/>
              </a:buClr>
              <a:buFontTx/>
              <a:buChar char="•"/>
            </a:pPr>
            <a:r>
              <a:rPr lang="en-US" altLang="zh-CN" sz="1600" b="1" dirty="0">
                <a:solidFill>
                  <a:schemeClr val="accent5"/>
                </a:solidFill>
                <a:latin typeface="+mn-lt"/>
                <a:ea typeface="宋体" panose="02010600030101010101" pitchFamily="2" charset="-122"/>
              </a:rPr>
              <a:t>AE were reported by 3%,  3% and 5%  of patients for doses of  5, 7.5 and 10 g</a:t>
            </a:r>
            <a:endParaRPr lang="en-US" altLang="zh-CN" sz="1600" b="1" baseline="30000" dirty="0">
              <a:solidFill>
                <a:schemeClr val="accent5"/>
              </a:solidFill>
              <a:latin typeface="+mn-lt"/>
              <a:ea typeface="宋体" panose="02010600030101010101" pitchFamily="2" charset="-122"/>
            </a:endParaRPr>
          </a:p>
          <a:p>
            <a:pPr marL="1200150" lvl="2" indent="-285750" eaLnBrk="1" hangingPunct="1">
              <a:spcBef>
                <a:spcPct val="20000"/>
              </a:spcBef>
              <a:buClr>
                <a:schemeClr val="tx1"/>
              </a:buClr>
              <a:buFont typeface="Calibri" panose="020F0502020204030204" pitchFamily="34" charset="0"/>
              <a:buChar char="‐"/>
            </a:pPr>
            <a:r>
              <a:rPr lang="en-US" altLang="zh-CN" sz="1600" dirty="0">
                <a:solidFill>
                  <a:schemeClr val="accent5"/>
                </a:solidFill>
                <a:latin typeface="+mn-lt"/>
                <a:ea typeface="宋体" panose="02010600030101010101" pitchFamily="2" charset="-122"/>
              </a:rPr>
              <a:t>E</a:t>
            </a:r>
            <a:r>
              <a:rPr lang="en-US" altLang="en-US" sz="1600" dirty="0">
                <a:solidFill>
                  <a:schemeClr val="accent5"/>
                </a:solidFill>
                <a:latin typeface="+mn-lt"/>
              </a:rPr>
              <a:t>nlarged prostate (n=5)</a:t>
            </a:r>
          </a:p>
          <a:p>
            <a:pPr marL="1200150" lvl="2" indent="-285750" eaLnBrk="1" hangingPunct="1">
              <a:spcBef>
                <a:spcPct val="20000"/>
              </a:spcBef>
              <a:buClr>
                <a:schemeClr val="tx1"/>
              </a:buClr>
              <a:buFont typeface="Calibri" panose="020F0502020204030204" pitchFamily="34" charset="0"/>
              <a:buChar char="‐"/>
            </a:pPr>
            <a:r>
              <a:rPr lang="en-US" altLang="en-US" sz="1600" dirty="0">
                <a:solidFill>
                  <a:schemeClr val="accent5"/>
                </a:solidFill>
                <a:latin typeface="+mn-lt"/>
              </a:rPr>
              <a:t>BPH (n=1)</a:t>
            </a:r>
          </a:p>
          <a:p>
            <a:pPr marL="1200150" lvl="2" indent="-285750" eaLnBrk="1" hangingPunct="1">
              <a:spcBef>
                <a:spcPct val="20000"/>
              </a:spcBef>
              <a:buClr>
                <a:schemeClr val="tx1"/>
              </a:buClr>
              <a:buFont typeface="Calibri" panose="020F0502020204030204" pitchFamily="34" charset="0"/>
              <a:buChar char="‐"/>
            </a:pPr>
            <a:r>
              <a:rPr lang="en-US" altLang="en-US" sz="1600" dirty="0">
                <a:solidFill>
                  <a:schemeClr val="accent5"/>
                </a:solidFill>
                <a:latin typeface="+mn-lt"/>
              </a:rPr>
              <a:t>Elevated PSA (n=1)</a:t>
            </a:r>
          </a:p>
          <a:p>
            <a:pPr lvl="1" eaLnBrk="1" hangingPunct="1">
              <a:spcBef>
                <a:spcPct val="20000"/>
              </a:spcBef>
              <a:buClr>
                <a:schemeClr val="tx1"/>
              </a:buClr>
              <a:buFontTx/>
              <a:buChar char="•"/>
            </a:pPr>
            <a:r>
              <a:rPr lang="en-US" altLang="en-US" sz="1600" b="1" dirty="0">
                <a:solidFill>
                  <a:schemeClr val="accent5"/>
                </a:solidFill>
                <a:latin typeface="+mn-lt"/>
                <a:ea typeface="宋体" panose="02010600030101010101" pitchFamily="2" charset="-122"/>
              </a:rPr>
              <a:t>No prostate cancer cases were diagnosed. However, 2 cases were diagnosed in the 3-year long term study</a:t>
            </a:r>
          </a:p>
          <a:p>
            <a:pPr lvl="2" eaLnBrk="1" hangingPunct="1">
              <a:spcBef>
                <a:spcPct val="20000"/>
              </a:spcBef>
              <a:buFontTx/>
              <a:buChar char="•"/>
            </a:pPr>
            <a:endParaRPr lang="en-US" altLang="en-US" sz="1600" b="1" dirty="0">
              <a:solidFill>
                <a:srgbClr val="1C5A94"/>
              </a:solidFill>
              <a:ea typeface="宋体" panose="02010600030101010101" pitchFamily="2" charset="-122"/>
            </a:endParaRPr>
          </a:p>
        </p:txBody>
      </p:sp>
      <p:sp>
        <p:nvSpPr>
          <p:cNvPr id="34823" name="Rectangle 12">
            <a:extLst>
              <a:ext uri="{FF2B5EF4-FFF2-40B4-BE49-F238E27FC236}">
                <a16:creationId xmlns:a16="http://schemas.microsoft.com/office/drawing/2014/main" id="{6675F1FE-DDB8-41E8-8144-C798C6971EED}"/>
              </a:ext>
            </a:extLst>
          </p:cNvPr>
          <p:cNvSpPr>
            <a:spLocks noChangeArrowheads="1"/>
          </p:cNvSpPr>
          <p:nvPr/>
        </p:nvSpPr>
        <p:spPr bwMode="auto">
          <a:xfrm>
            <a:off x="6138910" y="1296988"/>
            <a:ext cx="4891141"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sz="1600" dirty="0">
              <a:solidFill>
                <a:srgbClr val="1C5A94"/>
              </a:solidFill>
            </a:endParaRPr>
          </a:p>
          <a:p>
            <a:pPr lvl="1" eaLnBrk="1" hangingPunct="1">
              <a:spcBef>
                <a:spcPct val="35000"/>
              </a:spcBef>
              <a:spcAft>
                <a:spcPct val="15000"/>
              </a:spcAft>
            </a:pPr>
            <a:r>
              <a:rPr lang="en-US" altLang="en-US" sz="1600" b="1" u="sng" dirty="0">
                <a:solidFill>
                  <a:schemeClr val="accent5"/>
                </a:solidFill>
                <a:latin typeface="+mn-lt"/>
              </a:rPr>
              <a:t>Blood Chemistry</a:t>
            </a:r>
            <a:r>
              <a:rPr lang="en-US" altLang="en-US" sz="1600" u="sng" dirty="0">
                <a:solidFill>
                  <a:schemeClr val="accent5"/>
                </a:solidFill>
                <a:latin typeface="+mn-lt"/>
              </a:rPr>
              <a:t> </a:t>
            </a:r>
            <a:endParaRPr lang="en-US" altLang="en-US" sz="1600" b="1" u="sng" dirty="0">
              <a:solidFill>
                <a:schemeClr val="accent5"/>
              </a:solidFill>
              <a:latin typeface="+mn-lt"/>
            </a:endParaRPr>
          </a:p>
          <a:p>
            <a:pPr lvl="1" eaLnBrk="1" hangingPunct="1">
              <a:spcBef>
                <a:spcPct val="20000"/>
              </a:spcBef>
              <a:buClr>
                <a:schemeClr val="tx1"/>
              </a:buClr>
              <a:buFontTx/>
              <a:buChar char="•"/>
            </a:pPr>
            <a:r>
              <a:rPr lang="en-US" altLang="zh-CN" sz="1600" dirty="0">
                <a:solidFill>
                  <a:schemeClr val="accent5"/>
                </a:solidFill>
                <a:latin typeface="+mn-lt"/>
                <a:ea typeface="宋体" panose="02010600030101010101" pitchFamily="2" charset="-122"/>
              </a:rPr>
              <a:t>Abnormal laboratory tests</a:t>
            </a:r>
            <a:br>
              <a:rPr lang="en-US" altLang="zh-CN" sz="1600" dirty="0">
                <a:solidFill>
                  <a:schemeClr val="accent5"/>
                </a:solidFill>
                <a:latin typeface="+mn-lt"/>
                <a:ea typeface="宋体" panose="02010600030101010101" pitchFamily="2" charset="-122"/>
              </a:rPr>
            </a:br>
            <a:r>
              <a:rPr lang="en-US" altLang="zh-CN" sz="1600" b="1" dirty="0">
                <a:solidFill>
                  <a:schemeClr val="accent5"/>
                </a:solidFill>
                <a:latin typeface="+mn-lt"/>
                <a:ea typeface="宋体" panose="02010600030101010101" pitchFamily="2" charset="-122"/>
              </a:rPr>
              <a:t>AE were reported by 6%,  5% and 3%  of patients for doses of  5, 7.5 and 10 g    </a:t>
            </a:r>
            <a:r>
              <a:rPr lang="en-US" altLang="zh-CN" sz="1600" dirty="0">
                <a:solidFill>
                  <a:schemeClr val="accent5"/>
                </a:solidFill>
                <a:latin typeface="+mn-lt"/>
                <a:ea typeface="宋体" panose="02010600030101010101" pitchFamily="2" charset="-122"/>
              </a:rPr>
              <a:t>(n = 9)</a:t>
            </a:r>
          </a:p>
          <a:p>
            <a:pPr lvl="2" eaLnBrk="1" hangingPunct="1">
              <a:spcBef>
                <a:spcPct val="20000"/>
              </a:spcBef>
              <a:buClr>
                <a:schemeClr val="tx1"/>
              </a:buClr>
              <a:buFont typeface="Verdana" panose="020B0604030504040204" pitchFamily="34" charset="0"/>
              <a:buChar char="–"/>
            </a:pPr>
            <a:r>
              <a:rPr lang="en-US" altLang="zh-CN" sz="1600" dirty="0">
                <a:solidFill>
                  <a:schemeClr val="accent5"/>
                </a:solidFill>
                <a:latin typeface="+mn-lt"/>
                <a:ea typeface="宋体" panose="02010600030101010101" pitchFamily="2" charset="-122"/>
              </a:rPr>
              <a:t>↑Hb or </a:t>
            </a:r>
            <a:r>
              <a:rPr lang="en-US" altLang="zh-CN" sz="1600" dirty="0" err="1">
                <a:solidFill>
                  <a:schemeClr val="accent5"/>
                </a:solidFill>
                <a:latin typeface="+mn-lt"/>
                <a:ea typeface="宋体" panose="02010600030101010101" pitchFamily="2" charset="-122"/>
              </a:rPr>
              <a:t>Hct</a:t>
            </a:r>
            <a:endParaRPr lang="en-US" altLang="zh-CN" sz="1600" dirty="0">
              <a:solidFill>
                <a:schemeClr val="accent5"/>
              </a:solidFill>
              <a:latin typeface="+mn-lt"/>
              <a:ea typeface="宋体" panose="02010600030101010101" pitchFamily="2" charset="-122"/>
            </a:endParaRPr>
          </a:p>
          <a:p>
            <a:pPr lvl="2" eaLnBrk="1" hangingPunct="1">
              <a:spcBef>
                <a:spcPct val="20000"/>
              </a:spcBef>
              <a:buClr>
                <a:schemeClr val="tx1"/>
              </a:buClr>
              <a:buFont typeface="Verdana" panose="020B0604030504040204" pitchFamily="34" charset="0"/>
              <a:buChar char="–"/>
            </a:pPr>
            <a:r>
              <a:rPr lang="en-US" altLang="zh-CN" sz="1600" dirty="0">
                <a:solidFill>
                  <a:schemeClr val="accent5"/>
                </a:solidFill>
                <a:latin typeface="+mn-lt"/>
                <a:ea typeface="宋体" panose="02010600030101010101" pitchFamily="2" charset="-122"/>
              </a:rPr>
              <a:t>hyperlipidemia, ↓HDL cholesterol, ↑triglycerides </a:t>
            </a:r>
          </a:p>
          <a:p>
            <a:pPr lvl="2" eaLnBrk="1" hangingPunct="1">
              <a:spcBef>
                <a:spcPct val="20000"/>
              </a:spcBef>
              <a:buClr>
                <a:schemeClr val="tx1"/>
              </a:buClr>
              <a:buFont typeface="Verdana" panose="020B0604030504040204" pitchFamily="34" charset="0"/>
              <a:buChar char="–"/>
            </a:pPr>
            <a:r>
              <a:rPr lang="en-US" altLang="zh-CN" sz="1600" dirty="0">
                <a:solidFill>
                  <a:schemeClr val="accent5"/>
                </a:solidFill>
                <a:latin typeface="+mn-lt"/>
                <a:ea typeface="宋体" panose="02010600030101010101" pitchFamily="2" charset="-122"/>
              </a:rPr>
              <a:t>hypokalemia, ↑glucose, </a:t>
            </a:r>
          </a:p>
          <a:p>
            <a:pPr lvl="2" eaLnBrk="1" hangingPunct="1">
              <a:spcBef>
                <a:spcPct val="20000"/>
              </a:spcBef>
              <a:buClr>
                <a:schemeClr val="tx1"/>
              </a:buClr>
              <a:buFont typeface="Verdana" panose="020B0604030504040204" pitchFamily="34" charset="0"/>
              <a:buChar char="–"/>
            </a:pPr>
            <a:r>
              <a:rPr lang="en-US" altLang="zh-CN" sz="1600" dirty="0">
                <a:solidFill>
                  <a:schemeClr val="accent5"/>
                </a:solidFill>
                <a:latin typeface="+mn-lt"/>
                <a:ea typeface="宋体" panose="02010600030101010101" pitchFamily="2" charset="-122"/>
              </a:rPr>
              <a:t>↑creatinine, ↑total bilirubin </a:t>
            </a:r>
            <a:endParaRPr lang="en-US" altLang="en-US" sz="1600" dirty="0">
              <a:solidFill>
                <a:schemeClr val="accent5"/>
              </a:solidFill>
              <a:latin typeface="+mn-lt"/>
              <a:ea typeface="宋体" panose="02010600030101010101" pitchFamily="2" charset="-122"/>
            </a:endParaRPr>
          </a:p>
        </p:txBody>
      </p:sp>
      <p:sp>
        <p:nvSpPr>
          <p:cNvPr id="34824" name="Text Box 13">
            <a:extLst>
              <a:ext uri="{FF2B5EF4-FFF2-40B4-BE49-F238E27FC236}">
                <a16:creationId xmlns:a16="http://schemas.microsoft.com/office/drawing/2014/main" id="{90652561-187F-4495-9301-2CABF839EB09}"/>
              </a:ext>
            </a:extLst>
          </p:cNvPr>
          <p:cNvSpPr txBox="1">
            <a:spLocks noChangeArrowheads="1"/>
          </p:cNvSpPr>
          <p:nvPr/>
        </p:nvSpPr>
        <p:spPr bwMode="auto">
          <a:xfrm>
            <a:off x="1475886" y="5739775"/>
            <a:ext cx="6121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p>
          <a:p>
            <a:r>
              <a:rPr lang="en-US" altLang="ko-KR" sz="1100" b="1" dirty="0">
                <a:latin typeface="+mn-lt"/>
                <a:ea typeface="굴림" panose="020B0600000101010101" pitchFamily="34" charset="-127"/>
              </a:rPr>
              <a:t>Wang C, </a:t>
            </a:r>
            <a:r>
              <a:rPr lang="en-US" altLang="en-US" sz="1100" b="1" dirty="0">
                <a:latin typeface="+mn-lt"/>
              </a:rPr>
              <a:t>Cunningham G</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i="1" dirty="0">
                <a:latin typeface="+mn-lt"/>
                <a:ea typeface="굴림" panose="020B0600000101010101" pitchFamily="34" charset="-127"/>
              </a:rPr>
              <a:t> 2004; </a:t>
            </a:r>
            <a:r>
              <a:rPr lang="en-US" altLang="ko-KR" sz="1100" b="1" dirty="0">
                <a:latin typeface="+mn-lt"/>
                <a:ea typeface="굴림" panose="020B0600000101010101" pitchFamily="34" charset="-127"/>
              </a:rPr>
              <a:t>89</a:t>
            </a:r>
            <a:r>
              <a:rPr lang="en-US" altLang="ko-KR" sz="1100" i="1" dirty="0">
                <a:latin typeface="+mn-lt"/>
                <a:ea typeface="굴림" panose="020B0600000101010101" pitchFamily="34" charset="-127"/>
              </a:rPr>
              <a:t>:2085-98.</a:t>
            </a:r>
          </a:p>
          <a:p>
            <a:r>
              <a:rPr lang="en-US" altLang="en-US" sz="1100" b="1" dirty="0">
                <a:latin typeface="+mn-lt"/>
              </a:rPr>
              <a:t>US </a:t>
            </a:r>
            <a:r>
              <a:rPr lang="en-US" altLang="en-US" sz="1100" b="1" dirty="0" err="1">
                <a:latin typeface="+mn-lt"/>
              </a:rPr>
              <a:t>AndroGel</a:t>
            </a:r>
            <a:r>
              <a:rPr lang="en-US" altLang="en-US" sz="1100" b="1" baseline="30000" dirty="0">
                <a:latin typeface="+mn-lt"/>
                <a:sym typeface="Symbol" panose="05050102010706020507" pitchFamily="18" charset="2"/>
              </a:rPr>
              <a:t></a:t>
            </a:r>
            <a:r>
              <a:rPr lang="en-US" altLang="en-US" sz="1100" b="1" dirty="0">
                <a:latin typeface="+mn-lt"/>
              </a:rPr>
              <a:t> Prescribing Information.  Dec 2007. </a:t>
            </a:r>
            <a:endParaRPr lang="de-DE" altLang="en-US" sz="1100" b="1" dirty="0">
              <a:latin typeface="+mn-l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4" name="Group 5">
            <a:extLst>
              <a:ext uri="{FF2B5EF4-FFF2-40B4-BE49-F238E27FC236}">
                <a16:creationId xmlns:a16="http://schemas.microsoft.com/office/drawing/2014/main" id="{82D310FE-796F-4BE9-96E6-6C1EB54AC25B}"/>
              </a:ext>
            </a:extLst>
          </p:cNvPr>
          <p:cNvGrpSpPr>
            <a:grpSpLocks/>
          </p:cNvGrpSpPr>
          <p:nvPr/>
        </p:nvGrpSpPr>
        <p:grpSpPr bwMode="auto">
          <a:xfrm>
            <a:off x="343016" y="1092323"/>
            <a:ext cx="5133364" cy="4446588"/>
            <a:chOff x="968" y="768"/>
            <a:chExt cx="4696" cy="2593"/>
          </a:xfrm>
          <a:noFill/>
        </p:grpSpPr>
        <p:pic>
          <p:nvPicPr>
            <p:cNvPr id="35851" name="Picture 6" descr="white">
              <a:extLst>
                <a:ext uri="{FF2B5EF4-FFF2-40B4-BE49-F238E27FC236}">
                  <a16:creationId xmlns:a16="http://schemas.microsoft.com/office/drawing/2014/main" id="{E22AEA15-FB10-4F73-B92F-AD010CCE1E3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AutoShape 7">
              <a:extLst>
                <a:ext uri="{FF2B5EF4-FFF2-40B4-BE49-F238E27FC236}">
                  <a16:creationId xmlns:a16="http://schemas.microsoft.com/office/drawing/2014/main" id="{9FA9D089-5062-4E0A-A461-E51DF170E877}"/>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pSp>
        <p:nvGrpSpPr>
          <p:cNvPr id="35845" name="Group 8">
            <a:extLst>
              <a:ext uri="{FF2B5EF4-FFF2-40B4-BE49-F238E27FC236}">
                <a16:creationId xmlns:a16="http://schemas.microsoft.com/office/drawing/2014/main" id="{D5A89ED2-4374-4A33-94BF-2EC57D5A3473}"/>
              </a:ext>
            </a:extLst>
          </p:cNvPr>
          <p:cNvGrpSpPr>
            <a:grpSpLocks/>
          </p:cNvGrpSpPr>
          <p:nvPr/>
        </p:nvGrpSpPr>
        <p:grpSpPr bwMode="auto">
          <a:xfrm>
            <a:off x="5392209" y="1070098"/>
            <a:ext cx="6011414" cy="4459288"/>
            <a:chOff x="968" y="768"/>
            <a:chExt cx="4696" cy="2593"/>
          </a:xfrm>
          <a:noFill/>
        </p:grpSpPr>
        <p:pic>
          <p:nvPicPr>
            <p:cNvPr id="35849" name="Picture 9" descr="white">
              <a:extLst>
                <a:ext uri="{FF2B5EF4-FFF2-40B4-BE49-F238E27FC236}">
                  <a16:creationId xmlns:a16="http://schemas.microsoft.com/office/drawing/2014/main" id="{CB969450-E250-464C-B077-809DB5902C9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AutoShape 10">
              <a:extLst>
                <a:ext uri="{FF2B5EF4-FFF2-40B4-BE49-F238E27FC236}">
                  <a16:creationId xmlns:a16="http://schemas.microsoft.com/office/drawing/2014/main" id="{DF116E81-9576-4BA2-9A99-352EA23E675D}"/>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sp>
        <p:nvSpPr>
          <p:cNvPr id="35846" name="Rectangle 11">
            <a:extLst>
              <a:ext uri="{FF2B5EF4-FFF2-40B4-BE49-F238E27FC236}">
                <a16:creationId xmlns:a16="http://schemas.microsoft.com/office/drawing/2014/main" id="{FB165A7D-7B31-4356-8F63-B241DADDCCEF}"/>
              </a:ext>
            </a:extLst>
          </p:cNvPr>
          <p:cNvSpPr>
            <a:spLocks noChangeArrowheads="1"/>
          </p:cNvSpPr>
          <p:nvPr/>
        </p:nvSpPr>
        <p:spPr bwMode="auto">
          <a:xfrm>
            <a:off x="516053" y="1070098"/>
            <a:ext cx="4722424"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449263" indent="-187325" eaLnBrk="0" hangingPunct="0">
              <a:defRPr>
                <a:solidFill>
                  <a:schemeClr val="tx1"/>
                </a:solidFill>
                <a:latin typeface="Verdana" panose="020B0604030504040204" pitchFamily="34" charset="0"/>
              </a:defRPr>
            </a:lvl2pPr>
            <a:lvl3pPr marL="987425" indent="-65088"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dirty="0">
              <a:solidFill>
                <a:schemeClr val="accent5"/>
              </a:solidFill>
              <a:latin typeface="+mn-lt"/>
            </a:endParaRPr>
          </a:p>
          <a:p>
            <a:pPr lvl="1" eaLnBrk="1" hangingPunct="1">
              <a:spcBef>
                <a:spcPct val="35000"/>
              </a:spcBef>
              <a:spcAft>
                <a:spcPct val="15000"/>
              </a:spcAft>
            </a:pPr>
            <a:r>
              <a:rPr lang="en-US" altLang="en-US" b="1" u="sng" dirty="0">
                <a:solidFill>
                  <a:schemeClr val="accent5"/>
                </a:solidFill>
                <a:latin typeface="+mn-lt"/>
              </a:rPr>
              <a:t>Skin Irritation</a:t>
            </a:r>
          </a:p>
          <a:p>
            <a:pPr lvl="1" eaLnBrk="1" hangingPunct="1">
              <a:spcBef>
                <a:spcPct val="20000"/>
              </a:spcBef>
              <a:buClr>
                <a:schemeClr val="tx1"/>
              </a:buClr>
              <a:buFontTx/>
              <a:buChar char="•"/>
            </a:pPr>
            <a:r>
              <a:rPr lang="en-US" altLang="zh-CN" dirty="0">
                <a:solidFill>
                  <a:schemeClr val="accent5"/>
                </a:solidFill>
                <a:latin typeface="+mn-lt"/>
                <a:ea typeface="宋体" panose="02010600030101010101" pitchFamily="2" charset="-122"/>
              </a:rPr>
              <a:t>5%,  3% and 4%  for doses </a:t>
            </a:r>
            <a:br>
              <a:rPr lang="en-US" altLang="zh-CN" dirty="0">
                <a:solidFill>
                  <a:schemeClr val="accent5"/>
                </a:solidFill>
                <a:latin typeface="+mn-lt"/>
                <a:ea typeface="宋体" panose="02010600030101010101" pitchFamily="2" charset="-122"/>
              </a:rPr>
            </a:br>
            <a:r>
              <a:rPr lang="en-US" altLang="zh-CN" dirty="0">
                <a:solidFill>
                  <a:schemeClr val="accent5"/>
                </a:solidFill>
                <a:latin typeface="+mn-lt"/>
                <a:ea typeface="宋体" panose="02010600030101010101" pitchFamily="2" charset="-122"/>
              </a:rPr>
              <a:t>of  5, 7.5 and 10 g </a:t>
            </a:r>
            <a:r>
              <a:rPr lang="en-US" altLang="zh-CN" dirty="0" err="1">
                <a:solidFill>
                  <a:schemeClr val="accent5"/>
                </a:solidFill>
                <a:latin typeface="+mn-lt"/>
                <a:ea typeface="宋体" panose="02010600030101010101" pitchFamily="2" charset="-122"/>
              </a:rPr>
              <a:t>AndroGel</a:t>
            </a:r>
            <a:r>
              <a:rPr lang="en-US" altLang="zh-CN" baseline="30000" dirty="0">
                <a:solidFill>
                  <a:schemeClr val="accent5"/>
                </a:solidFill>
                <a:latin typeface="+mn-lt"/>
                <a:ea typeface="宋体" panose="02010600030101010101" pitchFamily="2" charset="-122"/>
              </a:rPr>
              <a:t>®</a:t>
            </a:r>
          </a:p>
          <a:p>
            <a:pPr lvl="1" eaLnBrk="1" hangingPunct="1">
              <a:spcBef>
                <a:spcPct val="20000"/>
              </a:spcBef>
              <a:buClr>
                <a:schemeClr val="tx1"/>
              </a:buClr>
              <a:buFontTx/>
              <a:buChar char="•"/>
            </a:pPr>
            <a:r>
              <a:rPr lang="en-US" altLang="zh-CN" dirty="0">
                <a:solidFill>
                  <a:schemeClr val="accent5"/>
                </a:solidFill>
                <a:latin typeface="+mn-lt"/>
                <a:ea typeface="宋体" panose="02010600030101010101" pitchFamily="2" charset="-122"/>
              </a:rPr>
              <a:t>No skin reaction was severe enough to require treatment or discontinuation of </a:t>
            </a:r>
            <a:r>
              <a:rPr lang="en-US" altLang="zh-CN" dirty="0" err="1">
                <a:solidFill>
                  <a:schemeClr val="accent5"/>
                </a:solidFill>
                <a:latin typeface="+mn-lt"/>
                <a:ea typeface="宋体" panose="02010600030101010101" pitchFamily="2" charset="-122"/>
              </a:rPr>
              <a:t>AndroGel</a:t>
            </a:r>
            <a:r>
              <a:rPr lang="en-US" altLang="zh-CN" baseline="30000" dirty="0">
                <a:solidFill>
                  <a:schemeClr val="accent5"/>
                </a:solidFill>
                <a:latin typeface="+mn-lt"/>
                <a:ea typeface="宋体" panose="02010600030101010101" pitchFamily="2" charset="-122"/>
                <a:sym typeface="Symbol" panose="05050102010706020507" pitchFamily="18" charset="2"/>
              </a:rPr>
              <a:t></a:t>
            </a:r>
            <a:endParaRPr lang="en-US" altLang="en-US" dirty="0">
              <a:solidFill>
                <a:schemeClr val="accent5"/>
              </a:solidFill>
              <a:latin typeface="+mn-lt"/>
            </a:endParaRPr>
          </a:p>
          <a:p>
            <a:pPr lvl="1" eaLnBrk="1" hangingPunct="1">
              <a:spcBef>
                <a:spcPct val="20000"/>
              </a:spcBef>
              <a:buFontTx/>
              <a:buChar char="–"/>
            </a:pPr>
            <a:endParaRPr lang="en-US" altLang="zh-CN" b="1" baseline="30000" dirty="0">
              <a:solidFill>
                <a:schemeClr val="accent5"/>
              </a:solidFill>
              <a:latin typeface="+mn-lt"/>
              <a:ea typeface="宋体" panose="02010600030101010101" pitchFamily="2" charset="-122"/>
            </a:endParaRPr>
          </a:p>
          <a:p>
            <a:pPr lvl="1" eaLnBrk="1" hangingPunct="1">
              <a:spcBef>
                <a:spcPct val="20000"/>
              </a:spcBef>
              <a:buFontTx/>
              <a:buChar char="–"/>
            </a:pPr>
            <a:endParaRPr lang="en-US" altLang="en-US" dirty="0">
              <a:solidFill>
                <a:schemeClr val="accent5"/>
              </a:solidFill>
              <a:latin typeface="+mn-lt"/>
            </a:endParaRPr>
          </a:p>
          <a:p>
            <a:pPr lvl="2" eaLnBrk="1" hangingPunct="1">
              <a:spcBef>
                <a:spcPct val="20000"/>
              </a:spcBef>
              <a:buFontTx/>
              <a:buChar char="•"/>
            </a:pPr>
            <a:endParaRPr lang="en-US" altLang="en-US" b="1" dirty="0">
              <a:solidFill>
                <a:schemeClr val="accent5"/>
              </a:solidFill>
              <a:latin typeface="+mn-lt"/>
            </a:endParaRPr>
          </a:p>
          <a:p>
            <a:pPr lvl="2" eaLnBrk="1" hangingPunct="1">
              <a:spcBef>
                <a:spcPct val="20000"/>
              </a:spcBef>
              <a:buFontTx/>
              <a:buChar char="•"/>
            </a:pPr>
            <a:endParaRPr lang="en-US" altLang="en-US" b="1" dirty="0">
              <a:solidFill>
                <a:schemeClr val="accent5"/>
              </a:solidFill>
              <a:latin typeface="+mn-lt"/>
            </a:endParaRPr>
          </a:p>
        </p:txBody>
      </p:sp>
      <p:sp>
        <p:nvSpPr>
          <p:cNvPr id="35847" name="Rectangle 12">
            <a:extLst>
              <a:ext uri="{FF2B5EF4-FFF2-40B4-BE49-F238E27FC236}">
                <a16:creationId xmlns:a16="http://schemas.microsoft.com/office/drawing/2014/main" id="{0C665B81-522A-421D-857E-DC739C09CD4F}"/>
              </a:ext>
            </a:extLst>
          </p:cNvPr>
          <p:cNvSpPr>
            <a:spLocks noChangeArrowheads="1"/>
          </p:cNvSpPr>
          <p:nvPr/>
        </p:nvSpPr>
        <p:spPr bwMode="auto">
          <a:xfrm>
            <a:off x="5577945" y="1060573"/>
            <a:ext cx="5239628"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623888" indent="-166688"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eaLnBrk="1" hangingPunct="1">
              <a:spcBef>
                <a:spcPct val="35000"/>
              </a:spcBef>
              <a:spcAft>
                <a:spcPct val="15000"/>
              </a:spcAft>
            </a:pPr>
            <a:endParaRPr lang="en-US" altLang="en-US" dirty="0">
              <a:solidFill>
                <a:schemeClr val="accent5"/>
              </a:solidFill>
              <a:latin typeface="+mn-lt"/>
            </a:endParaRPr>
          </a:p>
          <a:p>
            <a:pPr lvl="1" eaLnBrk="1" hangingPunct="1">
              <a:spcBef>
                <a:spcPct val="35000"/>
              </a:spcBef>
              <a:spcAft>
                <a:spcPct val="15000"/>
              </a:spcAft>
            </a:pPr>
            <a:r>
              <a:rPr lang="en-US" altLang="en-US" b="1" u="sng" dirty="0">
                <a:solidFill>
                  <a:schemeClr val="accent5"/>
                </a:solidFill>
                <a:latin typeface="+mn-lt"/>
              </a:rPr>
              <a:t>Additional Side Effects in </a:t>
            </a:r>
            <a:r>
              <a:rPr lang="en-US" altLang="zh-CN" b="1" u="sng" dirty="0">
                <a:solidFill>
                  <a:schemeClr val="accent5"/>
                </a:solidFill>
                <a:latin typeface="+mn-lt"/>
                <a:ea typeface="宋体" panose="02010600030101010101" pitchFamily="2" charset="-122"/>
                <a:sym typeface="Symbol" panose="05050102010706020507" pitchFamily="18" charset="2"/>
              </a:rPr>
              <a:t> </a:t>
            </a:r>
            <a:r>
              <a:rPr lang="en-US" altLang="zh-CN" b="1" u="sng" dirty="0">
                <a:solidFill>
                  <a:schemeClr val="accent5"/>
                </a:solidFill>
                <a:latin typeface="+mn-lt"/>
                <a:ea typeface="宋体" panose="02010600030101010101" pitchFamily="2" charset="-122"/>
              </a:rPr>
              <a:t>1% of Patients</a:t>
            </a:r>
            <a:endParaRPr lang="en-US" altLang="en-US" b="1" u="sng" dirty="0">
              <a:solidFill>
                <a:schemeClr val="accent5"/>
              </a:solidFill>
              <a:latin typeface="+mn-lt"/>
            </a:endParaRPr>
          </a:p>
          <a:p>
            <a:pPr lvl="1" eaLnBrk="1" hangingPunct="1">
              <a:spcBef>
                <a:spcPct val="20000"/>
              </a:spcBef>
              <a:buClr>
                <a:schemeClr val="tx1"/>
              </a:buClr>
              <a:buFontTx/>
              <a:buChar char="•"/>
            </a:pPr>
            <a:r>
              <a:rPr lang="en-US" altLang="en-US" dirty="0">
                <a:solidFill>
                  <a:schemeClr val="accent5"/>
                </a:solidFill>
                <a:latin typeface="+mn-lt"/>
              </a:rPr>
              <a:t>Acne, Libido decreased, Alopecia, Testis disorder</a:t>
            </a:r>
          </a:p>
          <a:p>
            <a:pPr lvl="1" eaLnBrk="1" hangingPunct="1">
              <a:spcBef>
                <a:spcPct val="20000"/>
              </a:spcBef>
              <a:buClr>
                <a:schemeClr val="tx1"/>
              </a:buClr>
              <a:buFontTx/>
              <a:buChar char="•"/>
            </a:pPr>
            <a:r>
              <a:rPr lang="en-US" altLang="en-US" dirty="0">
                <a:solidFill>
                  <a:schemeClr val="accent5"/>
                </a:solidFill>
                <a:latin typeface="+mn-lt"/>
              </a:rPr>
              <a:t>Asthenia, Depression, Emotional lability, Nervousness</a:t>
            </a:r>
          </a:p>
          <a:p>
            <a:pPr lvl="1" eaLnBrk="1" hangingPunct="1">
              <a:spcBef>
                <a:spcPct val="20000"/>
              </a:spcBef>
              <a:buClr>
                <a:schemeClr val="tx1"/>
              </a:buClr>
              <a:buFontTx/>
              <a:buChar char="•"/>
            </a:pPr>
            <a:r>
              <a:rPr lang="en-US" altLang="en-US" dirty="0">
                <a:solidFill>
                  <a:schemeClr val="accent5"/>
                </a:solidFill>
                <a:latin typeface="+mn-lt"/>
              </a:rPr>
              <a:t>Gynecomastia, Pain breast</a:t>
            </a:r>
          </a:p>
          <a:p>
            <a:pPr lvl="1" eaLnBrk="1" hangingPunct="1">
              <a:spcBef>
                <a:spcPct val="20000"/>
              </a:spcBef>
              <a:buClr>
                <a:schemeClr val="tx1"/>
              </a:buClr>
              <a:buFontTx/>
              <a:buChar char="•"/>
            </a:pPr>
            <a:r>
              <a:rPr lang="en-US" altLang="en-US" dirty="0">
                <a:solidFill>
                  <a:schemeClr val="accent5"/>
                </a:solidFill>
                <a:latin typeface="+mn-lt"/>
              </a:rPr>
              <a:t>Headache, Hypertension</a:t>
            </a:r>
          </a:p>
        </p:txBody>
      </p:sp>
      <p:sp>
        <p:nvSpPr>
          <p:cNvPr id="35848" name="Text Box 13">
            <a:extLst>
              <a:ext uri="{FF2B5EF4-FFF2-40B4-BE49-F238E27FC236}">
                <a16:creationId xmlns:a16="http://schemas.microsoft.com/office/drawing/2014/main" id="{9F816F91-11E0-4323-BE2C-FBD7023E2633}"/>
              </a:ext>
            </a:extLst>
          </p:cNvPr>
          <p:cNvSpPr txBox="1">
            <a:spLocks noChangeArrowheads="1"/>
          </p:cNvSpPr>
          <p:nvPr/>
        </p:nvSpPr>
        <p:spPr bwMode="auto">
          <a:xfrm>
            <a:off x="1541220" y="5797427"/>
            <a:ext cx="576103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p>
          <a:p>
            <a:r>
              <a:rPr lang="en-US" altLang="en-US" sz="1100" b="1" dirty="0">
                <a:latin typeface="+mn-lt"/>
              </a:rPr>
              <a:t>US </a:t>
            </a:r>
            <a:r>
              <a:rPr lang="en-US" altLang="en-US" sz="1100" b="1" dirty="0" err="1">
                <a:latin typeface="+mn-lt"/>
              </a:rPr>
              <a:t>AndroGel</a:t>
            </a:r>
            <a:r>
              <a:rPr lang="en-US" altLang="en-US" sz="1100" b="1" baseline="30000" dirty="0">
                <a:latin typeface="+mn-lt"/>
                <a:sym typeface="Symbol" panose="05050102010706020507" pitchFamily="18" charset="2"/>
              </a:rPr>
              <a:t></a:t>
            </a:r>
            <a:r>
              <a:rPr lang="en-US" altLang="en-US" sz="1100" b="1" dirty="0">
                <a:latin typeface="+mn-lt"/>
              </a:rPr>
              <a:t> Prescribing Information.  Dec 2007.</a:t>
            </a:r>
            <a:r>
              <a:rPr lang="en-US" altLang="en-US" sz="1100" dirty="0">
                <a:latin typeface="+mn-lt"/>
              </a:rPr>
              <a:t> </a:t>
            </a:r>
            <a:endParaRPr lang="de-DE" altLang="en-US" sz="1100" i="1" dirty="0">
              <a:latin typeface="+mn-lt"/>
            </a:endParaRPr>
          </a:p>
        </p:txBody>
      </p:sp>
      <p:sp>
        <p:nvSpPr>
          <p:cNvPr id="14" name="Rectangle 4">
            <a:extLst>
              <a:ext uri="{FF2B5EF4-FFF2-40B4-BE49-F238E27FC236}">
                <a16:creationId xmlns:a16="http://schemas.microsoft.com/office/drawing/2014/main" id="{D431463C-E49A-4209-BB32-EFE9F4DC622B}"/>
              </a:ext>
            </a:extLst>
          </p:cNvPr>
          <p:cNvSpPr txBox="1">
            <a:spLocks noChangeArrowheads="1"/>
          </p:cNvSpPr>
          <p:nvPr/>
        </p:nvSpPr>
        <p:spPr>
          <a:xfrm>
            <a:off x="343016" y="148153"/>
            <a:ext cx="10652454" cy="813337"/>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t>Safety Results During the 6 Month Trial </a:t>
            </a:r>
            <a:endParaRPr lang="nl-NL" altLang="en-US" sz="3200" b="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55B8C73F-85D6-4A7E-AF80-2FA6B192DCE7}"/>
              </a:ext>
            </a:extLst>
          </p:cNvPr>
          <p:cNvSpPr>
            <a:spLocks noGrp="1" noChangeArrowheads="1"/>
          </p:cNvSpPr>
          <p:nvPr>
            <p:ph type="title"/>
          </p:nvPr>
        </p:nvSpPr>
        <p:spPr>
          <a:xfrm>
            <a:off x="393372" y="338178"/>
            <a:ext cx="10652454" cy="620754"/>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Summary of the 6 Month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36867" name="Rectangle 5">
            <a:extLst>
              <a:ext uri="{FF2B5EF4-FFF2-40B4-BE49-F238E27FC236}">
                <a16:creationId xmlns:a16="http://schemas.microsoft.com/office/drawing/2014/main" id="{9091FB26-06BB-4C97-BB83-3737B244C5C1}"/>
              </a:ext>
            </a:extLst>
          </p:cNvPr>
          <p:cNvSpPr>
            <a:spLocks noGrp="1" noChangeArrowheads="1"/>
          </p:cNvSpPr>
          <p:nvPr>
            <p:ph type="body" idx="1"/>
          </p:nvPr>
        </p:nvSpPr>
        <p:spPr>
          <a:xfrm>
            <a:off x="393372" y="1272143"/>
            <a:ext cx="10866621" cy="4442857"/>
          </a:xfrm>
          <a:noFill/>
          <a:extLst>
            <a:ext uri="{91240B29-F687-4F45-9708-019B960494DF}">
              <a14:hiddenLine xmlns:a14="http://schemas.microsoft.com/office/drawing/2010/main" w="9525">
                <a:solidFill>
                  <a:srgbClr val="FF0000"/>
                </a:solidFill>
                <a:miter lim="800000"/>
                <a:headEnd/>
                <a:tailEnd/>
              </a14:hiddenLine>
            </a:ext>
          </a:extLst>
        </p:spPr>
        <p:txBody>
          <a:bodyPr>
            <a:normAutofit fontScale="92500" lnSpcReduction="10000"/>
          </a:bodyPr>
          <a:lstStyle/>
          <a:p>
            <a:pPr marL="711200" indent="-536575">
              <a:buNone/>
            </a:pPr>
            <a:r>
              <a:rPr lang="en-US" altLang="en-US" sz="2200" b="1" u="sng" dirty="0" err="1">
                <a:solidFill>
                  <a:schemeClr val="accent5"/>
                </a:solidFill>
              </a:rPr>
              <a:t>AndroGel</a:t>
            </a:r>
            <a:r>
              <a:rPr lang="en-US" altLang="en-US" sz="2200" b="1" u="sng" baseline="30000" dirty="0">
                <a:solidFill>
                  <a:schemeClr val="accent5"/>
                </a:solidFill>
              </a:rPr>
              <a:t>®</a:t>
            </a:r>
          </a:p>
          <a:p>
            <a:pPr marL="711200" indent="-536575">
              <a:lnSpc>
                <a:spcPct val="140000"/>
              </a:lnSpc>
            </a:pPr>
            <a:r>
              <a:rPr lang="en-US" altLang="en-US" sz="1800" dirty="0">
                <a:solidFill>
                  <a:schemeClr val="accent5"/>
                </a:solidFill>
              </a:rPr>
              <a:t>Normalized testosterone</a:t>
            </a:r>
          </a:p>
          <a:p>
            <a:pPr marL="711200" indent="-536575">
              <a:lnSpc>
                <a:spcPct val="140000"/>
              </a:lnSpc>
            </a:pPr>
            <a:r>
              <a:rPr lang="en-US" altLang="en-US" sz="1800" dirty="0">
                <a:solidFill>
                  <a:schemeClr val="accent5"/>
                </a:solidFill>
              </a:rPr>
              <a:t>Restored sexual function</a:t>
            </a:r>
          </a:p>
          <a:p>
            <a:pPr marL="711200" indent="-536575">
              <a:lnSpc>
                <a:spcPct val="140000"/>
              </a:lnSpc>
            </a:pPr>
            <a:r>
              <a:rPr lang="en-US" altLang="en-US" sz="1800" dirty="0">
                <a:solidFill>
                  <a:schemeClr val="accent5"/>
                </a:solidFill>
              </a:rPr>
              <a:t>Improved mood</a:t>
            </a:r>
          </a:p>
          <a:p>
            <a:pPr marL="711200" indent="-536575">
              <a:lnSpc>
                <a:spcPct val="140000"/>
              </a:lnSpc>
            </a:pPr>
            <a:r>
              <a:rPr lang="en-US" altLang="en-US" sz="1800" dirty="0">
                <a:solidFill>
                  <a:schemeClr val="accent5"/>
                </a:solidFill>
              </a:rPr>
              <a:t>Increased muscle strength BUT only up to 90 days</a:t>
            </a:r>
          </a:p>
          <a:p>
            <a:pPr marL="711200" indent="-536575">
              <a:lnSpc>
                <a:spcPct val="140000"/>
              </a:lnSpc>
            </a:pPr>
            <a:r>
              <a:rPr lang="en-US" altLang="en-US" sz="1800" dirty="0">
                <a:solidFill>
                  <a:schemeClr val="accent5"/>
                </a:solidFill>
              </a:rPr>
              <a:t>Decreased fat mass</a:t>
            </a:r>
          </a:p>
          <a:p>
            <a:pPr marL="711200" indent="-536575">
              <a:lnSpc>
                <a:spcPct val="140000"/>
              </a:lnSpc>
            </a:pPr>
            <a:r>
              <a:rPr lang="en-US" altLang="en-US" sz="1800" dirty="0">
                <a:solidFill>
                  <a:schemeClr val="accent5"/>
                </a:solidFill>
              </a:rPr>
              <a:t>Increased bone density</a:t>
            </a:r>
          </a:p>
          <a:p>
            <a:pPr marL="711200" indent="-536575">
              <a:lnSpc>
                <a:spcPct val="140000"/>
              </a:lnSpc>
            </a:pPr>
            <a:r>
              <a:rPr lang="en-GB" altLang="en-US" sz="1800" dirty="0">
                <a:solidFill>
                  <a:schemeClr val="accent5"/>
                </a:solidFill>
              </a:rPr>
              <a:t>The pharmacokinetic profile and the dose proportionality observed after testosterone gel application indicate that </a:t>
            </a:r>
            <a:r>
              <a:rPr lang="en-GB" altLang="en-US" sz="1800" dirty="0" err="1">
                <a:solidFill>
                  <a:schemeClr val="accent5"/>
                </a:solidFill>
              </a:rPr>
              <a:t>AndroGel</a:t>
            </a:r>
            <a:r>
              <a:rPr lang="en-GB" altLang="en-US" sz="1800" dirty="0">
                <a:solidFill>
                  <a:schemeClr val="accent5"/>
                </a:solidFill>
              </a:rPr>
              <a:t> 1% may provide dose flexibility and serum testosterone levels from the low to the high normal adult male range.</a:t>
            </a:r>
          </a:p>
          <a:p>
            <a:pPr marL="711200" indent="-536575">
              <a:lnSpc>
                <a:spcPct val="140000"/>
              </a:lnSpc>
            </a:pPr>
            <a:endParaRPr lang="en-US" altLang="en-US" sz="1800" dirty="0">
              <a:solidFill>
                <a:schemeClr val="accent5"/>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C62677E-E563-4318-A279-DC24AD7D7F08}"/>
              </a:ext>
            </a:extLst>
          </p:cNvPr>
          <p:cNvSpPr>
            <a:spLocks noGrp="1" noChangeArrowheads="1"/>
          </p:cNvSpPr>
          <p:nvPr>
            <p:ph type="title"/>
          </p:nvPr>
        </p:nvSpPr>
        <p:spPr>
          <a:xfrm>
            <a:off x="536447" y="305286"/>
            <a:ext cx="10652454" cy="71960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err="1"/>
              <a:t>AndroGel</a:t>
            </a:r>
            <a:r>
              <a:rPr lang="en-US" altLang="en-US" sz="3200" b="1" baseline="30000" dirty="0"/>
              <a:t>®</a:t>
            </a:r>
            <a:r>
              <a:rPr lang="en-US" altLang="en-US" sz="3200" b="1" dirty="0"/>
              <a:t> - Main Clinical Trials</a:t>
            </a:r>
          </a:p>
        </p:txBody>
      </p:sp>
      <p:grpSp>
        <p:nvGrpSpPr>
          <p:cNvPr id="19459" name="Group 5">
            <a:extLst>
              <a:ext uri="{FF2B5EF4-FFF2-40B4-BE49-F238E27FC236}">
                <a16:creationId xmlns:a16="http://schemas.microsoft.com/office/drawing/2014/main" id="{2A69928E-F584-4F5A-8FD3-6D57FA9C4F6F}"/>
              </a:ext>
            </a:extLst>
          </p:cNvPr>
          <p:cNvGrpSpPr>
            <a:grpSpLocks/>
          </p:cNvGrpSpPr>
          <p:nvPr/>
        </p:nvGrpSpPr>
        <p:grpSpPr bwMode="auto">
          <a:xfrm>
            <a:off x="606669" y="958363"/>
            <a:ext cx="10467731" cy="4835768"/>
            <a:chOff x="968" y="768"/>
            <a:chExt cx="4696" cy="2593"/>
          </a:xfrm>
          <a:noFill/>
        </p:grpSpPr>
        <p:pic>
          <p:nvPicPr>
            <p:cNvPr id="19470" name="Picture 6" descr="white">
              <a:extLst>
                <a:ext uri="{FF2B5EF4-FFF2-40B4-BE49-F238E27FC236}">
                  <a16:creationId xmlns:a16="http://schemas.microsoft.com/office/drawing/2014/main" id="{8171E1F5-24BF-49B2-B6EE-E2F4E44F525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AutoShape 7">
              <a:extLst>
                <a:ext uri="{FF2B5EF4-FFF2-40B4-BE49-F238E27FC236}">
                  <a16:creationId xmlns:a16="http://schemas.microsoft.com/office/drawing/2014/main" id="{E2B55165-C3C9-4702-A9EF-C1A18F7DE4C6}"/>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aphicFrame>
        <p:nvGraphicFramePr>
          <p:cNvPr id="42013" name="Group 29">
            <a:extLst>
              <a:ext uri="{FF2B5EF4-FFF2-40B4-BE49-F238E27FC236}">
                <a16:creationId xmlns:a16="http://schemas.microsoft.com/office/drawing/2014/main" id="{65B4EBA0-F8C9-4BEF-A94A-E4CDA91D8CEE}"/>
              </a:ext>
            </a:extLst>
          </p:cNvPr>
          <p:cNvGraphicFramePr>
            <a:graphicFrameLocks noGrp="1"/>
          </p:cNvGraphicFramePr>
          <p:nvPr>
            <p:extLst>
              <p:ext uri="{D42A27DB-BD31-4B8C-83A1-F6EECF244321}">
                <p14:modId xmlns:p14="http://schemas.microsoft.com/office/powerpoint/2010/main" val="3568348821"/>
              </p:ext>
            </p:extLst>
          </p:nvPr>
        </p:nvGraphicFramePr>
        <p:xfrm>
          <a:off x="889596" y="1247274"/>
          <a:ext cx="9810154" cy="4104646"/>
        </p:xfrm>
        <a:graphic>
          <a:graphicData uri="http://schemas.openxmlformats.org/drawingml/2006/table">
            <a:tbl>
              <a:tblPr/>
              <a:tblGrid>
                <a:gridCol w="3051801">
                  <a:extLst>
                    <a:ext uri="{9D8B030D-6E8A-4147-A177-3AD203B41FA5}">
                      <a16:colId xmlns:a16="http://schemas.microsoft.com/office/drawing/2014/main" val="20000"/>
                    </a:ext>
                  </a:extLst>
                </a:gridCol>
                <a:gridCol w="6758353">
                  <a:extLst>
                    <a:ext uri="{9D8B030D-6E8A-4147-A177-3AD203B41FA5}">
                      <a16:colId xmlns:a16="http://schemas.microsoft.com/office/drawing/2014/main" val="20001"/>
                    </a:ext>
                  </a:extLst>
                </a:gridCol>
              </a:tblGrid>
              <a:tr h="325804">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Type of Trial</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Publications</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89388">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1" i="0" u="sng" strike="noStrike" cap="none" normalizeH="0" baseline="0" dirty="0">
                          <a:ln>
                            <a:noFill/>
                          </a:ln>
                          <a:solidFill>
                            <a:schemeClr val="accent5"/>
                          </a:solidFill>
                          <a:effectLst/>
                          <a:latin typeface="+mn-lt"/>
                          <a:ea typeface="굴림" pitchFamily="34" charset="-127"/>
                        </a:rPr>
                        <a:t>6-month trial</a:t>
                      </a:r>
                    </a:p>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    90-day randomized,</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double blind, </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parallel groups</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 </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90-day open label extension</a:t>
                      </a:r>
                    </a:p>
                    <a:p>
                      <a:pPr marL="288925" marR="0" lvl="0" indent="-288925" algn="ctr" defTabSz="914400" rtl="0" eaLnBrk="1" fontAlgn="base" latinLnBrk="0" hangingPunct="1">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accent5"/>
                        </a:solidFill>
                        <a:effectLst/>
                        <a:latin typeface="+mn-lt"/>
                        <a:ea typeface="굴림" pitchFamily="34" charset="-127"/>
                      </a:endParaRP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180 days = 6 month</a:t>
                      </a:r>
                    </a:p>
                    <a:p>
                      <a:pPr marL="288925" marR="0" lvl="0" indent="-288925"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accent5"/>
                        </a:solidFill>
                        <a:effectLst/>
                        <a:latin typeface="+mn-lt"/>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굴림" pitchFamily="34" charset="-127"/>
                        </a:rPr>
                        <a:t>      </a:t>
                      </a:r>
                      <a:r>
                        <a:rPr kumimoji="0" lang="en-US" altLang="ko-KR" sz="1200" b="1" i="0" u="none" strike="noStrike" cap="none" normalizeH="0" baseline="0" dirty="0" err="1">
                          <a:ln>
                            <a:noFill/>
                          </a:ln>
                          <a:solidFill>
                            <a:schemeClr val="accent5"/>
                          </a:solidFill>
                          <a:effectLst/>
                          <a:latin typeface="+mn-lt"/>
                          <a:ea typeface="굴림" pitchFamily="34" charset="-127"/>
                        </a:rPr>
                        <a:t>Swerdloff</a:t>
                      </a:r>
                      <a:r>
                        <a:rPr kumimoji="0" lang="en-US" altLang="ko-KR" sz="1200" b="1" i="0" u="none" strike="noStrike" cap="none" normalizeH="0" baseline="0" dirty="0">
                          <a:ln>
                            <a:noFill/>
                          </a:ln>
                          <a:solidFill>
                            <a:schemeClr val="accent5"/>
                          </a:solidFill>
                          <a:effectLst/>
                          <a:latin typeface="+mn-lt"/>
                          <a:ea typeface="굴림" pitchFamily="34" charset="-127"/>
                        </a:rPr>
                        <a:t> RS, </a:t>
                      </a:r>
                      <a:r>
                        <a:rPr kumimoji="0" lang="en-US" sz="1200" b="1" i="0" u="none" strike="noStrike" cap="none" normalizeH="0" baseline="0" dirty="0">
                          <a:ln>
                            <a:noFill/>
                          </a:ln>
                          <a:solidFill>
                            <a:schemeClr val="accent5"/>
                          </a:solidFill>
                          <a:effectLst/>
                          <a:latin typeface="+mn-lt"/>
                          <a:ea typeface="굴림" pitchFamily="34" charset="-127"/>
                        </a:rPr>
                        <a:t>Wang C</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1" i="1" u="none" strike="noStrike" cap="none" normalizeH="0" baseline="0" dirty="0">
                          <a:ln>
                            <a:noFill/>
                          </a:ln>
                          <a:solidFill>
                            <a:schemeClr val="accent5"/>
                          </a:solidFill>
                          <a:effectLst/>
                          <a:latin typeface="+mn-lt"/>
                          <a:ea typeface="굴림" pitchFamily="34"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Long-term pharmacokinetics of transdermal testosterone gel in hypogonadal men.</a:t>
                      </a:r>
                      <a:br>
                        <a:rPr kumimoji="0" lang="en-US" altLang="zh-CN" sz="1200" b="0" i="1" u="none" strike="noStrike" cap="none" normalizeH="0" baseline="0" dirty="0">
                          <a:ln>
                            <a:noFill/>
                          </a:ln>
                          <a:solidFill>
                            <a:schemeClr val="accent5"/>
                          </a:solidFill>
                          <a:effectLst/>
                          <a:latin typeface="+mn-lt"/>
                          <a:ea typeface="Batang" pitchFamily="18" charset="-127"/>
                        </a:rPr>
                      </a:br>
                      <a:r>
                        <a:rPr kumimoji="0" lang="en-US" altLang="ko-KR" sz="1200" b="0" i="0" u="none" strike="noStrike" cap="none" normalizeH="0" baseline="0" dirty="0">
                          <a:ln>
                            <a:noFill/>
                          </a:ln>
                          <a:solidFill>
                            <a:schemeClr val="accent5"/>
                          </a:solidFill>
                          <a:effectLst/>
                          <a:latin typeface="+mn-lt"/>
                          <a:ea typeface="굴림" pitchFamily="34" charset="-127"/>
                        </a:rPr>
                        <a:t>J Clin Endo </a:t>
                      </a:r>
                      <a:r>
                        <a:rPr kumimoji="0" lang="en-US" altLang="ko-KR" sz="1200" b="0" i="0" u="none" strike="noStrike" cap="none" normalizeH="0" baseline="0" dirty="0" err="1">
                          <a:ln>
                            <a:noFill/>
                          </a:ln>
                          <a:solidFill>
                            <a:schemeClr val="accent5"/>
                          </a:solidFill>
                          <a:effectLst/>
                          <a:latin typeface="+mn-lt"/>
                          <a:ea typeface="굴림" pitchFamily="34" charset="-127"/>
                        </a:rPr>
                        <a:t>Metab</a:t>
                      </a:r>
                      <a:r>
                        <a:rPr kumimoji="0" lang="en-US" altLang="ko-KR" sz="1200" b="1" i="0" u="none" strike="noStrike" cap="none" normalizeH="0" baseline="0" dirty="0">
                          <a:ln>
                            <a:noFill/>
                          </a:ln>
                          <a:solidFill>
                            <a:schemeClr val="accent5"/>
                          </a:solidFill>
                          <a:effectLst/>
                          <a:latin typeface="+mn-lt"/>
                          <a:ea typeface="굴림" pitchFamily="34" charset="-127"/>
                        </a:rPr>
                        <a:t> 2000</a:t>
                      </a:r>
                      <a:r>
                        <a:rPr kumimoji="0" lang="en-US" altLang="ko-KR" sz="1200" b="0" i="0" u="none" strike="noStrike" cap="none" normalizeH="0" baseline="0" dirty="0">
                          <a:ln>
                            <a:noFill/>
                          </a:ln>
                          <a:solidFill>
                            <a:schemeClr val="accent5"/>
                          </a:solidFill>
                          <a:effectLst/>
                          <a:latin typeface="+mn-lt"/>
                          <a:ea typeface="굴림" pitchFamily="34" charset="-127"/>
                        </a:rPr>
                        <a:t>; 85: 4500-10.</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Pharmacokinetics</a:t>
                      </a:r>
                      <a:r>
                        <a:rPr kumimoji="0" lang="en-US" altLang="ko-KR" sz="1200" b="0" i="0" u="none" strike="noStrike" cap="none" normalizeH="0" baseline="0" dirty="0">
                          <a:ln>
                            <a:noFill/>
                          </a:ln>
                          <a:solidFill>
                            <a:schemeClr val="accent5"/>
                          </a:solidFill>
                          <a:effectLst/>
                          <a:latin typeface="+mn-lt"/>
                          <a:ea typeface="굴림" pitchFamily="34" charset="-127"/>
                        </a:rPr>
                        <a:t>)</a:t>
                      </a: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altLang="ko-KR" sz="1200" b="0" i="0" u="none" strike="noStrike" cap="none" normalizeH="0" baseline="0" dirty="0">
                        <a:ln>
                          <a:noFill/>
                        </a:ln>
                        <a:solidFill>
                          <a:schemeClr val="accent5"/>
                        </a:solidFill>
                        <a:effectLst/>
                        <a:latin typeface="+mn-lt"/>
                        <a:ea typeface="굴림" pitchFamily="34" charset="-127"/>
                      </a:endParaRP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altLang="ko-KR" sz="1200" b="0" i="0" u="none" strike="noStrike" cap="none" normalizeH="0" baseline="0" dirty="0">
                        <a:ln>
                          <a:noFill/>
                        </a:ln>
                        <a:solidFill>
                          <a:schemeClr val="accent5"/>
                        </a:solidFill>
                        <a:effectLst/>
                        <a:latin typeface="+mn-lt"/>
                        <a:ea typeface="굴림" pitchFamily="34" charset="-127"/>
                      </a:endParaRP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Batang" pitchFamily="18" charset="-127"/>
                        </a:rPr>
                        <a:t>      </a:t>
                      </a:r>
                      <a:r>
                        <a:rPr kumimoji="0" lang="en-US" altLang="ko-KR" sz="1200" b="1" i="0" u="none" strike="noStrike" cap="none" normalizeH="0" baseline="0" dirty="0">
                          <a:ln>
                            <a:noFill/>
                          </a:ln>
                          <a:solidFill>
                            <a:schemeClr val="accent5"/>
                          </a:solidFill>
                          <a:effectLst/>
                          <a:latin typeface="+mn-lt"/>
                          <a:ea typeface="Batang" pitchFamily="18" charset="-127"/>
                        </a:rPr>
                        <a:t>Wang C, </a:t>
                      </a:r>
                      <a:r>
                        <a:rPr kumimoji="0" lang="en-US" altLang="ko-KR" sz="1200" b="1" i="0" u="none" strike="noStrike" cap="none" normalizeH="0" baseline="0" dirty="0" err="1">
                          <a:ln>
                            <a:noFill/>
                          </a:ln>
                          <a:solidFill>
                            <a:schemeClr val="accent5"/>
                          </a:solidFill>
                          <a:effectLst/>
                          <a:latin typeface="+mn-lt"/>
                          <a:ea typeface="굴림" pitchFamily="34" charset="-127"/>
                        </a:rPr>
                        <a:t>Swerdloff</a:t>
                      </a:r>
                      <a:r>
                        <a:rPr kumimoji="0" lang="en-US" altLang="ko-KR" sz="1200" b="1" i="0" u="none" strike="noStrike" cap="none" normalizeH="0" baseline="0" dirty="0">
                          <a:ln>
                            <a:noFill/>
                          </a:ln>
                          <a:solidFill>
                            <a:schemeClr val="accent5"/>
                          </a:solidFill>
                          <a:effectLst/>
                          <a:latin typeface="+mn-lt"/>
                          <a:ea typeface="굴림" pitchFamily="34" charset="-127"/>
                        </a:rPr>
                        <a:t> RS</a:t>
                      </a:r>
                      <a:r>
                        <a:rPr kumimoji="0" lang="en-US" altLang="ko-KR" sz="1200" b="1" i="0" u="none" strike="noStrike" cap="none" normalizeH="0" baseline="0" dirty="0">
                          <a:ln>
                            <a:noFill/>
                          </a:ln>
                          <a:solidFill>
                            <a:schemeClr val="accent5"/>
                          </a:solidFill>
                          <a:effectLst/>
                          <a:latin typeface="+mn-lt"/>
                          <a:ea typeface="Batang" pitchFamily="18" charset="-127"/>
                        </a:rPr>
                        <a:t> </a:t>
                      </a:r>
                      <a:r>
                        <a:rPr kumimoji="0" lang="en-US" altLang="ko-KR" sz="1200" b="1" i="1" u="none" strike="noStrike" cap="none" normalizeH="0" baseline="0" dirty="0">
                          <a:ln>
                            <a:noFill/>
                          </a:ln>
                          <a:solidFill>
                            <a:schemeClr val="accent5"/>
                          </a:solidFill>
                          <a:effectLst/>
                          <a:latin typeface="+mn-lt"/>
                          <a:ea typeface="Batang" pitchFamily="18"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Transdermal testosterone gel improves sexual function, mood, muscle strength, and body composition parameters in hypogonadal men.</a:t>
                      </a:r>
                      <a:br>
                        <a:rPr kumimoji="0" lang="en-US" altLang="zh-CN" sz="1200" b="1" i="1" u="none" strike="noStrike" cap="none" normalizeH="0" baseline="0" dirty="0">
                          <a:ln>
                            <a:noFill/>
                          </a:ln>
                          <a:solidFill>
                            <a:schemeClr val="accent5"/>
                          </a:solidFill>
                          <a:effectLst/>
                          <a:latin typeface="+mn-lt"/>
                          <a:ea typeface="Batang" pitchFamily="18" charset="-127"/>
                        </a:rPr>
                      </a:br>
                      <a:r>
                        <a:rPr kumimoji="0" lang="en-US" altLang="ko-KR" sz="1200" b="0" i="0" u="none" strike="noStrike" cap="none" normalizeH="0" baseline="0" dirty="0">
                          <a:ln>
                            <a:noFill/>
                          </a:ln>
                          <a:solidFill>
                            <a:schemeClr val="accent5"/>
                          </a:solidFill>
                          <a:effectLst/>
                          <a:latin typeface="+mn-lt"/>
                          <a:ea typeface="Batang" pitchFamily="18" charset="-127"/>
                        </a:rPr>
                        <a:t>J Clin Endo </a:t>
                      </a:r>
                      <a:r>
                        <a:rPr kumimoji="0" lang="en-US" altLang="ko-KR" sz="1200" b="0" i="0" u="none" strike="noStrike" cap="none" normalizeH="0" baseline="0" dirty="0" err="1">
                          <a:ln>
                            <a:noFill/>
                          </a:ln>
                          <a:solidFill>
                            <a:schemeClr val="accent5"/>
                          </a:solidFill>
                          <a:effectLst/>
                          <a:latin typeface="+mn-lt"/>
                          <a:ea typeface="Batang" pitchFamily="18" charset="-127"/>
                        </a:rPr>
                        <a:t>Metab</a:t>
                      </a:r>
                      <a:r>
                        <a:rPr kumimoji="0" lang="en-US" altLang="ko-KR" sz="1200" b="0" i="0" u="none" strike="noStrike" cap="none" normalizeH="0" baseline="0" dirty="0">
                          <a:ln>
                            <a:noFill/>
                          </a:ln>
                          <a:solidFill>
                            <a:schemeClr val="accent5"/>
                          </a:solidFill>
                          <a:effectLst/>
                          <a:latin typeface="+mn-lt"/>
                          <a:ea typeface="Batang" pitchFamily="18" charset="-127"/>
                        </a:rPr>
                        <a:t>.</a:t>
                      </a:r>
                      <a:r>
                        <a:rPr kumimoji="0" lang="en-US" altLang="ko-KR" sz="1200" b="1" i="0" u="none" strike="noStrike" cap="none" normalizeH="0" baseline="0" dirty="0">
                          <a:ln>
                            <a:noFill/>
                          </a:ln>
                          <a:solidFill>
                            <a:schemeClr val="accent5"/>
                          </a:solidFill>
                          <a:effectLst/>
                          <a:latin typeface="+mn-lt"/>
                          <a:ea typeface="Batang" pitchFamily="18" charset="-127"/>
                        </a:rPr>
                        <a:t> 2000 </a:t>
                      </a:r>
                      <a:r>
                        <a:rPr kumimoji="0" lang="en-US" altLang="ko-KR" sz="1200" b="0" i="0" u="none" strike="noStrike" cap="none" normalizeH="0" baseline="0" dirty="0">
                          <a:ln>
                            <a:noFill/>
                          </a:ln>
                          <a:solidFill>
                            <a:schemeClr val="accent5"/>
                          </a:solidFill>
                          <a:effectLst/>
                          <a:latin typeface="+mn-lt"/>
                          <a:ea typeface="Batang" pitchFamily="18" charset="-127"/>
                        </a:rPr>
                        <a:t>;85: 2839-53.</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Clinical Features</a:t>
                      </a:r>
                      <a:r>
                        <a:rPr kumimoji="0" lang="en-US" altLang="ko-KR" sz="1200" b="0" i="0" u="none" strike="noStrike" cap="none" normalizeH="0" baseline="0" dirty="0">
                          <a:ln>
                            <a:noFill/>
                          </a:ln>
                          <a:solidFill>
                            <a:schemeClr val="accent5"/>
                          </a:solidFill>
                          <a:effectLst/>
                          <a:latin typeface="+mn-lt"/>
                          <a:ea typeface="굴림" pitchFamily="34" charset="-127"/>
                        </a:rPr>
                        <a:t>)</a:t>
                      </a:r>
                    </a:p>
                    <a:p>
                      <a:pPr marL="288925" marR="0" lvl="0" indent="-288925" algn="l" defTabSz="914400" rtl="0" eaLnBrk="1" fontAlgn="base" latinLnBrk="0" hangingPunct="1">
                        <a:lnSpc>
                          <a:spcPct val="100000"/>
                        </a:lnSpc>
                        <a:spcBef>
                          <a:spcPct val="20000"/>
                        </a:spcBef>
                        <a:spcAft>
                          <a:spcPct val="0"/>
                        </a:spcAft>
                        <a:buClrTx/>
                        <a:buSzTx/>
                        <a:buFontTx/>
                        <a:buNone/>
                        <a:tabLst/>
                      </a:pPr>
                      <a:endParaRPr kumimoji="0" lang="en-US" altLang="ko-KR" sz="1200" b="0" i="0" u="none" strike="noStrike" cap="none" normalizeH="0" baseline="0" dirty="0">
                        <a:ln>
                          <a:noFill/>
                        </a:ln>
                        <a:solidFill>
                          <a:schemeClr val="accent5"/>
                        </a:solidFill>
                        <a:effectLst/>
                        <a:latin typeface="+mn-lt"/>
                        <a:ea typeface="굴림" pitchFamily="34" charset="-127"/>
                      </a:endParaRPr>
                    </a:p>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Batang" pitchFamily="18" charset="-127"/>
                        </a:rPr>
                        <a:t>      </a:t>
                      </a:r>
                      <a:r>
                        <a:rPr kumimoji="0" lang="en-US" altLang="ko-KR" sz="1200" b="1" i="0" u="none" strike="noStrike" cap="none" normalizeH="0" baseline="0" dirty="0">
                          <a:ln>
                            <a:noFill/>
                          </a:ln>
                          <a:solidFill>
                            <a:schemeClr val="accent5"/>
                          </a:solidFill>
                          <a:effectLst/>
                          <a:latin typeface="+mn-lt"/>
                          <a:ea typeface="Batang" pitchFamily="18" charset="-127"/>
                        </a:rPr>
                        <a:t>Wang C, </a:t>
                      </a:r>
                      <a:r>
                        <a:rPr kumimoji="0" lang="en-US" altLang="ko-KR" sz="1200" b="1" i="0" u="none" strike="noStrike" cap="none" normalizeH="0" baseline="0" dirty="0" err="1">
                          <a:ln>
                            <a:noFill/>
                          </a:ln>
                          <a:solidFill>
                            <a:schemeClr val="accent5"/>
                          </a:solidFill>
                          <a:effectLst/>
                          <a:latin typeface="+mn-lt"/>
                          <a:ea typeface="굴림" pitchFamily="34" charset="-127"/>
                        </a:rPr>
                        <a:t>Swerdloff</a:t>
                      </a:r>
                      <a:r>
                        <a:rPr kumimoji="0" lang="en-US" altLang="ko-KR" sz="1200" b="1" i="0" u="none" strike="noStrike" cap="none" normalizeH="0" baseline="0" dirty="0">
                          <a:ln>
                            <a:noFill/>
                          </a:ln>
                          <a:solidFill>
                            <a:schemeClr val="accent5"/>
                          </a:solidFill>
                          <a:effectLst/>
                          <a:latin typeface="+mn-lt"/>
                          <a:ea typeface="굴림" pitchFamily="34" charset="-127"/>
                        </a:rPr>
                        <a:t> RS</a:t>
                      </a:r>
                      <a:r>
                        <a:rPr kumimoji="0" lang="en-US" altLang="ko-KR" sz="1200" b="1" i="0" u="none" strike="noStrike" cap="none" normalizeH="0" baseline="0" dirty="0">
                          <a:ln>
                            <a:noFill/>
                          </a:ln>
                          <a:solidFill>
                            <a:schemeClr val="accent5"/>
                          </a:solidFill>
                          <a:effectLst/>
                          <a:latin typeface="+mn-lt"/>
                          <a:ea typeface="Batang" pitchFamily="18" charset="-127"/>
                        </a:rPr>
                        <a:t> </a:t>
                      </a:r>
                      <a:r>
                        <a:rPr kumimoji="0" lang="en-US" altLang="ko-KR" sz="1200" b="1" i="1" u="none" strike="noStrike" cap="none" normalizeH="0" baseline="0" dirty="0">
                          <a:ln>
                            <a:noFill/>
                          </a:ln>
                          <a:solidFill>
                            <a:schemeClr val="accent5"/>
                          </a:solidFill>
                          <a:effectLst/>
                          <a:latin typeface="+mn-lt"/>
                          <a:ea typeface="Batang" pitchFamily="18"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Effects of transdermal testosterone gel on bone turnover markers and bone mineral density in hypogonadal men.</a:t>
                      </a:r>
                      <a:br>
                        <a:rPr kumimoji="0" lang="en-US" altLang="zh-CN" sz="1200" b="0" i="1" u="none" strike="noStrike" cap="none" normalizeH="0" baseline="0" dirty="0">
                          <a:ln>
                            <a:noFill/>
                          </a:ln>
                          <a:solidFill>
                            <a:schemeClr val="accent5"/>
                          </a:solidFill>
                          <a:effectLst/>
                          <a:latin typeface="+mn-lt"/>
                          <a:ea typeface="宋体" pitchFamily="2" charset="-122"/>
                        </a:rPr>
                      </a:br>
                      <a:r>
                        <a:rPr kumimoji="0" lang="en-US" altLang="ko-KR" sz="1200" b="0" i="0" u="none" strike="noStrike" cap="none" normalizeH="0" baseline="0" dirty="0">
                          <a:ln>
                            <a:noFill/>
                          </a:ln>
                          <a:solidFill>
                            <a:schemeClr val="accent5"/>
                          </a:solidFill>
                          <a:effectLst/>
                          <a:latin typeface="+mn-lt"/>
                          <a:ea typeface="Batang" pitchFamily="18" charset="-127"/>
                        </a:rPr>
                        <a:t>Clin Endocrinol</a:t>
                      </a:r>
                      <a:r>
                        <a:rPr kumimoji="0" lang="en-US" altLang="ko-KR" sz="1200" b="1" i="0" u="none" strike="noStrike" cap="none" normalizeH="0" baseline="0" dirty="0">
                          <a:ln>
                            <a:noFill/>
                          </a:ln>
                          <a:solidFill>
                            <a:schemeClr val="accent5"/>
                          </a:solidFill>
                          <a:effectLst/>
                          <a:latin typeface="+mn-lt"/>
                          <a:ea typeface="Batang" pitchFamily="18" charset="-127"/>
                        </a:rPr>
                        <a:t> 2001</a:t>
                      </a:r>
                      <a:r>
                        <a:rPr kumimoji="0" lang="en-US" altLang="ko-KR" sz="1200" b="0" i="0" u="none" strike="noStrike" cap="none" normalizeH="0" baseline="0" dirty="0">
                          <a:ln>
                            <a:noFill/>
                          </a:ln>
                          <a:solidFill>
                            <a:schemeClr val="accent5"/>
                          </a:solidFill>
                          <a:effectLst/>
                          <a:latin typeface="+mn-lt"/>
                          <a:ea typeface="Batang" pitchFamily="18" charset="-127"/>
                        </a:rPr>
                        <a:t>; 54: 739-50.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Clinical Features</a:t>
                      </a:r>
                      <a:r>
                        <a:rPr kumimoji="0" lang="en-US" altLang="ko-KR" sz="1200" b="0" i="0" u="none" strike="noStrike" cap="none" normalizeH="0" baseline="0" dirty="0">
                          <a:ln>
                            <a:noFill/>
                          </a:ln>
                          <a:solidFill>
                            <a:schemeClr val="accent5"/>
                          </a:solidFill>
                          <a:effectLst/>
                          <a:latin typeface="+mn-lt"/>
                          <a:ea typeface="굴림" pitchFamily="34" charset="-127"/>
                        </a:rPr>
                        <a:t>)</a:t>
                      </a:r>
                      <a:endParaRPr kumimoji="0" lang="en-US" sz="1200" b="0" i="0" u="none" strike="noStrike" cap="none" normalizeH="0" baseline="0" dirty="0">
                        <a:ln>
                          <a:noFill/>
                        </a:ln>
                        <a:solidFill>
                          <a:schemeClr val="accent5"/>
                        </a:solidFill>
                        <a:effectLst/>
                        <a:latin typeface="+mn-lt"/>
                        <a:ea typeface="Batang" pitchFamily="18" charset="-127"/>
                      </a:endParaRP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978">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0" i="0" u="none" strike="noStrike" cap="none" normalizeH="0" baseline="0" dirty="0">
                          <a:ln>
                            <a:noFill/>
                          </a:ln>
                          <a:solidFill>
                            <a:schemeClr val="accent5"/>
                          </a:solidFill>
                          <a:effectLst/>
                          <a:latin typeface="+mn-lt"/>
                          <a:ea typeface="굴림" pitchFamily="34" charset="-127"/>
                        </a:rPr>
                        <a:t> </a:t>
                      </a:r>
                      <a:r>
                        <a:rPr kumimoji="0" lang="en-US" altLang="ko-KR" sz="1600" b="1" i="0" u="sng" strike="noStrike" cap="none" normalizeH="0" baseline="0" dirty="0">
                          <a:ln>
                            <a:noFill/>
                          </a:ln>
                          <a:solidFill>
                            <a:schemeClr val="accent5"/>
                          </a:solidFill>
                          <a:effectLst/>
                          <a:latin typeface="+mn-lt"/>
                          <a:ea typeface="굴림" pitchFamily="34" charset="-127"/>
                        </a:rPr>
                        <a:t>3-year trial</a:t>
                      </a:r>
                    </a:p>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ko-KR" sz="1600" b="1" i="0" u="none" strike="noStrike" cap="none" normalizeH="0" baseline="0" dirty="0">
                          <a:ln>
                            <a:noFill/>
                          </a:ln>
                          <a:solidFill>
                            <a:schemeClr val="accent5"/>
                          </a:solidFill>
                          <a:effectLst/>
                          <a:latin typeface="+mn-lt"/>
                          <a:ea typeface="굴림" pitchFamily="34" charset="-127"/>
                        </a:rPr>
                        <a:t>      </a:t>
                      </a:r>
                      <a:r>
                        <a:rPr kumimoji="0" lang="en-US" altLang="ko-KR" sz="1600" b="0" i="0" u="none" strike="noStrike" cap="none" normalizeH="0" baseline="0" dirty="0">
                          <a:ln>
                            <a:noFill/>
                          </a:ln>
                          <a:solidFill>
                            <a:schemeClr val="accent5"/>
                          </a:solidFill>
                          <a:effectLst/>
                          <a:latin typeface="+mn-lt"/>
                          <a:ea typeface="굴림" pitchFamily="34" charset="-127"/>
                        </a:rPr>
                        <a:t>36-month extension </a:t>
                      </a:r>
                      <a:br>
                        <a:rPr kumimoji="0" lang="en-US" altLang="ko-KR" sz="1600" b="0" i="0" u="none" strike="noStrike" cap="none" normalizeH="0" baseline="0" dirty="0">
                          <a:ln>
                            <a:noFill/>
                          </a:ln>
                          <a:solidFill>
                            <a:schemeClr val="accent5"/>
                          </a:solidFill>
                          <a:effectLst/>
                          <a:latin typeface="+mn-lt"/>
                          <a:ea typeface="굴림" pitchFamily="34" charset="-127"/>
                        </a:rPr>
                      </a:br>
                      <a:r>
                        <a:rPr kumimoji="0" lang="en-US" altLang="ko-KR" sz="1600" b="0" i="0" u="none" strike="noStrike" cap="none" normalizeH="0" baseline="0" dirty="0">
                          <a:ln>
                            <a:noFill/>
                          </a:ln>
                          <a:solidFill>
                            <a:schemeClr val="accent5"/>
                          </a:solidFill>
                          <a:effectLst/>
                          <a:latin typeface="+mn-lt"/>
                          <a:ea typeface="굴림" pitchFamily="34" charset="-127"/>
                        </a:rPr>
                        <a:t>of trial above</a:t>
                      </a:r>
                      <a:endParaRPr kumimoji="0" lang="en-US" sz="1600" b="0" i="0" u="none" strike="noStrike" cap="none" normalizeH="0" baseline="0" dirty="0">
                        <a:ln>
                          <a:noFill/>
                        </a:ln>
                        <a:solidFill>
                          <a:schemeClr val="accent5"/>
                        </a:solidFill>
                        <a:effectLst/>
                        <a:latin typeface="+mn-lt"/>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altLang="ko-KR" sz="1200" b="0" i="0" u="none" strike="noStrike" cap="none" normalizeH="0" baseline="0" dirty="0">
                          <a:ln>
                            <a:noFill/>
                          </a:ln>
                          <a:solidFill>
                            <a:schemeClr val="accent5"/>
                          </a:solidFill>
                          <a:effectLst/>
                          <a:latin typeface="+mn-lt"/>
                          <a:ea typeface="Batang" pitchFamily="18" charset="-127"/>
                        </a:rPr>
                        <a:t>      </a:t>
                      </a:r>
                      <a:r>
                        <a:rPr kumimoji="0" lang="en-US" altLang="ko-KR" sz="1200" b="1" i="0" u="none" strike="noStrike" cap="none" normalizeH="0" baseline="0" dirty="0">
                          <a:ln>
                            <a:noFill/>
                          </a:ln>
                          <a:solidFill>
                            <a:schemeClr val="accent5"/>
                          </a:solidFill>
                          <a:effectLst/>
                          <a:latin typeface="+mn-lt"/>
                          <a:ea typeface="Batang" pitchFamily="18" charset="-127"/>
                        </a:rPr>
                        <a:t>Wang C, </a:t>
                      </a:r>
                      <a:r>
                        <a:rPr kumimoji="0" lang="en-US" sz="1200" b="1" i="0" u="none" strike="noStrike" cap="none" normalizeH="0" baseline="0" dirty="0">
                          <a:ln>
                            <a:noFill/>
                          </a:ln>
                          <a:solidFill>
                            <a:schemeClr val="accent5"/>
                          </a:solidFill>
                          <a:effectLst/>
                          <a:latin typeface="+mn-lt"/>
                          <a:ea typeface="굴림" pitchFamily="34" charset="-127"/>
                        </a:rPr>
                        <a:t>Cunningham G</a:t>
                      </a:r>
                      <a:r>
                        <a:rPr kumimoji="0" lang="en-US" altLang="ko-KR" sz="1200" b="1" i="0" u="none" strike="noStrike" cap="none" normalizeH="0" baseline="0" dirty="0">
                          <a:ln>
                            <a:noFill/>
                          </a:ln>
                          <a:solidFill>
                            <a:schemeClr val="accent5"/>
                          </a:solidFill>
                          <a:effectLst/>
                          <a:latin typeface="+mn-lt"/>
                          <a:ea typeface="Batang" pitchFamily="18" charset="-127"/>
                        </a:rPr>
                        <a:t> </a:t>
                      </a:r>
                      <a:r>
                        <a:rPr kumimoji="0" lang="en-US" altLang="ko-KR" sz="1200" b="1" i="1" u="none" strike="noStrike" cap="none" normalizeH="0" baseline="0" dirty="0">
                          <a:ln>
                            <a:noFill/>
                          </a:ln>
                          <a:solidFill>
                            <a:schemeClr val="accent5"/>
                          </a:solidFill>
                          <a:effectLst/>
                          <a:latin typeface="+mn-lt"/>
                          <a:ea typeface="Batang" pitchFamily="18" charset="-127"/>
                        </a:rPr>
                        <a:t>et al. </a:t>
                      </a:r>
                      <a:r>
                        <a:rPr kumimoji="0" lang="en-US" altLang="zh-CN" sz="1200" b="0" i="1" u="none" strike="noStrike" cap="none" normalizeH="0" baseline="0" dirty="0">
                          <a:ln>
                            <a:noFill/>
                          </a:ln>
                          <a:solidFill>
                            <a:schemeClr val="accent5"/>
                          </a:solidFill>
                          <a:effectLst/>
                          <a:latin typeface="+mn-lt"/>
                          <a:ea typeface="Batang" pitchFamily="18" charset="-127"/>
                        </a:rPr>
                        <a:t>Long-term testosterone gel (</a:t>
                      </a:r>
                      <a:r>
                        <a:rPr kumimoji="0" lang="en-US" altLang="zh-CN" sz="1200" b="0" i="1" u="none" strike="noStrike" cap="none" normalizeH="0" baseline="0" dirty="0" err="1">
                          <a:ln>
                            <a:noFill/>
                          </a:ln>
                          <a:solidFill>
                            <a:schemeClr val="accent5"/>
                          </a:solidFill>
                          <a:effectLst/>
                          <a:latin typeface="+mn-lt"/>
                          <a:ea typeface="Batang" pitchFamily="18" charset="-127"/>
                        </a:rPr>
                        <a:t>AndroGel</a:t>
                      </a:r>
                      <a:r>
                        <a:rPr kumimoji="0" lang="en-US" altLang="zh-CN" sz="1200" b="0" i="1" u="none" strike="noStrike" cap="none" normalizeH="0" baseline="0" dirty="0">
                          <a:ln>
                            <a:noFill/>
                          </a:ln>
                          <a:solidFill>
                            <a:schemeClr val="accent5"/>
                          </a:solidFill>
                          <a:effectLst/>
                          <a:latin typeface="+mn-lt"/>
                          <a:ea typeface="Batang" pitchFamily="18" charset="-127"/>
                        </a:rPr>
                        <a:t>) treatment maintains beneficial effects on sexual function and mood, lean and fat mass, and bone mineral density in hypogonadal men.</a:t>
                      </a:r>
                      <a:br>
                        <a:rPr kumimoji="0" lang="en-US" altLang="zh-CN" sz="1200" b="0" i="1" u="none" strike="noStrike" cap="none" normalizeH="0" baseline="0" dirty="0">
                          <a:ln>
                            <a:noFill/>
                          </a:ln>
                          <a:solidFill>
                            <a:schemeClr val="accent5"/>
                          </a:solidFill>
                          <a:effectLst/>
                          <a:latin typeface="+mn-lt"/>
                          <a:ea typeface="Batang" pitchFamily="18" charset="-127"/>
                        </a:rPr>
                      </a:br>
                      <a:r>
                        <a:rPr kumimoji="0" lang="en-US" altLang="ko-KR" sz="1200" b="0" i="0" u="none" strike="noStrike" cap="none" normalizeH="0" baseline="0" dirty="0">
                          <a:ln>
                            <a:noFill/>
                          </a:ln>
                          <a:solidFill>
                            <a:schemeClr val="accent5"/>
                          </a:solidFill>
                          <a:effectLst/>
                          <a:latin typeface="+mn-lt"/>
                          <a:ea typeface="Batang" pitchFamily="18" charset="-127"/>
                        </a:rPr>
                        <a:t>J Clin Endo </a:t>
                      </a:r>
                      <a:r>
                        <a:rPr kumimoji="0" lang="en-US" altLang="ko-KR" sz="1200" b="0" i="0" u="none" strike="noStrike" cap="none" normalizeH="0" baseline="0" dirty="0" err="1">
                          <a:ln>
                            <a:noFill/>
                          </a:ln>
                          <a:solidFill>
                            <a:schemeClr val="accent5"/>
                          </a:solidFill>
                          <a:effectLst/>
                          <a:latin typeface="+mn-lt"/>
                          <a:ea typeface="Batang" pitchFamily="18" charset="-127"/>
                        </a:rPr>
                        <a:t>Metab</a:t>
                      </a:r>
                      <a:r>
                        <a:rPr kumimoji="0" lang="en-US" altLang="ko-KR" sz="1200" b="1" i="0" u="none" strike="noStrike" cap="none" normalizeH="0" baseline="0" dirty="0">
                          <a:ln>
                            <a:noFill/>
                          </a:ln>
                          <a:solidFill>
                            <a:schemeClr val="accent5"/>
                          </a:solidFill>
                          <a:effectLst/>
                          <a:latin typeface="+mn-lt"/>
                          <a:ea typeface="Batang" pitchFamily="18" charset="-127"/>
                        </a:rPr>
                        <a:t> 2004</a:t>
                      </a:r>
                      <a:r>
                        <a:rPr kumimoji="0" lang="en-US" altLang="ko-KR" sz="1200" b="0" i="0" u="none" strike="noStrike" cap="none" normalizeH="0" baseline="0" dirty="0">
                          <a:ln>
                            <a:noFill/>
                          </a:ln>
                          <a:solidFill>
                            <a:schemeClr val="accent5"/>
                          </a:solidFill>
                          <a:effectLst/>
                          <a:latin typeface="+mn-lt"/>
                          <a:ea typeface="Batang" pitchFamily="18" charset="-127"/>
                        </a:rPr>
                        <a:t>; 89: 2085-98.</a:t>
                      </a:r>
                      <a:r>
                        <a:rPr kumimoji="0" lang="en-US" altLang="ko-KR" sz="1200" b="1" i="0" u="none" strike="noStrike" cap="none" normalizeH="0" baseline="0" dirty="0">
                          <a:ln>
                            <a:noFill/>
                          </a:ln>
                          <a:solidFill>
                            <a:schemeClr val="accent5"/>
                          </a:solidFill>
                          <a:effectLst/>
                          <a:latin typeface="+mn-lt"/>
                          <a:ea typeface="굴림" pitchFamily="34" charset="-127"/>
                        </a:rPr>
                        <a:t> </a:t>
                      </a:r>
                      <a:r>
                        <a:rPr kumimoji="0" lang="en-US" altLang="ko-KR" sz="1200" b="0" i="0" u="none" strike="noStrike" cap="none" normalizeH="0" baseline="0" dirty="0">
                          <a:ln>
                            <a:noFill/>
                          </a:ln>
                          <a:solidFill>
                            <a:schemeClr val="accent5"/>
                          </a:solidFill>
                          <a:effectLst/>
                          <a:latin typeface="+mn-lt"/>
                          <a:ea typeface="굴림" pitchFamily="34" charset="-127"/>
                        </a:rPr>
                        <a:t>(</a:t>
                      </a:r>
                      <a:r>
                        <a:rPr kumimoji="0" lang="en-US" altLang="ko-KR" sz="1200" b="1" i="0" u="none" strike="noStrike" cap="none" normalizeH="0" baseline="0" dirty="0">
                          <a:ln>
                            <a:noFill/>
                          </a:ln>
                          <a:solidFill>
                            <a:schemeClr val="accent5"/>
                          </a:solidFill>
                          <a:effectLst/>
                          <a:latin typeface="+mn-lt"/>
                          <a:ea typeface="굴림" pitchFamily="34" charset="-127"/>
                        </a:rPr>
                        <a:t>Clinical Features</a:t>
                      </a:r>
                      <a:r>
                        <a:rPr kumimoji="0" lang="en-US" altLang="ko-KR" sz="1200" b="0" i="0" u="none" strike="noStrike" cap="none" normalizeH="0" baseline="0" dirty="0">
                          <a:ln>
                            <a:noFill/>
                          </a:ln>
                          <a:solidFill>
                            <a:schemeClr val="accent5"/>
                          </a:solidFill>
                          <a:effectLst/>
                          <a:latin typeface="+mn-lt"/>
                          <a:ea typeface="굴림" pitchFamily="34" charset="-127"/>
                        </a:rPr>
                        <a:t>)</a:t>
                      </a:r>
                      <a:endParaRPr kumimoji="0" lang="en-US" sz="1200" b="1" i="0" u="none" strike="noStrike" cap="none" normalizeH="0" baseline="0" dirty="0">
                        <a:ln>
                          <a:noFill/>
                        </a:ln>
                        <a:solidFill>
                          <a:schemeClr val="accent5"/>
                        </a:solidFill>
                        <a:effectLst/>
                        <a:latin typeface="+mn-lt"/>
                        <a:ea typeface="굴림" pitchFamily="34" charset="-127"/>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EC5634F-033D-4240-92EF-995CFB2E59BC}"/>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20483" name="Rectangle 5">
            <a:extLst>
              <a:ext uri="{FF2B5EF4-FFF2-40B4-BE49-F238E27FC236}">
                <a16:creationId xmlns:a16="http://schemas.microsoft.com/office/drawing/2014/main" id="{E501A190-D623-44D1-9C96-B9D960D1E96A}"/>
              </a:ext>
            </a:extLst>
          </p:cNvPr>
          <p:cNvSpPr>
            <a:spLocks noGrp="1" noChangeArrowheads="1"/>
          </p:cNvSpPr>
          <p:nvPr>
            <p:ph type="body" idx="1"/>
          </p:nvPr>
        </p:nvSpPr>
        <p:spPr>
          <a:xfrm>
            <a:off x="600845" y="1619040"/>
            <a:ext cx="10266448" cy="3805015"/>
          </a:xfrm>
          <a:noFill/>
        </p:spPr>
        <p:txBody>
          <a:bodyPr>
            <a:normAutofit fontScale="92500" lnSpcReduction="10000"/>
          </a:bodyPr>
          <a:lstStyle/>
          <a:p>
            <a:pPr eaLnBrk="1" hangingPunct="1">
              <a:buFontTx/>
              <a:buNone/>
            </a:pPr>
            <a:r>
              <a:rPr lang="en-US" altLang="en-US" sz="2200" b="1" u="sng" dirty="0">
                <a:solidFill>
                  <a:schemeClr val="accent5"/>
                </a:solidFill>
              </a:rPr>
              <a:t>Study Design</a:t>
            </a:r>
          </a:p>
          <a:p>
            <a:pPr eaLnBrk="1" hangingPunct="1">
              <a:buFontTx/>
              <a:buNone/>
            </a:pPr>
            <a:endParaRPr lang="en-US" altLang="en-US" sz="2200" b="1" u="sng" dirty="0">
              <a:solidFill>
                <a:schemeClr val="accent5"/>
              </a:solidFill>
            </a:endParaRPr>
          </a:p>
          <a:p>
            <a:pPr lvl="1" eaLnBrk="1" hangingPunct="1">
              <a:buFontTx/>
              <a:buChar char="•"/>
            </a:pPr>
            <a:r>
              <a:rPr lang="en-US" altLang="en-US" dirty="0">
                <a:solidFill>
                  <a:schemeClr val="accent5"/>
                </a:solidFill>
              </a:rPr>
              <a:t>Prospective, randomized, multicenter, parallel study, 3 groups</a:t>
            </a:r>
          </a:p>
          <a:p>
            <a:pPr lvl="2" eaLnBrk="1" hangingPunct="1">
              <a:buFont typeface="Verdana" panose="020B0604030504040204" pitchFamily="34" charset="0"/>
              <a:buChar char="–"/>
            </a:pPr>
            <a:r>
              <a:rPr lang="en-US" altLang="en-US" dirty="0">
                <a:solidFill>
                  <a:schemeClr val="accent5"/>
                </a:solidFill>
              </a:rPr>
              <a:t>1% T-gel 50 mg / day (n=73)</a:t>
            </a:r>
          </a:p>
          <a:p>
            <a:pPr lvl="2" eaLnBrk="1" hangingPunct="1">
              <a:buFont typeface="Verdana" panose="020B0604030504040204" pitchFamily="34" charset="0"/>
              <a:buChar char="–"/>
            </a:pPr>
            <a:r>
              <a:rPr lang="en-US" altLang="en-US" dirty="0">
                <a:solidFill>
                  <a:schemeClr val="accent5"/>
                </a:solidFill>
              </a:rPr>
              <a:t>1% T-gel 100 mg / day  (n=78)</a:t>
            </a:r>
          </a:p>
          <a:p>
            <a:pPr lvl="2" eaLnBrk="1" hangingPunct="1">
              <a:buFont typeface="Verdana" panose="020B0604030504040204" pitchFamily="34" charset="0"/>
              <a:buChar char="–"/>
            </a:pPr>
            <a:r>
              <a:rPr lang="en-US" altLang="en-US" dirty="0">
                <a:solidFill>
                  <a:schemeClr val="accent5"/>
                </a:solidFill>
              </a:rPr>
              <a:t>T-patch 5 mg / day (n=76)</a:t>
            </a:r>
          </a:p>
          <a:p>
            <a:pPr lvl="2" eaLnBrk="1" hangingPunct="1">
              <a:buFont typeface="Verdana" panose="020B0604030504040204" pitchFamily="34" charset="0"/>
              <a:buChar char="–"/>
            </a:pPr>
            <a:endParaRPr lang="en-US" altLang="en-US" dirty="0">
              <a:solidFill>
                <a:schemeClr val="accent5"/>
              </a:solidFill>
            </a:endParaRPr>
          </a:p>
          <a:p>
            <a:pPr lvl="1" eaLnBrk="1" hangingPunct="1">
              <a:buFontTx/>
              <a:buChar char="•"/>
            </a:pPr>
            <a:r>
              <a:rPr lang="en-US" altLang="en-US" dirty="0">
                <a:solidFill>
                  <a:schemeClr val="accent5"/>
                </a:solidFill>
              </a:rPr>
              <a:t>Double blinded until day 90 with respect to T- gel groups</a:t>
            </a:r>
          </a:p>
          <a:p>
            <a:pPr lvl="1" eaLnBrk="1" hangingPunct="1">
              <a:buFontTx/>
              <a:buChar char="•"/>
            </a:pPr>
            <a:endParaRPr lang="en-US" altLang="en-US" dirty="0">
              <a:solidFill>
                <a:schemeClr val="accent5"/>
              </a:solidFill>
            </a:endParaRPr>
          </a:p>
          <a:p>
            <a:pPr lvl="1" eaLnBrk="1" hangingPunct="1">
              <a:buFontTx/>
              <a:buChar char="•"/>
            </a:pPr>
            <a:r>
              <a:rPr lang="en-US" altLang="en-US" dirty="0">
                <a:solidFill>
                  <a:schemeClr val="accent5"/>
                </a:solidFill>
              </a:rPr>
              <a:t>Open label from day 90 -180 with additional group created to accommodate T-gel dose titration</a:t>
            </a:r>
          </a:p>
          <a:p>
            <a:pPr lvl="2" eaLnBrk="1" hangingPunct="1">
              <a:buFont typeface="Verdana" panose="020B0604030504040204" pitchFamily="34" charset="0"/>
              <a:buChar char="–"/>
            </a:pPr>
            <a:r>
              <a:rPr lang="en-US" altLang="en-US" dirty="0">
                <a:solidFill>
                  <a:schemeClr val="accent5"/>
                </a:solidFill>
              </a:rPr>
              <a:t>1% T-gel 75 mg / day</a:t>
            </a:r>
            <a:endParaRPr lang="nl-NL" altLang="en-US" dirty="0">
              <a:solidFill>
                <a:schemeClr val="accent5"/>
              </a:solidFill>
            </a:endParaRPr>
          </a:p>
        </p:txBody>
      </p:sp>
      <p:sp>
        <p:nvSpPr>
          <p:cNvPr id="20484" name="Text Box 6">
            <a:extLst>
              <a:ext uri="{FF2B5EF4-FFF2-40B4-BE49-F238E27FC236}">
                <a16:creationId xmlns:a16="http://schemas.microsoft.com/office/drawing/2014/main" id="{68E5039F-A0E0-4DC3-8A34-00D6E8B9811B}"/>
              </a:ext>
            </a:extLst>
          </p:cNvPr>
          <p:cNvSpPr txBox="1">
            <a:spLocks noChangeArrowheads="1"/>
          </p:cNvSpPr>
          <p:nvPr/>
        </p:nvSpPr>
        <p:spPr bwMode="auto">
          <a:xfrm>
            <a:off x="1695695" y="592076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5">
            <a:extLst>
              <a:ext uri="{FF2B5EF4-FFF2-40B4-BE49-F238E27FC236}">
                <a16:creationId xmlns:a16="http://schemas.microsoft.com/office/drawing/2014/main" id="{BAA9D5C7-40A9-4061-AD74-FAFE6FC68962}"/>
              </a:ext>
            </a:extLst>
          </p:cNvPr>
          <p:cNvGrpSpPr>
            <a:grpSpLocks/>
          </p:cNvGrpSpPr>
          <p:nvPr/>
        </p:nvGrpSpPr>
        <p:grpSpPr bwMode="auto">
          <a:xfrm>
            <a:off x="1091102" y="1297957"/>
            <a:ext cx="4633114" cy="4446588"/>
            <a:chOff x="968" y="768"/>
            <a:chExt cx="4696" cy="2593"/>
          </a:xfrm>
          <a:noFill/>
        </p:grpSpPr>
        <p:pic>
          <p:nvPicPr>
            <p:cNvPr id="21514" name="Picture 6" descr="white">
              <a:extLst>
                <a:ext uri="{FF2B5EF4-FFF2-40B4-BE49-F238E27FC236}">
                  <a16:creationId xmlns:a16="http://schemas.microsoft.com/office/drawing/2014/main" id="{17752AE7-3713-4165-8E51-216C053D9CE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AutoShape 7">
              <a:extLst>
                <a:ext uri="{FF2B5EF4-FFF2-40B4-BE49-F238E27FC236}">
                  <a16:creationId xmlns:a16="http://schemas.microsoft.com/office/drawing/2014/main" id="{E45CF801-C581-437F-86A7-0E214FA4B060}"/>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grpSp>
        <p:nvGrpSpPr>
          <p:cNvPr id="21508" name="Group 8">
            <a:extLst>
              <a:ext uri="{FF2B5EF4-FFF2-40B4-BE49-F238E27FC236}">
                <a16:creationId xmlns:a16="http://schemas.microsoft.com/office/drawing/2014/main" id="{4013963D-E836-4B16-B756-BCD7446DAFFF}"/>
              </a:ext>
            </a:extLst>
          </p:cNvPr>
          <p:cNvGrpSpPr>
            <a:grpSpLocks/>
          </p:cNvGrpSpPr>
          <p:nvPr/>
        </p:nvGrpSpPr>
        <p:grpSpPr bwMode="auto">
          <a:xfrm>
            <a:off x="5724216" y="1297957"/>
            <a:ext cx="4826553" cy="4459288"/>
            <a:chOff x="968" y="768"/>
            <a:chExt cx="4696" cy="2593"/>
          </a:xfrm>
          <a:noFill/>
        </p:grpSpPr>
        <p:pic>
          <p:nvPicPr>
            <p:cNvPr id="21512" name="Picture 9" descr="white">
              <a:extLst>
                <a:ext uri="{FF2B5EF4-FFF2-40B4-BE49-F238E27FC236}">
                  <a16:creationId xmlns:a16="http://schemas.microsoft.com/office/drawing/2014/main" id="{8EDF505F-6F7A-44CA-94D7-0A175C1FF54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AutoShape 10">
              <a:extLst>
                <a:ext uri="{FF2B5EF4-FFF2-40B4-BE49-F238E27FC236}">
                  <a16:creationId xmlns:a16="http://schemas.microsoft.com/office/drawing/2014/main" id="{6EDA4A19-6737-46C0-8CD0-46B0FE057793}"/>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p>
          </p:txBody>
        </p:sp>
      </p:grpSp>
      <p:sp>
        <p:nvSpPr>
          <p:cNvPr id="21509" name="Rectangle 11">
            <a:extLst>
              <a:ext uri="{FF2B5EF4-FFF2-40B4-BE49-F238E27FC236}">
                <a16:creationId xmlns:a16="http://schemas.microsoft.com/office/drawing/2014/main" id="{0A5DAA29-3275-496B-98CD-6E63CF0CFE67}"/>
              </a:ext>
            </a:extLst>
          </p:cNvPr>
          <p:cNvSpPr>
            <a:spLocks noChangeArrowheads="1"/>
          </p:cNvSpPr>
          <p:nvPr/>
        </p:nvSpPr>
        <p:spPr bwMode="auto">
          <a:xfrm>
            <a:off x="1264139" y="1526557"/>
            <a:ext cx="4106448" cy="3860800"/>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711200" indent="-1682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sz="1100" dirty="0">
              <a:solidFill>
                <a:srgbClr val="1C5A94"/>
              </a:solidFill>
            </a:endParaRPr>
          </a:p>
          <a:p>
            <a:pPr lvl="1" eaLnBrk="1" hangingPunct="1">
              <a:spcBef>
                <a:spcPct val="35000"/>
              </a:spcBef>
              <a:spcAft>
                <a:spcPct val="15000"/>
              </a:spcAft>
            </a:pPr>
            <a:r>
              <a:rPr lang="en-US" altLang="en-US" sz="2000" b="1" u="sng" dirty="0">
                <a:solidFill>
                  <a:schemeClr val="accent5"/>
                </a:solidFill>
                <a:latin typeface="+mn-lt"/>
              </a:rPr>
              <a:t>Efficacy End Points </a:t>
            </a:r>
          </a:p>
          <a:p>
            <a:pPr lvl="1" eaLnBrk="1" hangingPunct="1">
              <a:spcBef>
                <a:spcPct val="20000"/>
              </a:spcBef>
              <a:buClr>
                <a:schemeClr val="tx1"/>
              </a:buClr>
              <a:buFontTx/>
              <a:buChar char="•"/>
            </a:pPr>
            <a:r>
              <a:rPr lang="en-US" altLang="en-US" b="1" dirty="0">
                <a:solidFill>
                  <a:schemeClr val="accent5"/>
                </a:solidFill>
                <a:latin typeface="+mn-lt"/>
              </a:rPr>
              <a:t>Blood Samples </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Pharmacokinetics of TT, FT</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Concentrations of DHT, E2, LH, FSH</a:t>
            </a:r>
          </a:p>
          <a:p>
            <a:pPr lvl="1" eaLnBrk="1" hangingPunct="1">
              <a:spcBef>
                <a:spcPct val="20000"/>
              </a:spcBef>
              <a:buClr>
                <a:schemeClr val="tx1"/>
              </a:buClr>
              <a:buFontTx/>
              <a:buChar char="•"/>
            </a:pPr>
            <a:r>
              <a:rPr lang="en-US" altLang="en-US" b="1" dirty="0">
                <a:solidFill>
                  <a:schemeClr val="accent5"/>
                </a:solidFill>
                <a:latin typeface="+mn-lt"/>
              </a:rPr>
              <a:t>Questionnaire</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Sexual Function</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Mood</a:t>
            </a:r>
          </a:p>
        </p:txBody>
      </p:sp>
      <p:sp>
        <p:nvSpPr>
          <p:cNvPr id="21510" name="Rectangle 12">
            <a:extLst>
              <a:ext uri="{FF2B5EF4-FFF2-40B4-BE49-F238E27FC236}">
                <a16:creationId xmlns:a16="http://schemas.microsoft.com/office/drawing/2014/main" id="{9B81B3B1-91A7-4FA8-AA1A-8834205DCED9}"/>
              </a:ext>
            </a:extLst>
          </p:cNvPr>
          <p:cNvSpPr>
            <a:spLocks noChangeArrowheads="1"/>
          </p:cNvSpPr>
          <p:nvPr/>
        </p:nvSpPr>
        <p:spPr bwMode="auto">
          <a:xfrm>
            <a:off x="5902017" y="1539257"/>
            <a:ext cx="4277897" cy="3860800"/>
          </a:xfrm>
          <a:prstGeom prst="rect">
            <a:avLst/>
          </a:prstGeom>
          <a:noFill/>
          <a:ln>
            <a:noFill/>
          </a:ln>
          <a:effec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812800" indent="-2698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sz="1100" dirty="0">
              <a:solidFill>
                <a:srgbClr val="1C5A94"/>
              </a:solidFill>
            </a:endParaRPr>
          </a:p>
          <a:p>
            <a:pPr lvl="1" eaLnBrk="1" hangingPunct="1">
              <a:spcBef>
                <a:spcPct val="35000"/>
              </a:spcBef>
              <a:spcAft>
                <a:spcPct val="15000"/>
              </a:spcAft>
            </a:pPr>
            <a:r>
              <a:rPr lang="en-US" altLang="en-US" sz="2000" b="1" u="sng" dirty="0">
                <a:solidFill>
                  <a:schemeClr val="accent5"/>
                </a:solidFill>
                <a:latin typeface="+mn-lt"/>
              </a:rPr>
              <a:t>Efficacy End Points</a:t>
            </a:r>
            <a:r>
              <a:rPr lang="en-US" altLang="en-US" sz="2000" u="sng" dirty="0">
                <a:solidFill>
                  <a:schemeClr val="accent5"/>
                </a:solidFill>
                <a:latin typeface="+mn-lt"/>
              </a:rPr>
              <a:t> </a:t>
            </a:r>
            <a:endParaRPr lang="en-US" altLang="en-US" sz="2000" b="1" u="sng" dirty="0">
              <a:solidFill>
                <a:schemeClr val="accent5"/>
              </a:solidFill>
              <a:latin typeface="+mn-lt"/>
            </a:endParaRPr>
          </a:p>
          <a:p>
            <a:pPr lvl="1" eaLnBrk="1" hangingPunct="1">
              <a:spcBef>
                <a:spcPct val="20000"/>
              </a:spcBef>
              <a:buClr>
                <a:schemeClr val="tx1"/>
              </a:buClr>
              <a:buFontTx/>
              <a:buChar char="•"/>
            </a:pPr>
            <a:r>
              <a:rPr lang="en-US" altLang="en-US" b="1" dirty="0">
                <a:solidFill>
                  <a:schemeClr val="accent5"/>
                </a:solidFill>
                <a:latin typeface="+mn-lt"/>
              </a:rPr>
              <a:t>Body composition</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Total body mass</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Lean mass</a:t>
            </a:r>
          </a:p>
          <a:p>
            <a:pPr lvl="2" eaLnBrk="1" hangingPunct="1">
              <a:spcBef>
                <a:spcPct val="20000"/>
              </a:spcBef>
              <a:buClr>
                <a:schemeClr val="tx1"/>
              </a:buClr>
              <a:buFont typeface="Verdana" panose="020B0604030504040204" pitchFamily="34" charset="0"/>
              <a:buChar char="–"/>
            </a:pPr>
            <a:r>
              <a:rPr lang="en-US" altLang="en-US" dirty="0">
                <a:solidFill>
                  <a:schemeClr val="accent5"/>
                </a:solidFill>
                <a:latin typeface="+mn-lt"/>
              </a:rPr>
              <a:t>Fat mass</a:t>
            </a:r>
          </a:p>
          <a:p>
            <a:pPr lvl="1" eaLnBrk="1" hangingPunct="1">
              <a:spcBef>
                <a:spcPct val="20000"/>
              </a:spcBef>
              <a:buClr>
                <a:schemeClr val="tx1"/>
              </a:buClr>
              <a:buFontTx/>
              <a:buChar char="•"/>
            </a:pPr>
            <a:r>
              <a:rPr lang="en-US" altLang="en-US" b="1" dirty="0">
                <a:solidFill>
                  <a:schemeClr val="accent5"/>
                </a:solidFill>
                <a:latin typeface="+mn-lt"/>
              </a:rPr>
              <a:t>Muscle strength</a:t>
            </a:r>
          </a:p>
          <a:p>
            <a:pPr lvl="1" eaLnBrk="1" hangingPunct="1">
              <a:spcBef>
                <a:spcPct val="20000"/>
              </a:spcBef>
              <a:buClr>
                <a:schemeClr val="tx1"/>
              </a:buClr>
              <a:buFontTx/>
              <a:buChar char="•"/>
            </a:pPr>
            <a:r>
              <a:rPr lang="en-US" altLang="en-US" b="1" dirty="0">
                <a:solidFill>
                  <a:schemeClr val="accent5"/>
                </a:solidFill>
                <a:latin typeface="+mn-lt"/>
              </a:rPr>
              <a:t>Bone mineral density</a:t>
            </a:r>
          </a:p>
          <a:p>
            <a:pPr lvl="1" eaLnBrk="1" hangingPunct="1">
              <a:spcBef>
                <a:spcPct val="20000"/>
              </a:spcBef>
              <a:buClr>
                <a:schemeClr val="tx1"/>
              </a:buClr>
              <a:buFontTx/>
              <a:buChar char="•"/>
            </a:pPr>
            <a:r>
              <a:rPr lang="en-US" altLang="en-US" b="1" dirty="0">
                <a:solidFill>
                  <a:schemeClr val="accent5"/>
                </a:solidFill>
                <a:latin typeface="+mn-lt"/>
              </a:rPr>
              <a:t>Bone turnover markers</a:t>
            </a:r>
            <a:endParaRPr lang="en-US" altLang="en-US" b="1" dirty="0">
              <a:solidFill>
                <a:schemeClr val="accent5"/>
              </a:solidFill>
              <a:latin typeface="+mn-lt"/>
              <a:ea typeface="굴림" panose="020B0600000101010101" pitchFamily="34" charset="-127"/>
            </a:endParaRPr>
          </a:p>
          <a:p>
            <a:pPr lvl="2" eaLnBrk="1" hangingPunct="1">
              <a:spcBef>
                <a:spcPct val="20000"/>
              </a:spcBef>
            </a:pPr>
            <a:endParaRPr lang="en-US" altLang="en-US" b="1" dirty="0">
              <a:solidFill>
                <a:srgbClr val="1C5A94"/>
              </a:solidFill>
              <a:ea typeface="굴림" panose="020B0600000101010101" pitchFamily="34" charset="-127"/>
            </a:endParaRPr>
          </a:p>
        </p:txBody>
      </p:sp>
      <p:sp>
        <p:nvSpPr>
          <p:cNvPr id="21511" name="Text Box 13">
            <a:extLst>
              <a:ext uri="{FF2B5EF4-FFF2-40B4-BE49-F238E27FC236}">
                <a16:creationId xmlns:a16="http://schemas.microsoft.com/office/drawing/2014/main" id="{8B1D5CA6-AA2B-4796-8EE6-0C24B8AA8903}"/>
              </a:ext>
            </a:extLst>
          </p:cNvPr>
          <p:cNvSpPr txBox="1">
            <a:spLocks noChangeArrowheads="1"/>
          </p:cNvSpPr>
          <p:nvPr/>
        </p:nvSpPr>
        <p:spPr bwMode="auto">
          <a:xfrm>
            <a:off x="1801780" y="5744545"/>
            <a:ext cx="6335712"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2400" dirty="0">
              <a:latin typeface="+mn-lt"/>
            </a:endParaRPr>
          </a:p>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a:t>
            </a:r>
            <a:r>
              <a:rPr lang="de-DE" altLang="en-US" sz="1100" i="1" dirty="0">
                <a:latin typeface="+mn-lt"/>
              </a:rPr>
              <a:t>J Clin Endocrinol Metab. 2000; </a:t>
            </a:r>
            <a:r>
              <a:rPr lang="de-DE" altLang="en-US" sz="1100" b="1" dirty="0">
                <a:latin typeface="+mn-lt"/>
              </a:rPr>
              <a:t>85</a:t>
            </a:r>
            <a:r>
              <a:rPr lang="de-DE" altLang="en-US" sz="1100" i="1" dirty="0">
                <a:latin typeface="+mn-lt"/>
              </a:rPr>
              <a:t>:2839-53.</a:t>
            </a:r>
          </a:p>
          <a:p>
            <a:r>
              <a:rPr lang="en-US" altLang="en-US" sz="1100" b="1" dirty="0">
                <a:latin typeface="+mn-lt"/>
              </a:rPr>
              <a:t>Wang C, </a:t>
            </a:r>
            <a:r>
              <a:rPr lang="en-US" altLang="en-US" sz="1100" b="1" dirty="0" err="1">
                <a:latin typeface="+mn-lt"/>
              </a:rPr>
              <a:t>Swerdloff</a:t>
            </a:r>
            <a:r>
              <a:rPr lang="en-US" altLang="en-US" sz="1100" b="1" dirty="0">
                <a:latin typeface="+mn-lt"/>
              </a:rPr>
              <a:t> RS</a:t>
            </a:r>
            <a:r>
              <a:rPr lang="en-US" altLang="en-US" sz="1100" dirty="0">
                <a:latin typeface="+mn-lt"/>
              </a:rPr>
              <a:t> </a:t>
            </a:r>
            <a:r>
              <a:rPr lang="en-US" altLang="en-US" sz="1100" i="1" dirty="0">
                <a:latin typeface="+mn-lt"/>
              </a:rPr>
              <a:t>et al. Clin Endocrinol (</a:t>
            </a:r>
            <a:r>
              <a:rPr lang="en-US" altLang="en-US" sz="1100" i="1" dirty="0" err="1">
                <a:latin typeface="+mn-lt"/>
              </a:rPr>
              <a:t>Oxf</a:t>
            </a:r>
            <a:r>
              <a:rPr lang="en-US" altLang="en-US" sz="1100" i="1" dirty="0">
                <a:latin typeface="+mn-lt"/>
              </a:rPr>
              <a:t>). 2001; </a:t>
            </a:r>
            <a:r>
              <a:rPr lang="en-US" altLang="en-US" sz="1100" b="1" dirty="0">
                <a:latin typeface="+mn-lt"/>
              </a:rPr>
              <a:t>54</a:t>
            </a:r>
            <a:r>
              <a:rPr lang="en-US" altLang="en-US" sz="1100" i="1" dirty="0">
                <a:latin typeface="+mn-lt"/>
              </a:rPr>
              <a:t>:739-50.</a:t>
            </a:r>
            <a:r>
              <a:rPr lang="en-US" altLang="en-US" sz="1100" dirty="0">
                <a:latin typeface="+mn-lt"/>
              </a:rPr>
              <a:t> </a:t>
            </a:r>
          </a:p>
        </p:txBody>
      </p:sp>
      <p:sp>
        <p:nvSpPr>
          <p:cNvPr id="13" name="Rectangle 4">
            <a:extLst>
              <a:ext uri="{FF2B5EF4-FFF2-40B4-BE49-F238E27FC236}">
                <a16:creationId xmlns:a16="http://schemas.microsoft.com/office/drawing/2014/main" id="{AC77984E-9438-4FAB-8873-381041292ED6}"/>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5">
            <a:extLst>
              <a:ext uri="{FF2B5EF4-FFF2-40B4-BE49-F238E27FC236}">
                <a16:creationId xmlns:a16="http://schemas.microsoft.com/office/drawing/2014/main" id="{C8BCCCBD-436F-483A-B982-37A7CEF0E3E8}"/>
              </a:ext>
            </a:extLst>
          </p:cNvPr>
          <p:cNvGrpSpPr>
            <a:grpSpLocks/>
          </p:cNvGrpSpPr>
          <p:nvPr/>
        </p:nvGrpSpPr>
        <p:grpSpPr bwMode="auto">
          <a:xfrm>
            <a:off x="1055077" y="1338384"/>
            <a:ext cx="5422412" cy="4446588"/>
            <a:chOff x="968" y="768"/>
            <a:chExt cx="4696" cy="2593"/>
          </a:xfrm>
          <a:noFill/>
        </p:grpSpPr>
        <p:pic>
          <p:nvPicPr>
            <p:cNvPr id="22537" name="Picture 6" descr="white">
              <a:extLst>
                <a:ext uri="{FF2B5EF4-FFF2-40B4-BE49-F238E27FC236}">
                  <a16:creationId xmlns:a16="http://schemas.microsoft.com/office/drawing/2014/main" id="{64A98BB7-7E41-46BF-916B-4615E663C08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AutoShape 7">
              <a:extLst>
                <a:ext uri="{FF2B5EF4-FFF2-40B4-BE49-F238E27FC236}">
                  <a16:creationId xmlns:a16="http://schemas.microsoft.com/office/drawing/2014/main" id="{EFB2597F-4A33-450B-B36A-AA3ACC1996FE}"/>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solidFill>
                  <a:schemeClr val="accent5"/>
                </a:solidFill>
              </a:endParaRPr>
            </a:p>
          </p:txBody>
        </p:sp>
      </p:grpSp>
      <p:grpSp>
        <p:nvGrpSpPr>
          <p:cNvPr id="22532" name="Group 8">
            <a:extLst>
              <a:ext uri="{FF2B5EF4-FFF2-40B4-BE49-F238E27FC236}">
                <a16:creationId xmlns:a16="http://schemas.microsoft.com/office/drawing/2014/main" id="{8C6160AB-FD20-4B08-9CD9-4141A6F105B5}"/>
              </a:ext>
            </a:extLst>
          </p:cNvPr>
          <p:cNvGrpSpPr>
            <a:grpSpLocks/>
          </p:cNvGrpSpPr>
          <p:nvPr/>
        </p:nvGrpSpPr>
        <p:grpSpPr bwMode="auto">
          <a:xfrm>
            <a:off x="6693389" y="1325684"/>
            <a:ext cx="3784600" cy="4459288"/>
            <a:chOff x="968" y="768"/>
            <a:chExt cx="4696" cy="2593"/>
          </a:xfrm>
          <a:noFill/>
        </p:grpSpPr>
        <p:pic>
          <p:nvPicPr>
            <p:cNvPr id="22535" name="Picture 9" descr="white">
              <a:extLst>
                <a:ext uri="{FF2B5EF4-FFF2-40B4-BE49-F238E27FC236}">
                  <a16:creationId xmlns:a16="http://schemas.microsoft.com/office/drawing/2014/main" id="{33AFBDCC-8A71-4D6B-A446-3C04BB285A0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AutoShape 10">
              <a:extLst>
                <a:ext uri="{FF2B5EF4-FFF2-40B4-BE49-F238E27FC236}">
                  <a16:creationId xmlns:a16="http://schemas.microsoft.com/office/drawing/2014/main" id="{449DB6AE-A4C6-47BA-B740-9AA8630CAF3C}"/>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fr-BE" altLang="en-US">
                <a:solidFill>
                  <a:schemeClr val="accent5"/>
                </a:solidFill>
              </a:endParaRPr>
            </a:p>
          </p:txBody>
        </p:sp>
      </p:grpSp>
      <p:sp>
        <p:nvSpPr>
          <p:cNvPr id="22533" name="Rectangle 11">
            <a:extLst>
              <a:ext uri="{FF2B5EF4-FFF2-40B4-BE49-F238E27FC236}">
                <a16:creationId xmlns:a16="http://schemas.microsoft.com/office/drawing/2014/main" id="{2A9FBEC5-ABF4-4795-B806-10F98FC2255E}"/>
              </a:ext>
            </a:extLst>
          </p:cNvPr>
          <p:cNvSpPr>
            <a:spLocks noChangeArrowheads="1"/>
          </p:cNvSpPr>
          <p:nvPr/>
        </p:nvSpPr>
        <p:spPr bwMode="auto">
          <a:xfrm>
            <a:off x="1414294" y="1566984"/>
            <a:ext cx="4806021"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449263" indent="-269875" eaLnBrk="0" hangingPunct="0">
              <a:defRPr>
                <a:solidFill>
                  <a:schemeClr val="tx1"/>
                </a:solidFill>
                <a:latin typeface="Verdana" panose="020B0604030504040204" pitchFamily="34" charset="0"/>
              </a:defRPr>
            </a:lvl2pPr>
            <a:lvl3pPr marL="812800" indent="-18415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dirty="0">
              <a:solidFill>
                <a:schemeClr val="accent5"/>
              </a:solidFill>
            </a:endParaRPr>
          </a:p>
          <a:p>
            <a:pPr lvl="1" eaLnBrk="1" hangingPunct="1">
              <a:spcBef>
                <a:spcPct val="35000"/>
              </a:spcBef>
              <a:spcAft>
                <a:spcPct val="15000"/>
              </a:spcAft>
            </a:pPr>
            <a:r>
              <a:rPr lang="en-US" altLang="en-US" b="1" u="sng" dirty="0">
                <a:solidFill>
                  <a:schemeClr val="accent5"/>
                </a:solidFill>
                <a:latin typeface="+mn-lt"/>
              </a:rPr>
              <a:t>Safety Assessment </a:t>
            </a:r>
            <a:endParaRPr lang="en-US" altLang="en-US" u="sng" dirty="0">
              <a:solidFill>
                <a:schemeClr val="accent5"/>
              </a:solidFill>
              <a:latin typeface="+mn-lt"/>
            </a:endParaRPr>
          </a:p>
          <a:p>
            <a:pPr lvl="1" eaLnBrk="1" hangingPunct="1">
              <a:spcBef>
                <a:spcPct val="20000"/>
              </a:spcBef>
              <a:buClr>
                <a:schemeClr val="tx1"/>
              </a:buClr>
              <a:buFontTx/>
              <a:buChar char="•"/>
            </a:pPr>
            <a:r>
              <a:rPr lang="en-US" altLang="en-US" b="1" dirty="0">
                <a:solidFill>
                  <a:schemeClr val="accent5"/>
                </a:solidFill>
                <a:latin typeface="+mn-lt"/>
              </a:rPr>
              <a:t>Prostate</a:t>
            </a:r>
          </a:p>
          <a:p>
            <a:pPr lvl="2" eaLnBrk="1" hangingPunct="1">
              <a:spcBef>
                <a:spcPct val="20000"/>
              </a:spcBef>
              <a:buClr>
                <a:schemeClr val="tx1"/>
              </a:buClr>
              <a:buFont typeface="Verdana" panose="020B0604030504040204" pitchFamily="34" charset="0"/>
              <a:buChar char="–"/>
            </a:pPr>
            <a:r>
              <a:rPr lang="en-US" altLang="en-US" sz="1600" dirty="0">
                <a:solidFill>
                  <a:schemeClr val="accent5"/>
                </a:solidFill>
                <a:latin typeface="+mn-lt"/>
              </a:rPr>
              <a:t>PSA </a:t>
            </a:r>
          </a:p>
          <a:p>
            <a:pPr lvl="2" eaLnBrk="1" hangingPunct="1">
              <a:spcBef>
                <a:spcPct val="20000"/>
              </a:spcBef>
              <a:buClr>
                <a:schemeClr val="tx1"/>
              </a:buClr>
              <a:buFont typeface="Verdana" panose="020B0604030504040204" pitchFamily="34" charset="0"/>
              <a:buChar char="–"/>
            </a:pPr>
            <a:r>
              <a:rPr lang="en-US" altLang="en-US" sz="1600" dirty="0">
                <a:solidFill>
                  <a:schemeClr val="accent5"/>
                </a:solidFill>
                <a:latin typeface="+mn-lt"/>
              </a:rPr>
              <a:t>International Prostate Symptom Score  </a:t>
            </a:r>
            <a:br>
              <a:rPr lang="en-US" altLang="en-US" sz="1600" dirty="0">
                <a:solidFill>
                  <a:schemeClr val="accent5"/>
                </a:solidFill>
                <a:latin typeface="+mn-lt"/>
              </a:rPr>
            </a:br>
            <a:r>
              <a:rPr lang="en-US" altLang="en-US" sz="1600" dirty="0">
                <a:solidFill>
                  <a:schemeClr val="accent5"/>
                </a:solidFill>
                <a:latin typeface="+mn-lt"/>
              </a:rPr>
              <a:t>(1 - 35 with 35 being the most problematic obstruction symptoms)</a:t>
            </a:r>
          </a:p>
          <a:p>
            <a:pPr lvl="1" eaLnBrk="1" hangingPunct="1">
              <a:spcBef>
                <a:spcPct val="20000"/>
              </a:spcBef>
              <a:buClr>
                <a:schemeClr val="tx1"/>
              </a:buClr>
              <a:buFontTx/>
              <a:buChar char="•"/>
            </a:pPr>
            <a:r>
              <a:rPr lang="en-US" altLang="en-US" b="1" dirty="0">
                <a:solidFill>
                  <a:schemeClr val="accent5"/>
                </a:solidFill>
                <a:latin typeface="+mn-lt"/>
              </a:rPr>
              <a:t>Skin Irritation</a:t>
            </a:r>
          </a:p>
          <a:p>
            <a:pPr lvl="2" eaLnBrk="1" hangingPunct="1">
              <a:spcBef>
                <a:spcPct val="20000"/>
              </a:spcBef>
              <a:buClr>
                <a:schemeClr val="tx1"/>
              </a:buClr>
              <a:buFont typeface="Verdana" panose="020B0604030504040204" pitchFamily="34" charset="0"/>
              <a:buChar char="–"/>
            </a:pPr>
            <a:r>
              <a:rPr lang="en-US" altLang="en-US" sz="1600" dirty="0">
                <a:solidFill>
                  <a:schemeClr val="accent5"/>
                </a:solidFill>
                <a:latin typeface="+mn-lt"/>
              </a:rPr>
              <a:t>Scale from 0 -  4</a:t>
            </a:r>
            <a:r>
              <a:rPr lang="en-US" altLang="en-US" b="1" dirty="0">
                <a:solidFill>
                  <a:schemeClr val="accent5"/>
                </a:solidFill>
                <a:latin typeface="+mn-lt"/>
              </a:rPr>
              <a:t>  </a:t>
            </a:r>
          </a:p>
          <a:p>
            <a:pPr lvl="2" eaLnBrk="1" hangingPunct="1">
              <a:spcBef>
                <a:spcPct val="20000"/>
              </a:spcBef>
              <a:buFontTx/>
              <a:buChar char="•"/>
            </a:pPr>
            <a:endParaRPr lang="en-US" altLang="en-US" b="1" dirty="0">
              <a:solidFill>
                <a:srgbClr val="1C5A94"/>
              </a:solidFill>
            </a:endParaRPr>
          </a:p>
          <a:p>
            <a:pPr lvl="2" eaLnBrk="1" hangingPunct="1">
              <a:spcBef>
                <a:spcPct val="20000"/>
              </a:spcBef>
              <a:buFontTx/>
              <a:buChar char="•"/>
            </a:pPr>
            <a:endParaRPr lang="en-US" altLang="en-US" b="1" dirty="0">
              <a:solidFill>
                <a:srgbClr val="1C5A94"/>
              </a:solidFill>
            </a:endParaRPr>
          </a:p>
        </p:txBody>
      </p:sp>
      <p:sp>
        <p:nvSpPr>
          <p:cNvPr id="22534" name="Rectangle 12">
            <a:extLst>
              <a:ext uri="{FF2B5EF4-FFF2-40B4-BE49-F238E27FC236}">
                <a16:creationId xmlns:a16="http://schemas.microsoft.com/office/drawing/2014/main" id="{3E7CA94D-4B11-4BDD-8D23-F21320F6ECE4}"/>
              </a:ext>
            </a:extLst>
          </p:cNvPr>
          <p:cNvSpPr>
            <a:spLocks noChangeArrowheads="1"/>
          </p:cNvSpPr>
          <p:nvPr/>
        </p:nvSpPr>
        <p:spPr bwMode="auto">
          <a:xfrm>
            <a:off x="6879128" y="1566984"/>
            <a:ext cx="3354387"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anose="020B0604030504040204" pitchFamily="34" charset="0"/>
              </a:defRPr>
            </a:lvl1pPr>
            <a:lvl2pPr marL="363538" indent="-184150" eaLnBrk="0" hangingPunct="0">
              <a:defRPr>
                <a:solidFill>
                  <a:schemeClr val="tx1"/>
                </a:solidFill>
                <a:latin typeface="Verdana" panose="020B0604030504040204" pitchFamily="34" charset="0"/>
              </a:defRPr>
            </a:lvl2pPr>
            <a:lvl3pPr marL="812800" indent="-269875"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FontTx/>
              <a:buChar char="•"/>
            </a:pPr>
            <a:endParaRPr lang="en-US" altLang="en-US" dirty="0">
              <a:solidFill>
                <a:srgbClr val="1C5A94"/>
              </a:solidFill>
            </a:endParaRPr>
          </a:p>
          <a:p>
            <a:pPr lvl="1" eaLnBrk="1" hangingPunct="1">
              <a:spcBef>
                <a:spcPct val="35000"/>
              </a:spcBef>
              <a:spcAft>
                <a:spcPct val="15000"/>
              </a:spcAft>
            </a:pPr>
            <a:r>
              <a:rPr lang="en-US" altLang="en-US" b="1" u="sng" dirty="0">
                <a:solidFill>
                  <a:schemeClr val="accent5"/>
                </a:solidFill>
                <a:latin typeface="+mn-lt"/>
              </a:rPr>
              <a:t>Safety Assessment</a:t>
            </a:r>
            <a:r>
              <a:rPr lang="en-US" altLang="en-US" u="sng" dirty="0">
                <a:solidFill>
                  <a:schemeClr val="accent5"/>
                </a:solidFill>
                <a:latin typeface="+mn-lt"/>
              </a:rPr>
              <a:t> </a:t>
            </a:r>
            <a:endParaRPr lang="en-US" altLang="en-US" b="1" u="sng" dirty="0">
              <a:solidFill>
                <a:schemeClr val="accent5"/>
              </a:solidFill>
              <a:latin typeface="+mn-lt"/>
            </a:endParaRPr>
          </a:p>
          <a:p>
            <a:pPr lvl="1" eaLnBrk="1" hangingPunct="1">
              <a:spcBef>
                <a:spcPct val="20000"/>
              </a:spcBef>
              <a:buClr>
                <a:schemeClr val="tx1"/>
              </a:buClr>
              <a:buFontTx/>
              <a:buChar char="•"/>
            </a:pPr>
            <a:r>
              <a:rPr lang="en-US" altLang="en-US" b="1" dirty="0">
                <a:solidFill>
                  <a:schemeClr val="accent5"/>
                </a:solidFill>
                <a:latin typeface="+mn-lt"/>
              </a:rPr>
              <a:t>Blood Chemistry</a:t>
            </a:r>
          </a:p>
          <a:p>
            <a:pPr lvl="2" eaLnBrk="1" hangingPunct="1">
              <a:spcBef>
                <a:spcPct val="20000"/>
              </a:spcBef>
              <a:buClr>
                <a:schemeClr val="tx1"/>
              </a:buClr>
              <a:buFont typeface="Verdana" panose="020B0604030504040204" pitchFamily="34" charset="0"/>
              <a:buChar char="–"/>
            </a:pPr>
            <a:r>
              <a:rPr lang="en-US" altLang="en-US" sz="1600" dirty="0">
                <a:solidFill>
                  <a:schemeClr val="accent5"/>
                </a:solidFill>
                <a:latin typeface="+mn-lt"/>
              </a:rPr>
              <a:t>Complete blood count</a:t>
            </a:r>
          </a:p>
          <a:p>
            <a:pPr lvl="2" eaLnBrk="1" hangingPunct="1">
              <a:spcBef>
                <a:spcPct val="20000"/>
              </a:spcBef>
              <a:buClr>
                <a:schemeClr val="tx1"/>
              </a:buClr>
              <a:buFont typeface="Verdana" panose="020B0604030504040204" pitchFamily="34" charset="0"/>
              <a:buChar char="–"/>
            </a:pPr>
            <a:r>
              <a:rPr lang="en-US" altLang="en-US" sz="1600" dirty="0">
                <a:solidFill>
                  <a:schemeClr val="accent5"/>
                </a:solidFill>
                <a:latin typeface="+mn-lt"/>
              </a:rPr>
              <a:t>Liver function tests</a:t>
            </a:r>
          </a:p>
          <a:p>
            <a:pPr lvl="2" eaLnBrk="1" hangingPunct="1">
              <a:spcBef>
                <a:spcPct val="20000"/>
              </a:spcBef>
              <a:buClr>
                <a:schemeClr val="tx1"/>
              </a:buClr>
              <a:buFont typeface="Verdana" panose="020B0604030504040204" pitchFamily="34" charset="0"/>
              <a:buChar char="–"/>
            </a:pPr>
            <a:r>
              <a:rPr lang="en-US" altLang="en-US" sz="1600" dirty="0">
                <a:solidFill>
                  <a:schemeClr val="accent5"/>
                </a:solidFill>
                <a:latin typeface="+mn-lt"/>
              </a:rPr>
              <a:t>Lipid profile</a:t>
            </a:r>
          </a:p>
          <a:p>
            <a:pPr lvl="2" eaLnBrk="1" hangingPunct="1">
              <a:spcBef>
                <a:spcPct val="20000"/>
              </a:spcBef>
              <a:buFontTx/>
              <a:buChar char="•"/>
            </a:pPr>
            <a:endParaRPr lang="en-US" altLang="en-US" sz="1600" b="1" dirty="0">
              <a:solidFill>
                <a:schemeClr val="accent5"/>
              </a:solidFill>
              <a:latin typeface="+mn-lt"/>
            </a:endParaRPr>
          </a:p>
          <a:p>
            <a:pPr lvl="1" eaLnBrk="1" hangingPunct="1">
              <a:spcBef>
                <a:spcPct val="20000"/>
              </a:spcBef>
              <a:buClr>
                <a:schemeClr val="tx1"/>
              </a:buClr>
              <a:buFontTx/>
              <a:buChar char="•"/>
            </a:pPr>
            <a:r>
              <a:rPr lang="en-US" altLang="en-US" b="1" dirty="0">
                <a:solidFill>
                  <a:schemeClr val="accent5"/>
                </a:solidFill>
                <a:latin typeface="+mn-lt"/>
              </a:rPr>
              <a:t>Adverse Events</a:t>
            </a:r>
          </a:p>
        </p:txBody>
      </p:sp>
      <p:sp>
        <p:nvSpPr>
          <p:cNvPr id="12" name="Rectangle 4">
            <a:extLst>
              <a:ext uri="{FF2B5EF4-FFF2-40B4-BE49-F238E27FC236}">
                <a16:creationId xmlns:a16="http://schemas.microsoft.com/office/drawing/2014/main" id="{01ACD81E-A326-41D1-A1F7-5ADB97D7CC43}"/>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13" name="Text Box 6">
            <a:extLst>
              <a:ext uri="{FF2B5EF4-FFF2-40B4-BE49-F238E27FC236}">
                <a16:creationId xmlns:a16="http://schemas.microsoft.com/office/drawing/2014/main" id="{FC79F8B5-00B2-479F-B381-C3FD84EBA3ED}"/>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a:extLst>
              <a:ext uri="{FF2B5EF4-FFF2-40B4-BE49-F238E27FC236}">
                <a16:creationId xmlns:a16="http://schemas.microsoft.com/office/drawing/2014/main" id="{05B67367-DC02-4A03-A811-D5C053717A0E}"/>
              </a:ext>
            </a:extLst>
          </p:cNvPr>
          <p:cNvSpPr>
            <a:spLocks noGrp="1" noChangeArrowheads="1"/>
          </p:cNvSpPr>
          <p:nvPr>
            <p:ph type="body" idx="1"/>
          </p:nvPr>
        </p:nvSpPr>
        <p:spPr>
          <a:xfrm>
            <a:off x="627221" y="1768508"/>
            <a:ext cx="10617529" cy="3141025"/>
          </a:xfrm>
          <a:noFill/>
        </p:spPr>
        <p:txBody>
          <a:bodyPr/>
          <a:lstStyle/>
          <a:p>
            <a:pPr eaLnBrk="1" hangingPunct="1">
              <a:buFontTx/>
              <a:buNone/>
            </a:pPr>
            <a:r>
              <a:rPr lang="en-US" altLang="en-US" sz="2200" b="1" u="sng" dirty="0">
                <a:solidFill>
                  <a:schemeClr val="accent5"/>
                </a:solidFill>
              </a:rPr>
              <a:t>Inclusion Criteria</a:t>
            </a:r>
          </a:p>
          <a:p>
            <a:pPr lvl="1" eaLnBrk="1" hangingPunct="1">
              <a:lnSpc>
                <a:spcPct val="150000"/>
              </a:lnSpc>
              <a:buFontTx/>
              <a:buChar char="•"/>
            </a:pPr>
            <a:r>
              <a:rPr lang="en-US" altLang="en-US" dirty="0">
                <a:solidFill>
                  <a:schemeClr val="accent5"/>
                </a:solidFill>
              </a:rPr>
              <a:t>Single morning T ≤ 300 ng/dL (10.4 nmol/dL)</a:t>
            </a:r>
          </a:p>
          <a:p>
            <a:pPr lvl="1" eaLnBrk="1" hangingPunct="1">
              <a:lnSpc>
                <a:spcPct val="150000"/>
              </a:lnSpc>
              <a:buFontTx/>
              <a:buChar char="•"/>
            </a:pPr>
            <a:r>
              <a:rPr lang="en-US" altLang="en-US" dirty="0">
                <a:solidFill>
                  <a:schemeClr val="accent5"/>
                </a:solidFill>
              </a:rPr>
              <a:t>No history of chronic medical illness or alcohol or drug abuse</a:t>
            </a:r>
          </a:p>
          <a:p>
            <a:pPr lvl="1" eaLnBrk="1" hangingPunct="1">
              <a:lnSpc>
                <a:spcPct val="150000"/>
              </a:lnSpc>
              <a:buFontTx/>
              <a:buChar char="•"/>
            </a:pPr>
            <a:r>
              <a:rPr lang="en-US" altLang="en-US" dirty="0">
                <a:solidFill>
                  <a:schemeClr val="accent5"/>
                </a:solidFill>
              </a:rPr>
              <a:t>Normal DRE, PSA &lt; 4 ng/mL, urine flow rate &gt;12 mL/s</a:t>
            </a:r>
          </a:p>
          <a:p>
            <a:pPr lvl="1" eaLnBrk="1" hangingPunct="1">
              <a:lnSpc>
                <a:spcPct val="150000"/>
              </a:lnSpc>
              <a:buFontTx/>
              <a:buChar char="•"/>
            </a:pPr>
            <a:r>
              <a:rPr lang="en-US" altLang="en-US" dirty="0">
                <a:solidFill>
                  <a:schemeClr val="accent5"/>
                </a:solidFill>
              </a:rPr>
              <a:t>227 healthy hypogonadal males (19-68 </a:t>
            </a:r>
            <a:r>
              <a:rPr lang="en-US" altLang="en-US" dirty="0" err="1">
                <a:solidFill>
                  <a:schemeClr val="accent5"/>
                </a:solidFill>
              </a:rPr>
              <a:t>yrs</a:t>
            </a:r>
            <a:r>
              <a:rPr lang="en-US" altLang="en-US" dirty="0">
                <a:solidFill>
                  <a:schemeClr val="accent5"/>
                </a:solidFill>
              </a:rPr>
              <a:t>)</a:t>
            </a:r>
          </a:p>
          <a:p>
            <a:pPr eaLnBrk="1" hangingPunct="1">
              <a:buClr>
                <a:srgbClr val="CC0000"/>
              </a:buClr>
            </a:pPr>
            <a:endParaRPr lang="en-US" altLang="en-US" sz="2000" dirty="0">
              <a:latin typeface="Verdana" panose="020B0604030504040204" pitchFamily="34" charset="0"/>
            </a:endParaRPr>
          </a:p>
        </p:txBody>
      </p:sp>
      <p:sp>
        <p:nvSpPr>
          <p:cNvPr id="23556" name="Text Box 6">
            <a:extLst>
              <a:ext uri="{FF2B5EF4-FFF2-40B4-BE49-F238E27FC236}">
                <a16:creationId xmlns:a16="http://schemas.microsoft.com/office/drawing/2014/main" id="{99362CA9-1CD6-4997-AD30-5A8043AABB64}"/>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
        <p:nvSpPr>
          <p:cNvPr id="6" name="Rectangle 4">
            <a:extLst>
              <a:ext uri="{FF2B5EF4-FFF2-40B4-BE49-F238E27FC236}">
                <a16:creationId xmlns:a16="http://schemas.microsoft.com/office/drawing/2014/main" id="{BAA405E4-8F4E-409E-897F-E97A51C947BF}"/>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a:extLst>
              <a:ext uri="{FF2B5EF4-FFF2-40B4-BE49-F238E27FC236}">
                <a16:creationId xmlns:a16="http://schemas.microsoft.com/office/drawing/2014/main" id="{8F46FA6A-3C22-48EB-9F3B-C97ABE680C87}"/>
              </a:ext>
            </a:extLst>
          </p:cNvPr>
          <p:cNvSpPr>
            <a:spLocks noGrp="1" noChangeArrowheads="1"/>
          </p:cNvSpPr>
          <p:nvPr>
            <p:ph type="body" idx="1"/>
          </p:nvPr>
        </p:nvSpPr>
        <p:spPr>
          <a:xfrm>
            <a:off x="600844" y="1858487"/>
            <a:ext cx="10617529" cy="3141025"/>
          </a:xfrm>
          <a:noFill/>
        </p:spPr>
        <p:txBody>
          <a:bodyPr/>
          <a:lstStyle/>
          <a:p>
            <a:pPr eaLnBrk="1" hangingPunct="1">
              <a:buFontTx/>
              <a:buNone/>
            </a:pPr>
            <a:r>
              <a:rPr lang="en-US" altLang="en-US" sz="2200" b="1" u="sng" dirty="0">
                <a:solidFill>
                  <a:schemeClr val="accent5"/>
                </a:solidFill>
              </a:rPr>
              <a:t>Exclusion Criteria</a:t>
            </a:r>
          </a:p>
          <a:p>
            <a:pPr lvl="1" eaLnBrk="1" hangingPunct="1">
              <a:lnSpc>
                <a:spcPct val="140000"/>
              </a:lnSpc>
              <a:buFontTx/>
              <a:buChar char="•"/>
            </a:pPr>
            <a:r>
              <a:rPr lang="en-US" altLang="en-US" dirty="0">
                <a:solidFill>
                  <a:schemeClr val="accent5"/>
                </a:solidFill>
              </a:rPr>
              <a:t>Generalized skin disease that might affect T absorption </a:t>
            </a:r>
          </a:p>
          <a:p>
            <a:pPr lvl="1" eaLnBrk="1" hangingPunct="1">
              <a:lnSpc>
                <a:spcPct val="140000"/>
              </a:lnSpc>
              <a:buFontTx/>
              <a:buChar char="•"/>
            </a:pPr>
            <a:r>
              <a:rPr lang="en-US" altLang="en-US" dirty="0">
                <a:solidFill>
                  <a:schemeClr val="accent5"/>
                </a:solidFill>
              </a:rPr>
              <a:t>Prior history of skin irritability with the non-scrotal T patch</a:t>
            </a:r>
          </a:p>
          <a:p>
            <a:pPr lvl="1" eaLnBrk="1" hangingPunct="1">
              <a:lnSpc>
                <a:spcPct val="140000"/>
              </a:lnSpc>
              <a:buFontTx/>
              <a:buChar char="•"/>
            </a:pPr>
            <a:r>
              <a:rPr lang="en-US" altLang="en-US" dirty="0">
                <a:solidFill>
                  <a:schemeClr val="accent5"/>
                </a:solidFill>
              </a:rPr>
              <a:t>Body weight &lt; 80%  or &gt; 140% of ideal body weight </a:t>
            </a:r>
          </a:p>
          <a:p>
            <a:pPr lvl="1" eaLnBrk="1" hangingPunct="1">
              <a:lnSpc>
                <a:spcPct val="140000"/>
              </a:lnSpc>
              <a:buFontTx/>
              <a:buChar char="•"/>
            </a:pPr>
            <a:r>
              <a:rPr lang="en-US" altLang="en-US" dirty="0">
                <a:solidFill>
                  <a:schemeClr val="accent5"/>
                </a:solidFill>
              </a:rPr>
              <a:t>On medications known to alter the cytochrome P450 enzyme</a:t>
            </a:r>
          </a:p>
        </p:txBody>
      </p:sp>
      <p:sp>
        <p:nvSpPr>
          <p:cNvPr id="24580" name="Text Box 6">
            <a:extLst>
              <a:ext uri="{FF2B5EF4-FFF2-40B4-BE49-F238E27FC236}">
                <a16:creationId xmlns:a16="http://schemas.microsoft.com/office/drawing/2014/main" id="{8E00ED7B-D0AC-4AD4-BD2E-0A109C150BF6}"/>
              </a:ext>
            </a:extLst>
          </p:cNvPr>
          <p:cNvSpPr txBox="1">
            <a:spLocks noChangeArrowheads="1"/>
          </p:cNvSpPr>
          <p:nvPr/>
        </p:nvSpPr>
        <p:spPr bwMode="auto">
          <a:xfrm>
            <a:off x="1761028"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
        <p:nvSpPr>
          <p:cNvPr id="6" name="Rectangle 4">
            <a:extLst>
              <a:ext uri="{FF2B5EF4-FFF2-40B4-BE49-F238E27FC236}">
                <a16:creationId xmlns:a16="http://schemas.microsoft.com/office/drawing/2014/main" id="{6979E3B9-AC8B-417D-A094-B0B2DC6FBA81}"/>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a:extLst>
              <a:ext uri="{FF2B5EF4-FFF2-40B4-BE49-F238E27FC236}">
                <a16:creationId xmlns:a16="http://schemas.microsoft.com/office/drawing/2014/main" id="{38C8687A-67F7-45F8-8E10-126C0C628847}"/>
              </a:ext>
            </a:extLst>
          </p:cNvPr>
          <p:cNvSpPr>
            <a:spLocks noGrp="1" noChangeArrowheads="1"/>
          </p:cNvSpPr>
          <p:nvPr>
            <p:ph type="body" idx="1"/>
          </p:nvPr>
        </p:nvSpPr>
        <p:spPr>
          <a:xfrm>
            <a:off x="580591" y="1583870"/>
            <a:ext cx="10750025" cy="3814607"/>
          </a:xfrm>
          <a:noFill/>
        </p:spPr>
        <p:txBody>
          <a:bodyPr>
            <a:normAutofit fontScale="92500" lnSpcReduction="10000"/>
          </a:bodyPr>
          <a:lstStyle/>
          <a:p>
            <a:pPr eaLnBrk="1" hangingPunct="1">
              <a:lnSpc>
                <a:spcPct val="90000"/>
              </a:lnSpc>
              <a:buFontTx/>
              <a:buNone/>
            </a:pPr>
            <a:r>
              <a:rPr lang="en-US" altLang="en-US" sz="2200" b="1" u="sng" dirty="0">
                <a:solidFill>
                  <a:schemeClr val="accent5"/>
                </a:solidFill>
              </a:rPr>
              <a:t>Assessment During Trial:</a:t>
            </a:r>
          </a:p>
          <a:p>
            <a:pPr eaLnBrk="1" hangingPunct="1">
              <a:lnSpc>
                <a:spcPct val="90000"/>
              </a:lnSpc>
              <a:buFontTx/>
              <a:buNone/>
            </a:pPr>
            <a:endParaRPr lang="en-US" altLang="en-US" sz="2200" dirty="0">
              <a:solidFill>
                <a:schemeClr val="accent5"/>
              </a:solidFill>
            </a:endParaRPr>
          </a:p>
          <a:p>
            <a:pPr lvl="1" eaLnBrk="1" hangingPunct="1">
              <a:lnSpc>
                <a:spcPct val="90000"/>
              </a:lnSpc>
              <a:buFontTx/>
              <a:buChar char="•"/>
            </a:pPr>
            <a:r>
              <a:rPr lang="en-US" altLang="en-US" dirty="0">
                <a:solidFill>
                  <a:schemeClr val="accent5"/>
                </a:solidFill>
              </a:rPr>
              <a:t>Physical exam, AE assessment, skin irritation, hormone levels</a:t>
            </a:r>
          </a:p>
          <a:p>
            <a:pPr lvl="1" eaLnBrk="1" hangingPunct="1">
              <a:lnSpc>
                <a:spcPct val="90000"/>
              </a:lnSpc>
              <a:buClr>
                <a:srgbClr val="CC0000"/>
              </a:buClr>
              <a:buFontTx/>
              <a:buChar char="•"/>
            </a:pPr>
            <a:endParaRPr lang="en-US" altLang="en-US" dirty="0">
              <a:solidFill>
                <a:schemeClr val="accent5"/>
              </a:solidFill>
            </a:endParaRPr>
          </a:p>
          <a:p>
            <a:pPr lvl="1" eaLnBrk="1" hangingPunct="1">
              <a:lnSpc>
                <a:spcPct val="90000"/>
              </a:lnSpc>
              <a:buFontTx/>
              <a:buChar char="•"/>
            </a:pPr>
            <a:r>
              <a:rPr lang="en-US" altLang="en-US" dirty="0">
                <a:solidFill>
                  <a:schemeClr val="accent5"/>
                </a:solidFill>
              </a:rPr>
              <a:t>Multiple blood samples on Day 0, 1,30, 90 and 180</a:t>
            </a:r>
          </a:p>
          <a:p>
            <a:pPr lvl="2" eaLnBrk="1" hangingPunct="1">
              <a:lnSpc>
                <a:spcPct val="90000"/>
              </a:lnSpc>
              <a:buFont typeface="Verdana" panose="020B0604030504040204" pitchFamily="34" charset="0"/>
              <a:buChar char="–"/>
            </a:pPr>
            <a:r>
              <a:rPr lang="en-US" altLang="en-US" dirty="0">
                <a:solidFill>
                  <a:schemeClr val="accent5"/>
                </a:solidFill>
              </a:rPr>
              <a:t>Total T (normal range: 298-1,043 ng/dL, 10.33-36.17 nmol/L)</a:t>
            </a:r>
          </a:p>
          <a:p>
            <a:pPr lvl="2" eaLnBrk="1" hangingPunct="1">
              <a:lnSpc>
                <a:spcPct val="90000"/>
              </a:lnSpc>
              <a:buFont typeface="Verdana" panose="020B0604030504040204" pitchFamily="34" charset="0"/>
              <a:buChar char="–"/>
            </a:pPr>
            <a:r>
              <a:rPr lang="en-US" altLang="en-US" dirty="0">
                <a:solidFill>
                  <a:schemeClr val="accent5"/>
                </a:solidFill>
              </a:rPr>
              <a:t> Free T (normal range: 3.48-17.9 ng/dL, 121-620 </a:t>
            </a:r>
            <a:r>
              <a:rPr lang="en-US" altLang="en-US" dirty="0" err="1">
                <a:solidFill>
                  <a:schemeClr val="accent5"/>
                </a:solidFill>
              </a:rPr>
              <a:t>pmol</a:t>
            </a:r>
            <a:r>
              <a:rPr lang="en-US" altLang="en-US" dirty="0">
                <a:solidFill>
                  <a:schemeClr val="accent5"/>
                </a:solidFill>
              </a:rPr>
              <a:t>/L)</a:t>
            </a:r>
          </a:p>
          <a:p>
            <a:pPr lvl="2" eaLnBrk="1" hangingPunct="1">
              <a:lnSpc>
                <a:spcPct val="90000"/>
              </a:lnSpc>
              <a:buFont typeface="Verdana" panose="020B0604030504040204" pitchFamily="34" charset="0"/>
              <a:buChar char="–"/>
            </a:pPr>
            <a:endParaRPr lang="en-US" altLang="en-US" dirty="0">
              <a:solidFill>
                <a:schemeClr val="accent5"/>
              </a:solidFill>
            </a:endParaRPr>
          </a:p>
          <a:p>
            <a:pPr lvl="1" eaLnBrk="1" hangingPunct="1">
              <a:lnSpc>
                <a:spcPct val="90000"/>
              </a:lnSpc>
              <a:buFontTx/>
              <a:buChar char="•"/>
            </a:pPr>
            <a:r>
              <a:rPr lang="en-US" altLang="en-US" dirty="0">
                <a:solidFill>
                  <a:schemeClr val="accent5"/>
                </a:solidFill>
              </a:rPr>
              <a:t>Single blood sample on Day 0, 30, 60, 90, 120, 150 and 180</a:t>
            </a:r>
            <a:r>
              <a:rPr lang="en-US" altLang="en-US" sz="2400" dirty="0">
                <a:solidFill>
                  <a:schemeClr val="accent5"/>
                </a:solidFill>
              </a:rPr>
              <a:t> </a:t>
            </a:r>
          </a:p>
          <a:p>
            <a:pPr lvl="2" eaLnBrk="1" hangingPunct="1">
              <a:lnSpc>
                <a:spcPct val="90000"/>
              </a:lnSpc>
              <a:buFont typeface="Verdana" panose="020B0604030504040204" pitchFamily="34" charset="0"/>
              <a:buChar char="–"/>
            </a:pPr>
            <a:r>
              <a:rPr lang="en-US" altLang="en-US" dirty="0">
                <a:solidFill>
                  <a:schemeClr val="accent5"/>
                </a:solidFill>
              </a:rPr>
              <a:t>DHT, E2, LH, FSH, SHBG</a:t>
            </a:r>
          </a:p>
          <a:p>
            <a:pPr lvl="2" eaLnBrk="1" hangingPunct="1">
              <a:lnSpc>
                <a:spcPct val="90000"/>
              </a:lnSpc>
              <a:buFont typeface="Verdana" panose="020B0604030504040204" pitchFamily="34" charset="0"/>
              <a:buChar char="–"/>
            </a:pPr>
            <a:endParaRPr lang="en-US" altLang="en-US" dirty="0">
              <a:solidFill>
                <a:schemeClr val="accent5"/>
              </a:solidFill>
            </a:endParaRPr>
          </a:p>
          <a:p>
            <a:pPr lvl="1" eaLnBrk="1" hangingPunct="1">
              <a:lnSpc>
                <a:spcPct val="90000"/>
              </a:lnSpc>
              <a:buFontTx/>
              <a:buChar char="•"/>
            </a:pPr>
            <a:r>
              <a:rPr lang="en-US" altLang="en-US" dirty="0">
                <a:solidFill>
                  <a:schemeClr val="accent5"/>
                </a:solidFill>
              </a:rPr>
              <a:t>Tests for various efficacy endpoints</a:t>
            </a:r>
          </a:p>
          <a:p>
            <a:pPr lvl="2" eaLnBrk="1" hangingPunct="1">
              <a:lnSpc>
                <a:spcPct val="90000"/>
              </a:lnSpc>
            </a:pPr>
            <a:endParaRPr lang="en-US" altLang="en-US" sz="2000" dirty="0">
              <a:latin typeface="Verdana" panose="020B0604030504040204" pitchFamily="34" charset="0"/>
            </a:endParaRPr>
          </a:p>
          <a:p>
            <a:pPr lvl="1" eaLnBrk="1" hangingPunct="1">
              <a:lnSpc>
                <a:spcPct val="90000"/>
              </a:lnSpc>
            </a:pPr>
            <a:endParaRPr lang="en-US" altLang="en-US" sz="2400" dirty="0">
              <a:latin typeface="Verdana" panose="020B0604030504040204" pitchFamily="34" charset="0"/>
            </a:endParaRPr>
          </a:p>
        </p:txBody>
      </p:sp>
      <p:sp>
        <p:nvSpPr>
          <p:cNvPr id="6" name="Rectangle 4">
            <a:extLst>
              <a:ext uri="{FF2B5EF4-FFF2-40B4-BE49-F238E27FC236}">
                <a16:creationId xmlns:a16="http://schemas.microsoft.com/office/drawing/2014/main" id="{F474B5D4-CF9E-47D2-952F-2D184BF21218}"/>
              </a:ext>
            </a:extLst>
          </p:cNvPr>
          <p:cNvSpPr>
            <a:spLocks noGrp="1" noChangeArrowheads="1"/>
          </p:cNvSpPr>
          <p:nvPr>
            <p:ph type="title"/>
          </p:nvPr>
        </p:nvSpPr>
        <p:spPr>
          <a:xfrm>
            <a:off x="448523" y="357133"/>
            <a:ext cx="10652454" cy="74727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6 Month (180 Day)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7" name="Text Box 6">
            <a:extLst>
              <a:ext uri="{FF2B5EF4-FFF2-40B4-BE49-F238E27FC236}">
                <a16:creationId xmlns:a16="http://schemas.microsoft.com/office/drawing/2014/main" id="{E6326F89-70F4-49A6-8508-702479EC51A9}"/>
              </a:ext>
            </a:extLst>
          </p:cNvPr>
          <p:cNvSpPr txBox="1">
            <a:spLocks noChangeArrowheads="1"/>
          </p:cNvSpPr>
          <p:nvPr/>
        </p:nvSpPr>
        <p:spPr bwMode="auto">
          <a:xfrm>
            <a:off x="1834053" y="5886694"/>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ko-KR" sz="1100" b="1" dirty="0" err="1">
                <a:latin typeface="+mn-lt"/>
                <a:ea typeface="굴림" panose="020B0600000101010101" pitchFamily="34" charset="-127"/>
              </a:rPr>
              <a:t>Swerdloff</a:t>
            </a:r>
            <a:r>
              <a:rPr lang="en-US" altLang="ko-KR" sz="1100" b="1" dirty="0">
                <a:latin typeface="+mn-lt"/>
                <a:ea typeface="굴림" panose="020B0600000101010101" pitchFamily="34" charset="-127"/>
              </a:rPr>
              <a:t> RS, </a:t>
            </a:r>
            <a:r>
              <a:rPr lang="en-US" altLang="en-US" sz="1100" b="1" dirty="0">
                <a:latin typeface="+mn-lt"/>
              </a:rPr>
              <a:t>Wang C</a:t>
            </a:r>
            <a:r>
              <a:rPr lang="en-US" altLang="ko-KR" sz="1100" b="1" dirty="0">
                <a:latin typeface="+mn-lt"/>
                <a:ea typeface="굴림" panose="020B0600000101010101" pitchFamily="34" charset="-127"/>
              </a:rPr>
              <a:t> </a:t>
            </a:r>
            <a:r>
              <a:rPr lang="en-US" altLang="ko-KR" sz="1100" i="1" dirty="0">
                <a:latin typeface="+mn-lt"/>
                <a:ea typeface="굴림" panose="020B0600000101010101" pitchFamily="34" charset="-127"/>
              </a:rPr>
              <a:t>et al. J Clin Endo </a:t>
            </a:r>
            <a:r>
              <a:rPr lang="en-US" altLang="ko-KR" sz="1100" i="1" dirty="0" err="1">
                <a:latin typeface="+mn-lt"/>
                <a:ea typeface="굴림" panose="020B0600000101010101" pitchFamily="34" charset="-127"/>
              </a:rPr>
              <a:t>Metab</a:t>
            </a:r>
            <a:r>
              <a:rPr lang="en-US" altLang="ko-KR" sz="1100" dirty="0">
                <a:latin typeface="+mn-lt"/>
                <a:ea typeface="굴림" panose="020B0600000101010101" pitchFamily="34" charset="-127"/>
              </a:rPr>
              <a:t> 2000; </a:t>
            </a:r>
            <a:r>
              <a:rPr lang="en-US" altLang="ko-KR" sz="1100" b="1" dirty="0">
                <a:latin typeface="+mn-lt"/>
                <a:ea typeface="굴림" panose="020B0600000101010101" pitchFamily="34" charset="-127"/>
              </a:rPr>
              <a:t>85</a:t>
            </a:r>
            <a:r>
              <a:rPr lang="en-US" altLang="ko-KR" sz="1100" dirty="0">
                <a:latin typeface="+mn-lt"/>
                <a:ea typeface="굴림" panose="020B0600000101010101" pitchFamily="34" charset="-127"/>
              </a:rPr>
              <a:t>:4500-10.</a:t>
            </a:r>
            <a:endParaRPr lang="en-US" altLang="en-US" sz="1100" dirty="0">
              <a:latin typeface="+mn-lt"/>
            </a:endParaRPr>
          </a:p>
        </p:txBody>
      </p:sp>
    </p:spTree>
  </p:cSld>
  <p:clrMapOvr>
    <a:masterClrMapping/>
  </p:clrMapOvr>
  <p:transition/>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0C550D-F893-40B4-A2B6-9C8B327A4871}"/>
</file>

<file path=customXml/itemProps2.xml><?xml version="1.0" encoding="utf-8"?>
<ds:datastoreItem xmlns:ds="http://schemas.openxmlformats.org/officeDocument/2006/customXml" ds:itemID="{60B2940A-E065-45D3-B89E-8FBFD4A656E5}"/>
</file>

<file path=customXml/itemProps3.xml><?xml version="1.0" encoding="utf-8"?>
<ds:datastoreItem xmlns:ds="http://schemas.openxmlformats.org/officeDocument/2006/customXml" ds:itemID="{A9A9EA38-81EE-41C0-84B0-C60816E91218}"/>
</file>

<file path=docProps/app.xml><?xml version="1.0" encoding="utf-8"?>
<Properties xmlns="http://schemas.openxmlformats.org/officeDocument/2006/extended-properties" xmlns:vt="http://schemas.openxmlformats.org/officeDocument/2006/docPropsVTypes">
  <Template/>
  <TotalTime>1135</TotalTime>
  <Words>5730</Words>
  <Application>Microsoft Office PowerPoint</Application>
  <PresentationFormat>Widescreen</PresentationFormat>
  <Paragraphs>459</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Poppins Medium</vt:lpstr>
      <vt:lpstr>Arial</vt:lpstr>
      <vt:lpstr>Poppins Light</vt:lpstr>
      <vt:lpstr>Wingdings</vt:lpstr>
      <vt:lpstr>Calibri</vt:lpstr>
      <vt:lpstr>Verdana</vt:lpstr>
      <vt:lpstr>Office Theme</vt:lpstr>
      <vt:lpstr>Swerdloff, RS et al.  Long-Term Pharmacokinetics of Transdermal Testosterone Gel in Hypogonadal Men  J Clin Endocrinol Metab, 2000 Vol. 85 No. 12 </vt:lpstr>
      <vt:lpstr>AndroGel® 1% Clinical Trials </vt:lpstr>
      <vt:lpstr>AndroGel® - Main Clinical Trials</vt:lpstr>
      <vt:lpstr>6 Month (180 Day) AndroGel® 1% Trial </vt:lpstr>
      <vt:lpstr>6 Month (180 Day) AndroGel® 1% Trial </vt:lpstr>
      <vt:lpstr>6 Month (180 Day) AndroGel® 1% Trial </vt:lpstr>
      <vt:lpstr>6 Month (180 Day) AndroGel® 1% Trial </vt:lpstr>
      <vt:lpstr>6 Month (180 Day) AndroGel® 1% Trial </vt:lpstr>
      <vt:lpstr>6 Month (180 Day) AndroGel® 1% Trial </vt:lpstr>
      <vt:lpstr>Results of the 6 Month AndroGel® 1% Trial </vt:lpstr>
      <vt:lpstr>Results of the 6 Month AndroGel® 1% Trial </vt:lpstr>
      <vt:lpstr>Results of the 6 Month AndroGel® 1% Trial </vt:lpstr>
      <vt:lpstr>Results of the 6 Month AndroGel® 1% Trial </vt:lpstr>
      <vt:lpstr>Effects on Sexual Function (6 Months)</vt:lpstr>
      <vt:lpstr>Effects on Mood (6 Months)</vt:lpstr>
      <vt:lpstr>Effects on Body Composition (6 Months)</vt:lpstr>
      <vt:lpstr>Effects on Muscle Strength (6 Months)</vt:lpstr>
      <vt:lpstr>Effects on Bone Mineral Density (6 Months)</vt:lpstr>
      <vt:lpstr>Compliance During the 6 Month Trial </vt:lpstr>
      <vt:lpstr>Safety Results During the 6 Month Trial </vt:lpstr>
      <vt:lpstr>PowerPoint Presentation</vt:lpstr>
      <vt:lpstr>Summary of the 6 Month AndroGel® 1% Trial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56</cp:revision>
  <dcterms:created xsi:type="dcterms:W3CDTF">2020-12-03T13:24:11Z</dcterms:created>
  <dcterms:modified xsi:type="dcterms:W3CDTF">2021-03-21T22:00:16Z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