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3.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903" r:id="rId2"/>
    <p:sldId id="1113" r:id="rId3"/>
    <p:sldId id="280" r:id="rId4"/>
    <p:sldId id="901" r:id="rId5"/>
    <p:sldId id="289" r:id="rId6"/>
    <p:sldId id="870" r:id="rId7"/>
    <p:sldId id="920" r:id="rId8"/>
    <p:sldId id="1110" r:id="rId9"/>
    <p:sldId id="282" r:id="rId10"/>
    <p:sldId id="397" r:id="rId11"/>
    <p:sldId id="316" r:id="rId12"/>
    <p:sldId id="362" r:id="rId13"/>
    <p:sldId id="281" r:id="rId14"/>
    <p:sldId id="294" r:id="rId15"/>
    <p:sldId id="921" r:id="rId16"/>
    <p:sldId id="293" r:id="rId17"/>
    <p:sldId id="283" r:id="rId18"/>
    <p:sldId id="1111" r:id="rId19"/>
    <p:sldId id="902" r:id="rId20"/>
    <p:sldId id="297" r:id="rId21"/>
    <p:sldId id="284" r:id="rId22"/>
    <p:sldId id="309" r:id="rId23"/>
    <p:sldId id="310" r:id="rId24"/>
    <p:sldId id="871" r:id="rId25"/>
    <p:sldId id="1126" r:id="rId26"/>
    <p:sldId id="1114" r:id="rId27"/>
    <p:sldId id="488" r:id="rId28"/>
    <p:sldId id="1112" r:id="rId29"/>
    <p:sldId id="1115" r:id="rId30"/>
    <p:sldId id="304" r:id="rId31"/>
    <p:sldId id="982" r:id="rId32"/>
    <p:sldId id="1103" r:id="rId33"/>
    <p:sldId id="1102" r:id="rId34"/>
    <p:sldId id="1101" r:id="rId35"/>
    <p:sldId id="1100" r:id="rId36"/>
    <p:sldId id="1099" r:id="rId37"/>
    <p:sldId id="1098" r:id="rId38"/>
    <p:sldId id="1097" r:id="rId39"/>
    <p:sldId id="1096" r:id="rId40"/>
    <p:sldId id="1095" r:id="rId41"/>
    <p:sldId id="291"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E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251" autoAdjust="0"/>
  </p:normalViewPr>
  <p:slideViewPr>
    <p:cSldViewPr snapToGrid="0">
      <p:cViewPr varScale="1">
        <p:scale>
          <a:sx n="98" d="100"/>
          <a:sy n="98" d="100"/>
        </p:scale>
        <p:origin x="1014" y="90"/>
      </p:cViewPr>
      <p:guideLst/>
    </p:cSldViewPr>
  </p:slideViewPr>
  <p:notesTextViewPr>
    <p:cViewPr>
      <p:scale>
        <a:sx n="1" d="1"/>
        <a:sy n="1" d="1"/>
      </p:scale>
      <p:origin x="0" y="0"/>
    </p:cViewPr>
  </p:notesTextViewPr>
  <p:sorterViewPr>
    <p:cViewPr varScale="1">
      <p:scale>
        <a:sx n="100" d="100"/>
        <a:sy n="100" d="100"/>
      </p:scale>
      <p:origin x="0" y="-616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50"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4B2692-CED0-46F4-AC15-B48DA81B6C97}" type="datetimeFigureOut">
              <a:rPr lang="en-GB" smtClean="0"/>
              <a:t>27/03/2021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5F8805-710E-40AF-8884-833E763069A2}" type="slidenum">
              <a:rPr lang="en-GB" smtClean="0"/>
              <a:t>‹#›</a:t>
            </a:fld>
            <a:endParaRPr lang="en-GB"/>
          </a:p>
        </p:txBody>
      </p:sp>
    </p:spTree>
    <p:extLst>
      <p:ext uri="{BB962C8B-B14F-4D97-AF65-F5344CB8AC3E}">
        <p14:creationId xmlns:p14="http://schemas.microsoft.com/office/powerpoint/2010/main" val="780967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212E-CC80-4343-822E-467350174EB9}" type="slidenum">
              <a:rPr kumimoji="0" lang="en-US" sz="1800" b="0" i="0" u="none" strike="noStrike" kern="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6099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5554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7600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a:t>When the confidence interval for the odds ratio includes 1.00 the result is not significant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459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5512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212E-CC80-4343-822E-467350174EB9}" type="slidenum">
              <a:rPr kumimoji="0" lang="en-US" sz="1800" b="0" i="0" u="none" strike="noStrike" kern="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7613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What do competitor SPCs say about CV risk?</a:t>
            </a:r>
          </a:p>
          <a:p>
            <a:endParaRPr lang="en-US" sz="800" dirty="0"/>
          </a:p>
          <a:p>
            <a:pPr defTabSz="495376">
              <a:defRPr/>
            </a:pPr>
            <a:r>
              <a:rPr lang="en-US" sz="800" u="sng" dirty="0" err="1"/>
              <a:t>Tostran</a:t>
            </a:r>
            <a:r>
              <a:rPr lang="en-US" sz="800" u="sng" dirty="0"/>
              <a:t> 2% gel Summary of Product Characteristics February 2017:</a:t>
            </a:r>
          </a:p>
          <a:p>
            <a:pPr marL="185766" indent="-185766">
              <a:buFont typeface="Arial"/>
              <a:buChar char="•"/>
            </a:pPr>
            <a:r>
              <a:rPr lang="en-US" sz="800" dirty="0"/>
              <a:t>In patients suffering from severe cardiac, hepatic, or renal insufficiency or ischaemic heart disease, treatment with testosterone may cause severe complications characterised by oedema with or without congestive cardiac failure. In such case, treatment must be stopped immediately</a:t>
            </a:r>
          </a:p>
          <a:p>
            <a:pPr marL="185766" indent="-185766">
              <a:buFont typeface="Arial"/>
              <a:buChar char="•"/>
            </a:pPr>
            <a:r>
              <a:rPr lang="en-US" sz="800" dirty="0"/>
              <a:t>Testosterone may cause a rise in blood pressure and </a:t>
            </a:r>
            <a:r>
              <a:rPr lang="en-US" sz="800" dirty="0" err="1"/>
              <a:t>Tostran</a:t>
            </a:r>
            <a:r>
              <a:rPr lang="en-US" sz="800" dirty="0"/>
              <a:t> should be used with caution in men with hypertension</a:t>
            </a:r>
          </a:p>
          <a:p>
            <a:pPr marL="185766" indent="-185766">
              <a:buFont typeface="Arial"/>
              <a:buChar char="•"/>
            </a:pPr>
            <a:r>
              <a:rPr lang="en-GB" sz="800" b="0" i="0" kern="1200" dirty="0">
                <a:solidFill>
                  <a:schemeClr val="tx1"/>
                </a:solidFill>
                <a:effectLst/>
                <a:latin typeface="Arial"/>
                <a:ea typeface="+mn-ea"/>
                <a:cs typeface="+mn-cs"/>
              </a:rPr>
              <a:t>Testosterone should be used with caution in patients with thrombophilia, as there have been post-marketing studies and reports of thrombotic events in these patients during testosterone therapy.</a:t>
            </a:r>
            <a:endParaRPr lang="en-US" sz="800" dirty="0"/>
          </a:p>
          <a:p>
            <a:endParaRPr lang="en-US" sz="800" dirty="0"/>
          </a:p>
          <a:p>
            <a:pPr defTabSz="495376">
              <a:defRPr/>
            </a:pPr>
            <a:r>
              <a:rPr lang="en-US" sz="800" u="sng" dirty="0" err="1"/>
              <a:t>Testavan</a:t>
            </a:r>
            <a:r>
              <a:rPr lang="en-US" sz="800" u="sng" dirty="0"/>
              <a:t> 20 mg/g Summary of Product Characteristics September 2018:</a:t>
            </a:r>
          </a:p>
          <a:p>
            <a:pPr marL="185766" indent="-185766" defTabSz="495376">
              <a:buFont typeface="Arial"/>
              <a:buChar char="•"/>
              <a:defRPr/>
            </a:pPr>
            <a:r>
              <a:rPr lang="en-US" sz="800" dirty="0"/>
              <a:t>In patients suffering from severe cardiac, hepatic, or renal insufficiency or ischaemic heart disease, treatment with testosterone may cause severe complications characterised by oedema with or without congestive cardiac failure. In such case, treatment must be stopped immediately</a:t>
            </a:r>
          </a:p>
          <a:p>
            <a:pPr marL="185766" indent="-185766" defTabSz="495376">
              <a:buFont typeface="Arial"/>
              <a:buChar char="•"/>
              <a:defRPr/>
            </a:pPr>
            <a:r>
              <a:rPr lang="en-US" sz="800" dirty="0"/>
              <a:t>Testosterone may cause a rise in blood pressure and </a:t>
            </a:r>
            <a:r>
              <a:rPr lang="en-US" sz="800" dirty="0" err="1"/>
              <a:t>Testavan</a:t>
            </a:r>
            <a:r>
              <a:rPr lang="en-US" sz="800" dirty="0"/>
              <a:t> should be used with caution in men with hypertension</a:t>
            </a:r>
          </a:p>
          <a:p>
            <a:pPr marL="185766" indent="-185766" defTabSz="495376">
              <a:buFont typeface="Arial"/>
              <a:buChar char="•"/>
              <a:defRPr/>
            </a:pPr>
            <a:r>
              <a:rPr lang="en-GB" sz="800" b="0" i="0" kern="1200" dirty="0">
                <a:solidFill>
                  <a:schemeClr val="tx1"/>
                </a:solidFill>
                <a:effectLst/>
                <a:latin typeface="Arial"/>
                <a:ea typeface="+mn-ea"/>
                <a:cs typeface="+mn-cs"/>
              </a:rPr>
              <a:t>Testosterone should be used with caution in patients with thrombophilia, as there have been post-marketing studies and reports of thrombotic events in these patients during testosterone therapy.</a:t>
            </a:r>
            <a:endParaRPr lang="en-US" sz="800" dirty="0"/>
          </a:p>
          <a:p>
            <a:pPr defTabSz="495376">
              <a:defRPr/>
            </a:pPr>
            <a:endParaRPr lang="en-US" sz="800" dirty="0"/>
          </a:p>
          <a:p>
            <a:pPr defTabSz="495376">
              <a:defRPr/>
            </a:pPr>
            <a:r>
              <a:rPr lang="en-US" sz="800" u="sng" dirty="0" err="1"/>
              <a:t>Nebido</a:t>
            </a:r>
            <a:r>
              <a:rPr lang="en-US" sz="800" u="sng" dirty="0"/>
              <a:t> 1000mg/4ml Summary of Product Characteristics October 2018:</a:t>
            </a:r>
            <a:r>
              <a:rPr lang="en-US" sz="800" dirty="0"/>
              <a:t> </a:t>
            </a:r>
          </a:p>
          <a:p>
            <a:pPr marL="185766" indent="-185766" defTabSz="495376">
              <a:buFont typeface="Arial"/>
              <a:buChar char="•"/>
              <a:defRPr/>
            </a:pPr>
            <a:r>
              <a:rPr lang="en-US" sz="800" dirty="0"/>
              <a:t>In patients suffering from severe cardiac, hepatic, or renal insufficiency or ischaemic heart disease, treatment with testosterone may cause severe complications characterised by oedema with or without congestive cardiac failure. In such case, treatment must be stopped immediately</a:t>
            </a:r>
          </a:p>
          <a:p>
            <a:pPr marL="185766" indent="-185766" defTabSz="495376">
              <a:buFont typeface="Arial"/>
              <a:buChar char="•"/>
              <a:defRPr/>
            </a:pPr>
            <a:r>
              <a:rPr lang="en-US" sz="800" dirty="0"/>
              <a:t>Caution should be exercised in patients predisposed to oedema, e.g. in case of severe cardiac, hepatic, or renal insufficiency or ischaemic heart disease, as treatment with androgens may result in increased retention of sodium and water. In case of severe complications characterized by oedema with or without congestive heart failure treatment must be stopped immediately</a:t>
            </a:r>
          </a:p>
          <a:p>
            <a:pPr marL="185766" indent="-185766" defTabSz="495376">
              <a:buFont typeface="Arial"/>
              <a:buChar char="•"/>
              <a:defRPr/>
            </a:pPr>
            <a:r>
              <a:rPr lang="en-US" sz="800" dirty="0"/>
              <a:t>Testosterone may cause a rise in blood pressure and </a:t>
            </a:r>
            <a:r>
              <a:rPr lang="en-US" sz="800" dirty="0" err="1"/>
              <a:t>Nebido</a:t>
            </a:r>
            <a:r>
              <a:rPr lang="en-US" sz="800" dirty="0"/>
              <a:t> should be used with caution in men with hypertension</a:t>
            </a:r>
          </a:p>
          <a:p>
            <a:pPr marL="185766" indent="-185766" defTabSz="495376">
              <a:buFont typeface="Arial"/>
              <a:buChar char="•"/>
              <a:defRPr/>
            </a:pPr>
            <a:r>
              <a:rPr lang="en-GB" sz="800" b="0" i="0" kern="1200" dirty="0">
                <a:solidFill>
                  <a:schemeClr val="tx1"/>
                </a:solidFill>
                <a:effectLst/>
                <a:latin typeface="Arial"/>
                <a:ea typeface="+mn-ea"/>
                <a:cs typeface="+mn-cs"/>
              </a:rPr>
              <a:t>Testosterone should be used with caution in patients with thrombophilia, as there have been post-marketing studies and reports of thrombotic events in these patients during testosterone therapy.</a:t>
            </a:r>
            <a:endParaRPr lang="en-US" sz="800" dirty="0"/>
          </a:p>
          <a:p>
            <a:pPr marL="185766" indent="-185766">
              <a:buFont typeface="Arial"/>
              <a:buChar char="•"/>
            </a:pPr>
            <a:endParaRPr lang="en-US" sz="800" u="sng" dirty="0"/>
          </a:p>
          <a:p>
            <a:pPr defTabSz="495376">
              <a:defRPr/>
            </a:pPr>
            <a:r>
              <a:rPr lang="en-US" sz="800" u="sng" dirty="0" err="1"/>
              <a:t>Sustanon</a:t>
            </a:r>
            <a:r>
              <a:rPr lang="en-US" sz="800" u="sng" dirty="0"/>
              <a:t> 250, 250mg/ml Summary of Product Characteristics January 2017: </a:t>
            </a:r>
            <a:endParaRPr lang="en-US" sz="800" dirty="0"/>
          </a:p>
          <a:p>
            <a:pPr marL="185766" indent="-185766" defTabSz="495376">
              <a:buFont typeface="Arial"/>
              <a:buChar char="•"/>
              <a:defRPr/>
            </a:pPr>
            <a:r>
              <a:rPr lang="en-US" sz="800" dirty="0"/>
              <a:t>In patients suffering from severe cardiac, hepatic, or renal insufficiency or ischaemic heart disease, treatment with testosterone may cause severe complications characterised by oedema with or without congestive cardiac failure. In such case, treatment must be stopped immediately</a:t>
            </a:r>
          </a:p>
          <a:p>
            <a:pPr marL="185766" indent="-185766" defTabSz="495376">
              <a:buFont typeface="Arial"/>
              <a:buChar char="•"/>
              <a:defRPr/>
            </a:pPr>
            <a:r>
              <a:rPr lang="en-GB" sz="800" dirty="0"/>
              <a:t>Patients who experienced myocardial infarction, cardiac-, hepatic- or renal insufficiency, hypertension, epilepsy, or migraine should be monitored due to the risk of deterioration of or reoccurrence of disease. In such cases treatment must be stopped immediately.</a:t>
            </a:r>
            <a:endParaRPr lang="en-US" sz="800" dirty="0"/>
          </a:p>
          <a:p>
            <a:pPr marL="185766" indent="-185766" defTabSz="495376">
              <a:buFont typeface="Arial"/>
              <a:buChar char="•"/>
              <a:defRPr/>
            </a:pPr>
            <a:r>
              <a:rPr lang="en-US" sz="800" dirty="0"/>
              <a:t>Testosterone may cause a rise in blood pressure and </a:t>
            </a:r>
            <a:r>
              <a:rPr lang="en-US" sz="800" dirty="0" err="1"/>
              <a:t>Sustanon</a:t>
            </a:r>
            <a:r>
              <a:rPr lang="en-US" sz="800" dirty="0"/>
              <a:t> 250 should be used with caution in men with hypertension</a:t>
            </a:r>
          </a:p>
          <a:p>
            <a:pPr marL="185766" indent="-185766" defTabSz="495376">
              <a:buFont typeface="Arial"/>
              <a:buChar char="•"/>
              <a:defRPr/>
            </a:pPr>
            <a:r>
              <a:rPr lang="en-GB" sz="800" b="0" i="0" kern="1200" dirty="0">
                <a:solidFill>
                  <a:schemeClr val="tx1"/>
                </a:solidFill>
                <a:effectLst/>
                <a:latin typeface="Arial"/>
                <a:ea typeface="+mn-ea"/>
                <a:cs typeface="+mn-cs"/>
              </a:rPr>
              <a:t>Testosterone should be used with caution in patients with thrombophilia, as there have been post-marketing studies and reports of thrombotic events in these patients during testosterone therapy.</a:t>
            </a:r>
            <a:endParaRPr lang="en-US" sz="800" dirty="0"/>
          </a:p>
          <a:p>
            <a:pPr marL="0" indent="0">
              <a:buFont typeface="Arial"/>
              <a:buNone/>
            </a:pPr>
            <a:endParaRPr lang="en-US" sz="800" dirty="0"/>
          </a:p>
          <a:p>
            <a:pPr marL="0" indent="0" defTabSz="495376">
              <a:buFont typeface="Arial"/>
              <a:buNone/>
              <a:defRPr/>
            </a:pPr>
            <a:r>
              <a:rPr lang="it-IT" sz="800" u="sng" dirty="0"/>
              <a:t>Restandol® Testocaps 40 mg capsule Summary of Product Characteristics March 2019:</a:t>
            </a:r>
          </a:p>
          <a:p>
            <a:pPr marL="171450" marR="0" lvl="0" indent="-171450" algn="l" defTabSz="49537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In patients suffering from severe cardiac, hepatic or renal insufficiency or ischaemic heart disease, treatment with testosterone may cause severe complications characterised by oedema with or without congestive cardiac failure. In such case, treatment must be stopped immediately.</a:t>
            </a:r>
          </a:p>
          <a:p>
            <a:pPr marL="171450" marR="0" lvl="0" indent="-171450" algn="l" defTabSz="49537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Patients who experienced myocardial infarction, cardiac, hepatic or renal insufficiency, hypertension, epilepsy, or migraine should be monitored due to the risk of deterioration or reoccurrence of disease. In such cases, treatment must be stopped immediately. In addition to discontinuation of the drug, diuretic therapy may be required.</a:t>
            </a:r>
          </a:p>
          <a:p>
            <a:pPr marL="171450" marR="0" lvl="0" indent="-171450" algn="l" defTabSz="49537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Testosterone may cause a rise in blood pressure and </a:t>
            </a:r>
            <a:r>
              <a:rPr lang="en-GB" sz="800" dirty="0" err="1"/>
              <a:t>Restandol</a:t>
            </a:r>
            <a:r>
              <a:rPr lang="en-GB" sz="800" dirty="0"/>
              <a:t> </a:t>
            </a:r>
            <a:r>
              <a:rPr lang="en-GB" sz="800" dirty="0" err="1"/>
              <a:t>Testocaps</a:t>
            </a:r>
            <a:r>
              <a:rPr lang="en-GB" sz="800" dirty="0"/>
              <a:t> should be used with caution in men with hypertension</a:t>
            </a:r>
          </a:p>
          <a:p>
            <a:pPr marL="171450" marR="0" lvl="0" indent="-171450" algn="l" defTabSz="49537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0" i="0" kern="1200" dirty="0">
                <a:solidFill>
                  <a:schemeClr val="tx1"/>
                </a:solidFill>
                <a:effectLst/>
                <a:latin typeface="Arial"/>
                <a:ea typeface="+mn-ea"/>
                <a:cs typeface="+mn-cs"/>
              </a:rPr>
              <a:t>Testosterone should be used with caution in patients with thrombophilia, as there have been post-marketing studies and reports of thrombotic events in these patients during testosterone therapy.</a:t>
            </a:r>
            <a:endParaRPr lang="en-GB" sz="800" dirty="0"/>
          </a:p>
          <a:p>
            <a:pPr marL="0" marR="0" lvl="0" indent="0" algn="l" defTabSz="495376"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dirty="0"/>
          </a:p>
          <a:p>
            <a:pPr marL="0" indent="0" defTabSz="495376">
              <a:buFont typeface="Arial"/>
              <a:buNone/>
              <a:defRPr/>
            </a:pPr>
            <a:r>
              <a:rPr lang="en-US" sz="800" u="sng" dirty="0"/>
              <a:t>Testosterone </a:t>
            </a:r>
            <a:r>
              <a:rPr lang="en-US" sz="800" u="sng" dirty="0" err="1"/>
              <a:t>Enantate</a:t>
            </a:r>
            <a:r>
              <a:rPr lang="en-US" sz="800" u="sng" dirty="0"/>
              <a:t> Ampoules Summary of Product Characteristics Dec 2016</a:t>
            </a:r>
          </a:p>
          <a:p>
            <a:pPr marL="171450" indent="-171450" defTabSz="495376">
              <a:buFont typeface="Arial" panose="020B0604020202020204" pitchFamily="34" charset="0"/>
              <a:buChar char="•"/>
              <a:defRPr/>
            </a:pPr>
            <a:r>
              <a:rPr lang="en-GB" sz="800" dirty="0"/>
              <a:t>In patients suffering from severe cardiac, hepatic or renal insufficiency or ischaemic heart disease, treatment with testosterone may cause severe complications characterised by oedema with or without congestive cardiac failure. In such case, treatment must be stopped immediately.</a:t>
            </a:r>
          </a:p>
          <a:p>
            <a:pPr marL="171450" indent="-171450" defTabSz="495376">
              <a:buFont typeface="Arial" panose="020B0604020202020204" pitchFamily="34" charset="0"/>
              <a:buChar char="•"/>
              <a:defRPr/>
            </a:pPr>
            <a:r>
              <a:rPr lang="en-GB" sz="800" dirty="0"/>
              <a:t>Testosterone may cause a rise in blood pressure and Testosterone </a:t>
            </a:r>
            <a:r>
              <a:rPr lang="en-GB" sz="800" dirty="0" err="1"/>
              <a:t>Enantate</a:t>
            </a:r>
            <a:r>
              <a:rPr lang="en-GB" sz="800" dirty="0"/>
              <a:t> should be used with caution in men with hypertension.</a:t>
            </a:r>
          </a:p>
          <a:p>
            <a:pPr marL="171450" indent="-171450" defTabSz="495376">
              <a:buFont typeface="Arial" panose="020B0604020202020204" pitchFamily="34" charset="0"/>
              <a:buChar char="•"/>
              <a:defRPr/>
            </a:pPr>
            <a:r>
              <a:rPr lang="en-GB" sz="800" b="0" i="0" kern="1200" dirty="0">
                <a:solidFill>
                  <a:schemeClr val="tx1"/>
                </a:solidFill>
                <a:effectLst/>
                <a:latin typeface="Arial"/>
                <a:ea typeface="+mn-ea"/>
                <a:cs typeface="+mn-cs"/>
              </a:rPr>
              <a:t>Testosterone should be used with caution in patients with thrombophilia, as there have been post-marketing studies and reports of thrombotic events in these patients during testosterone therapy.</a:t>
            </a:r>
            <a:endParaRPr lang="en-GB" sz="800" dirty="0"/>
          </a:p>
          <a:p>
            <a:pPr marL="0" indent="0" defTabSz="495376">
              <a:buFont typeface="Arial"/>
              <a:buNone/>
              <a:defRPr/>
            </a:pPr>
            <a:endParaRPr lang="en-US" sz="800" dirty="0"/>
          </a:p>
          <a:p>
            <a:pPr marL="0" indent="0" defTabSz="495376">
              <a:buFont typeface="Arial"/>
              <a:buNone/>
              <a:defRPr/>
            </a:pPr>
            <a:r>
              <a:rPr lang="en-US" sz="800" b="1" dirty="0" err="1"/>
              <a:t>Testim</a:t>
            </a:r>
            <a:r>
              <a:rPr lang="en-US" sz="800" b="1" dirty="0"/>
              <a:t> although still licensed for use is no longer marketed by Ferring Pharmaceuticals </a:t>
            </a:r>
          </a:p>
          <a:p>
            <a:pPr marL="0" indent="0" defTabSz="495376">
              <a:buFont typeface="Arial"/>
              <a:buNone/>
              <a:defRPr/>
            </a:pPr>
            <a:r>
              <a:rPr lang="en-US" sz="800" dirty="0"/>
              <a:t>(ref: https://www.prescriber.org.uk/2018/01/notice-of-testim-discontinuation/ )</a:t>
            </a:r>
          </a:p>
          <a:p>
            <a:pPr marL="0" indent="0">
              <a:buFont typeface="Arial"/>
              <a:buNone/>
            </a:pPr>
            <a:endParaRPr lang="en-US" sz="9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5007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4154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3390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94335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Arial"/>
                <a:ea typeface="+mn-ea"/>
                <a:cs typeface="+mn-cs"/>
              </a:rPr>
              <a:t>Why getting the levels into the physiological range is so important…</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This really interesting retrospective study by Sharma and co-workers looked at over 80,000 individuals split into 3 groups.</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One was a group of men with low testosterone who were treated and their testosterone levels normalised.  Another was a group that got testosterone treatment but their levels failed to normalise so still remained low.  And the 3rd was an untreated group.</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The best results were seen in the men who were treated with testosterone and their levels normalised.  When compared to the men whose levels did not normalise or even untreated men, the mortality rate was reduced by about half, heart attack rate was down and stroke rate was down.</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A rather remarkable study that suggests that just applying testosterone may not be enough, but actually we need to get adequate treatment as evidenced by an increase in the blood levels.</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In 2014, Sharma et al conducted a retrospective cohort study, examining 83010 male veterans with low T levels</a:t>
            </a:r>
          </a:p>
          <a:p>
            <a:r>
              <a:rPr lang="en-GB" sz="1200" b="0" i="0" u="none" strike="noStrike" kern="1200" baseline="0" dirty="0">
                <a:solidFill>
                  <a:schemeClr val="tx1"/>
                </a:solidFill>
                <a:latin typeface="Arial"/>
                <a:ea typeface="+mn-ea"/>
                <a:cs typeface="+mn-cs"/>
              </a:rPr>
              <a:t>Subjects were categorised into three groups</a:t>
            </a:r>
          </a:p>
          <a:p>
            <a:r>
              <a:rPr lang="en-GB" sz="1200" b="0" i="0" u="none" strike="noStrike" kern="1200" baseline="0" dirty="0">
                <a:solidFill>
                  <a:schemeClr val="tx1"/>
                </a:solidFill>
                <a:latin typeface="Arial"/>
                <a:ea typeface="+mn-ea"/>
                <a:cs typeface="+mn-cs"/>
              </a:rPr>
              <a:t>- Group 1: patients treated with </a:t>
            </a:r>
            <a:r>
              <a:rPr lang="en-GB" sz="1200" b="0" i="0" u="none" strike="noStrike" kern="1200" baseline="0" dirty="0" err="1">
                <a:solidFill>
                  <a:schemeClr val="tx1"/>
                </a:solidFill>
                <a:latin typeface="Arial"/>
                <a:ea typeface="+mn-ea"/>
                <a:cs typeface="+mn-cs"/>
              </a:rPr>
              <a:t>TTh</a:t>
            </a:r>
            <a:r>
              <a:rPr lang="en-GB" sz="1200" b="0" i="0" u="none" strike="noStrike" kern="1200" baseline="0" dirty="0">
                <a:solidFill>
                  <a:schemeClr val="tx1"/>
                </a:solidFill>
                <a:latin typeface="Arial"/>
                <a:ea typeface="+mn-ea"/>
                <a:cs typeface="+mn-cs"/>
              </a:rPr>
              <a:t> resulting normalisation of T levels (n=43,931)</a:t>
            </a:r>
          </a:p>
          <a:p>
            <a:r>
              <a:rPr lang="en-GB" sz="1200" b="0" i="0" u="none" strike="noStrike" kern="1200" baseline="0" dirty="0">
                <a:solidFill>
                  <a:schemeClr val="tx1"/>
                </a:solidFill>
                <a:latin typeface="Arial"/>
                <a:ea typeface="+mn-ea"/>
                <a:cs typeface="+mn-cs"/>
              </a:rPr>
              <a:t>- Group 2: patients treated with </a:t>
            </a:r>
            <a:r>
              <a:rPr lang="en-GB" sz="1200" b="0" i="0" u="none" strike="noStrike" kern="1200" baseline="0" dirty="0" err="1">
                <a:solidFill>
                  <a:schemeClr val="tx1"/>
                </a:solidFill>
                <a:latin typeface="Arial"/>
                <a:ea typeface="+mn-ea"/>
                <a:cs typeface="+mn-cs"/>
              </a:rPr>
              <a:t>TTh</a:t>
            </a:r>
            <a:r>
              <a:rPr lang="en-GB" sz="1200" b="0" i="0" u="none" strike="noStrike" kern="1200" baseline="0" dirty="0">
                <a:solidFill>
                  <a:schemeClr val="tx1"/>
                </a:solidFill>
                <a:latin typeface="Arial"/>
                <a:ea typeface="+mn-ea"/>
                <a:cs typeface="+mn-cs"/>
              </a:rPr>
              <a:t> without normalisation of T levels (n=25,701)</a:t>
            </a:r>
          </a:p>
          <a:p>
            <a:r>
              <a:rPr lang="en-GB" sz="1200" b="0" i="0" u="none" strike="noStrike" kern="1200" baseline="0" dirty="0">
                <a:solidFill>
                  <a:schemeClr val="tx1"/>
                </a:solidFill>
                <a:latin typeface="Arial"/>
                <a:ea typeface="+mn-ea"/>
                <a:cs typeface="+mn-cs"/>
              </a:rPr>
              <a:t>- Group 3: Patients who did not receive </a:t>
            </a:r>
            <a:r>
              <a:rPr lang="en-GB" sz="1200" b="0" i="0" u="none" strike="noStrike" kern="1200" baseline="0" dirty="0" err="1">
                <a:solidFill>
                  <a:schemeClr val="tx1"/>
                </a:solidFill>
                <a:latin typeface="Arial"/>
                <a:ea typeface="+mn-ea"/>
                <a:cs typeface="+mn-cs"/>
              </a:rPr>
              <a:t>TTh</a:t>
            </a:r>
            <a:r>
              <a:rPr lang="en-GB" sz="1200" b="0" i="0" u="none" strike="noStrike" kern="1200" baseline="0" dirty="0">
                <a:solidFill>
                  <a:schemeClr val="tx1"/>
                </a:solidFill>
                <a:latin typeface="Arial"/>
                <a:ea typeface="+mn-ea"/>
                <a:cs typeface="+mn-cs"/>
              </a:rPr>
              <a:t> (n=13,378)</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The primary outcome measures of this study were </a:t>
            </a:r>
          </a:p>
          <a:p>
            <a:r>
              <a:rPr lang="en-GB" sz="1200" b="0" i="0" u="none" strike="noStrike" kern="1200" baseline="0" dirty="0">
                <a:solidFill>
                  <a:schemeClr val="tx1"/>
                </a:solidFill>
                <a:latin typeface="Arial"/>
                <a:ea typeface="+mn-ea"/>
                <a:cs typeface="+mn-cs"/>
              </a:rPr>
              <a:t>(I) the incidence of Myocardial Infarction (MI)</a:t>
            </a:r>
          </a:p>
          <a:p>
            <a:r>
              <a:rPr lang="en-GB" sz="1200" b="0" i="0" u="none" strike="noStrike" kern="1200" baseline="0" dirty="0">
                <a:solidFill>
                  <a:schemeClr val="tx1"/>
                </a:solidFill>
                <a:latin typeface="Arial"/>
                <a:ea typeface="+mn-ea"/>
                <a:cs typeface="+mn-cs"/>
              </a:rPr>
              <a:t>(ii) the incidence of Ischaemic Stroke</a:t>
            </a:r>
          </a:p>
          <a:p>
            <a:r>
              <a:rPr lang="en-GB" sz="1200" b="0" i="0" u="none" strike="noStrike" kern="1200" baseline="0" dirty="0">
                <a:solidFill>
                  <a:schemeClr val="tx1"/>
                </a:solidFill>
                <a:latin typeface="Arial"/>
                <a:ea typeface="+mn-ea"/>
                <a:cs typeface="+mn-cs"/>
              </a:rPr>
              <a:t>(iii) All cause mortality</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Results for the outcome measures in the Normalised T group (Group1) vs the Untreated group (Group3) showed significant decreases in all three outcomes.</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All-cause mortality for Group 1 vs Group 3 is illustrated in the Kaplan-Meier curve on this slide, where the group treated to normalised T levels had significantly fewer deaths compared to the group wo did not receive </a:t>
            </a:r>
            <a:r>
              <a:rPr lang="en-GB" sz="1200" b="0" i="0" u="none" strike="noStrike" kern="1200" baseline="0" dirty="0" err="1">
                <a:solidFill>
                  <a:schemeClr val="tx1"/>
                </a:solidFill>
                <a:latin typeface="Arial"/>
                <a:ea typeface="+mn-ea"/>
                <a:cs typeface="+mn-cs"/>
              </a:rPr>
              <a:t>TTh</a:t>
            </a:r>
            <a:endParaRPr lang="en-GB" sz="1200" b="0" i="0" u="none" strike="noStrike" kern="1200" baseline="0" dirty="0">
              <a:solidFill>
                <a:schemeClr val="tx1"/>
              </a:solidFill>
              <a:latin typeface="Arial"/>
              <a:ea typeface="+mn-ea"/>
              <a:cs typeface="+mn-cs"/>
            </a:endParaRP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Similarly, results for all 3 outcome measures were significantly reduced for the normalised T group vs the non-normalised T group, indicating that achieving normalisation of T levels through treatment is important.</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(There was a significant reduction in mortality for the non-normalised group and the untreated group, but no significant differences in the outcomes of MI or Ischaemic stroke between these two groups)</a:t>
            </a:r>
          </a:p>
          <a:p>
            <a:endParaRPr lang="en-GB" sz="1200" b="0" i="0" u="none" strike="noStrike" kern="1200" baseline="0" dirty="0">
              <a:solidFill>
                <a:schemeClr val="tx1"/>
              </a:solidFill>
              <a:latin typeface="Arial"/>
              <a:ea typeface="+mn-ea"/>
              <a:cs typeface="+mn-cs"/>
            </a:endParaRPr>
          </a:p>
          <a:p>
            <a:r>
              <a:rPr lang="en-GB" sz="1200" b="0" i="0" u="none" strike="noStrike" kern="1200" baseline="0" dirty="0">
                <a:solidFill>
                  <a:schemeClr val="tx1"/>
                </a:solidFill>
                <a:latin typeface="Arial"/>
                <a:ea typeface="+mn-ea"/>
                <a:cs typeface="+mn-cs"/>
              </a:rPr>
              <a:t>It is important to note that this is a retrospective, observational study and therefore not without its limitations, as acknowledge by the authors. The authors concluded that treatment with </a:t>
            </a:r>
            <a:r>
              <a:rPr lang="en-GB" sz="1200" b="0" i="0" u="none" strike="noStrike" kern="1200" baseline="0" dirty="0" err="1">
                <a:solidFill>
                  <a:schemeClr val="tx1"/>
                </a:solidFill>
                <a:latin typeface="Arial"/>
                <a:ea typeface="+mn-ea"/>
                <a:cs typeface="+mn-cs"/>
              </a:rPr>
              <a:t>TTh</a:t>
            </a:r>
            <a:r>
              <a:rPr lang="en-GB" sz="1200" b="0" i="0" u="none" strike="noStrike" kern="1200" baseline="0" dirty="0">
                <a:solidFill>
                  <a:schemeClr val="tx1"/>
                </a:solidFill>
                <a:latin typeface="Arial"/>
                <a:ea typeface="+mn-ea"/>
                <a:cs typeface="+mn-cs"/>
              </a:rPr>
              <a:t> should aim for doses resulting in normalisation of T levels, as this was shown to be associated with a reduction in adverse CV events. However adequately powered, prospective, well-designed trials with a long term follow up will be needed to reach a conclusive agreement regarding the effect of </a:t>
            </a:r>
            <a:r>
              <a:rPr lang="en-GB" sz="1200" b="0" i="0" u="none" strike="noStrike" kern="1200" baseline="0" dirty="0" err="1">
                <a:solidFill>
                  <a:schemeClr val="tx1"/>
                </a:solidFill>
                <a:latin typeface="Arial"/>
                <a:ea typeface="+mn-ea"/>
                <a:cs typeface="+mn-cs"/>
              </a:rPr>
              <a:t>TTh</a:t>
            </a:r>
            <a:r>
              <a:rPr lang="en-GB" sz="1200" b="0" i="0" u="none" strike="noStrike" kern="1200" baseline="0" dirty="0">
                <a:solidFill>
                  <a:schemeClr val="tx1"/>
                </a:solidFill>
                <a:latin typeface="Arial"/>
                <a:ea typeface="+mn-ea"/>
                <a:cs typeface="+mn-cs"/>
              </a:rPr>
              <a:t> on CV risk.</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8476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0478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407" y="4925407"/>
            <a:ext cx="5922510" cy="4556218"/>
          </a:xfrm>
        </p:spPr>
        <p:txBody>
          <a:bodyPr>
            <a:normAutofit fontScale="85000" lnSpcReduction="20000"/>
          </a:bodyPr>
          <a:lstStyle/>
          <a:p>
            <a:pPr marL="185766" indent="-185766">
              <a:buFont typeface="Arial" panose="020B0604020202020204" pitchFamily="34" charset="0"/>
              <a:buChar char="•"/>
            </a:pPr>
            <a:r>
              <a:rPr lang="en-GB" sz="1200" dirty="0"/>
              <a:t>TRAVERSE is an ongoing Phase 4, randomised, blinded, placebo-controlled, multicentre trial to evaluate </a:t>
            </a:r>
            <a:br>
              <a:rPr lang="en-GB" sz="1200" dirty="0"/>
            </a:br>
            <a:r>
              <a:rPr lang="en-GB" sz="1200" dirty="0"/>
              <a:t>the effect of </a:t>
            </a:r>
            <a:r>
              <a:rPr lang="en-GB" sz="1200" dirty="0" err="1"/>
              <a:t>TTh</a:t>
            </a:r>
            <a:r>
              <a:rPr lang="en-GB" sz="1200" dirty="0"/>
              <a:t> on the incidence of MACE and efficacy measures in </a:t>
            </a:r>
            <a:r>
              <a:rPr lang="en-GB" sz="1200" dirty="0" err="1"/>
              <a:t>hypogonadal</a:t>
            </a:r>
            <a:r>
              <a:rPr lang="en-GB" sz="1200" dirty="0"/>
              <a:t> men.</a:t>
            </a:r>
          </a:p>
          <a:p>
            <a:pPr marL="185766" indent="-185766">
              <a:buFont typeface="Arial" panose="020B0604020202020204" pitchFamily="34" charset="0"/>
              <a:buChar char="•"/>
            </a:pPr>
            <a:r>
              <a:rPr lang="en-GB" sz="1200" dirty="0"/>
              <a:t>The study is expected to enrol 6,000 men aged 45–80 years with low serum testosterone concentrations (&lt;300 ng/</a:t>
            </a:r>
            <a:r>
              <a:rPr lang="en-GB" sz="1200" dirty="0" err="1"/>
              <a:t>dL</a:t>
            </a:r>
            <a:r>
              <a:rPr lang="en-GB" sz="1200" dirty="0"/>
              <a:t>) and ≥1 sign or symptom of hypogonadism, and have evidence of CV disease or are at increased risk for CV disease.</a:t>
            </a:r>
          </a:p>
          <a:p>
            <a:pPr marL="185766" indent="-185766">
              <a:buFont typeface="Arial" panose="020B0604020202020204" pitchFamily="34" charset="0"/>
              <a:buChar char="•"/>
            </a:pPr>
            <a:r>
              <a:rPr lang="en-GB" sz="1200" dirty="0"/>
              <a:t>The exclusion criteria are:</a:t>
            </a:r>
          </a:p>
          <a:p>
            <a:pPr marL="681142" lvl="1" indent="-185766">
              <a:lnSpc>
                <a:spcPct val="110000"/>
              </a:lnSpc>
              <a:buFont typeface="Calibri" panose="020F0502020204030204" pitchFamily="34" charset="0"/>
              <a:buChar char="–"/>
              <a:defRPr/>
            </a:pPr>
            <a:r>
              <a:rPr lang="en-GB" sz="1200" dirty="0"/>
              <a:t>Men with congenital or acquired hypogonadism for whom long-term therapy with placebo </a:t>
            </a:r>
            <a:br>
              <a:rPr lang="en-GB" sz="1200" dirty="0"/>
            </a:br>
            <a:r>
              <a:rPr lang="en-GB" sz="1200" dirty="0"/>
              <a:t>would not be medically appropriate.</a:t>
            </a:r>
          </a:p>
          <a:p>
            <a:pPr marL="681142" lvl="1" indent="-185766">
              <a:lnSpc>
                <a:spcPct val="110000"/>
              </a:lnSpc>
              <a:buFont typeface="Calibri" panose="020F0502020204030204" pitchFamily="34" charset="0"/>
              <a:buChar char="–"/>
              <a:defRPr/>
            </a:pPr>
            <a:r>
              <a:rPr lang="en-GB" sz="1200" dirty="0"/>
              <a:t>Men with prostate specific antigen &gt;3.0 ng/mL (or 1.5 if on 5-alpha reductase inhibitors).</a:t>
            </a:r>
          </a:p>
          <a:p>
            <a:pPr marL="681142" lvl="1" indent="-185766">
              <a:lnSpc>
                <a:spcPct val="110000"/>
              </a:lnSpc>
              <a:buFont typeface="Calibri" panose="020F0502020204030204" pitchFamily="34" charset="0"/>
              <a:buChar char="–"/>
              <a:defRPr/>
            </a:pPr>
            <a:r>
              <a:rPr lang="en-GB" sz="1200" dirty="0"/>
              <a:t>Men who have been treated with testosterone in the past 6 months and for whom </a:t>
            </a:r>
            <a:r>
              <a:rPr lang="en-GB" sz="1200" dirty="0" err="1"/>
              <a:t>TTh</a:t>
            </a:r>
            <a:r>
              <a:rPr lang="en-GB" sz="1200" dirty="0"/>
              <a:t> </a:t>
            </a:r>
            <a:br>
              <a:rPr lang="en-GB" sz="1200" dirty="0"/>
            </a:br>
            <a:r>
              <a:rPr lang="en-GB" sz="1200" dirty="0"/>
              <a:t>is contraindicated.</a:t>
            </a:r>
          </a:p>
          <a:p>
            <a:pPr marL="681142" lvl="1" indent="-185766">
              <a:lnSpc>
                <a:spcPct val="110000"/>
              </a:lnSpc>
              <a:buFont typeface="Calibri" panose="020F0502020204030204" pitchFamily="34" charset="0"/>
              <a:buChar char="–"/>
              <a:defRPr/>
            </a:pPr>
            <a:r>
              <a:rPr lang="en-GB" sz="1200" dirty="0"/>
              <a:t>Confirmed testosterone &lt;100 ng/</a:t>
            </a:r>
            <a:r>
              <a:rPr lang="en-GB" sz="1200" dirty="0" err="1"/>
              <a:t>dL</a:t>
            </a:r>
            <a:r>
              <a:rPr lang="en-GB" sz="1200" dirty="0"/>
              <a:t>.</a:t>
            </a:r>
          </a:p>
          <a:p>
            <a:pPr marL="681142" lvl="1" indent="-185766">
              <a:lnSpc>
                <a:spcPct val="110000"/>
              </a:lnSpc>
              <a:buFont typeface="Calibri" panose="020F0502020204030204" pitchFamily="34" charset="0"/>
              <a:buChar char="–"/>
              <a:defRPr/>
            </a:pPr>
            <a:r>
              <a:rPr lang="en-GB" sz="1200" dirty="0"/>
              <a:t>Body mass index &gt;50.</a:t>
            </a:r>
          </a:p>
          <a:p>
            <a:pPr marL="681142" lvl="1" indent="-185766">
              <a:lnSpc>
                <a:spcPct val="110000"/>
              </a:lnSpc>
              <a:buFont typeface="Calibri" panose="020F0502020204030204" pitchFamily="34" charset="0"/>
              <a:buChar char="–"/>
              <a:defRPr/>
            </a:pPr>
            <a:r>
              <a:rPr lang="en-GB" sz="1200" dirty="0"/>
              <a:t>HbA</a:t>
            </a:r>
            <a:r>
              <a:rPr lang="en-GB" sz="1200" baseline="-25000" dirty="0"/>
              <a:t>1c</a:t>
            </a:r>
            <a:r>
              <a:rPr lang="en-GB" sz="1200" dirty="0"/>
              <a:t> &gt;11%.</a:t>
            </a:r>
          </a:p>
          <a:p>
            <a:pPr marL="681142" lvl="1" indent="-185766">
              <a:lnSpc>
                <a:spcPct val="110000"/>
              </a:lnSpc>
              <a:buFont typeface="Calibri" panose="020F0502020204030204" pitchFamily="34" charset="0"/>
              <a:buChar char="–"/>
              <a:defRPr/>
            </a:pPr>
            <a:r>
              <a:rPr lang="en-GB" sz="1200" dirty="0"/>
              <a:t>Haematocrit &gt;50%.</a:t>
            </a:r>
          </a:p>
          <a:p>
            <a:pPr marL="681142" lvl="1" indent="-185766">
              <a:lnSpc>
                <a:spcPct val="110000"/>
              </a:lnSpc>
              <a:buFont typeface="Calibri" panose="020F0502020204030204" pitchFamily="34" charset="0"/>
              <a:buChar char="–"/>
              <a:defRPr/>
            </a:pPr>
            <a:r>
              <a:rPr lang="en-GB" sz="1200" dirty="0"/>
              <a:t>Estimated glomerular filtration rate &lt;30 mL/min.</a:t>
            </a:r>
          </a:p>
          <a:p>
            <a:pPr marL="681142" lvl="1" indent="-185766">
              <a:lnSpc>
                <a:spcPct val="110000"/>
              </a:lnSpc>
              <a:buFont typeface="Calibri" panose="020F0502020204030204" pitchFamily="34" charset="0"/>
              <a:buChar char="–"/>
              <a:defRPr/>
            </a:pPr>
            <a:r>
              <a:rPr lang="en-GB" sz="1200" dirty="0"/>
              <a:t>History of deep vein thrombosis or pulmonary embolism or prostate cancer or heart failure.</a:t>
            </a:r>
          </a:p>
          <a:p>
            <a:pPr marL="185766" indent="-185766">
              <a:buFont typeface="Arial" panose="020B0604020202020204" pitchFamily="34" charset="0"/>
              <a:buChar char="•"/>
            </a:pPr>
            <a:r>
              <a:rPr lang="en-GB" sz="1200" dirty="0"/>
              <a:t>The primary endpoint of the study is the incidence of MACE (a composite endpoint consisting of any </a:t>
            </a:r>
            <a:br>
              <a:rPr lang="en-GB" sz="1200" dirty="0"/>
            </a:br>
            <a:r>
              <a:rPr lang="en-GB" sz="1200" dirty="0"/>
              <a:t>of the following: nonfatal MI, nonfatal stroke or death due to CV causes).</a:t>
            </a:r>
          </a:p>
          <a:p>
            <a:pPr marL="185766" indent="-185766">
              <a:buFont typeface="Arial" panose="020B0604020202020204" pitchFamily="34" charset="0"/>
              <a:buChar char="•"/>
            </a:pPr>
            <a:r>
              <a:rPr lang="en-GB" sz="1200" dirty="0"/>
              <a:t>The key secondary endpoints are:</a:t>
            </a:r>
          </a:p>
          <a:p>
            <a:pPr marL="681142" lvl="1" indent="-185766">
              <a:lnSpc>
                <a:spcPct val="110000"/>
              </a:lnSpc>
              <a:buFont typeface="Calibri" panose="020F0502020204030204" pitchFamily="34" charset="0"/>
              <a:buChar char="–"/>
              <a:defRPr/>
            </a:pPr>
            <a:r>
              <a:rPr lang="en-GB" sz="1200" dirty="0"/>
              <a:t>CV safety (assessed by a composite endpoint consisting of nonfatal myocardial infarction, nonfatal stroke, death due to CV causes or cardiac revascularisation procedures/cardiac PCI </a:t>
            </a:r>
            <a:br>
              <a:rPr lang="en-GB" sz="1200" dirty="0"/>
            </a:br>
            <a:r>
              <a:rPr lang="en-GB" sz="1200" dirty="0"/>
              <a:t>and CABG.</a:t>
            </a:r>
          </a:p>
          <a:p>
            <a:pPr marL="681142" lvl="1" indent="-185766">
              <a:lnSpc>
                <a:spcPct val="110000"/>
              </a:lnSpc>
              <a:buFont typeface="Calibri" panose="020F0502020204030204" pitchFamily="34" charset="0"/>
              <a:buChar char="–"/>
              <a:defRPr/>
            </a:pPr>
            <a:r>
              <a:rPr lang="en-GB" sz="1200" dirty="0"/>
              <a:t>Prostate safety.</a:t>
            </a:r>
          </a:p>
          <a:p>
            <a:pPr marL="185766" indent="-185766">
              <a:buFont typeface="Arial" panose="020B0604020202020204" pitchFamily="34" charset="0"/>
              <a:buChar char="•"/>
            </a:pPr>
            <a:r>
              <a:rPr lang="en-GB" sz="1200" dirty="0"/>
              <a:t>The estimated date for completion of the study is June 2022.</a:t>
            </a:r>
          </a:p>
          <a:p>
            <a:endParaRPr lang="en-GB" sz="1200" dirty="0"/>
          </a:p>
          <a:p>
            <a:r>
              <a:rPr lang="en-GB" sz="1200" dirty="0"/>
              <a:t>CABG, coronary artery bypass graft; CV, cardiovascular; HbA</a:t>
            </a:r>
            <a:r>
              <a:rPr lang="en-GB" sz="1200" baseline="-25000" dirty="0"/>
              <a:t>1c</a:t>
            </a:r>
            <a:r>
              <a:rPr lang="en-GB" sz="1200" dirty="0"/>
              <a:t>, glycated haemoglobin; </a:t>
            </a:r>
            <a:br>
              <a:rPr lang="en-GB" sz="1200" dirty="0"/>
            </a:br>
            <a:r>
              <a:rPr lang="en-GB" sz="1200" dirty="0"/>
              <a:t>MACE, major adverse cardiovascular events; MI, myocardial infarction; PCI, percutaneous coronary intervention; TRAVERSE, Testosterone Replacement Therapy for Assessment of Long-term Vascular Events </a:t>
            </a:r>
            <a:br>
              <a:rPr lang="en-GB" sz="1200" dirty="0"/>
            </a:br>
            <a:r>
              <a:rPr lang="en-GB" sz="1200" dirty="0"/>
              <a:t>and Efficacy Response; </a:t>
            </a:r>
            <a:r>
              <a:rPr lang="en-GB" sz="1200" dirty="0" err="1"/>
              <a:t>TTh</a:t>
            </a:r>
            <a:r>
              <a:rPr lang="en-GB" sz="1200" dirty="0"/>
              <a:t>, testosterone therapy</a:t>
            </a:r>
          </a:p>
          <a:p>
            <a:endParaRPr lang="en-GB" sz="1200" dirty="0"/>
          </a:p>
          <a:p>
            <a:r>
              <a:rPr lang="en-GB" sz="1200" b="1" dirty="0"/>
              <a:t>Reference</a:t>
            </a:r>
          </a:p>
          <a:p>
            <a:r>
              <a:rPr lang="en-GB" sz="1200" dirty="0"/>
              <a:t>Clinicaltrials.gov identifier NCT03518034. Available at: https://clinicaltrials.gov/ct2/show/NCT03518034 (accessed July 2020).</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EFADCE-6200-4FA6-B02B-06991B4E0A5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2630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212E-CC80-4343-822E-467350174EB9}" type="slidenum">
              <a:rPr kumimoji="0" lang="en-US" sz="1800" b="0" i="0" u="none" strike="noStrike" kern="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93025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Arial" panose="020B0604020202020204" pitchFamily="34" charset="0"/>
                <a:cs typeface="Arial" panose="020B0604020202020204" pitchFamily="34" charset="0"/>
              </a:rPr>
              <a:t>Of the subjects who had elevated PSA during the study, three had confirmed prostate cancer on biopsy. All three subjects were over 63 years old at enrolment in the study.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The incidence of prostate cancer in three of 163 (1.8%) subjects who were enrolled in this study was similar to that reported in older men by Snyder </a:t>
            </a:r>
            <a:r>
              <a:rPr lang="en-GB" sz="1100" i="1" dirty="0">
                <a:latin typeface="Arial" panose="020B0604020202020204" pitchFamily="34" charset="0"/>
                <a:cs typeface="Arial" panose="020B0604020202020204" pitchFamily="34" charset="0"/>
              </a:rPr>
              <a:t>et al. </a:t>
            </a:r>
            <a:r>
              <a:rPr lang="en-GB" sz="1100" dirty="0">
                <a:latin typeface="Arial" panose="020B0604020202020204" pitchFamily="34" charset="0"/>
                <a:cs typeface="Arial" panose="020B0604020202020204" pitchFamily="34" charset="0"/>
              </a:rPr>
              <a:t>who were treated with scrotal transdermal patches for 3 year (one of 54, 1.8%).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However, if only men over 60 </a:t>
            </a:r>
            <a:r>
              <a:rPr lang="en-GB" sz="1100" dirty="0" err="1">
                <a:latin typeface="Arial" panose="020B0604020202020204" pitchFamily="34" charset="0"/>
                <a:cs typeface="Arial" panose="020B0604020202020204" pitchFamily="34" charset="0"/>
              </a:rPr>
              <a:t>yr</a:t>
            </a:r>
            <a:r>
              <a:rPr lang="en-GB" sz="1100" dirty="0">
                <a:latin typeface="Arial" panose="020B0604020202020204" pitchFamily="34" charset="0"/>
                <a:cs typeface="Arial" panose="020B0604020202020204" pitchFamily="34" charset="0"/>
              </a:rPr>
              <a:t> enrolled in this study were considered, the incidence would be higher: three of 39 (7.7% over a 3-yr period).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Based on the data from the Surveillance, Epidemiology, and End Result Program of the National Cancer Institute, the anticipated incidence of prostate cancer in the population of men between the ages of 65 and 74 </a:t>
            </a:r>
            <a:r>
              <a:rPr lang="en-GB" sz="1100" dirty="0" err="1">
                <a:latin typeface="Arial" panose="020B0604020202020204" pitchFamily="34" charset="0"/>
                <a:cs typeface="Arial" panose="020B0604020202020204" pitchFamily="34" charset="0"/>
              </a:rPr>
              <a:t>yr</a:t>
            </a:r>
            <a:r>
              <a:rPr lang="en-GB" sz="1100" dirty="0">
                <a:latin typeface="Arial" panose="020B0604020202020204" pitchFamily="34" charset="0"/>
                <a:cs typeface="Arial" panose="020B0604020202020204" pitchFamily="34" charset="0"/>
              </a:rPr>
              <a:t> is between 973 and 994 cases per 100,000 men [National Cancer Institute, Surveillance, Epidemiology, and</a:t>
            </a:r>
          </a:p>
          <a:p>
            <a:r>
              <a:rPr lang="en-GB" sz="1100" dirty="0">
                <a:latin typeface="Arial" panose="020B0604020202020204" pitchFamily="34" charset="0"/>
                <a:cs typeface="Arial" panose="020B0604020202020204" pitchFamily="34" charset="0"/>
              </a:rPr>
              <a:t>End Result (SEER) Program 2002, www.seer.cancer.gov].</a:t>
            </a:r>
            <a:endParaRPr lang="en-GB" sz="1100" b="1" dirty="0">
              <a:latin typeface="Arial" panose="020B0604020202020204" pitchFamily="34" charset="0"/>
              <a:ea typeface="Verdana" panose="020B060403050404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Gynecomastia was observed only in eight more subjects during treatment (4.9%).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Acne was noted in 12 subjects (7.4%). None of these subjects was discontinued because of acne.</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Prostate size was not assessed by ultrasound but was assessed during digital rectal examinations and found to be enlarged in 23 subjects (14%) at any time in the study. Most of these patients had enlarged prostate at baseline assessment.</a:t>
            </a:r>
          </a:p>
          <a:p>
            <a:endParaRPr lang="en-GB" sz="900" b="1" dirty="0">
              <a:latin typeface="Arial" panose="020B0604020202020204" pitchFamily="34" charset="0"/>
              <a:ea typeface="Verdana" panose="020B060403050404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495376"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495376"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074487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5564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212E-CC80-4343-822E-467350174EB9}" type="slidenum">
              <a:rPr kumimoji="0" lang="en-US" sz="1800" b="0" i="0" u="none" strike="noStrike" kern="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4036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95376">
              <a:defRPr/>
            </a:pPr>
            <a:r>
              <a:rPr lang="en-US" sz="1000" dirty="0"/>
              <a:t>What do competitor SPCs say about contraindications regarding prostate cancer?</a:t>
            </a:r>
          </a:p>
          <a:p>
            <a:pPr defTabSz="495376">
              <a:defRPr/>
            </a:pPr>
            <a:endParaRPr lang="en-US" sz="1000" dirty="0"/>
          </a:p>
          <a:p>
            <a:pPr defTabSz="495376">
              <a:defRPr/>
            </a:pPr>
            <a:r>
              <a:rPr lang="en-US" sz="1000" u="sng" dirty="0" err="1"/>
              <a:t>Tostran</a:t>
            </a:r>
            <a:r>
              <a:rPr lang="en-US" sz="1000" u="sng" dirty="0"/>
              <a:t> 2% gel Summary of Product Characteristics February 2017:</a:t>
            </a:r>
          </a:p>
          <a:p>
            <a:pPr marL="185766" indent="-185766">
              <a:buFont typeface="Arial"/>
              <a:buChar char="•"/>
            </a:pPr>
            <a:r>
              <a:rPr lang="en-US" sz="1000" dirty="0"/>
              <a:t>Contraindicated in cases of known or suspected carcinoma of the breast or the prostate </a:t>
            </a:r>
          </a:p>
          <a:p>
            <a:pPr marL="185766" indent="-185766">
              <a:buFont typeface="Arial"/>
              <a:buChar char="•"/>
            </a:pPr>
            <a:r>
              <a:rPr lang="en-US" sz="1000" dirty="0"/>
              <a:t>Androgens may accelerate the progression of subclinical prostatic cancer and benign prostatic hyperplasia</a:t>
            </a:r>
          </a:p>
          <a:p>
            <a:pPr marL="185766" indent="-185766">
              <a:buFont typeface="Arial"/>
              <a:buChar char="•"/>
            </a:pPr>
            <a:r>
              <a:rPr lang="en-GB" sz="1000" dirty="0"/>
              <a:t>Data on prostate cancer risk in association with testosterone therapy are inconclusive</a:t>
            </a:r>
            <a:endParaRPr lang="en-US" sz="1000" dirty="0"/>
          </a:p>
          <a:p>
            <a:pPr defTabSz="495376">
              <a:defRPr/>
            </a:pPr>
            <a:endParaRPr lang="en-US" sz="1000" dirty="0"/>
          </a:p>
          <a:p>
            <a:pPr defTabSz="495376">
              <a:defRPr/>
            </a:pPr>
            <a:r>
              <a:rPr lang="en-US" sz="1000" u="sng" dirty="0" err="1"/>
              <a:t>Testavan</a:t>
            </a:r>
            <a:r>
              <a:rPr lang="en-US" sz="1000" u="sng" dirty="0"/>
              <a:t> 20 mg/g Summary of Product Characteristics September 2018:</a:t>
            </a:r>
          </a:p>
          <a:p>
            <a:pPr marL="185766" indent="-185766" defTabSz="495376">
              <a:buFont typeface="Arial"/>
              <a:buChar char="•"/>
              <a:defRPr/>
            </a:pPr>
            <a:r>
              <a:rPr lang="en-US" sz="1000" dirty="0"/>
              <a:t>Contraindicated incases of known or suspected carcinoma of the breast or the prostate </a:t>
            </a:r>
          </a:p>
          <a:p>
            <a:pPr marL="185766" indent="-185766" defTabSz="495376">
              <a:buFont typeface="Arial"/>
              <a:buChar char="•"/>
              <a:defRPr/>
            </a:pPr>
            <a:r>
              <a:rPr lang="en-US" sz="1000" dirty="0"/>
              <a:t>Androgens may accelerate the progression of subclinical prostatic cancer and benign prostatic hyperplasia</a:t>
            </a:r>
          </a:p>
          <a:p>
            <a:pPr marL="185766" indent="-185766">
              <a:buFont typeface="Arial"/>
              <a:buChar char="•"/>
            </a:pPr>
            <a:r>
              <a:rPr lang="en-GB" sz="1000" dirty="0"/>
              <a:t>Data on prostate cancer risk in association with testosterone therapy are inconclusive</a:t>
            </a:r>
            <a:endParaRPr lang="en-US" sz="1000" dirty="0"/>
          </a:p>
          <a:p>
            <a:pPr defTabSz="495376">
              <a:defRPr/>
            </a:pPr>
            <a:endParaRPr lang="en-US" sz="1000" dirty="0"/>
          </a:p>
          <a:p>
            <a:pPr defTabSz="495376">
              <a:defRPr/>
            </a:pPr>
            <a:r>
              <a:rPr lang="en-US" sz="1000" u="sng" dirty="0" err="1"/>
              <a:t>Nebido</a:t>
            </a:r>
            <a:r>
              <a:rPr lang="en-US" sz="1000" u="sng" dirty="0"/>
              <a:t> 1000mg/4ml Summary of Product Characteristics October 2018: </a:t>
            </a:r>
            <a:endParaRPr lang="en-US" sz="1000" dirty="0"/>
          </a:p>
          <a:p>
            <a:pPr marL="185766" indent="-185766">
              <a:buFont typeface="Arial"/>
              <a:buChar char="•"/>
            </a:pPr>
            <a:r>
              <a:rPr lang="en-US" sz="1000" dirty="0"/>
              <a:t>Contraindicated in men with androgen dependent carcinoma of the prostate or of the male mammary gland</a:t>
            </a:r>
          </a:p>
          <a:p>
            <a:pPr marL="185766" indent="-185766" defTabSz="495376">
              <a:buFont typeface="Arial"/>
              <a:buChar char="•"/>
              <a:defRPr/>
            </a:pPr>
            <a:r>
              <a:rPr lang="en-US" sz="1000" dirty="0"/>
              <a:t>Androgens may accelerate the progression of subclinical prostatic cancer and benign prostatic hyperplasia</a:t>
            </a:r>
          </a:p>
          <a:p>
            <a:pPr marL="185766" indent="-185766">
              <a:buFont typeface="Arial"/>
              <a:buChar char="•"/>
            </a:pPr>
            <a:endParaRPr lang="en-US" sz="1000" u="sng" dirty="0"/>
          </a:p>
          <a:p>
            <a:pPr defTabSz="495376">
              <a:defRPr/>
            </a:pPr>
            <a:r>
              <a:rPr lang="en-US" sz="1000" u="sng" dirty="0" err="1"/>
              <a:t>Sustanon</a:t>
            </a:r>
            <a:r>
              <a:rPr lang="en-US" sz="1000" u="sng" dirty="0"/>
              <a:t> 250, 250mg/ml Summary of Product Characteristics January 2017: </a:t>
            </a:r>
            <a:endParaRPr lang="en-US" sz="1000" dirty="0"/>
          </a:p>
          <a:p>
            <a:pPr marL="185766" indent="-185766" defTabSz="495376">
              <a:buFont typeface="Arial"/>
              <a:buChar char="•"/>
              <a:defRPr/>
            </a:pPr>
            <a:r>
              <a:rPr lang="en-US" sz="1000" dirty="0"/>
              <a:t>Contraindicated in cases of known or suspected carcinoma of the breast or the prostate </a:t>
            </a:r>
          </a:p>
          <a:p>
            <a:pPr marL="0" indent="0" defTabSz="495376">
              <a:buFont typeface="Arial"/>
              <a:buNone/>
              <a:defRPr/>
            </a:pPr>
            <a:endParaRPr lang="en-US" sz="1000" dirty="0"/>
          </a:p>
          <a:p>
            <a:pPr marL="0" indent="0" defTabSz="495376">
              <a:buFont typeface="Arial"/>
              <a:buNone/>
              <a:defRPr/>
            </a:pPr>
            <a:r>
              <a:rPr lang="it-IT" sz="1000" u="sng" dirty="0"/>
              <a:t>Restandol® Testocaps 40 mg capsule Summary of Product Characteristics March 2019:</a:t>
            </a:r>
          </a:p>
          <a:p>
            <a:pPr marL="171450" marR="0" lvl="0" indent="-171450" algn="l" defTabSz="49537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Contraindicated in cases of known or suspected carcinoma of the breast or the prostate </a:t>
            </a:r>
          </a:p>
          <a:p>
            <a:pPr marL="0" marR="0" lvl="0" indent="0" algn="l" defTabSz="495376"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dirty="0"/>
          </a:p>
          <a:p>
            <a:pPr marL="0" indent="0" defTabSz="495376">
              <a:buFont typeface="Arial"/>
              <a:buNone/>
              <a:defRPr/>
            </a:pPr>
            <a:r>
              <a:rPr lang="en-US" sz="1000" u="sng" dirty="0"/>
              <a:t>Testosterone </a:t>
            </a:r>
            <a:r>
              <a:rPr lang="en-US" sz="1000" u="sng" dirty="0" err="1"/>
              <a:t>Enantate</a:t>
            </a:r>
            <a:r>
              <a:rPr lang="en-US" sz="1000" u="sng" dirty="0"/>
              <a:t> Ampoules Summary of Product Characteristics Dec 2016</a:t>
            </a:r>
          </a:p>
          <a:p>
            <a:pPr marL="171450" indent="-171450" defTabSz="495376">
              <a:buFont typeface="Arial" panose="020B0604020202020204" pitchFamily="34" charset="0"/>
              <a:buChar char="•"/>
              <a:defRPr/>
            </a:pPr>
            <a:r>
              <a:rPr lang="en-GB" sz="1000" dirty="0"/>
              <a:t>Contraindicated in Androgen-dependent carcinoma of the prostate or of the male mammary gland</a:t>
            </a:r>
          </a:p>
          <a:p>
            <a:pPr marL="171450" indent="-171450" defTabSz="495376">
              <a:buFont typeface="Arial" panose="020B0604020202020204" pitchFamily="34" charset="0"/>
              <a:buChar char="•"/>
              <a:defRPr/>
            </a:pPr>
            <a:r>
              <a:rPr lang="en-GB" sz="1000" dirty="0"/>
              <a:t>Older patients treated with androgens may be at increased risk for the development of prostatic hyperplasia. Although there are no clear indications that androgens actually generate prostatic carcinoma, these can enhance the growth of any existing prostatic carcinoma. Therefore carcinoma of the prostate has to be excluded before starting therapy with testosterone preparations.</a:t>
            </a:r>
          </a:p>
          <a:p>
            <a:pPr marL="0" indent="0" defTabSz="495376">
              <a:buFont typeface="Arial"/>
              <a:buNone/>
              <a:defRPr/>
            </a:pPr>
            <a:endParaRPr lang="en-US" sz="1000" dirty="0"/>
          </a:p>
          <a:p>
            <a:pPr marL="0" indent="0" defTabSz="495376">
              <a:buFont typeface="Arial"/>
              <a:buNone/>
              <a:defRPr/>
            </a:pPr>
            <a:r>
              <a:rPr lang="en-US" sz="1000" b="1" dirty="0" err="1"/>
              <a:t>Testim</a:t>
            </a:r>
            <a:r>
              <a:rPr lang="en-US" sz="1000" b="1" dirty="0"/>
              <a:t> although still licensed for use is no longer marketed by Ferring Pharmaceuticals </a:t>
            </a:r>
          </a:p>
          <a:p>
            <a:pPr marL="0" indent="0" defTabSz="495376">
              <a:buFont typeface="Arial"/>
              <a:buNone/>
              <a:defRPr/>
            </a:pPr>
            <a:r>
              <a:rPr lang="en-US" sz="1000" dirty="0"/>
              <a:t>(ref: https://www.prescriber.org.uk/2018/01/notice-of-testim-discontinuation/ )</a:t>
            </a:r>
          </a:p>
          <a:p>
            <a:pPr marL="185766" indent="-185766" defTabSz="495376">
              <a:buFont typeface="Arial"/>
              <a:buChar char="•"/>
              <a:defRPr/>
            </a:pPr>
            <a:endParaRPr lang="en-US" sz="1000" u="sn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6184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4986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5743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“A simple analogy is the dehydrated house plant that grows lushly when it finally receives water; yet once adequately watered any further growth will depend on factors other than the relative abundance of water.”</a:t>
            </a:r>
          </a:p>
          <a:p>
            <a:endParaRPr lang="en-US" sz="1000" dirty="0"/>
          </a:p>
          <a:p>
            <a:r>
              <a:rPr lang="en-US" sz="1000" u="sng" dirty="0"/>
              <a:t>Reference</a:t>
            </a:r>
          </a:p>
          <a:p>
            <a:pPr defTabSz="495376">
              <a:defRPr/>
            </a:pPr>
            <a:r>
              <a:rPr lang="en-GB" sz="1000" dirty="0" err="1"/>
              <a:t>Morgentaler</a:t>
            </a:r>
            <a:r>
              <a:rPr lang="en-GB" sz="1000" dirty="0"/>
              <a:t> A </a:t>
            </a:r>
            <a:r>
              <a:rPr lang="en-GB" sz="1000" i="1" dirty="0"/>
              <a:t>et al. Eur </a:t>
            </a:r>
            <a:r>
              <a:rPr lang="en-GB" sz="1000" i="1" dirty="0" err="1"/>
              <a:t>Urol</a:t>
            </a:r>
            <a:r>
              <a:rPr lang="en-GB" sz="1000" i="1" dirty="0"/>
              <a:t> </a:t>
            </a:r>
            <a:r>
              <a:rPr lang="en-GB" sz="1000" dirty="0"/>
              <a:t>2009; 55: 310–21</a:t>
            </a:r>
            <a:r>
              <a:rPr lang="en-SG" sz="1000" dirty="0"/>
              <a:t>.</a:t>
            </a:r>
            <a:endParaRPr lang="en-GB" sz="1000" dirty="0"/>
          </a:p>
          <a:p>
            <a:endParaRPr lang="en-US" sz="10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772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48E1F381-36BF-45F0-B2B3-A5D8BE56930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015012-98FE-4F4F-8BEF-6C017F21BA1A}" type="slidenum">
              <a:rPr lang="en-GB" altLang="fr-FR"/>
              <a:pPr>
                <a:spcBef>
                  <a:spcPct val="0"/>
                </a:spcBef>
              </a:pPr>
              <a:t>11</a:t>
            </a:fld>
            <a:endParaRPr lang="en-GB" altLang="fr-FR"/>
          </a:p>
        </p:txBody>
      </p:sp>
      <p:sp>
        <p:nvSpPr>
          <p:cNvPr id="63491" name="Rectangle 2">
            <a:extLst>
              <a:ext uri="{FF2B5EF4-FFF2-40B4-BE49-F238E27FC236}">
                <a16:creationId xmlns:a16="http://schemas.microsoft.com/office/drawing/2014/main" id="{AD9668E5-2872-4983-A2E6-D4EF61464D92}"/>
              </a:ext>
            </a:extLst>
          </p:cNvPr>
          <p:cNvSpPr>
            <a:spLocks noGrp="1" noRot="1" noChangeAspect="1" noChangeArrowheads="1" noTextEdit="1"/>
          </p:cNvSpPr>
          <p:nvPr>
            <p:ph type="sldImg"/>
          </p:nvPr>
        </p:nvSpPr>
        <p:spPr>
          <a:xfrm>
            <a:off x="1144588" y="685800"/>
            <a:ext cx="4572000" cy="3429000"/>
          </a:xfrm>
          <a:ln/>
        </p:spPr>
      </p:sp>
      <p:sp>
        <p:nvSpPr>
          <p:cNvPr id="63492" name="Rectangle 3">
            <a:extLst>
              <a:ext uri="{FF2B5EF4-FFF2-40B4-BE49-F238E27FC236}">
                <a16:creationId xmlns:a16="http://schemas.microsoft.com/office/drawing/2014/main" id="{320F869B-CE20-4BD0-8E6A-088C76CF297B}"/>
              </a:ext>
            </a:extLst>
          </p:cNvPr>
          <p:cNvSpPr>
            <a:spLocks noGrp="1" noChangeArrowheads="1"/>
          </p:cNvSpPr>
          <p:nvPr>
            <p:ph type="body" idx="1"/>
          </p:nvPr>
        </p:nvSpPr>
        <p:spPr>
          <a:noFill/>
        </p:spPr>
        <p:txBody>
          <a:bodyPr/>
          <a:lstStyle/>
          <a:p>
            <a:pPr eaLnBrk="1" hangingPunct="1"/>
            <a:endParaRPr lang="de-DE" altLang="fr-FR">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807" indent="-197807">
              <a:spcAft>
                <a:spcPts val="650"/>
              </a:spcAft>
              <a:buFont typeface="Arial"/>
              <a:buChar char="•"/>
            </a:pPr>
            <a:r>
              <a:rPr lang="en-GB" sz="1000" dirty="0"/>
              <a:t>Results from studies included in this review were not consistent and therefore it is not possible to demonstrate conclusively what the relationship between TT and </a:t>
            </a:r>
            <a:r>
              <a:rPr lang="en-GB" sz="1000" dirty="0" err="1"/>
              <a:t>pCA</a:t>
            </a:r>
            <a:r>
              <a:rPr lang="en-GB" sz="1000" dirty="0"/>
              <a:t> is. </a:t>
            </a:r>
          </a:p>
          <a:p>
            <a:pPr marL="197807" indent="-197807">
              <a:spcAft>
                <a:spcPts val="650"/>
              </a:spcAft>
              <a:buFont typeface="Arial"/>
              <a:buChar char="•"/>
            </a:pPr>
            <a:r>
              <a:rPr lang="en-GB" sz="1000" dirty="0"/>
              <a:t>Because of this inconsistency, the contraindications and warnings in the testosterone product licenses exist.</a:t>
            </a:r>
          </a:p>
          <a:p>
            <a:pPr>
              <a:spcAft>
                <a:spcPts val="650"/>
              </a:spcAft>
            </a:pPr>
            <a:endParaRPr lang="en-US" sz="1000" u="sng" dirty="0"/>
          </a:p>
          <a:p>
            <a:pPr>
              <a:spcAft>
                <a:spcPts val="650"/>
              </a:spcAft>
            </a:pPr>
            <a:r>
              <a:rPr lang="en-US" sz="1000" u="sng" dirty="0"/>
              <a:t>Reference</a:t>
            </a:r>
          </a:p>
          <a:p>
            <a:pPr defTabSz="495376">
              <a:spcAft>
                <a:spcPts val="650"/>
              </a:spcAft>
              <a:defRPr/>
            </a:pPr>
            <a:r>
              <a:rPr lang="en-GB" sz="1000" dirty="0" err="1"/>
              <a:t>Klap</a:t>
            </a:r>
            <a:r>
              <a:rPr lang="en-GB" sz="1000" dirty="0"/>
              <a:t> J </a:t>
            </a:r>
            <a:r>
              <a:rPr lang="en-GB" sz="1000" i="1" dirty="0"/>
              <a:t>et al. J </a:t>
            </a:r>
            <a:r>
              <a:rPr lang="en-GB" sz="1000" i="1" dirty="0" err="1"/>
              <a:t>Urol</a:t>
            </a:r>
            <a:r>
              <a:rPr lang="en-GB" sz="1000" i="1" dirty="0"/>
              <a:t> </a:t>
            </a:r>
            <a:r>
              <a:rPr lang="en-GB" sz="1000" dirty="0"/>
              <a:t>2015; 193: 403–13.</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7322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1F4DC-DE03-428B-A6B8-D099DE2AC6B9}"/>
              </a:ext>
            </a:extLst>
          </p:cNvPr>
          <p:cNvSpPr>
            <a:spLocks noGrp="1"/>
          </p:cNvSpPr>
          <p:nvPr>
            <p:ph type="ctrTitle" hasCustomPrompt="1"/>
          </p:nvPr>
        </p:nvSpPr>
        <p:spPr>
          <a:xfrm>
            <a:off x="670956" y="457200"/>
            <a:ext cx="10474037" cy="1960050"/>
          </a:xfrm>
        </p:spPr>
        <p:txBody>
          <a:bodyPr anchor="b"/>
          <a:lstStyle>
            <a:lvl1pPr algn="l">
              <a:defRPr sz="4800"/>
            </a:lvl1pPr>
          </a:lstStyle>
          <a:p>
            <a:r>
              <a:rPr lang="en-US" dirty="0"/>
              <a:t>HERE IS THE MAIN TITLE</a:t>
            </a:r>
            <a:endParaRPr lang="en-GB" dirty="0"/>
          </a:p>
        </p:txBody>
      </p:sp>
      <p:sp>
        <p:nvSpPr>
          <p:cNvPr id="3" name="Subtitle 2">
            <a:extLst>
              <a:ext uri="{FF2B5EF4-FFF2-40B4-BE49-F238E27FC236}">
                <a16:creationId xmlns:a16="http://schemas.microsoft.com/office/drawing/2014/main" id="{C64935D9-ED78-4CDD-BA44-DB51FE9C22E4}"/>
              </a:ext>
            </a:extLst>
          </p:cNvPr>
          <p:cNvSpPr>
            <a:spLocks noGrp="1"/>
          </p:cNvSpPr>
          <p:nvPr>
            <p:ph type="subTitle" idx="1"/>
          </p:nvPr>
        </p:nvSpPr>
        <p:spPr>
          <a:xfrm>
            <a:off x="706581" y="2601119"/>
            <a:ext cx="8473045" cy="2481520"/>
          </a:xfrm>
        </p:spPr>
        <p:txBody>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37310BBD-AEFC-4104-A139-A21286FF97A9}"/>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5" name="Footer Placeholder 4">
            <a:extLst>
              <a:ext uri="{FF2B5EF4-FFF2-40B4-BE49-F238E27FC236}">
                <a16:creationId xmlns:a16="http://schemas.microsoft.com/office/drawing/2014/main" id="{BF8AB2A1-A7A6-4581-BB46-7DE3C97F7D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E9B314-D687-47AA-957E-11B89CAB37B1}"/>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860713091"/>
      </p:ext>
    </p:extLst>
  </p:cSld>
  <p:clrMapOvr>
    <a:masterClrMapping/>
  </p:clrMapOvr>
  <p:extLst>
    <p:ext uri="{DCECCB84-F9BA-43D5-87BE-67443E8EF086}">
      <p15:sldGuideLst xmlns:p15="http://schemas.microsoft.com/office/powerpoint/2012/main">
        <p15:guide id="1" orient="horz" pos="2160">
          <p15:clr>
            <a:srgbClr val="FBAE40"/>
          </p15:clr>
        </p15:guide>
        <p15:guide id="2" pos="234">
          <p15:clr>
            <a:srgbClr val="FBAE40"/>
          </p15:clr>
        </p15:guide>
        <p15:guide id="3" pos="7106">
          <p15:clr>
            <a:srgbClr val="FBAE40"/>
          </p15:clr>
        </p15:guide>
        <p15:guide id="4" orient="horz" pos="187">
          <p15:clr>
            <a:srgbClr val="FBAE40"/>
          </p15:clr>
        </p15:guide>
        <p15:guide id="5" orient="horz" pos="4247">
          <p15:clr>
            <a:srgbClr val="FBAE40"/>
          </p15:clr>
        </p15:guide>
        <p15:guide id="6" pos="1005">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A3F3C-72B0-4542-8401-A719D3F3BF41}"/>
              </a:ext>
            </a:extLst>
          </p:cNvPr>
          <p:cNvSpPr>
            <a:spLocks noGrp="1"/>
          </p:cNvSpPr>
          <p:nvPr>
            <p:ph type="title" hasCustomPrompt="1"/>
          </p:nvPr>
        </p:nvSpPr>
        <p:spPr/>
        <p:txBody>
          <a:bodyPr/>
          <a:lstStyle>
            <a:lvl1pPr>
              <a:defRPr sz="3600"/>
            </a:lvl1p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id="{59EA80C7-1B9A-4454-80C3-6D83A051FB14}"/>
              </a:ext>
            </a:extLst>
          </p:cNvPr>
          <p:cNvSpPr>
            <a:spLocks noGrp="1"/>
          </p:cNvSpPr>
          <p:nvPr>
            <p:ph type="body" orient="vert" idx="1"/>
          </p:nvPr>
        </p:nvSpPr>
        <p:spPr>
          <a:xfrm>
            <a:off x="1595437" y="1813750"/>
            <a:ext cx="9793287" cy="396359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95A4362-C09C-4C17-B12F-EBEE6E91148B}"/>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5" name="Footer Placeholder 4">
            <a:extLst>
              <a:ext uri="{FF2B5EF4-FFF2-40B4-BE49-F238E27FC236}">
                <a16:creationId xmlns:a16="http://schemas.microsoft.com/office/drawing/2014/main" id="{48EA6B0E-33BE-4305-B447-D03F4A203A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A487E8-9DC1-4516-A8D6-5F9948381829}"/>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407776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E2248D-9E44-4D54-AB28-48CE9512DF6F}"/>
              </a:ext>
            </a:extLst>
          </p:cNvPr>
          <p:cNvSpPr>
            <a:spLocks noGrp="1"/>
          </p:cNvSpPr>
          <p:nvPr>
            <p:ph type="title" orient="vert" hasCustomPrompt="1"/>
          </p:nvPr>
        </p:nvSpPr>
        <p:spPr>
          <a:xfrm>
            <a:off x="8724900" y="365125"/>
            <a:ext cx="2628900" cy="5430033"/>
          </a:xfrm>
        </p:spPr>
        <p:txBody>
          <a:bodyPr vert="eaVert"/>
          <a:lstStyle>
            <a:lvl1pPr>
              <a:defRPr sz="3600"/>
            </a:lvl1p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id="{3B64EB79-FC22-4D6A-B30B-8BBB87ADE3EC}"/>
              </a:ext>
            </a:extLst>
          </p:cNvPr>
          <p:cNvSpPr>
            <a:spLocks noGrp="1"/>
          </p:cNvSpPr>
          <p:nvPr>
            <p:ph type="body" orient="vert" idx="1"/>
          </p:nvPr>
        </p:nvSpPr>
        <p:spPr>
          <a:xfrm>
            <a:off x="838200" y="365125"/>
            <a:ext cx="7734300" cy="543003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B97EF15F-7695-422E-8136-2E3719E38EFF}"/>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5" name="Footer Placeholder 4">
            <a:extLst>
              <a:ext uri="{FF2B5EF4-FFF2-40B4-BE49-F238E27FC236}">
                <a16:creationId xmlns:a16="http://schemas.microsoft.com/office/drawing/2014/main" id="{5F31E0BD-0534-4C88-A8C0-9D98EC96F0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B5EB4F-35B8-436F-953B-1FE1CB1A3B5F}"/>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3871533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 1 slid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a:solidFill>
                  <a:schemeClr val="tx2"/>
                </a:solidFill>
              </a:defRPr>
            </a:lvl1pPr>
          </a:lstStyle>
          <a:p>
            <a:r>
              <a:rPr lang="en-US" dirty="0"/>
              <a:t>Click to edit 1-line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1314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 1 slid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a:solidFill>
                  <a:schemeClr val="tx2"/>
                </a:solidFill>
              </a:defRPr>
            </a:lvl1pPr>
          </a:lstStyle>
          <a:p>
            <a:r>
              <a:rPr lang="en-US" dirty="0"/>
              <a:t>Click to edit 1-line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a:extLst>
              <a:ext uri="{FF2B5EF4-FFF2-40B4-BE49-F238E27FC236}">
                <a16:creationId xmlns:a16="http://schemas.microsoft.com/office/drawing/2014/main" id="{3094C8B9-0262-482A-9539-E34D21D75997}"/>
              </a:ext>
            </a:extLst>
          </p:cNvPr>
          <p:cNvSpPr>
            <a:spLocks noGrp="1"/>
          </p:cNvSpPr>
          <p:nvPr>
            <p:ph type="body" sz="quarter" idx="11" hasCustomPrompt="1"/>
          </p:nvPr>
        </p:nvSpPr>
        <p:spPr>
          <a:xfrm>
            <a:off x="0" y="5966179"/>
            <a:ext cx="12192000" cy="232115"/>
          </a:xfrm>
        </p:spPr>
        <p:txBody>
          <a:bodyPr anchor="b" anchorCtr="0">
            <a:spAutoFit/>
          </a:bodyPr>
          <a:lstStyle>
            <a:lvl1pPr marL="0" indent="0">
              <a:buFontTx/>
              <a:buNone/>
              <a:defRPr sz="1000"/>
            </a:lvl1pPr>
            <a:lvl2pPr marL="457200"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en-US" dirty="0"/>
              <a:t>Reference</a:t>
            </a:r>
            <a:endParaRPr lang="en-GB" dirty="0"/>
          </a:p>
        </p:txBody>
      </p:sp>
    </p:spTree>
    <p:extLst>
      <p:ext uri="{BB962C8B-B14F-4D97-AF65-F5344CB8AC3E}">
        <p14:creationId xmlns:p14="http://schemas.microsoft.com/office/powerpoint/2010/main" val="421315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57E3E-461D-448D-BC3C-443911F7B654}"/>
              </a:ext>
            </a:extLst>
          </p:cNvPr>
          <p:cNvSpPr>
            <a:spLocks noGrp="1"/>
          </p:cNvSpPr>
          <p:nvPr>
            <p:ph type="title" hasCustomPrompt="1"/>
          </p:nvPr>
        </p:nvSpPr>
        <p:spPr>
          <a:xfrm>
            <a:off x="694708" y="483651"/>
            <a:ext cx="10652454" cy="1774104"/>
          </a:xfrm>
        </p:spPr>
        <p:txBody>
          <a:bodyPr/>
          <a:lstStyle>
            <a:lvl1pPr>
              <a:defRPr sz="36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AD39C72-89A7-4E43-B23E-1E4F002FE5B3}"/>
              </a:ext>
            </a:extLst>
          </p:cNvPr>
          <p:cNvSpPr>
            <a:spLocks noGrp="1"/>
          </p:cNvSpPr>
          <p:nvPr>
            <p:ph idx="1"/>
          </p:nvPr>
        </p:nvSpPr>
        <p:spPr>
          <a:xfrm>
            <a:off x="688767" y="2612570"/>
            <a:ext cx="10617529" cy="3141025"/>
          </a:xfrm>
        </p:spPr>
        <p:txBody>
          <a:bodyPr/>
          <a:lstStyle>
            <a:lvl1pPr>
              <a:buClr>
                <a:schemeClr val="tx1"/>
              </a:buClr>
              <a:buFont typeface="Wingdings" panose="05000000000000000000" pitchFamily="2" charset="2"/>
              <a:buChar char="§"/>
              <a:defRPr sz="2400"/>
            </a:lvl1pPr>
            <a:lvl2pPr>
              <a:buClr>
                <a:schemeClr val="tx1"/>
              </a:buClr>
              <a:buFont typeface="Wingdings" panose="05000000000000000000" pitchFamily="2" charset="2"/>
              <a:buChar char="§"/>
              <a:defRPr sz="2000"/>
            </a:lvl2pPr>
            <a:lvl3pPr>
              <a:buClr>
                <a:schemeClr val="tx1"/>
              </a:buClr>
              <a:buFont typeface="Wingdings" panose="05000000000000000000" pitchFamily="2" charset="2"/>
              <a:buChar char="§"/>
              <a:defRPr sz="1800"/>
            </a:lvl3pPr>
            <a:lvl4pPr>
              <a:buClr>
                <a:schemeClr val="tx1"/>
              </a:buClr>
              <a:buFont typeface="Wingdings" panose="05000000000000000000" pitchFamily="2" charset="2"/>
              <a:buChar char="§"/>
              <a:defRPr sz="1600"/>
            </a:lvl4pPr>
            <a:lvl5pPr>
              <a:buClr>
                <a:schemeClr val="tx1"/>
              </a:buClr>
              <a:buFont typeface="Wingdings" panose="05000000000000000000" pitchFamily="2" charset="2"/>
              <a:buChar cha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EE4DDDE-EFC3-46D0-8447-311BF249F18D}"/>
              </a:ext>
            </a:extLst>
          </p:cNvPr>
          <p:cNvSpPr>
            <a:spLocks noGrp="1"/>
          </p:cNvSpPr>
          <p:nvPr>
            <p:ph type="dt" sz="half" idx="10"/>
          </p:nvPr>
        </p:nvSpPr>
        <p:spPr/>
        <p:txBody>
          <a:bodyPr/>
          <a:lstStyle>
            <a:lvl1pPr>
              <a:defRPr>
                <a:solidFill>
                  <a:schemeClr val="tx1">
                    <a:lumMod val="20000"/>
                    <a:lumOff val="80000"/>
                  </a:schemeClr>
                </a:solidFill>
              </a:defRPr>
            </a:lvl1pPr>
          </a:lstStyle>
          <a:p>
            <a:fld id="{E7B736C5-0A92-4502-AA74-B995BDCF208A}" type="datetimeFigureOut">
              <a:rPr lang="en-GB" smtClean="0"/>
              <a:pPr/>
              <a:t>27/03/2021</a:t>
            </a:fld>
            <a:endParaRPr lang="en-GB" dirty="0"/>
          </a:p>
        </p:txBody>
      </p:sp>
      <p:sp>
        <p:nvSpPr>
          <p:cNvPr id="5" name="Footer Placeholder 4">
            <a:extLst>
              <a:ext uri="{FF2B5EF4-FFF2-40B4-BE49-F238E27FC236}">
                <a16:creationId xmlns:a16="http://schemas.microsoft.com/office/drawing/2014/main" id="{DE061B96-1EB1-4186-AC99-9CE56E80D81B}"/>
              </a:ext>
            </a:extLst>
          </p:cNvPr>
          <p:cNvSpPr>
            <a:spLocks noGrp="1"/>
          </p:cNvSpPr>
          <p:nvPr>
            <p:ph type="ftr" sz="quarter" idx="11"/>
          </p:nvPr>
        </p:nvSpPr>
        <p:spPr/>
        <p:txBody>
          <a:bodyPr/>
          <a:lstStyle>
            <a:lvl1pPr>
              <a:defRPr>
                <a:solidFill>
                  <a:schemeClr val="tx1">
                    <a:lumMod val="20000"/>
                    <a:lumOff val="80000"/>
                  </a:schemeClr>
                </a:solidFill>
              </a:defRPr>
            </a:lvl1pPr>
          </a:lstStyle>
          <a:p>
            <a:endParaRPr lang="en-GB" dirty="0">
              <a:solidFill>
                <a:schemeClr val="tx1">
                  <a:lumMod val="20000"/>
                  <a:lumOff val="80000"/>
                </a:schemeClr>
              </a:solidFill>
            </a:endParaRPr>
          </a:p>
        </p:txBody>
      </p:sp>
      <p:sp>
        <p:nvSpPr>
          <p:cNvPr id="6" name="Slide Number Placeholder 5">
            <a:extLst>
              <a:ext uri="{FF2B5EF4-FFF2-40B4-BE49-F238E27FC236}">
                <a16:creationId xmlns:a16="http://schemas.microsoft.com/office/drawing/2014/main" id="{5C9DBE08-DC3D-4503-9D13-C5B2020B13D9}"/>
              </a:ext>
            </a:extLst>
          </p:cNvPr>
          <p:cNvSpPr>
            <a:spLocks noGrp="1"/>
          </p:cNvSpPr>
          <p:nvPr>
            <p:ph type="sldNum" sz="quarter" idx="12"/>
          </p:nvPr>
        </p:nvSpPr>
        <p:spPr/>
        <p:txBody>
          <a:bodyPr/>
          <a:lstStyle>
            <a:lvl1pPr>
              <a:defRPr>
                <a:solidFill>
                  <a:schemeClr val="tx1">
                    <a:lumMod val="20000"/>
                    <a:lumOff val="80000"/>
                  </a:schemeClr>
                </a:solidFill>
              </a:defRPr>
            </a:lvl1pPr>
          </a:lstStyle>
          <a:p>
            <a:fld id="{24443D20-B41A-4E7F-B431-D4A85DE2CB5E}" type="slidenum">
              <a:rPr lang="en-GB" smtClean="0"/>
              <a:pPr/>
              <a:t>‹#›</a:t>
            </a:fld>
            <a:endParaRPr lang="en-GB" dirty="0">
              <a:solidFill>
                <a:schemeClr val="tx1">
                  <a:lumMod val="20000"/>
                  <a:lumOff val="80000"/>
                </a:schemeClr>
              </a:solidFill>
            </a:endParaRPr>
          </a:p>
        </p:txBody>
      </p:sp>
    </p:spTree>
    <p:extLst>
      <p:ext uri="{BB962C8B-B14F-4D97-AF65-F5344CB8AC3E}">
        <p14:creationId xmlns:p14="http://schemas.microsoft.com/office/powerpoint/2010/main" val="1851301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09D69-5867-4F94-B7CC-C5D5DE9EA867}"/>
              </a:ext>
            </a:extLst>
          </p:cNvPr>
          <p:cNvSpPr>
            <a:spLocks noGrp="1"/>
          </p:cNvSpPr>
          <p:nvPr>
            <p:ph type="title" hasCustomPrompt="1"/>
          </p:nvPr>
        </p:nvSpPr>
        <p:spPr>
          <a:xfrm>
            <a:off x="701213" y="1709738"/>
            <a:ext cx="10640007" cy="2852737"/>
          </a:xfrm>
        </p:spPr>
        <p:txBody>
          <a:bodyPr anchor="b"/>
          <a:lstStyle>
            <a:lvl1pPr>
              <a:defRPr sz="36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D5423864-DFF3-4FD3-B035-8111D2A02C04}"/>
              </a:ext>
            </a:extLst>
          </p:cNvPr>
          <p:cNvSpPr>
            <a:spLocks noGrp="1"/>
          </p:cNvSpPr>
          <p:nvPr>
            <p:ph type="body" idx="1"/>
          </p:nvPr>
        </p:nvSpPr>
        <p:spPr>
          <a:xfrm>
            <a:off x="707152" y="4589463"/>
            <a:ext cx="10640007" cy="1045379"/>
          </a:xfrm>
        </p:spPr>
        <p:txBody>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644B5D1-BA80-473B-99D2-40AC1A142664}"/>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5" name="Footer Placeholder 4">
            <a:extLst>
              <a:ext uri="{FF2B5EF4-FFF2-40B4-BE49-F238E27FC236}">
                <a16:creationId xmlns:a16="http://schemas.microsoft.com/office/drawing/2014/main" id="{7748CC5B-AFC8-48CF-B0F4-FDB5D36F6A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ECAC44-1422-465F-A1E2-44EEC09C3B5F}"/>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44020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81708-F5FF-48FA-B940-8B639C81ADD5}"/>
              </a:ext>
            </a:extLst>
          </p:cNvPr>
          <p:cNvSpPr>
            <a:spLocks noGrp="1"/>
          </p:cNvSpPr>
          <p:nvPr>
            <p:ph type="title" hasCustomPrompt="1"/>
          </p:nvPr>
        </p:nvSpPr>
        <p:spPr>
          <a:xfrm>
            <a:off x="706579" y="365125"/>
            <a:ext cx="10682146" cy="1325563"/>
          </a:xfrm>
        </p:spPr>
        <p:txBody>
          <a:bodyPr/>
          <a:lstStyle>
            <a:lvl1pPr>
              <a:defRPr sz="36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6662EE47-83AE-48BB-9C5F-9BB0C40C9811}"/>
              </a:ext>
            </a:extLst>
          </p:cNvPr>
          <p:cNvSpPr>
            <a:spLocks noGrp="1"/>
          </p:cNvSpPr>
          <p:nvPr>
            <p:ph sz="half" idx="1"/>
          </p:nvPr>
        </p:nvSpPr>
        <p:spPr>
          <a:xfrm>
            <a:off x="694703" y="1825625"/>
            <a:ext cx="5146958" cy="3868593"/>
          </a:xfrm>
        </p:spPr>
        <p:txBody>
          <a:bodyPr/>
          <a:lstStyle>
            <a:lvl1pPr>
              <a:buClr>
                <a:schemeClr val="tx1"/>
              </a:buClr>
              <a:buFont typeface="Wingdings" panose="05000000000000000000" pitchFamily="2" charset="2"/>
              <a:buChar char="§"/>
              <a:defRPr/>
            </a:lvl1pPr>
            <a:lvl2pPr>
              <a:buClr>
                <a:schemeClr val="tx1"/>
              </a:buClr>
              <a:buFont typeface="Wingdings" panose="05000000000000000000" pitchFamily="2" charset="2"/>
              <a:buChar char="§"/>
              <a:defRPr/>
            </a:lvl2pPr>
            <a:lvl3pPr>
              <a:buClr>
                <a:schemeClr val="tx1"/>
              </a:buClr>
              <a:buFont typeface="Wingdings" panose="05000000000000000000" pitchFamily="2" charset="2"/>
              <a:buChar char="§"/>
              <a:defRPr/>
            </a:lvl3pPr>
            <a:lvl4pPr>
              <a:buClr>
                <a:schemeClr val="tx1"/>
              </a:buClr>
              <a:buFont typeface="Wingdings" panose="05000000000000000000" pitchFamily="2" charset="2"/>
              <a:buChar char="§"/>
              <a:defRPr/>
            </a:lvl4pPr>
            <a:lvl5pPr>
              <a:buClr>
                <a:schemeClr val="tx1"/>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13F0DFCC-45EB-4AA4-B615-6006019834E2}"/>
              </a:ext>
            </a:extLst>
          </p:cNvPr>
          <p:cNvSpPr>
            <a:spLocks noGrp="1"/>
          </p:cNvSpPr>
          <p:nvPr>
            <p:ph sz="half" idx="2"/>
          </p:nvPr>
        </p:nvSpPr>
        <p:spPr>
          <a:xfrm>
            <a:off x="6205993" y="1825625"/>
            <a:ext cx="5182732" cy="3868593"/>
          </a:xfrm>
        </p:spPr>
        <p:txBody>
          <a:bodyPr/>
          <a:lstStyle>
            <a:lvl1pPr>
              <a:buClr>
                <a:schemeClr val="tx1"/>
              </a:buClr>
              <a:buFont typeface="Wingdings" panose="05000000000000000000" pitchFamily="2" charset="2"/>
              <a:buChar char="§"/>
              <a:defRPr/>
            </a:lvl1pPr>
            <a:lvl2pPr>
              <a:buClr>
                <a:schemeClr val="tx1"/>
              </a:buClr>
              <a:buFont typeface="Wingdings" panose="05000000000000000000" pitchFamily="2" charset="2"/>
              <a:buChar char="§"/>
              <a:defRPr/>
            </a:lvl2pPr>
            <a:lvl3pPr>
              <a:buClr>
                <a:schemeClr val="tx1"/>
              </a:buClr>
              <a:buFont typeface="Wingdings" panose="05000000000000000000" pitchFamily="2" charset="2"/>
              <a:buChar char="§"/>
              <a:defRPr/>
            </a:lvl3pPr>
            <a:lvl4pPr>
              <a:buClr>
                <a:schemeClr val="tx1"/>
              </a:buClr>
              <a:buFont typeface="Wingdings" panose="05000000000000000000" pitchFamily="2" charset="2"/>
              <a:buChar char="§"/>
              <a:defRPr/>
            </a:lvl4pPr>
            <a:lvl5pPr>
              <a:buClr>
                <a:schemeClr val="tx1"/>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232E0965-C859-4EB6-89D3-7FD9C1057807}"/>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6" name="Footer Placeholder 5">
            <a:extLst>
              <a:ext uri="{FF2B5EF4-FFF2-40B4-BE49-F238E27FC236}">
                <a16:creationId xmlns:a16="http://schemas.microsoft.com/office/drawing/2014/main" id="{30D12ECF-E291-41D6-AD1D-AAA71CA683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BCD248-3503-42B9-A86F-91923AF1607A}"/>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149033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24EF-528E-46A0-BF0D-6CA6E99996D1}"/>
              </a:ext>
            </a:extLst>
          </p:cNvPr>
          <p:cNvSpPr>
            <a:spLocks noGrp="1"/>
          </p:cNvSpPr>
          <p:nvPr>
            <p:ph type="title" hasCustomPrompt="1"/>
          </p:nvPr>
        </p:nvSpPr>
        <p:spPr>
          <a:xfrm>
            <a:off x="703226" y="365125"/>
            <a:ext cx="10515600" cy="1325563"/>
          </a:xfrm>
        </p:spPr>
        <p:txBody>
          <a:bodyPr/>
          <a:lstStyle>
            <a:lvl1pPr>
              <a:defRPr sz="36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0E204860-339B-4335-A0A5-39EC4A9C927C}"/>
              </a:ext>
            </a:extLst>
          </p:cNvPr>
          <p:cNvSpPr>
            <a:spLocks noGrp="1"/>
          </p:cNvSpPr>
          <p:nvPr>
            <p:ph type="body" idx="1" hasCustomPrompt="1"/>
          </p:nvPr>
        </p:nvSpPr>
        <p:spPr>
          <a:xfrm>
            <a:off x="703220" y="1690688"/>
            <a:ext cx="5115689" cy="791234"/>
          </a:xfrm>
        </p:spPr>
        <p:txBody>
          <a:bodyPr anchor="b">
            <a:normAutofit/>
          </a:bodyPr>
          <a:lstStyle>
            <a:lvl1pPr marL="0" indent="0">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346196D-4EAC-45DF-8CCF-F084BEE22347}"/>
              </a:ext>
            </a:extLst>
          </p:cNvPr>
          <p:cNvSpPr>
            <a:spLocks noGrp="1"/>
          </p:cNvSpPr>
          <p:nvPr>
            <p:ph sz="half" idx="2"/>
          </p:nvPr>
        </p:nvSpPr>
        <p:spPr>
          <a:xfrm>
            <a:off x="701629" y="2505075"/>
            <a:ext cx="5115689" cy="32900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1E1857B0-6DA1-4E2B-A5D7-75DC5DEFD046}"/>
              </a:ext>
            </a:extLst>
          </p:cNvPr>
          <p:cNvSpPr>
            <a:spLocks noGrp="1"/>
          </p:cNvSpPr>
          <p:nvPr>
            <p:ph type="body" sz="quarter" idx="3" hasCustomPrompt="1"/>
          </p:nvPr>
        </p:nvSpPr>
        <p:spPr>
          <a:xfrm>
            <a:off x="6234540" y="1687101"/>
            <a:ext cx="4984286" cy="733041"/>
          </a:xfrm>
        </p:spPr>
        <p:txBody>
          <a:bodyPr anchor="b"/>
          <a:lstStyle>
            <a:lvl1pPr marL="0" indent="0">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608117D5-3F7B-4181-90B3-28944E4516DE}"/>
              </a:ext>
            </a:extLst>
          </p:cNvPr>
          <p:cNvSpPr>
            <a:spLocks noGrp="1"/>
          </p:cNvSpPr>
          <p:nvPr>
            <p:ph sz="quarter" idx="4"/>
          </p:nvPr>
        </p:nvSpPr>
        <p:spPr>
          <a:xfrm>
            <a:off x="6240480" y="2516951"/>
            <a:ext cx="4978282" cy="32782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A035A0-9E61-4FBF-83CB-DE2F14351C9F}"/>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8" name="Footer Placeholder 7">
            <a:extLst>
              <a:ext uri="{FF2B5EF4-FFF2-40B4-BE49-F238E27FC236}">
                <a16:creationId xmlns:a16="http://schemas.microsoft.com/office/drawing/2014/main" id="{A90C0A21-114E-469B-BAF9-B45ECAB82BC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2A90647-2E4D-4A1E-9B9F-292488369537}"/>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9764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0E4A-D5DA-4C4B-B8BE-9DDA91B3529E}"/>
              </a:ext>
            </a:extLst>
          </p:cNvPr>
          <p:cNvSpPr>
            <a:spLocks noGrp="1"/>
          </p:cNvSpPr>
          <p:nvPr>
            <p:ph type="title" hasCustomPrompt="1"/>
          </p:nvPr>
        </p:nvSpPr>
        <p:spPr/>
        <p:txBody>
          <a:bodyPr/>
          <a:lstStyle>
            <a:lvl1pPr>
              <a:defRPr sz="3600"/>
            </a:lvl1p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777FD586-4B54-4C10-89D5-E4D9BD6A0AD8}"/>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4" name="Footer Placeholder 3">
            <a:extLst>
              <a:ext uri="{FF2B5EF4-FFF2-40B4-BE49-F238E27FC236}">
                <a16:creationId xmlns:a16="http://schemas.microsoft.com/office/drawing/2014/main" id="{701D6CCB-E602-48D4-AF04-1CBCA403581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68710B-6D14-4617-AD4E-48509171E1DD}"/>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014603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F89FF-03DB-4633-84D0-08FBDD5A2F9F}"/>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3" name="Footer Placeholder 2">
            <a:extLst>
              <a:ext uri="{FF2B5EF4-FFF2-40B4-BE49-F238E27FC236}">
                <a16:creationId xmlns:a16="http://schemas.microsoft.com/office/drawing/2014/main" id="{A7FE62DE-D883-4164-86CD-4E3CEA5C66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A1CC548-CD17-49A7-913D-0D8C045CEDB5}"/>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23061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76D22-5159-49E3-BB7F-52F868160056}"/>
              </a:ext>
            </a:extLst>
          </p:cNvPr>
          <p:cNvSpPr>
            <a:spLocks noGrp="1"/>
          </p:cNvSpPr>
          <p:nvPr>
            <p:ph type="title" hasCustomPrompt="1"/>
          </p:nvPr>
        </p:nvSpPr>
        <p:spPr>
          <a:xfrm>
            <a:off x="709157" y="457200"/>
            <a:ext cx="4114800" cy="1600200"/>
          </a:xfrm>
        </p:spPr>
        <p:txBody>
          <a:bodyPr anchor="b"/>
          <a:lstStyle>
            <a:lvl1pPr>
              <a:defRPr sz="28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A7C6D47-356F-44E5-8080-0113B776CD43}"/>
              </a:ext>
            </a:extLst>
          </p:cNvPr>
          <p:cNvSpPr>
            <a:spLocks noGrp="1"/>
          </p:cNvSpPr>
          <p:nvPr>
            <p:ph idx="1"/>
          </p:nvPr>
        </p:nvSpPr>
        <p:spPr>
          <a:xfrm>
            <a:off x="5183188" y="1276597"/>
            <a:ext cx="6172200" cy="4453247"/>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76ACAD40-8C40-4217-8ACC-A274E474F51C}"/>
              </a:ext>
            </a:extLst>
          </p:cNvPr>
          <p:cNvSpPr>
            <a:spLocks noGrp="1"/>
          </p:cNvSpPr>
          <p:nvPr>
            <p:ph type="body" sz="half" idx="2"/>
          </p:nvPr>
        </p:nvSpPr>
        <p:spPr>
          <a:xfrm>
            <a:off x="703223" y="2057400"/>
            <a:ext cx="4114800" cy="36724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A774C5-3E17-4B09-9890-8D828AF267DE}"/>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6" name="Footer Placeholder 5">
            <a:extLst>
              <a:ext uri="{FF2B5EF4-FFF2-40B4-BE49-F238E27FC236}">
                <a16:creationId xmlns:a16="http://schemas.microsoft.com/office/drawing/2014/main" id="{02138872-F0D3-4D9B-A29D-2E63240AC6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D469C9-220D-4F45-B812-5201BDA43341}"/>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658231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2670-8927-44BD-A2FE-2BA7E37A3333}"/>
              </a:ext>
            </a:extLst>
          </p:cNvPr>
          <p:cNvSpPr>
            <a:spLocks noGrp="1"/>
          </p:cNvSpPr>
          <p:nvPr>
            <p:ph type="title" hasCustomPrompt="1"/>
          </p:nvPr>
        </p:nvSpPr>
        <p:spPr>
          <a:xfrm>
            <a:off x="697282" y="457200"/>
            <a:ext cx="3932237" cy="1549262"/>
          </a:xfrm>
        </p:spPr>
        <p:txBody>
          <a:bodyPr anchor="b"/>
          <a:lstStyle>
            <a:lvl1pPr>
              <a:defRPr sz="28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DF2F50D4-D809-48FF-8949-7B800C3A4AE3}"/>
              </a:ext>
            </a:extLst>
          </p:cNvPr>
          <p:cNvSpPr>
            <a:spLocks noGrp="1"/>
          </p:cNvSpPr>
          <p:nvPr>
            <p:ph type="pic" idx="1"/>
          </p:nvPr>
        </p:nvSpPr>
        <p:spPr>
          <a:xfrm>
            <a:off x="5183188" y="987426"/>
            <a:ext cx="6172200" cy="47602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8753EC-9A03-46E4-8CB3-5AC09D9695E0}"/>
              </a:ext>
            </a:extLst>
          </p:cNvPr>
          <p:cNvSpPr>
            <a:spLocks noGrp="1"/>
          </p:cNvSpPr>
          <p:nvPr>
            <p:ph type="body" sz="half" idx="2"/>
          </p:nvPr>
        </p:nvSpPr>
        <p:spPr>
          <a:xfrm>
            <a:off x="697282" y="2057400"/>
            <a:ext cx="3932237" cy="369025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E853C9-3EFB-41BB-ABA2-1F7831FA8D11}"/>
              </a:ext>
            </a:extLst>
          </p:cNvPr>
          <p:cNvSpPr>
            <a:spLocks noGrp="1"/>
          </p:cNvSpPr>
          <p:nvPr>
            <p:ph type="dt" sz="half" idx="10"/>
          </p:nvPr>
        </p:nvSpPr>
        <p:spPr/>
        <p:txBody>
          <a:bodyPr/>
          <a:lstStyle/>
          <a:p>
            <a:fld id="{E7B736C5-0A92-4502-AA74-B995BDCF208A}" type="datetimeFigureOut">
              <a:rPr lang="en-GB" smtClean="0"/>
              <a:t>27/03/2021</a:t>
            </a:fld>
            <a:endParaRPr lang="en-GB"/>
          </a:p>
        </p:txBody>
      </p:sp>
      <p:sp>
        <p:nvSpPr>
          <p:cNvPr id="6" name="Footer Placeholder 5">
            <a:extLst>
              <a:ext uri="{FF2B5EF4-FFF2-40B4-BE49-F238E27FC236}">
                <a16:creationId xmlns:a16="http://schemas.microsoft.com/office/drawing/2014/main" id="{0647DE5F-360D-44E3-B2AD-9C0C9E2253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575E9E-46EA-46B7-B5EC-1FAABD06E2AB}"/>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1551261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6D8B279-006E-45AE-9DF4-35CD375C41F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488" y="0"/>
            <a:ext cx="12189023" cy="6858000"/>
          </a:xfrm>
          <a:prstGeom prst="rect">
            <a:avLst/>
          </a:prstGeom>
        </p:spPr>
      </p:pic>
      <p:pic>
        <p:nvPicPr>
          <p:cNvPr id="12" name="Picture 11">
            <a:extLst>
              <a:ext uri="{FF2B5EF4-FFF2-40B4-BE49-F238E27FC236}">
                <a16:creationId xmlns:a16="http://schemas.microsoft.com/office/drawing/2014/main" id="{676482FF-5E57-49AE-9949-EC9D18A552BF}"/>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77413" y="5803980"/>
            <a:ext cx="982312" cy="485699"/>
          </a:xfrm>
          <a:prstGeom prst="rect">
            <a:avLst/>
          </a:prstGeom>
        </p:spPr>
      </p:pic>
      <p:sp>
        <p:nvSpPr>
          <p:cNvPr id="2" name="Title Placeholder 1">
            <a:extLst>
              <a:ext uri="{FF2B5EF4-FFF2-40B4-BE49-F238E27FC236}">
                <a16:creationId xmlns:a16="http://schemas.microsoft.com/office/drawing/2014/main" id="{FDB02495-A369-4DE5-A8E8-FCE65F233CF8}"/>
              </a:ext>
            </a:extLst>
          </p:cNvPr>
          <p:cNvSpPr>
            <a:spLocks noGrp="1"/>
          </p:cNvSpPr>
          <p:nvPr>
            <p:ph type="title"/>
          </p:nvPr>
        </p:nvSpPr>
        <p:spPr>
          <a:xfrm>
            <a:off x="694705" y="365125"/>
            <a:ext cx="10635342"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EE4BE7ED-C0A1-4E9D-A00C-6999EAB33095}"/>
              </a:ext>
            </a:extLst>
          </p:cNvPr>
          <p:cNvSpPr>
            <a:spLocks noGrp="1"/>
          </p:cNvSpPr>
          <p:nvPr>
            <p:ph type="body" idx="1"/>
          </p:nvPr>
        </p:nvSpPr>
        <p:spPr>
          <a:xfrm>
            <a:off x="718458" y="1813750"/>
            <a:ext cx="10670268" cy="39902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28E994A6-E6C9-4077-8907-747E4514C333}"/>
              </a:ext>
            </a:extLst>
          </p:cNvPr>
          <p:cNvSpPr>
            <a:spLocks noGrp="1"/>
          </p:cNvSpPr>
          <p:nvPr>
            <p:ph type="dt" sz="half" idx="2"/>
          </p:nvPr>
        </p:nvSpPr>
        <p:spPr>
          <a:xfrm>
            <a:off x="838200" y="6463225"/>
            <a:ext cx="2743200" cy="365125"/>
          </a:xfrm>
          <a:prstGeom prst="rect">
            <a:avLst/>
          </a:prstGeom>
        </p:spPr>
        <p:txBody>
          <a:bodyPr vert="horz" lIns="91440" tIns="45720" rIns="91440" bIns="45720" rtlCol="0" anchor="ctr"/>
          <a:lstStyle>
            <a:lvl1pPr algn="l">
              <a:defRPr sz="1100">
                <a:solidFill>
                  <a:schemeClr val="tx1">
                    <a:lumMod val="20000"/>
                    <a:lumOff val="80000"/>
                  </a:schemeClr>
                </a:solidFill>
              </a:defRPr>
            </a:lvl1pPr>
          </a:lstStyle>
          <a:p>
            <a:fld id="{E7B736C5-0A92-4502-AA74-B995BDCF208A}" type="datetimeFigureOut">
              <a:rPr lang="en-GB" smtClean="0"/>
              <a:pPr/>
              <a:t>27/03/2021</a:t>
            </a:fld>
            <a:endParaRPr lang="en-GB" sz="1100" dirty="0"/>
          </a:p>
        </p:txBody>
      </p:sp>
      <p:sp>
        <p:nvSpPr>
          <p:cNvPr id="5" name="Footer Placeholder 4">
            <a:extLst>
              <a:ext uri="{FF2B5EF4-FFF2-40B4-BE49-F238E27FC236}">
                <a16:creationId xmlns:a16="http://schemas.microsoft.com/office/drawing/2014/main" id="{9A9EEE4E-F268-4348-9641-5AD819CF922F}"/>
              </a:ext>
            </a:extLst>
          </p:cNvPr>
          <p:cNvSpPr>
            <a:spLocks noGrp="1"/>
          </p:cNvSpPr>
          <p:nvPr>
            <p:ph type="ftr" sz="quarter" idx="3"/>
          </p:nvPr>
        </p:nvSpPr>
        <p:spPr>
          <a:xfrm>
            <a:off x="4038600" y="6457289"/>
            <a:ext cx="4114800" cy="365125"/>
          </a:xfrm>
          <a:prstGeom prst="rect">
            <a:avLst/>
          </a:prstGeom>
        </p:spPr>
        <p:txBody>
          <a:bodyPr vert="horz" lIns="91440" tIns="45720" rIns="91440" bIns="45720" rtlCol="0" anchor="ctr"/>
          <a:lstStyle>
            <a:lvl1pPr algn="ctr">
              <a:defRPr sz="1100">
                <a:solidFill>
                  <a:schemeClr val="tx1">
                    <a:lumMod val="20000"/>
                    <a:lumOff val="80000"/>
                  </a:schemeClr>
                </a:solidFill>
              </a:defRPr>
            </a:lvl1pPr>
          </a:lstStyle>
          <a:p>
            <a:endParaRPr lang="en-GB" sz="1100" dirty="0"/>
          </a:p>
        </p:txBody>
      </p:sp>
      <p:sp>
        <p:nvSpPr>
          <p:cNvPr id="6" name="Slide Number Placeholder 5">
            <a:extLst>
              <a:ext uri="{FF2B5EF4-FFF2-40B4-BE49-F238E27FC236}">
                <a16:creationId xmlns:a16="http://schemas.microsoft.com/office/drawing/2014/main" id="{19FF2274-0980-4F9F-8131-07FE6DF6C569}"/>
              </a:ext>
            </a:extLst>
          </p:cNvPr>
          <p:cNvSpPr>
            <a:spLocks noGrp="1"/>
          </p:cNvSpPr>
          <p:nvPr>
            <p:ph type="sldNum" sz="quarter" idx="4"/>
          </p:nvPr>
        </p:nvSpPr>
        <p:spPr>
          <a:xfrm>
            <a:off x="8610600" y="6457288"/>
            <a:ext cx="2743200" cy="365125"/>
          </a:xfrm>
          <a:prstGeom prst="rect">
            <a:avLst/>
          </a:prstGeom>
        </p:spPr>
        <p:txBody>
          <a:bodyPr vert="horz" lIns="91440" tIns="45720" rIns="91440" bIns="45720" rtlCol="0" anchor="ctr"/>
          <a:lstStyle>
            <a:lvl1pPr algn="r">
              <a:defRPr sz="1200">
                <a:solidFill>
                  <a:schemeClr val="tx1">
                    <a:lumMod val="20000"/>
                    <a:lumOff val="80000"/>
                  </a:schemeClr>
                </a:solidFill>
              </a:defRPr>
            </a:lvl1pPr>
          </a:lstStyle>
          <a:p>
            <a:fld id="{24443D20-B41A-4E7F-B431-D4A85DE2CB5E}" type="slidenum">
              <a:rPr lang="en-GB" smtClean="0"/>
              <a:pPr/>
              <a:t>‹#›</a:t>
            </a:fld>
            <a:endParaRPr lang="en-GB" dirty="0">
              <a:solidFill>
                <a:schemeClr val="tx1">
                  <a:lumMod val="20000"/>
                  <a:lumOff val="80000"/>
                </a:schemeClr>
              </a:solidFill>
            </a:endParaRPr>
          </a:p>
        </p:txBody>
      </p:sp>
    </p:spTree>
    <p:extLst>
      <p:ext uri="{BB962C8B-B14F-4D97-AF65-F5344CB8AC3E}">
        <p14:creationId xmlns:p14="http://schemas.microsoft.com/office/powerpoint/2010/main" val="293601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Wingdings" panose="05000000000000000000" pitchFamily="2" charset="2"/>
        <a:buChar char="§"/>
        <a:defRPr sz="24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Wingdings" panose="05000000000000000000" pitchFamily="2" charset="2"/>
        <a:buChar char="§"/>
        <a:defRPr sz="20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Wingdings" panose="05000000000000000000" pitchFamily="2" charset="2"/>
        <a:buChar char="§"/>
        <a:defRPr sz="16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Wingdings" panose="05000000000000000000" pitchFamily="2" charset="2"/>
        <a:buChar char="§"/>
        <a:defRPr sz="14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01">
          <p15:clr>
            <a:srgbClr val="F26B43"/>
          </p15:clr>
        </p15:guide>
        <p15:guide id="2" pos="3817">
          <p15:clr>
            <a:srgbClr val="F26B43"/>
          </p15:clr>
        </p15:guide>
        <p15:guide id="3" orient="horz" pos="187">
          <p15:clr>
            <a:srgbClr val="F26B43"/>
          </p15:clr>
        </p15:guide>
        <p15:guide id="4" pos="234">
          <p15:clr>
            <a:srgbClr val="F26B43"/>
          </p15:clr>
        </p15:guide>
        <p15:guide id="5" pos="7174">
          <p15:clr>
            <a:srgbClr val="F26B43"/>
          </p15:clr>
        </p15:guide>
        <p15:guide id="6" pos="506">
          <p15:clr>
            <a:srgbClr val="F26B43"/>
          </p15:clr>
        </p15:guide>
        <p15:guide id="7" pos="100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media/image11.png"/></Relationships>
</file>

<file path=ppt/slides/_rels/slide28.xml.rels><?xml version="1.0" encoding="UTF-8" standalone="yes"?>
<Relationships xmlns="http://schemas.openxmlformats.org/package/2006/relationships"><Relationship Id="rId2" Type="http://schemas.openxmlformats.org/officeDocument/2006/relationships/hyperlink" Target="https://uroweb.org/guideline/male-hypogonadism/#5" TargetMode="Externa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hyperlink" Target="http://www.bssm.org.uk/wp-content/uploads/2018/02/BSSM-Practical-Guide-High-Res-single-pp-view-final.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1" y="152400"/>
            <a:ext cx="3240405"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73736" y="783832"/>
            <a:ext cx="9067800" cy="2086725"/>
          </a:xfrm>
          <a:noFill/>
        </p:spPr>
        <p:txBody>
          <a:bodyPr wrap="square">
            <a:spAutoFit/>
          </a:bodyPr>
          <a:lstStyle/>
          <a:p>
            <a:r>
              <a:rPr lang="en-GB" dirty="0"/>
              <a:t>Safety Considerations with Testosterone Therapy </a:t>
            </a:r>
            <a:br>
              <a:rPr lang="en-GB" dirty="0"/>
            </a:br>
            <a:r>
              <a:rPr lang="en-GB" dirty="0"/>
              <a:t>(</a:t>
            </a:r>
            <a:r>
              <a:rPr lang="en-GB" dirty="0" err="1"/>
              <a:t>TTh</a:t>
            </a:r>
            <a:r>
              <a:rPr lang="en-GB" dirty="0"/>
              <a:t>)</a:t>
            </a:r>
          </a:p>
        </p:txBody>
      </p:sp>
    </p:spTree>
    <p:extLst>
      <p:ext uri="{BB962C8B-B14F-4D97-AF65-F5344CB8AC3E}">
        <p14:creationId xmlns:p14="http://schemas.microsoft.com/office/powerpoint/2010/main" val="305988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8"/>
          <p:cNvSpPr>
            <a:spLocks noChangeArrowheads="1"/>
          </p:cNvSpPr>
          <p:nvPr/>
        </p:nvSpPr>
        <p:spPr bwMode="auto">
          <a:xfrm>
            <a:off x="1810831" y="1261269"/>
            <a:ext cx="8001000" cy="4637131"/>
          </a:xfrm>
          <a:prstGeom prst="rect">
            <a:avLst/>
          </a:prstGeom>
          <a:noFill/>
          <a:ln w="38100">
            <a:solidFill>
              <a:srgbClr val="006EAB"/>
            </a:solidFill>
            <a:round/>
            <a:headEnd/>
            <a:tailEnd/>
          </a:ln>
        </p:spPr>
        <p:txBody>
          <a:bodyPr/>
          <a:lstStyle>
            <a:lvl1pPr>
              <a:spcBef>
                <a:spcPct val="20000"/>
              </a:spcBef>
              <a:buClr>
                <a:schemeClr val="hlink"/>
              </a:buClr>
              <a:buSzPct val="70000"/>
              <a:buFont typeface="Wingdings" charset="2"/>
              <a:buChar char="n"/>
              <a:defRPr sz="3200">
                <a:solidFill>
                  <a:schemeClr val="tx1"/>
                </a:solidFill>
                <a:latin typeface="Garamond" charset="0"/>
              </a:defRPr>
            </a:lvl1pPr>
            <a:lvl2pPr marL="742950" indent="-285750">
              <a:spcBef>
                <a:spcPct val="20000"/>
              </a:spcBef>
              <a:buClr>
                <a:schemeClr val="accent2"/>
              </a:buClr>
              <a:buSzPct val="70000"/>
              <a:buFont typeface="Wingdings" charset="2"/>
              <a:buChar char="n"/>
              <a:defRPr sz="2800">
                <a:solidFill>
                  <a:schemeClr val="tx1"/>
                </a:solidFill>
                <a:latin typeface="Garamond" charset="0"/>
              </a:defRPr>
            </a:lvl2pPr>
            <a:lvl3pPr marL="1143000" indent="-228600">
              <a:spcBef>
                <a:spcPct val="20000"/>
              </a:spcBef>
              <a:buClr>
                <a:schemeClr val="tx2"/>
              </a:buClr>
              <a:buSzPct val="70000"/>
              <a:buFont typeface="Wingdings" charset="2"/>
              <a:buChar char="n"/>
              <a:defRPr sz="2400">
                <a:solidFill>
                  <a:schemeClr val="tx1"/>
                </a:solidFill>
                <a:latin typeface="Garamond" charset="0"/>
              </a:defRPr>
            </a:lvl3pPr>
            <a:lvl4pPr marL="1600200" indent="-228600">
              <a:spcBef>
                <a:spcPct val="20000"/>
              </a:spcBef>
              <a:buClr>
                <a:schemeClr val="accent2"/>
              </a:buClr>
              <a:buSzPct val="70000"/>
              <a:buFont typeface="Wingdings" charset="2"/>
              <a:buChar char="n"/>
              <a:defRPr sz="2000">
                <a:solidFill>
                  <a:schemeClr val="tx1"/>
                </a:solidFill>
                <a:latin typeface="Garamond" charset="0"/>
              </a:defRPr>
            </a:lvl4pPr>
            <a:lvl5pPr marL="2057400" indent="-228600">
              <a:spcBef>
                <a:spcPct val="20000"/>
              </a:spcBef>
              <a:buClr>
                <a:schemeClr val="hlink"/>
              </a:buClr>
              <a:buSzPct val="70000"/>
              <a:buFont typeface="Wingdings" charset="2"/>
              <a:buChar char="n"/>
              <a:defRPr sz="2000">
                <a:solidFill>
                  <a:schemeClr val="tx1"/>
                </a:solidFill>
                <a:latin typeface="Garamond" charset="0"/>
              </a:defRPr>
            </a:lvl5pPr>
            <a:lvl6pPr marL="2514600" indent="-228600" eaLnBrk="0" fontAlgn="base" hangingPunct="0">
              <a:spcBef>
                <a:spcPct val="20000"/>
              </a:spcBef>
              <a:spcAft>
                <a:spcPct val="0"/>
              </a:spcAft>
              <a:buClr>
                <a:schemeClr val="hlink"/>
              </a:buClr>
              <a:buSzPct val="70000"/>
              <a:buFont typeface="Wingdings" charset="2"/>
              <a:buChar char="n"/>
              <a:defRPr sz="2000">
                <a:solidFill>
                  <a:schemeClr val="tx1"/>
                </a:solidFill>
                <a:latin typeface="Garamond" charset="0"/>
              </a:defRPr>
            </a:lvl6pPr>
            <a:lvl7pPr marL="2971800" indent="-228600" eaLnBrk="0" fontAlgn="base" hangingPunct="0">
              <a:spcBef>
                <a:spcPct val="20000"/>
              </a:spcBef>
              <a:spcAft>
                <a:spcPct val="0"/>
              </a:spcAft>
              <a:buClr>
                <a:schemeClr val="hlink"/>
              </a:buClr>
              <a:buSzPct val="70000"/>
              <a:buFont typeface="Wingdings" charset="2"/>
              <a:buChar char="n"/>
              <a:defRPr sz="2000">
                <a:solidFill>
                  <a:schemeClr val="tx1"/>
                </a:solidFill>
                <a:latin typeface="Garamond" charset="0"/>
              </a:defRPr>
            </a:lvl7pPr>
            <a:lvl8pPr marL="3429000" indent="-228600" eaLnBrk="0" fontAlgn="base" hangingPunct="0">
              <a:spcBef>
                <a:spcPct val="20000"/>
              </a:spcBef>
              <a:spcAft>
                <a:spcPct val="0"/>
              </a:spcAft>
              <a:buClr>
                <a:schemeClr val="hlink"/>
              </a:buClr>
              <a:buSzPct val="70000"/>
              <a:buFont typeface="Wingdings" charset="2"/>
              <a:buChar char="n"/>
              <a:defRPr sz="2000">
                <a:solidFill>
                  <a:schemeClr val="tx1"/>
                </a:solidFill>
                <a:latin typeface="Garamond" charset="0"/>
              </a:defRPr>
            </a:lvl8pPr>
            <a:lvl9pPr marL="3886200" indent="-228600" eaLnBrk="0" fontAlgn="base" hangingPunct="0">
              <a:spcBef>
                <a:spcPct val="20000"/>
              </a:spcBef>
              <a:spcAft>
                <a:spcPct val="0"/>
              </a:spcAft>
              <a:buClr>
                <a:schemeClr val="hlink"/>
              </a:buClr>
              <a:buSzPct val="70000"/>
              <a:buFont typeface="Wingdings" charset="2"/>
              <a:buChar char="n"/>
              <a:defRPr sz="2000">
                <a:solidFill>
                  <a:schemeClr val="tx1"/>
                </a:solidFill>
                <a:latin typeface="Garamond" charset="0"/>
              </a:defRPr>
            </a:lvl9pPr>
          </a:lstStyle>
          <a:p>
            <a:pPr eaLnBrk="0" fontAlgn="base" hangingPunct="0">
              <a:spcBef>
                <a:spcPct val="0"/>
              </a:spcBef>
              <a:spcAft>
                <a:spcPct val="0"/>
              </a:spcAft>
              <a:buClrTx/>
              <a:buSzTx/>
              <a:buFontTx/>
              <a:buNone/>
            </a:pPr>
            <a:endParaRPr lang="en-US" altLang="en-US" sz="1800">
              <a:solidFill>
                <a:srgbClr val="FFFFFF"/>
              </a:solidFill>
              <a:latin typeface="Arial" charset="0"/>
            </a:endParaRPr>
          </a:p>
        </p:txBody>
      </p:sp>
      <p:sp>
        <p:nvSpPr>
          <p:cNvPr id="10" name="Freeform 9"/>
          <p:cNvSpPr>
            <a:spLocks noChangeArrowheads="1"/>
          </p:cNvSpPr>
          <p:nvPr/>
        </p:nvSpPr>
        <p:spPr bwMode="auto">
          <a:xfrm>
            <a:off x="2013625" y="2126061"/>
            <a:ext cx="7793949" cy="3772339"/>
          </a:xfrm>
          <a:custGeom>
            <a:avLst/>
            <a:gdLst>
              <a:gd name="T0" fmla="*/ 0 w 7835704"/>
              <a:gd name="T1" fmla="*/ 345418 h 4220307"/>
              <a:gd name="T2" fmla="*/ 1450304 w 7835704"/>
              <a:gd name="T3" fmla="*/ 55267 h 4220307"/>
              <a:gd name="T4" fmla="*/ 7842956 w 7835704"/>
              <a:gd name="T5" fmla="*/ 13815 h 4220307"/>
              <a:gd name="T6" fmla="*/ 7842956 w 7835704"/>
              <a:gd name="T7" fmla="*/ 13815 h 4220307"/>
              <a:gd name="T8" fmla="*/ 0 60000 65536"/>
              <a:gd name="T9" fmla="*/ 0 60000 65536"/>
              <a:gd name="T10" fmla="*/ 0 60000 65536"/>
              <a:gd name="T11" fmla="*/ 0 60000 65536"/>
              <a:gd name="T12" fmla="*/ 0 w 7835704"/>
              <a:gd name="T13" fmla="*/ 0 h 4220307"/>
              <a:gd name="T14" fmla="*/ 7835704 w 7835704"/>
              <a:gd name="T15" fmla="*/ 4220307 h 4220307"/>
            </a:gdLst>
            <a:ahLst/>
            <a:cxnLst>
              <a:cxn ang="T8">
                <a:pos x="T0" y="T1"/>
              </a:cxn>
              <a:cxn ang="T9">
                <a:pos x="T2" y="T3"/>
              </a:cxn>
              <a:cxn ang="T10">
                <a:pos x="T4" y="T5"/>
              </a:cxn>
              <a:cxn ang="T11">
                <a:pos x="T6" y="T7"/>
              </a:cxn>
            </a:cxnLst>
            <a:rect l="T12" t="T13" r="T14" b="T15"/>
            <a:pathLst>
              <a:path w="7835704" h="4220307">
                <a:moveTo>
                  <a:pt x="0" y="4220307"/>
                </a:moveTo>
                <a:cubicBezTo>
                  <a:pt x="71510" y="2785402"/>
                  <a:pt x="143021" y="1350498"/>
                  <a:pt x="1448972" y="675249"/>
                </a:cubicBezTo>
                <a:cubicBezTo>
                  <a:pt x="2754923" y="0"/>
                  <a:pt x="7835704" y="168812"/>
                  <a:pt x="7835704" y="168812"/>
                </a:cubicBezTo>
              </a:path>
            </a:pathLst>
          </a:custGeom>
          <a:noFill/>
          <a:ln w="444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a:solidFill>
                <a:srgbClr val="FFFFFF"/>
              </a:solidFill>
              <a:latin typeface="Arial" charset="0"/>
            </a:endParaRPr>
          </a:p>
        </p:txBody>
      </p:sp>
      <p:pic>
        <p:nvPicPr>
          <p:cNvPr id="5" name="Picture 2" descr="C:\Users\amorgent\Desktop\dying plant.jpg"/>
          <p:cNvPicPr>
            <a:picLocks noChangeAspect="1" noChangeArrowheads="1"/>
          </p:cNvPicPr>
          <p:nvPr/>
        </p:nvPicPr>
        <p:blipFill>
          <a:blip r:embed="rId2">
            <a:extLst>
              <a:ext uri="{28A0092B-C50C-407E-A947-70E740481C1C}">
                <a14:useLocalDpi xmlns:a14="http://schemas.microsoft.com/office/drawing/2010/main" val="0"/>
              </a:ext>
            </a:extLst>
          </a:blip>
          <a:srcRect l="3912" t="3513" b="4187"/>
          <a:stretch>
            <a:fillRect/>
          </a:stretch>
        </p:blipFill>
        <p:spPr bwMode="auto">
          <a:xfrm>
            <a:off x="2178572" y="3807088"/>
            <a:ext cx="1611312" cy="2001838"/>
          </a:xfrm>
          <a:prstGeom prst="rect">
            <a:avLst/>
          </a:prstGeom>
          <a:noFill/>
          <a:ln w="9525">
            <a:solidFill>
              <a:schemeClr val="accent1"/>
            </a:solidFill>
            <a:miter lim="800000"/>
            <a:headEnd/>
            <a:tailEnd/>
          </a:ln>
          <a:effectLst>
            <a:outerShdw blurRad="190500" dist="63500" dir="2700000" algn="tl" rotWithShape="0">
              <a:srgbClr val="000000">
                <a:alpha val="64999"/>
              </a:srgbClr>
            </a:outerShdw>
          </a:effectLst>
          <a:extLst>
            <a:ext uri="{909E8E84-426E-40DD-AFC4-6F175D3DCCD1}">
              <a14:hiddenFill xmlns:a14="http://schemas.microsoft.com/office/drawing/2010/main">
                <a:solidFill>
                  <a:srgbClr val="FFFFFF"/>
                </a:solidFill>
              </a14:hiddenFill>
            </a:ext>
          </a:extLst>
        </p:spPr>
      </p:pic>
      <p:pic>
        <p:nvPicPr>
          <p:cNvPr id="6" name="Picture 3" descr="C:\Users\amorgent\Desktop\Happy plant.jpg"/>
          <p:cNvPicPr>
            <a:picLocks noChangeAspect="1" noChangeArrowheads="1"/>
          </p:cNvPicPr>
          <p:nvPr/>
        </p:nvPicPr>
        <p:blipFill>
          <a:blip r:embed="rId3">
            <a:extLst>
              <a:ext uri="{28A0092B-C50C-407E-A947-70E740481C1C}">
                <a14:useLocalDpi xmlns:a14="http://schemas.microsoft.com/office/drawing/2010/main" val="0"/>
              </a:ext>
            </a:extLst>
          </a:blip>
          <a:srcRect t="4436" r="3905" b="4613"/>
          <a:stretch>
            <a:fillRect/>
          </a:stretch>
        </p:blipFill>
        <p:spPr bwMode="auto">
          <a:xfrm>
            <a:off x="5181347" y="1585119"/>
            <a:ext cx="1701800" cy="2035175"/>
          </a:xfrm>
          <a:prstGeom prst="rect">
            <a:avLst/>
          </a:prstGeom>
          <a:noFill/>
          <a:ln w="9525">
            <a:solidFill>
              <a:schemeClr val="accent1"/>
            </a:solidFill>
            <a:miter lim="800000"/>
            <a:headEnd/>
            <a:tailEnd/>
          </a:ln>
          <a:effectLst>
            <a:outerShdw blurRad="190500" dist="63500" dir="2700000" algn="tl" rotWithShape="0">
              <a:srgbClr val="000000">
                <a:alpha val="64999"/>
              </a:srgbClr>
            </a:outerShdw>
          </a:effectLst>
          <a:extLst>
            <a:ext uri="{909E8E84-426E-40DD-AFC4-6F175D3DCCD1}">
              <a14:hiddenFill xmlns:a14="http://schemas.microsoft.com/office/drawing/2010/main">
                <a:solidFill>
                  <a:srgbClr val="FFFFFF"/>
                </a:solidFill>
              </a14:hiddenFill>
            </a:ext>
          </a:extLst>
        </p:spPr>
      </p:pic>
      <p:sp>
        <p:nvSpPr>
          <p:cNvPr id="8" name="Rectangle 2"/>
          <p:cNvSpPr txBox="1">
            <a:spLocks noRot="1" noChangeArrowheads="1"/>
          </p:cNvSpPr>
          <p:nvPr/>
        </p:nvSpPr>
        <p:spPr bwMode="auto">
          <a:xfrm>
            <a:off x="214009" y="415925"/>
            <a:ext cx="11118714" cy="836613"/>
          </a:xfrm>
          <a:prstGeom prst="rect">
            <a:avLst/>
          </a:prstGeom>
          <a:noFill/>
          <a:ln w="9525">
            <a:noFill/>
            <a:miter lim="800000"/>
            <a:headEnd/>
            <a:tailEnd/>
          </a:ln>
          <a:effectLst/>
        </p:spPr>
        <p:txBody>
          <a:bodyPr anchor="ctr"/>
          <a:lstStyle/>
          <a:p>
            <a:pPr algn="ctr" eaLnBrk="0" fontAlgn="base" hangingPunct="0">
              <a:spcBef>
                <a:spcPct val="0"/>
              </a:spcBef>
              <a:spcAft>
                <a:spcPct val="0"/>
              </a:spcAft>
              <a:defRPr/>
            </a:pPr>
            <a:endParaRPr lang="en-US" sz="3600" b="1" dirty="0">
              <a:solidFill>
                <a:srgbClr val="FFCC00"/>
              </a:solidFill>
              <a:effectLst>
                <a:outerShdw blurRad="38100" dist="38100" dir="2700000" algn="tl">
                  <a:srgbClr val="000000"/>
                </a:outerShdw>
              </a:effectLst>
            </a:endParaRPr>
          </a:p>
          <a:p>
            <a:pPr algn="ctr" eaLnBrk="0" fontAlgn="base" hangingPunct="0">
              <a:spcBef>
                <a:spcPct val="0"/>
              </a:spcBef>
              <a:spcAft>
                <a:spcPct val="0"/>
              </a:spcAft>
              <a:defRPr/>
            </a:pPr>
            <a:r>
              <a:rPr lang="en-US" sz="3200" dirty="0">
                <a:solidFill>
                  <a:schemeClr val="accent5"/>
                </a:solidFill>
              </a:rPr>
              <a:t>Saturation Model Analogy:</a:t>
            </a:r>
          </a:p>
          <a:p>
            <a:pPr algn="ctr" eaLnBrk="0" fontAlgn="base" hangingPunct="0">
              <a:spcBef>
                <a:spcPct val="0"/>
              </a:spcBef>
              <a:spcAft>
                <a:spcPct val="0"/>
              </a:spcAft>
              <a:defRPr/>
            </a:pPr>
            <a:r>
              <a:rPr lang="en-US" sz="3200" dirty="0">
                <a:solidFill>
                  <a:schemeClr val="accent5"/>
                </a:solidFill>
              </a:rPr>
              <a:t>T for </a:t>
            </a:r>
            <a:r>
              <a:rPr lang="en-US" sz="3200" dirty="0" err="1">
                <a:solidFill>
                  <a:schemeClr val="accent5"/>
                </a:solidFill>
              </a:rPr>
              <a:t>PCa</a:t>
            </a:r>
            <a:r>
              <a:rPr lang="en-US" sz="3200" dirty="0">
                <a:solidFill>
                  <a:schemeClr val="accent5"/>
                </a:solidFill>
              </a:rPr>
              <a:t> is like “water for a thirsty tumor”</a:t>
            </a:r>
          </a:p>
          <a:p>
            <a:pPr algn="ctr" eaLnBrk="0" fontAlgn="base" hangingPunct="0">
              <a:spcBef>
                <a:spcPct val="0"/>
              </a:spcBef>
              <a:spcAft>
                <a:spcPct val="0"/>
              </a:spcAft>
              <a:defRPr/>
            </a:pPr>
            <a:r>
              <a:rPr lang="en-US" sz="3600" b="1" dirty="0">
                <a:solidFill>
                  <a:srgbClr val="FFCC00"/>
                </a:solidFill>
                <a:effectLst>
                  <a:outerShdw blurRad="38100" dist="38100" dir="2700000" algn="tl">
                    <a:srgbClr val="000000"/>
                  </a:outerShdw>
                </a:effectLst>
              </a:rPr>
              <a:t> </a:t>
            </a:r>
            <a:br>
              <a:rPr lang="en-US" sz="3600" b="1" dirty="0">
                <a:solidFill>
                  <a:srgbClr val="FFCC00"/>
                </a:solidFill>
                <a:effectLst>
                  <a:outerShdw blurRad="38100" dist="38100" dir="2700000" algn="tl">
                    <a:srgbClr val="000000"/>
                  </a:outerShdw>
                </a:effectLst>
              </a:rPr>
            </a:br>
            <a:endParaRPr lang="en-US" sz="3600" b="1" dirty="0">
              <a:solidFill>
                <a:srgbClr val="FFCC00"/>
              </a:solidFill>
              <a:effectLst>
                <a:outerShdw blurRad="38100" dist="38100" dir="2700000" algn="tl">
                  <a:srgbClr val="000000"/>
                </a:outerShdw>
              </a:effectLst>
            </a:endParaRPr>
          </a:p>
        </p:txBody>
      </p:sp>
      <p:sp>
        <p:nvSpPr>
          <p:cNvPr id="11" name="TextBox 10"/>
          <p:cNvSpPr txBox="1"/>
          <p:nvPr/>
        </p:nvSpPr>
        <p:spPr>
          <a:xfrm>
            <a:off x="1855148" y="2517285"/>
            <a:ext cx="492443" cy="1200329"/>
          </a:xfrm>
          <a:prstGeom prst="rect">
            <a:avLst/>
          </a:prstGeom>
          <a:noFill/>
        </p:spPr>
        <p:txBody>
          <a:bodyPr vert="vert270">
            <a:spAutoFit/>
          </a:bodyPr>
          <a:lstStyle/>
          <a:p>
            <a:pPr algn="ctr" eaLnBrk="0" fontAlgn="base" hangingPunct="0">
              <a:spcBef>
                <a:spcPct val="0"/>
              </a:spcBef>
              <a:spcAft>
                <a:spcPct val="0"/>
              </a:spcAft>
              <a:defRPr/>
            </a:pPr>
            <a:r>
              <a:rPr lang="en-US" sz="2000" b="1" dirty="0">
                <a:solidFill>
                  <a:schemeClr val="accent5"/>
                </a:solidFill>
              </a:rPr>
              <a:t>Growth</a:t>
            </a:r>
          </a:p>
        </p:txBody>
      </p:sp>
      <p:sp>
        <p:nvSpPr>
          <p:cNvPr id="12" name="TextBox 11"/>
          <p:cNvSpPr txBox="1"/>
          <p:nvPr/>
        </p:nvSpPr>
        <p:spPr>
          <a:xfrm>
            <a:off x="3601666" y="5962087"/>
            <a:ext cx="4343400" cy="400050"/>
          </a:xfrm>
          <a:prstGeom prst="rect">
            <a:avLst/>
          </a:prstGeom>
          <a:noFill/>
        </p:spPr>
        <p:txBody>
          <a:bodyPr>
            <a:spAutoFit/>
          </a:bodyPr>
          <a:lstStyle/>
          <a:p>
            <a:pPr algn="ctr" eaLnBrk="0" fontAlgn="base" hangingPunct="0">
              <a:spcBef>
                <a:spcPct val="0"/>
              </a:spcBef>
              <a:spcAft>
                <a:spcPct val="0"/>
              </a:spcAft>
              <a:defRPr/>
            </a:pPr>
            <a:r>
              <a:rPr lang="en-US" sz="2000" b="1" dirty="0">
                <a:solidFill>
                  <a:schemeClr val="accent5"/>
                </a:solidFill>
              </a:rPr>
              <a:t>Serum Testosterone</a:t>
            </a:r>
          </a:p>
        </p:txBody>
      </p:sp>
      <p:sp>
        <p:nvSpPr>
          <p:cNvPr id="14" name="TextBox 13"/>
          <p:cNvSpPr txBox="1"/>
          <p:nvPr/>
        </p:nvSpPr>
        <p:spPr>
          <a:xfrm>
            <a:off x="4124174" y="3855641"/>
            <a:ext cx="5683401" cy="881729"/>
          </a:xfrm>
          <a:prstGeom prst="rect">
            <a:avLst/>
          </a:prstGeom>
          <a:noFill/>
          <a:ln w="9525">
            <a:noFill/>
            <a:miter lim="800000"/>
            <a:headEnd/>
            <a:tailEnd/>
          </a:ln>
          <a:effectLst/>
        </p:spPr>
        <p:txBody>
          <a:bodyPr anchor="ctr"/>
          <a:lstStyle/>
          <a:p>
            <a:pPr algn="ctr" eaLnBrk="0" fontAlgn="base" hangingPunct="0">
              <a:spcBef>
                <a:spcPct val="0"/>
              </a:spcBef>
              <a:spcAft>
                <a:spcPct val="0"/>
              </a:spcAft>
              <a:defRPr/>
            </a:pPr>
            <a:endParaRPr lang="en-US" sz="2000" b="1" dirty="0">
              <a:solidFill>
                <a:srgbClr val="FFCC00"/>
              </a:solidFill>
              <a:effectLst>
                <a:outerShdw blurRad="38100" dist="38100" dir="2700000" algn="tl">
                  <a:srgbClr val="000000"/>
                </a:outerShdw>
              </a:effectLst>
            </a:endParaRPr>
          </a:p>
          <a:p>
            <a:pPr algn="ctr" eaLnBrk="0" fontAlgn="base" hangingPunct="0">
              <a:spcBef>
                <a:spcPct val="0"/>
              </a:spcBef>
              <a:spcAft>
                <a:spcPct val="0"/>
              </a:spcAft>
              <a:defRPr/>
            </a:pPr>
            <a:r>
              <a:rPr lang="en-US" sz="2000" b="1" dirty="0">
                <a:solidFill>
                  <a:schemeClr val="accent5"/>
                </a:solidFill>
              </a:rPr>
              <a:t>Once the “thirst” has been quenched, </a:t>
            </a:r>
            <a:br>
              <a:rPr lang="en-US" sz="2000" b="1" dirty="0">
                <a:solidFill>
                  <a:schemeClr val="accent5"/>
                </a:solidFill>
              </a:rPr>
            </a:br>
            <a:r>
              <a:rPr lang="en-US" sz="2000" b="1" dirty="0">
                <a:solidFill>
                  <a:schemeClr val="accent5"/>
                </a:solidFill>
              </a:rPr>
              <a:t>additional T has no further effect</a:t>
            </a:r>
          </a:p>
        </p:txBody>
      </p:sp>
      <p:pic>
        <p:nvPicPr>
          <p:cNvPr id="17" name="Picture 3" descr="C:\Users\amorgent\Desktop\Happy plant.jpg"/>
          <p:cNvPicPr>
            <a:picLocks noChangeAspect="1" noChangeArrowheads="1"/>
          </p:cNvPicPr>
          <p:nvPr/>
        </p:nvPicPr>
        <p:blipFill>
          <a:blip r:embed="rId3">
            <a:extLst>
              <a:ext uri="{28A0092B-C50C-407E-A947-70E740481C1C}">
                <a14:useLocalDpi xmlns:a14="http://schemas.microsoft.com/office/drawing/2010/main" val="0"/>
              </a:ext>
            </a:extLst>
          </a:blip>
          <a:srcRect t="4436" r="3905" b="4613"/>
          <a:stretch>
            <a:fillRect/>
          </a:stretch>
        </p:blipFill>
        <p:spPr bwMode="auto">
          <a:xfrm>
            <a:off x="7945066" y="1584324"/>
            <a:ext cx="1701800" cy="2035175"/>
          </a:xfrm>
          <a:prstGeom prst="rect">
            <a:avLst/>
          </a:prstGeom>
          <a:noFill/>
          <a:ln w="9525">
            <a:solidFill>
              <a:schemeClr val="accent1"/>
            </a:solidFill>
            <a:miter lim="800000"/>
            <a:headEnd/>
            <a:tailEnd/>
          </a:ln>
          <a:effectLst>
            <a:outerShdw blurRad="190500" dist="63500" dir="2700000" algn="tl" rotWithShape="0">
              <a:srgbClr val="000000">
                <a:alpha val="64999"/>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5781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2000"/>
                                        <p:tgtEl>
                                          <p:spTgt spid="10"/>
                                        </p:tgtEl>
                                      </p:cBhvr>
                                    </p:animEffect>
                                  </p:childTnLst>
                                </p:cTn>
                              </p:par>
                              <p:par>
                                <p:cTn id="8" presetID="10" presetClass="entr" presetSubtype="0" fill="hold" nodeType="withEffect">
                                  <p:stCondLst>
                                    <p:cond delay="5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150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3">
            <a:extLst>
              <a:ext uri="{FF2B5EF4-FFF2-40B4-BE49-F238E27FC236}">
                <a16:creationId xmlns:a16="http://schemas.microsoft.com/office/drawing/2014/main" id="{39C1A68B-84FA-4774-ACF6-72F0853B58CD}"/>
              </a:ext>
            </a:extLst>
          </p:cNvPr>
          <p:cNvSpPr txBox="1">
            <a:spLocks noChangeArrowheads="1"/>
          </p:cNvSpPr>
          <p:nvPr/>
        </p:nvSpPr>
        <p:spPr bwMode="auto">
          <a:xfrm>
            <a:off x="311286" y="111125"/>
            <a:ext cx="1062976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BE" altLang="fr-FR" dirty="0">
                <a:solidFill>
                  <a:schemeClr val="accent5"/>
                </a:solidFill>
                <a:latin typeface="+mj-lt"/>
                <a:ea typeface="Verdana" panose="020B0604030504040204" pitchFamily="34" charset="0"/>
                <a:cs typeface="Verdana" panose="020B0604030504040204" pitchFamily="34" charset="0"/>
              </a:rPr>
              <a:t>Evolution of Prostate </a:t>
            </a:r>
            <a:r>
              <a:rPr lang="fr-BE" altLang="fr-FR" dirty="0" err="1">
                <a:solidFill>
                  <a:schemeClr val="accent5"/>
                </a:solidFill>
                <a:latin typeface="+mj-lt"/>
                <a:ea typeface="Verdana" panose="020B0604030504040204" pitchFamily="34" charset="0"/>
                <a:cs typeface="Verdana" panose="020B0604030504040204" pitchFamily="34" charset="0"/>
              </a:rPr>
              <a:t>Specific</a:t>
            </a:r>
            <a:r>
              <a:rPr lang="fr-BE" altLang="fr-FR" dirty="0">
                <a:solidFill>
                  <a:schemeClr val="accent5"/>
                </a:solidFill>
                <a:latin typeface="+mj-lt"/>
                <a:ea typeface="Verdana" panose="020B0604030504040204" pitchFamily="34" charset="0"/>
                <a:cs typeface="Verdana" panose="020B0604030504040204" pitchFamily="34" charset="0"/>
              </a:rPr>
              <a:t> </a:t>
            </a:r>
            <a:r>
              <a:rPr lang="fr-BE" altLang="fr-FR" dirty="0" err="1">
                <a:solidFill>
                  <a:schemeClr val="accent5"/>
                </a:solidFill>
                <a:latin typeface="+mj-lt"/>
                <a:ea typeface="Verdana" panose="020B0604030504040204" pitchFamily="34" charset="0"/>
                <a:cs typeface="Verdana" panose="020B0604030504040204" pitchFamily="34" charset="0"/>
              </a:rPr>
              <a:t>Antigen</a:t>
            </a:r>
            <a:r>
              <a:rPr lang="fr-BE" altLang="fr-FR" dirty="0">
                <a:solidFill>
                  <a:schemeClr val="accent5"/>
                </a:solidFill>
                <a:latin typeface="+mj-lt"/>
                <a:ea typeface="Verdana" panose="020B0604030504040204" pitchFamily="34" charset="0"/>
                <a:cs typeface="Verdana" panose="020B0604030504040204" pitchFamily="34" charset="0"/>
              </a:rPr>
              <a:t> (PSA) by Duration of </a:t>
            </a:r>
            <a:r>
              <a:rPr lang="fr-BE" altLang="fr-FR" dirty="0" err="1">
                <a:solidFill>
                  <a:schemeClr val="accent5"/>
                </a:solidFill>
                <a:latin typeface="+mj-lt"/>
                <a:ea typeface="Verdana" panose="020B0604030504040204" pitchFamily="34" charset="0"/>
                <a:cs typeface="Verdana" panose="020B0604030504040204" pitchFamily="34" charset="0"/>
              </a:rPr>
              <a:t>Treatment</a:t>
            </a:r>
            <a:r>
              <a:rPr lang="fr-BE" altLang="fr-FR" dirty="0">
                <a:solidFill>
                  <a:schemeClr val="accent5"/>
                </a:solidFill>
                <a:latin typeface="+mj-lt"/>
                <a:ea typeface="Verdana" panose="020B0604030504040204" pitchFamily="34" charset="0"/>
                <a:cs typeface="Verdana" panose="020B0604030504040204" pitchFamily="34" charset="0"/>
              </a:rPr>
              <a:t> in Long-</a:t>
            </a:r>
            <a:r>
              <a:rPr lang="fr-BE" altLang="fr-FR" dirty="0" err="1">
                <a:solidFill>
                  <a:schemeClr val="accent5"/>
                </a:solidFill>
                <a:latin typeface="+mj-lt"/>
                <a:ea typeface="Verdana" panose="020B0604030504040204" pitchFamily="34" charset="0"/>
                <a:cs typeface="Verdana" panose="020B0604030504040204" pitchFamily="34" charset="0"/>
              </a:rPr>
              <a:t>Term</a:t>
            </a:r>
            <a:r>
              <a:rPr lang="fr-BE" altLang="fr-FR" dirty="0">
                <a:solidFill>
                  <a:schemeClr val="accent5"/>
                </a:solidFill>
                <a:latin typeface="+mj-lt"/>
                <a:ea typeface="Verdana" panose="020B0604030504040204" pitchFamily="34" charset="0"/>
                <a:cs typeface="Verdana" panose="020B0604030504040204" pitchFamily="34" charset="0"/>
              </a:rPr>
              <a:t> </a:t>
            </a:r>
            <a:r>
              <a:rPr lang="fr-BE" altLang="fr-FR" dirty="0" err="1">
                <a:solidFill>
                  <a:schemeClr val="accent5"/>
                </a:solidFill>
                <a:latin typeface="+mj-lt"/>
                <a:ea typeface="Verdana" panose="020B0604030504040204" pitchFamily="34" charset="0"/>
                <a:cs typeface="Verdana" panose="020B0604030504040204" pitchFamily="34" charset="0"/>
              </a:rPr>
              <a:t>Study</a:t>
            </a:r>
            <a:r>
              <a:rPr lang="fr-BE" altLang="fr-FR" dirty="0">
                <a:solidFill>
                  <a:schemeClr val="accent5"/>
                </a:solidFill>
                <a:latin typeface="+mj-lt"/>
                <a:ea typeface="Verdana" panose="020B0604030504040204" pitchFamily="34" charset="0"/>
                <a:cs typeface="Verdana" panose="020B0604030504040204" pitchFamily="34" charset="0"/>
              </a:rPr>
              <a:t> </a:t>
            </a:r>
          </a:p>
        </p:txBody>
      </p:sp>
      <p:sp>
        <p:nvSpPr>
          <p:cNvPr id="62467" name="Text Box 7">
            <a:extLst>
              <a:ext uri="{FF2B5EF4-FFF2-40B4-BE49-F238E27FC236}">
                <a16:creationId xmlns:a16="http://schemas.microsoft.com/office/drawing/2014/main" id="{065ACF48-C403-4C19-894F-4DEE8EEAA7A3}"/>
              </a:ext>
            </a:extLst>
          </p:cNvPr>
          <p:cNvSpPr txBox="1">
            <a:spLocks noChangeArrowheads="1"/>
          </p:cNvSpPr>
          <p:nvPr/>
        </p:nvSpPr>
        <p:spPr bwMode="auto">
          <a:xfrm>
            <a:off x="1585388" y="5964988"/>
            <a:ext cx="602138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100" b="1" dirty="0">
                <a:solidFill>
                  <a:schemeClr val="accent5"/>
                </a:solidFill>
                <a:latin typeface="+mn-lt"/>
                <a:ea typeface="Gulim" panose="020B0600000101010101" pitchFamily="34" charset="-127"/>
              </a:rPr>
              <a:t>Wang C, </a:t>
            </a:r>
            <a:r>
              <a:rPr lang="en-US" altLang="fr-FR" sz="1100" b="1" dirty="0">
                <a:solidFill>
                  <a:schemeClr val="accent5"/>
                </a:solidFill>
                <a:latin typeface="+mn-lt"/>
                <a:ea typeface="Gulim" panose="020B0600000101010101" pitchFamily="34" charset="-127"/>
              </a:rPr>
              <a:t>Cunningham G</a:t>
            </a:r>
            <a:r>
              <a:rPr lang="en-US" altLang="ko-KR" sz="1100" b="1" dirty="0">
                <a:solidFill>
                  <a:schemeClr val="accent5"/>
                </a:solidFill>
                <a:latin typeface="+mn-lt"/>
                <a:ea typeface="Gulim" panose="020B0600000101010101" pitchFamily="34" charset="-127"/>
              </a:rPr>
              <a:t> </a:t>
            </a:r>
            <a:r>
              <a:rPr lang="en-US" altLang="ko-KR" sz="1100" i="1" dirty="0">
                <a:solidFill>
                  <a:schemeClr val="accent5"/>
                </a:solidFill>
                <a:latin typeface="+mn-lt"/>
                <a:ea typeface="Gulim" panose="020B0600000101010101" pitchFamily="34" charset="-127"/>
              </a:rPr>
              <a:t>et al. J Clin Endo </a:t>
            </a:r>
            <a:r>
              <a:rPr lang="en-US" altLang="ko-KR" sz="1100" i="1" dirty="0" err="1">
                <a:solidFill>
                  <a:schemeClr val="accent5"/>
                </a:solidFill>
                <a:latin typeface="+mn-lt"/>
                <a:ea typeface="Gulim" panose="020B0600000101010101" pitchFamily="34" charset="-127"/>
              </a:rPr>
              <a:t>Metab</a:t>
            </a:r>
            <a:r>
              <a:rPr lang="en-US" altLang="ko-KR" sz="1100" i="1" dirty="0">
                <a:solidFill>
                  <a:schemeClr val="accent5"/>
                </a:solidFill>
                <a:latin typeface="+mn-lt"/>
                <a:ea typeface="Gulim" panose="020B0600000101010101" pitchFamily="34" charset="-127"/>
              </a:rPr>
              <a:t> 2004; </a:t>
            </a:r>
            <a:r>
              <a:rPr lang="en-US" altLang="ko-KR" sz="1100" b="1" dirty="0">
                <a:solidFill>
                  <a:schemeClr val="accent5"/>
                </a:solidFill>
                <a:latin typeface="+mn-lt"/>
                <a:ea typeface="Gulim" panose="020B0600000101010101" pitchFamily="34" charset="-127"/>
              </a:rPr>
              <a:t>89</a:t>
            </a:r>
            <a:r>
              <a:rPr lang="en-US" altLang="ko-KR" sz="1100" i="1" dirty="0">
                <a:solidFill>
                  <a:schemeClr val="accent5"/>
                </a:solidFill>
                <a:latin typeface="+mn-lt"/>
                <a:ea typeface="Gulim" panose="020B0600000101010101" pitchFamily="34" charset="-127"/>
              </a:rPr>
              <a:t>:2085-98.</a:t>
            </a:r>
            <a:endParaRPr lang="en-US" altLang="fr-FR" sz="1100" i="1" dirty="0">
              <a:solidFill>
                <a:schemeClr val="accent5"/>
              </a:solidFill>
              <a:latin typeface="+mn-lt"/>
              <a:ea typeface="Gulim" panose="020B0600000101010101" pitchFamily="34" charset="-127"/>
            </a:endParaRPr>
          </a:p>
        </p:txBody>
      </p:sp>
      <p:grpSp>
        <p:nvGrpSpPr>
          <p:cNvPr id="62468" name="Group 25">
            <a:extLst>
              <a:ext uri="{FF2B5EF4-FFF2-40B4-BE49-F238E27FC236}">
                <a16:creationId xmlns:a16="http://schemas.microsoft.com/office/drawing/2014/main" id="{DC04072C-3E4F-4EFC-AFE9-4B9A752EDC51}"/>
              </a:ext>
            </a:extLst>
          </p:cNvPr>
          <p:cNvGrpSpPr>
            <a:grpSpLocks/>
          </p:cNvGrpSpPr>
          <p:nvPr/>
        </p:nvGrpSpPr>
        <p:grpSpPr bwMode="auto">
          <a:xfrm>
            <a:off x="3000376" y="1477826"/>
            <a:ext cx="5688013" cy="4183063"/>
            <a:chOff x="930" y="754"/>
            <a:chExt cx="3129" cy="3311"/>
          </a:xfrm>
        </p:grpSpPr>
        <p:pic>
          <p:nvPicPr>
            <p:cNvPr id="62469" name="Picture 8">
              <a:extLst>
                <a:ext uri="{FF2B5EF4-FFF2-40B4-BE49-F238E27FC236}">
                  <a16:creationId xmlns:a16="http://schemas.microsoft.com/office/drawing/2014/main" id="{17C1E4D4-D7EB-443C-9951-4837378DF7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0" y="754"/>
              <a:ext cx="3129" cy="3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0" name="Text Box 10">
              <a:extLst>
                <a:ext uri="{FF2B5EF4-FFF2-40B4-BE49-F238E27FC236}">
                  <a16:creationId xmlns:a16="http://schemas.microsoft.com/office/drawing/2014/main" id="{EE986260-87F6-42C3-B4A8-65993546AF64}"/>
                </a:ext>
              </a:extLst>
            </p:cNvPr>
            <p:cNvSpPr txBox="1">
              <a:spLocks noChangeArrowheads="1"/>
            </p:cNvSpPr>
            <p:nvPr/>
          </p:nvSpPr>
          <p:spPr bwMode="auto">
            <a:xfrm>
              <a:off x="2155" y="3294"/>
              <a:ext cx="195"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tabLst>
                  <a:tab pos="1563688" algn="ctr"/>
                  <a:tab pos="4703763" algn="ctr"/>
                </a:tabLst>
                <a:defRPr sz="3200">
                  <a:solidFill>
                    <a:schemeClr val="tx1"/>
                  </a:solidFill>
                  <a:latin typeface="Arial" panose="020B0604020202020204" pitchFamily="34" charset="0"/>
                </a:defRPr>
              </a:lvl1pPr>
              <a:lvl2pPr marL="742950" indent="-285750">
                <a:spcBef>
                  <a:spcPct val="20000"/>
                </a:spcBef>
                <a:buChar char="–"/>
                <a:tabLst>
                  <a:tab pos="1563688" algn="ctr"/>
                  <a:tab pos="4703763" algn="ctr"/>
                </a:tabLst>
                <a:defRPr sz="2800">
                  <a:solidFill>
                    <a:schemeClr val="tx1"/>
                  </a:solidFill>
                  <a:latin typeface="Arial" panose="020B0604020202020204" pitchFamily="34" charset="0"/>
                </a:defRPr>
              </a:lvl2pPr>
              <a:lvl3pPr marL="1143000" indent="-228600">
                <a:spcBef>
                  <a:spcPct val="20000"/>
                </a:spcBef>
                <a:buChar char="•"/>
                <a:tabLst>
                  <a:tab pos="1563688" algn="ctr"/>
                  <a:tab pos="4703763" algn="ctr"/>
                </a:tabLst>
                <a:defRPr sz="2400">
                  <a:solidFill>
                    <a:schemeClr val="tx1"/>
                  </a:solidFill>
                  <a:latin typeface="Arial" panose="020B0604020202020204" pitchFamily="34" charset="0"/>
                </a:defRPr>
              </a:lvl3pPr>
              <a:lvl4pPr marL="1600200" indent="-228600">
                <a:spcBef>
                  <a:spcPct val="20000"/>
                </a:spcBef>
                <a:buChar char="–"/>
                <a:tabLst>
                  <a:tab pos="1563688" algn="ctr"/>
                  <a:tab pos="4703763" algn="ctr"/>
                </a:tabLst>
                <a:defRPr sz="2000">
                  <a:solidFill>
                    <a:schemeClr val="tx1"/>
                  </a:solidFill>
                  <a:latin typeface="Arial" panose="020B0604020202020204" pitchFamily="34" charset="0"/>
                </a:defRPr>
              </a:lvl4pPr>
              <a:lvl5pPr marL="2057400" indent="-228600">
                <a:spcBef>
                  <a:spcPct val="20000"/>
                </a:spcBef>
                <a:buChar char="»"/>
                <a:tabLst>
                  <a:tab pos="1563688" algn="ctr"/>
                  <a:tab pos="4703763" algn="ct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9pPr>
            </a:lstStyle>
            <a:p>
              <a:pPr algn="ctr">
                <a:spcBef>
                  <a:spcPct val="0"/>
                </a:spcBef>
                <a:buFontTx/>
                <a:buNone/>
              </a:pPr>
              <a:r>
                <a:rPr lang="en-GB" altLang="fr-FR" sz="1200" b="1">
                  <a:solidFill>
                    <a:schemeClr val="accent5"/>
                  </a:solidFill>
                  <a:latin typeface="+mn-lt"/>
                  <a:ea typeface="MS PGothic" panose="020B0600070205080204" pitchFamily="34" charset="-128"/>
                </a:rPr>
                <a:t>12</a:t>
              </a:r>
            </a:p>
          </p:txBody>
        </p:sp>
        <p:sp>
          <p:nvSpPr>
            <p:cNvPr id="62471" name="Text Box 11">
              <a:extLst>
                <a:ext uri="{FF2B5EF4-FFF2-40B4-BE49-F238E27FC236}">
                  <a16:creationId xmlns:a16="http://schemas.microsoft.com/office/drawing/2014/main" id="{A01B80D6-731F-4D17-B3F4-1D4287FF6904}"/>
                </a:ext>
              </a:extLst>
            </p:cNvPr>
            <p:cNvSpPr txBox="1">
              <a:spLocks noChangeArrowheads="1"/>
            </p:cNvSpPr>
            <p:nvPr/>
          </p:nvSpPr>
          <p:spPr bwMode="auto">
            <a:xfrm>
              <a:off x="2811" y="3302"/>
              <a:ext cx="195"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tabLst>
                  <a:tab pos="1563688" algn="ctr"/>
                  <a:tab pos="4703763" algn="ctr"/>
                </a:tabLst>
                <a:defRPr sz="3200">
                  <a:solidFill>
                    <a:schemeClr val="tx1"/>
                  </a:solidFill>
                  <a:latin typeface="Arial" panose="020B0604020202020204" pitchFamily="34" charset="0"/>
                </a:defRPr>
              </a:lvl1pPr>
              <a:lvl2pPr marL="742950" indent="-285750">
                <a:spcBef>
                  <a:spcPct val="20000"/>
                </a:spcBef>
                <a:buChar char="–"/>
                <a:tabLst>
                  <a:tab pos="1563688" algn="ctr"/>
                  <a:tab pos="4703763" algn="ctr"/>
                </a:tabLst>
                <a:defRPr sz="2800">
                  <a:solidFill>
                    <a:schemeClr val="tx1"/>
                  </a:solidFill>
                  <a:latin typeface="Arial" panose="020B0604020202020204" pitchFamily="34" charset="0"/>
                </a:defRPr>
              </a:lvl2pPr>
              <a:lvl3pPr marL="1143000" indent="-228600">
                <a:spcBef>
                  <a:spcPct val="20000"/>
                </a:spcBef>
                <a:buChar char="•"/>
                <a:tabLst>
                  <a:tab pos="1563688" algn="ctr"/>
                  <a:tab pos="4703763" algn="ctr"/>
                </a:tabLst>
                <a:defRPr sz="2400">
                  <a:solidFill>
                    <a:schemeClr val="tx1"/>
                  </a:solidFill>
                  <a:latin typeface="Arial" panose="020B0604020202020204" pitchFamily="34" charset="0"/>
                </a:defRPr>
              </a:lvl3pPr>
              <a:lvl4pPr marL="1600200" indent="-228600">
                <a:spcBef>
                  <a:spcPct val="20000"/>
                </a:spcBef>
                <a:buChar char="–"/>
                <a:tabLst>
                  <a:tab pos="1563688" algn="ctr"/>
                  <a:tab pos="4703763" algn="ctr"/>
                </a:tabLst>
                <a:defRPr sz="2000">
                  <a:solidFill>
                    <a:schemeClr val="tx1"/>
                  </a:solidFill>
                  <a:latin typeface="Arial" panose="020B0604020202020204" pitchFamily="34" charset="0"/>
                </a:defRPr>
              </a:lvl4pPr>
              <a:lvl5pPr marL="2057400" indent="-228600">
                <a:spcBef>
                  <a:spcPct val="20000"/>
                </a:spcBef>
                <a:buChar char="»"/>
                <a:tabLst>
                  <a:tab pos="1563688" algn="ctr"/>
                  <a:tab pos="4703763" algn="ct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9pPr>
            </a:lstStyle>
            <a:p>
              <a:pPr algn="ctr">
                <a:spcBef>
                  <a:spcPct val="0"/>
                </a:spcBef>
                <a:buFontTx/>
                <a:buNone/>
              </a:pPr>
              <a:r>
                <a:rPr lang="en-GB" altLang="fr-FR" sz="1200" b="1">
                  <a:solidFill>
                    <a:schemeClr val="accent5"/>
                  </a:solidFill>
                  <a:latin typeface="+mn-lt"/>
                  <a:ea typeface="MS PGothic" panose="020B0600070205080204" pitchFamily="34" charset="-128"/>
                </a:rPr>
                <a:t>24</a:t>
              </a:r>
            </a:p>
          </p:txBody>
        </p:sp>
        <p:sp>
          <p:nvSpPr>
            <p:cNvPr id="62472" name="Text Box 10">
              <a:extLst>
                <a:ext uri="{FF2B5EF4-FFF2-40B4-BE49-F238E27FC236}">
                  <a16:creationId xmlns:a16="http://schemas.microsoft.com/office/drawing/2014/main" id="{951E30FC-D4FF-4538-94EC-95DE26E1D2EA}"/>
                </a:ext>
              </a:extLst>
            </p:cNvPr>
            <p:cNvSpPr txBox="1">
              <a:spLocks noChangeArrowheads="1"/>
            </p:cNvSpPr>
            <p:nvPr/>
          </p:nvSpPr>
          <p:spPr bwMode="auto">
            <a:xfrm>
              <a:off x="1860" y="3294"/>
              <a:ext cx="148"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tabLst>
                  <a:tab pos="1563688" algn="ctr"/>
                  <a:tab pos="4703763" algn="ctr"/>
                </a:tabLst>
                <a:defRPr sz="3200">
                  <a:solidFill>
                    <a:schemeClr val="tx1"/>
                  </a:solidFill>
                  <a:latin typeface="Arial" panose="020B0604020202020204" pitchFamily="34" charset="0"/>
                </a:defRPr>
              </a:lvl1pPr>
              <a:lvl2pPr marL="742950" indent="-285750">
                <a:spcBef>
                  <a:spcPct val="20000"/>
                </a:spcBef>
                <a:buChar char="–"/>
                <a:tabLst>
                  <a:tab pos="1563688" algn="ctr"/>
                  <a:tab pos="4703763" algn="ctr"/>
                </a:tabLst>
                <a:defRPr sz="2800">
                  <a:solidFill>
                    <a:schemeClr val="tx1"/>
                  </a:solidFill>
                  <a:latin typeface="Arial" panose="020B0604020202020204" pitchFamily="34" charset="0"/>
                </a:defRPr>
              </a:lvl2pPr>
              <a:lvl3pPr marL="1143000" indent="-228600">
                <a:spcBef>
                  <a:spcPct val="20000"/>
                </a:spcBef>
                <a:buChar char="•"/>
                <a:tabLst>
                  <a:tab pos="1563688" algn="ctr"/>
                  <a:tab pos="4703763" algn="ctr"/>
                </a:tabLst>
                <a:defRPr sz="2400">
                  <a:solidFill>
                    <a:schemeClr val="tx1"/>
                  </a:solidFill>
                  <a:latin typeface="Arial" panose="020B0604020202020204" pitchFamily="34" charset="0"/>
                </a:defRPr>
              </a:lvl3pPr>
              <a:lvl4pPr marL="1600200" indent="-228600">
                <a:spcBef>
                  <a:spcPct val="20000"/>
                </a:spcBef>
                <a:buChar char="–"/>
                <a:tabLst>
                  <a:tab pos="1563688" algn="ctr"/>
                  <a:tab pos="4703763" algn="ctr"/>
                </a:tabLst>
                <a:defRPr sz="2000">
                  <a:solidFill>
                    <a:schemeClr val="tx1"/>
                  </a:solidFill>
                  <a:latin typeface="Arial" panose="020B0604020202020204" pitchFamily="34" charset="0"/>
                </a:defRPr>
              </a:lvl4pPr>
              <a:lvl5pPr marL="2057400" indent="-228600">
                <a:spcBef>
                  <a:spcPct val="20000"/>
                </a:spcBef>
                <a:buChar char="»"/>
                <a:tabLst>
                  <a:tab pos="1563688" algn="ctr"/>
                  <a:tab pos="4703763" algn="ct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9pPr>
            </a:lstStyle>
            <a:p>
              <a:pPr algn="ctr">
                <a:spcBef>
                  <a:spcPct val="0"/>
                </a:spcBef>
                <a:buFontTx/>
                <a:buNone/>
              </a:pPr>
              <a:r>
                <a:rPr lang="en-GB" altLang="fr-FR" sz="1200" b="1">
                  <a:solidFill>
                    <a:schemeClr val="accent5"/>
                  </a:solidFill>
                  <a:latin typeface="+mn-lt"/>
                  <a:ea typeface="MS PGothic" panose="020B0600070205080204" pitchFamily="34" charset="-128"/>
                </a:rPr>
                <a:t>6</a:t>
              </a:r>
            </a:p>
          </p:txBody>
        </p:sp>
        <p:sp>
          <p:nvSpPr>
            <p:cNvPr id="62473" name="Text Box 10">
              <a:extLst>
                <a:ext uri="{FF2B5EF4-FFF2-40B4-BE49-F238E27FC236}">
                  <a16:creationId xmlns:a16="http://schemas.microsoft.com/office/drawing/2014/main" id="{ADEFA142-06D4-4439-BD41-99D5F5879478}"/>
                </a:ext>
              </a:extLst>
            </p:cNvPr>
            <p:cNvSpPr txBox="1">
              <a:spLocks noChangeArrowheads="1"/>
            </p:cNvSpPr>
            <p:nvPr/>
          </p:nvSpPr>
          <p:spPr bwMode="auto">
            <a:xfrm>
              <a:off x="1382" y="3294"/>
              <a:ext cx="449"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tabLst>
                  <a:tab pos="1563688" algn="ctr"/>
                  <a:tab pos="4703763" algn="ctr"/>
                </a:tabLst>
                <a:defRPr sz="3200">
                  <a:solidFill>
                    <a:schemeClr val="tx1"/>
                  </a:solidFill>
                  <a:latin typeface="Arial" panose="020B0604020202020204" pitchFamily="34" charset="0"/>
                </a:defRPr>
              </a:lvl1pPr>
              <a:lvl2pPr marL="742950" indent="-285750">
                <a:spcBef>
                  <a:spcPct val="20000"/>
                </a:spcBef>
                <a:buChar char="–"/>
                <a:tabLst>
                  <a:tab pos="1563688" algn="ctr"/>
                  <a:tab pos="4703763" algn="ctr"/>
                </a:tabLst>
                <a:defRPr sz="2800">
                  <a:solidFill>
                    <a:schemeClr val="tx1"/>
                  </a:solidFill>
                  <a:latin typeface="Arial" panose="020B0604020202020204" pitchFamily="34" charset="0"/>
                </a:defRPr>
              </a:lvl2pPr>
              <a:lvl3pPr marL="1143000" indent="-228600">
                <a:spcBef>
                  <a:spcPct val="20000"/>
                </a:spcBef>
                <a:buChar char="•"/>
                <a:tabLst>
                  <a:tab pos="1563688" algn="ctr"/>
                  <a:tab pos="4703763" algn="ctr"/>
                </a:tabLst>
                <a:defRPr sz="2400">
                  <a:solidFill>
                    <a:schemeClr val="tx1"/>
                  </a:solidFill>
                  <a:latin typeface="Arial" panose="020B0604020202020204" pitchFamily="34" charset="0"/>
                </a:defRPr>
              </a:lvl3pPr>
              <a:lvl4pPr marL="1600200" indent="-228600">
                <a:spcBef>
                  <a:spcPct val="20000"/>
                </a:spcBef>
                <a:buChar char="–"/>
                <a:tabLst>
                  <a:tab pos="1563688" algn="ctr"/>
                  <a:tab pos="4703763" algn="ctr"/>
                </a:tabLst>
                <a:defRPr sz="2000">
                  <a:solidFill>
                    <a:schemeClr val="tx1"/>
                  </a:solidFill>
                  <a:latin typeface="Arial" panose="020B0604020202020204" pitchFamily="34" charset="0"/>
                </a:defRPr>
              </a:lvl4pPr>
              <a:lvl5pPr marL="2057400" indent="-228600">
                <a:spcBef>
                  <a:spcPct val="20000"/>
                </a:spcBef>
                <a:buChar char="»"/>
                <a:tabLst>
                  <a:tab pos="1563688" algn="ctr"/>
                  <a:tab pos="4703763" algn="ct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9pPr>
            </a:lstStyle>
            <a:p>
              <a:pPr algn="ctr">
                <a:spcBef>
                  <a:spcPct val="0"/>
                </a:spcBef>
                <a:buFontTx/>
                <a:buNone/>
              </a:pPr>
              <a:r>
                <a:rPr lang="en-GB" altLang="fr-FR" sz="1200" b="1">
                  <a:solidFill>
                    <a:schemeClr val="accent5"/>
                  </a:solidFill>
                  <a:latin typeface="+mn-lt"/>
                  <a:ea typeface="MS PGothic" panose="020B0600070205080204" pitchFamily="34" charset="-128"/>
                </a:rPr>
                <a:t>Baseline</a:t>
              </a:r>
            </a:p>
          </p:txBody>
        </p:sp>
        <p:sp>
          <p:nvSpPr>
            <p:cNvPr id="62474" name="Text Box 11">
              <a:extLst>
                <a:ext uri="{FF2B5EF4-FFF2-40B4-BE49-F238E27FC236}">
                  <a16:creationId xmlns:a16="http://schemas.microsoft.com/office/drawing/2014/main" id="{0405340F-2FCB-4939-8579-747780C8CB2B}"/>
                </a:ext>
              </a:extLst>
            </p:cNvPr>
            <p:cNvSpPr txBox="1">
              <a:spLocks noChangeArrowheads="1"/>
            </p:cNvSpPr>
            <p:nvPr/>
          </p:nvSpPr>
          <p:spPr bwMode="auto">
            <a:xfrm>
              <a:off x="2487" y="3302"/>
              <a:ext cx="195"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tabLst>
                  <a:tab pos="1563688" algn="ctr"/>
                  <a:tab pos="4703763" algn="ctr"/>
                </a:tabLst>
                <a:defRPr sz="3200">
                  <a:solidFill>
                    <a:schemeClr val="tx1"/>
                  </a:solidFill>
                  <a:latin typeface="Arial" panose="020B0604020202020204" pitchFamily="34" charset="0"/>
                </a:defRPr>
              </a:lvl1pPr>
              <a:lvl2pPr marL="742950" indent="-285750">
                <a:spcBef>
                  <a:spcPct val="20000"/>
                </a:spcBef>
                <a:buChar char="–"/>
                <a:tabLst>
                  <a:tab pos="1563688" algn="ctr"/>
                  <a:tab pos="4703763" algn="ctr"/>
                </a:tabLst>
                <a:defRPr sz="2800">
                  <a:solidFill>
                    <a:schemeClr val="tx1"/>
                  </a:solidFill>
                  <a:latin typeface="Arial" panose="020B0604020202020204" pitchFamily="34" charset="0"/>
                </a:defRPr>
              </a:lvl2pPr>
              <a:lvl3pPr marL="1143000" indent="-228600">
                <a:spcBef>
                  <a:spcPct val="20000"/>
                </a:spcBef>
                <a:buChar char="•"/>
                <a:tabLst>
                  <a:tab pos="1563688" algn="ctr"/>
                  <a:tab pos="4703763" algn="ctr"/>
                </a:tabLst>
                <a:defRPr sz="2400">
                  <a:solidFill>
                    <a:schemeClr val="tx1"/>
                  </a:solidFill>
                  <a:latin typeface="Arial" panose="020B0604020202020204" pitchFamily="34" charset="0"/>
                </a:defRPr>
              </a:lvl3pPr>
              <a:lvl4pPr marL="1600200" indent="-228600">
                <a:spcBef>
                  <a:spcPct val="20000"/>
                </a:spcBef>
                <a:buChar char="–"/>
                <a:tabLst>
                  <a:tab pos="1563688" algn="ctr"/>
                  <a:tab pos="4703763" algn="ctr"/>
                </a:tabLst>
                <a:defRPr sz="2000">
                  <a:solidFill>
                    <a:schemeClr val="tx1"/>
                  </a:solidFill>
                  <a:latin typeface="Arial" panose="020B0604020202020204" pitchFamily="34" charset="0"/>
                </a:defRPr>
              </a:lvl4pPr>
              <a:lvl5pPr marL="2057400" indent="-228600">
                <a:spcBef>
                  <a:spcPct val="20000"/>
                </a:spcBef>
                <a:buChar char="»"/>
                <a:tabLst>
                  <a:tab pos="1563688" algn="ctr"/>
                  <a:tab pos="4703763" algn="ct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9pPr>
            </a:lstStyle>
            <a:p>
              <a:pPr algn="ctr">
                <a:spcBef>
                  <a:spcPct val="0"/>
                </a:spcBef>
                <a:buFontTx/>
                <a:buNone/>
              </a:pPr>
              <a:r>
                <a:rPr lang="en-GB" altLang="fr-FR" sz="1200" b="1">
                  <a:solidFill>
                    <a:schemeClr val="accent5"/>
                  </a:solidFill>
                  <a:latin typeface="+mn-lt"/>
                  <a:ea typeface="MS PGothic" panose="020B0600070205080204" pitchFamily="34" charset="-128"/>
                </a:rPr>
                <a:t>18</a:t>
              </a:r>
            </a:p>
          </p:txBody>
        </p:sp>
        <p:sp>
          <p:nvSpPr>
            <p:cNvPr id="62475" name="Text Box 11">
              <a:extLst>
                <a:ext uri="{FF2B5EF4-FFF2-40B4-BE49-F238E27FC236}">
                  <a16:creationId xmlns:a16="http://schemas.microsoft.com/office/drawing/2014/main" id="{902B685B-B518-4002-A83B-2365CD4BCF17}"/>
                </a:ext>
              </a:extLst>
            </p:cNvPr>
            <p:cNvSpPr txBox="1">
              <a:spLocks noChangeArrowheads="1"/>
            </p:cNvSpPr>
            <p:nvPr/>
          </p:nvSpPr>
          <p:spPr bwMode="auto">
            <a:xfrm>
              <a:off x="3147" y="3302"/>
              <a:ext cx="195"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tabLst>
                  <a:tab pos="1563688" algn="ctr"/>
                  <a:tab pos="4703763" algn="ctr"/>
                </a:tabLst>
                <a:defRPr sz="3200">
                  <a:solidFill>
                    <a:schemeClr val="tx1"/>
                  </a:solidFill>
                  <a:latin typeface="Arial" panose="020B0604020202020204" pitchFamily="34" charset="0"/>
                </a:defRPr>
              </a:lvl1pPr>
              <a:lvl2pPr marL="742950" indent="-285750">
                <a:spcBef>
                  <a:spcPct val="20000"/>
                </a:spcBef>
                <a:buChar char="–"/>
                <a:tabLst>
                  <a:tab pos="1563688" algn="ctr"/>
                  <a:tab pos="4703763" algn="ctr"/>
                </a:tabLst>
                <a:defRPr sz="2800">
                  <a:solidFill>
                    <a:schemeClr val="tx1"/>
                  </a:solidFill>
                  <a:latin typeface="Arial" panose="020B0604020202020204" pitchFamily="34" charset="0"/>
                </a:defRPr>
              </a:lvl2pPr>
              <a:lvl3pPr marL="1143000" indent="-228600">
                <a:spcBef>
                  <a:spcPct val="20000"/>
                </a:spcBef>
                <a:buChar char="•"/>
                <a:tabLst>
                  <a:tab pos="1563688" algn="ctr"/>
                  <a:tab pos="4703763" algn="ctr"/>
                </a:tabLst>
                <a:defRPr sz="2400">
                  <a:solidFill>
                    <a:schemeClr val="tx1"/>
                  </a:solidFill>
                  <a:latin typeface="Arial" panose="020B0604020202020204" pitchFamily="34" charset="0"/>
                </a:defRPr>
              </a:lvl3pPr>
              <a:lvl4pPr marL="1600200" indent="-228600">
                <a:spcBef>
                  <a:spcPct val="20000"/>
                </a:spcBef>
                <a:buChar char="–"/>
                <a:tabLst>
                  <a:tab pos="1563688" algn="ctr"/>
                  <a:tab pos="4703763" algn="ctr"/>
                </a:tabLst>
                <a:defRPr sz="2000">
                  <a:solidFill>
                    <a:schemeClr val="tx1"/>
                  </a:solidFill>
                  <a:latin typeface="Arial" panose="020B0604020202020204" pitchFamily="34" charset="0"/>
                </a:defRPr>
              </a:lvl4pPr>
              <a:lvl5pPr marL="2057400" indent="-228600">
                <a:spcBef>
                  <a:spcPct val="20000"/>
                </a:spcBef>
                <a:buChar char="»"/>
                <a:tabLst>
                  <a:tab pos="1563688" algn="ctr"/>
                  <a:tab pos="4703763" algn="ct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9pPr>
            </a:lstStyle>
            <a:p>
              <a:pPr algn="ctr">
                <a:spcBef>
                  <a:spcPct val="0"/>
                </a:spcBef>
                <a:buFontTx/>
                <a:buNone/>
              </a:pPr>
              <a:r>
                <a:rPr lang="en-GB" altLang="fr-FR" sz="1200" b="1">
                  <a:solidFill>
                    <a:schemeClr val="accent5"/>
                  </a:solidFill>
                  <a:latin typeface="+mn-lt"/>
                  <a:ea typeface="MS PGothic" panose="020B0600070205080204" pitchFamily="34" charset="-128"/>
                </a:rPr>
                <a:t>30</a:t>
              </a:r>
            </a:p>
          </p:txBody>
        </p:sp>
        <p:sp>
          <p:nvSpPr>
            <p:cNvPr id="62476" name="Rectangle 56">
              <a:extLst>
                <a:ext uri="{FF2B5EF4-FFF2-40B4-BE49-F238E27FC236}">
                  <a16:creationId xmlns:a16="http://schemas.microsoft.com/office/drawing/2014/main" id="{B4FC7FFE-6438-4AB7-B0C0-A976B809988D}"/>
                </a:ext>
              </a:extLst>
            </p:cNvPr>
            <p:cNvSpPr>
              <a:spLocks noChangeArrowheads="1"/>
            </p:cNvSpPr>
            <p:nvPr/>
          </p:nvSpPr>
          <p:spPr bwMode="auto">
            <a:xfrm>
              <a:off x="1301" y="1847"/>
              <a:ext cx="1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GB" altLang="fr-FR" sz="1200" b="1">
                  <a:solidFill>
                    <a:schemeClr val="accent5"/>
                  </a:solidFill>
                  <a:latin typeface="+mn-lt"/>
                  <a:ea typeface="MS PGothic" panose="020B0600070205080204" pitchFamily="34" charset="-128"/>
                </a:rPr>
                <a:t>2.0</a:t>
              </a:r>
            </a:p>
          </p:txBody>
        </p:sp>
        <p:sp>
          <p:nvSpPr>
            <p:cNvPr id="62477" name="Rectangle 56">
              <a:extLst>
                <a:ext uri="{FF2B5EF4-FFF2-40B4-BE49-F238E27FC236}">
                  <a16:creationId xmlns:a16="http://schemas.microsoft.com/office/drawing/2014/main" id="{0E59EF8C-E093-4273-A8AD-1054E3B632E7}"/>
                </a:ext>
              </a:extLst>
            </p:cNvPr>
            <p:cNvSpPr>
              <a:spLocks noChangeArrowheads="1"/>
            </p:cNvSpPr>
            <p:nvPr/>
          </p:nvSpPr>
          <p:spPr bwMode="auto">
            <a:xfrm>
              <a:off x="1301" y="2186"/>
              <a:ext cx="1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GB" altLang="fr-FR" sz="1200" b="1">
                  <a:solidFill>
                    <a:srgbClr val="000000"/>
                  </a:solidFill>
                  <a:latin typeface="+mn-lt"/>
                  <a:ea typeface="MS PGothic" panose="020B0600070205080204" pitchFamily="34" charset="-128"/>
                </a:rPr>
                <a:t>1.5</a:t>
              </a:r>
              <a:endParaRPr lang="en-GB" altLang="fr-FR" sz="1200" b="1">
                <a:latin typeface="+mn-lt"/>
                <a:ea typeface="MS PGothic" panose="020B0600070205080204" pitchFamily="34" charset="-128"/>
              </a:endParaRPr>
            </a:p>
          </p:txBody>
        </p:sp>
        <p:sp>
          <p:nvSpPr>
            <p:cNvPr id="62478" name="Rectangle 56">
              <a:extLst>
                <a:ext uri="{FF2B5EF4-FFF2-40B4-BE49-F238E27FC236}">
                  <a16:creationId xmlns:a16="http://schemas.microsoft.com/office/drawing/2014/main" id="{CF0CF4FB-E670-4A92-ABF0-11DE9C41FF2C}"/>
                </a:ext>
              </a:extLst>
            </p:cNvPr>
            <p:cNvSpPr>
              <a:spLocks noChangeArrowheads="1"/>
            </p:cNvSpPr>
            <p:nvPr/>
          </p:nvSpPr>
          <p:spPr bwMode="auto">
            <a:xfrm>
              <a:off x="1301" y="2520"/>
              <a:ext cx="1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GB" altLang="fr-FR" sz="1200" b="1">
                  <a:solidFill>
                    <a:schemeClr val="accent5"/>
                  </a:solidFill>
                  <a:latin typeface="+mn-lt"/>
                  <a:ea typeface="MS PGothic" panose="020B0600070205080204" pitchFamily="34" charset="-128"/>
                </a:rPr>
                <a:t>1.0</a:t>
              </a:r>
            </a:p>
          </p:txBody>
        </p:sp>
        <p:sp>
          <p:nvSpPr>
            <p:cNvPr id="62479" name="Rectangle 56">
              <a:extLst>
                <a:ext uri="{FF2B5EF4-FFF2-40B4-BE49-F238E27FC236}">
                  <a16:creationId xmlns:a16="http://schemas.microsoft.com/office/drawing/2014/main" id="{316B2766-A8D9-49F1-8822-FBE9347028C7}"/>
                </a:ext>
              </a:extLst>
            </p:cNvPr>
            <p:cNvSpPr>
              <a:spLocks noChangeArrowheads="1"/>
            </p:cNvSpPr>
            <p:nvPr/>
          </p:nvSpPr>
          <p:spPr bwMode="auto">
            <a:xfrm>
              <a:off x="1301" y="2872"/>
              <a:ext cx="1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GB" altLang="fr-FR" sz="1200" b="1">
                  <a:solidFill>
                    <a:srgbClr val="000000"/>
                  </a:solidFill>
                  <a:latin typeface="+mn-lt"/>
                  <a:ea typeface="MS PGothic" panose="020B0600070205080204" pitchFamily="34" charset="-128"/>
                </a:rPr>
                <a:t>0.5</a:t>
              </a:r>
              <a:endParaRPr lang="en-GB" altLang="fr-FR" sz="1200" b="1">
                <a:latin typeface="+mn-lt"/>
                <a:ea typeface="MS PGothic" panose="020B0600070205080204" pitchFamily="34" charset="-128"/>
              </a:endParaRPr>
            </a:p>
          </p:txBody>
        </p:sp>
        <p:sp>
          <p:nvSpPr>
            <p:cNvPr id="62480" name="Rectangle 56">
              <a:extLst>
                <a:ext uri="{FF2B5EF4-FFF2-40B4-BE49-F238E27FC236}">
                  <a16:creationId xmlns:a16="http://schemas.microsoft.com/office/drawing/2014/main" id="{97131D34-2EC8-497C-94D6-0191A583B53E}"/>
                </a:ext>
              </a:extLst>
            </p:cNvPr>
            <p:cNvSpPr>
              <a:spLocks noChangeArrowheads="1"/>
            </p:cNvSpPr>
            <p:nvPr/>
          </p:nvSpPr>
          <p:spPr bwMode="auto">
            <a:xfrm>
              <a:off x="1301" y="3169"/>
              <a:ext cx="1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GB" altLang="fr-FR" sz="1200" b="1">
                  <a:solidFill>
                    <a:schemeClr val="accent5"/>
                  </a:solidFill>
                  <a:latin typeface="+mn-lt"/>
                  <a:ea typeface="MS PGothic" panose="020B0600070205080204" pitchFamily="34" charset="-128"/>
                </a:rPr>
                <a:t>0.0</a:t>
              </a:r>
            </a:p>
          </p:txBody>
        </p:sp>
        <p:sp>
          <p:nvSpPr>
            <p:cNvPr id="62481" name="Text Box 11">
              <a:extLst>
                <a:ext uri="{FF2B5EF4-FFF2-40B4-BE49-F238E27FC236}">
                  <a16:creationId xmlns:a16="http://schemas.microsoft.com/office/drawing/2014/main" id="{1054B875-8215-4AFC-8EF6-E87128E5DCDD}"/>
                </a:ext>
              </a:extLst>
            </p:cNvPr>
            <p:cNvSpPr txBox="1">
              <a:spLocks noChangeArrowheads="1"/>
            </p:cNvSpPr>
            <p:nvPr/>
          </p:nvSpPr>
          <p:spPr bwMode="auto">
            <a:xfrm>
              <a:off x="3477" y="3300"/>
              <a:ext cx="195"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tabLst>
                  <a:tab pos="1563688" algn="ctr"/>
                  <a:tab pos="4703763" algn="ctr"/>
                </a:tabLst>
                <a:defRPr sz="3200">
                  <a:solidFill>
                    <a:schemeClr val="tx1"/>
                  </a:solidFill>
                  <a:latin typeface="Arial" panose="020B0604020202020204" pitchFamily="34" charset="0"/>
                </a:defRPr>
              </a:lvl1pPr>
              <a:lvl2pPr marL="742950" indent="-285750">
                <a:spcBef>
                  <a:spcPct val="20000"/>
                </a:spcBef>
                <a:buChar char="–"/>
                <a:tabLst>
                  <a:tab pos="1563688" algn="ctr"/>
                  <a:tab pos="4703763" algn="ctr"/>
                </a:tabLst>
                <a:defRPr sz="2800">
                  <a:solidFill>
                    <a:schemeClr val="tx1"/>
                  </a:solidFill>
                  <a:latin typeface="Arial" panose="020B0604020202020204" pitchFamily="34" charset="0"/>
                </a:defRPr>
              </a:lvl2pPr>
              <a:lvl3pPr marL="1143000" indent="-228600">
                <a:spcBef>
                  <a:spcPct val="20000"/>
                </a:spcBef>
                <a:buChar char="•"/>
                <a:tabLst>
                  <a:tab pos="1563688" algn="ctr"/>
                  <a:tab pos="4703763" algn="ctr"/>
                </a:tabLst>
                <a:defRPr sz="2400">
                  <a:solidFill>
                    <a:schemeClr val="tx1"/>
                  </a:solidFill>
                  <a:latin typeface="Arial" panose="020B0604020202020204" pitchFamily="34" charset="0"/>
                </a:defRPr>
              </a:lvl3pPr>
              <a:lvl4pPr marL="1600200" indent="-228600">
                <a:spcBef>
                  <a:spcPct val="20000"/>
                </a:spcBef>
                <a:buChar char="–"/>
                <a:tabLst>
                  <a:tab pos="1563688" algn="ctr"/>
                  <a:tab pos="4703763" algn="ctr"/>
                </a:tabLst>
                <a:defRPr sz="2000">
                  <a:solidFill>
                    <a:schemeClr val="tx1"/>
                  </a:solidFill>
                  <a:latin typeface="Arial" panose="020B0604020202020204" pitchFamily="34" charset="0"/>
                </a:defRPr>
              </a:lvl4pPr>
              <a:lvl5pPr marL="2057400" indent="-228600">
                <a:spcBef>
                  <a:spcPct val="20000"/>
                </a:spcBef>
                <a:buChar char="»"/>
                <a:tabLst>
                  <a:tab pos="1563688" algn="ctr"/>
                  <a:tab pos="4703763" algn="ct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1563688" algn="ctr"/>
                  <a:tab pos="4703763" algn="ctr"/>
                </a:tabLst>
                <a:defRPr sz="2000">
                  <a:solidFill>
                    <a:schemeClr val="tx1"/>
                  </a:solidFill>
                  <a:latin typeface="Arial" panose="020B0604020202020204" pitchFamily="34" charset="0"/>
                </a:defRPr>
              </a:lvl9pPr>
            </a:lstStyle>
            <a:p>
              <a:pPr algn="ctr">
                <a:spcBef>
                  <a:spcPct val="0"/>
                </a:spcBef>
                <a:buFontTx/>
                <a:buNone/>
              </a:pPr>
              <a:r>
                <a:rPr lang="en-GB" altLang="fr-FR" sz="1200" b="1">
                  <a:solidFill>
                    <a:schemeClr val="accent5"/>
                  </a:solidFill>
                  <a:latin typeface="+mn-lt"/>
                  <a:ea typeface="MS PGothic" panose="020B0600070205080204" pitchFamily="34" charset="-128"/>
                </a:rPr>
                <a:t>36</a:t>
              </a:r>
            </a:p>
          </p:txBody>
        </p:sp>
        <p:sp>
          <p:nvSpPr>
            <p:cNvPr id="62482" name="Text Box 21">
              <a:extLst>
                <a:ext uri="{FF2B5EF4-FFF2-40B4-BE49-F238E27FC236}">
                  <a16:creationId xmlns:a16="http://schemas.microsoft.com/office/drawing/2014/main" id="{0536405A-45E0-40F5-9C5F-FC3BEBC2B7CB}"/>
                </a:ext>
              </a:extLst>
            </p:cNvPr>
            <p:cNvSpPr txBox="1">
              <a:spLocks noChangeArrowheads="1"/>
            </p:cNvSpPr>
            <p:nvPr/>
          </p:nvSpPr>
          <p:spPr bwMode="auto">
            <a:xfrm>
              <a:off x="2063" y="3556"/>
              <a:ext cx="1316"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BE" altLang="fr-FR" sz="1400">
                  <a:solidFill>
                    <a:schemeClr val="accent5"/>
                  </a:solidFill>
                  <a:latin typeface="+mn-lt"/>
                </a:rPr>
                <a:t>Treatment (months)</a:t>
              </a:r>
            </a:p>
          </p:txBody>
        </p:sp>
        <p:sp>
          <p:nvSpPr>
            <p:cNvPr id="62483" name="Rectangle 56">
              <a:extLst>
                <a:ext uri="{FF2B5EF4-FFF2-40B4-BE49-F238E27FC236}">
                  <a16:creationId xmlns:a16="http://schemas.microsoft.com/office/drawing/2014/main" id="{5BEF6D3E-8244-434F-AA8E-CC240B09DA7E}"/>
                </a:ext>
              </a:extLst>
            </p:cNvPr>
            <p:cNvSpPr>
              <a:spLocks noChangeArrowheads="1"/>
            </p:cNvSpPr>
            <p:nvPr/>
          </p:nvSpPr>
          <p:spPr bwMode="auto">
            <a:xfrm>
              <a:off x="1301" y="1525"/>
              <a:ext cx="1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GB" altLang="fr-FR" sz="1200" b="1" dirty="0">
                  <a:solidFill>
                    <a:srgbClr val="000000"/>
                  </a:solidFill>
                  <a:latin typeface="+mn-lt"/>
                  <a:ea typeface="MS PGothic" panose="020B0600070205080204" pitchFamily="34" charset="-128"/>
                </a:rPr>
                <a:t>2.5</a:t>
              </a:r>
              <a:endParaRPr lang="en-GB" altLang="fr-FR" sz="1200" b="1" dirty="0">
                <a:latin typeface="+mn-lt"/>
                <a:ea typeface="MS PGothic" panose="020B0600070205080204" pitchFamily="34" charset="-128"/>
              </a:endParaRPr>
            </a:p>
          </p:txBody>
        </p:sp>
        <p:sp>
          <p:nvSpPr>
            <p:cNvPr id="62484" name="Rectangle 56">
              <a:extLst>
                <a:ext uri="{FF2B5EF4-FFF2-40B4-BE49-F238E27FC236}">
                  <a16:creationId xmlns:a16="http://schemas.microsoft.com/office/drawing/2014/main" id="{BB59A369-3749-4503-97B7-09BE04E8443C}"/>
                </a:ext>
              </a:extLst>
            </p:cNvPr>
            <p:cNvSpPr>
              <a:spLocks noChangeArrowheads="1"/>
            </p:cNvSpPr>
            <p:nvPr/>
          </p:nvSpPr>
          <p:spPr bwMode="auto">
            <a:xfrm>
              <a:off x="1301" y="1162"/>
              <a:ext cx="1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GB" altLang="fr-FR" sz="1200" b="1">
                  <a:solidFill>
                    <a:schemeClr val="accent5"/>
                  </a:solidFill>
                  <a:latin typeface="+mn-lt"/>
                  <a:ea typeface="MS PGothic" panose="020B0600070205080204" pitchFamily="34" charset="-128"/>
                </a:rPr>
                <a:t>3.0</a:t>
              </a:r>
            </a:p>
          </p:txBody>
        </p:sp>
        <p:sp>
          <p:nvSpPr>
            <p:cNvPr id="62485" name="Text Box 24">
              <a:extLst>
                <a:ext uri="{FF2B5EF4-FFF2-40B4-BE49-F238E27FC236}">
                  <a16:creationId xmlns:a16="http://schemas.microsoft.com/office/drawing/2014/main" id="{D7A89FEC-0BCB-4894-92CA-C04C31CCB540}"/>
                </a:ext>
              </a:extLst>
            </p:cNvPr>
            <p:cNvSpPr txBox="1">
              <a:spLocks noChangeArrowheads="1"/>
            </p:cNvSpPr>
            <p:nvPr/>
          </p:nvSpPr>
          <p:spPr bwMode="auto">
            <a:xfrm>
              <a:off x="1519" y="890"/>
              <a:ext cx="952"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BE" altLang="fr-FR" sz="1400" dirty="0">
                  <a:solidFill>
                    <a:schemeClr val="accent5"/>
                  </a:solidFill>
                  <a:latin typeface="+mn-lt"/>
                </a:rPr>
                <a:t>PSA (</a:t>
              </a:r>
              <a:r>
                <a:rPr lang="fr-BE" altLang="fr-FR" sz="1400" dirty="0" err="1">
                  <a:solidFill>
                    <a:schemeClr val="accent5"/>
                  </a:solidFill>
                  <a:latin typeface="+mn-lt"/>
                </a:rPr>
                <a:t>ng</a:t>
              </a:r>
              <a:r>
                <a:rPr lang="fr-BE" altLang="fr-FR" sz="1400" dirty="0">
                  <a:solidFill>
                    <a:schemeClr val="accent5"/>
                  </a:solidFill>
                  <a:latin typeface="+mn-lt"/>
                </a:rPr>
                <a:t>/</a:t>
              </a:r>
              <a:r>
                <a:rPr lang="fr-BE" altLang="fr-FR" sz="1400" dirty="0" err="1">
                  <a:solidFill>
                    <a:schemeClr val="accent5"/>
                  </a:solidFill>
                  <a:latin typeface="+mn-lt"/>
                </a:rPr>
                <a:t>mL</a:t>
              </a:r>
              <a:r>
                <a:rPr lang="fr-BE" altLang="fr-FR" sz="1400" dirty="0">
                  <a:solidFill>
                    <a:schemeClr val="accent5"/>
                  </a:solidFill>
                  <a:latin typeface="+mn-lt"/>
                </a:rPr>
                <a:t>)</a:t>
              </a:r>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2162" name="Straight Connector 104">
            <a:extLst>
              <a:ext uri="{FF2B5EF4-FFF2-40B4-BE49-F238E27FC236}">
                <a16:creationId xmlns:a16="http://schemas.microsoft.com/office/drawing/2014/main" id="{08A04508-A137-4584-A9C7-B9AE046E896C}"/>
              </a:ext>
            </a:extLst>
          </p:cNvPr>
          <p:cNvCxnSpPr>
            <a:cxnSpLocks noChangeShapeType="1"/>
          </p:cNvCxnSpPr>
          <p:nvPr/>
        </p:nvCxnSpPr>
        <p:spPr bwMode="auto">
          <a:xfrm>
            <a:off x="6032356" y="1557339"/>
            <a:ext cx="431800" cy="1587"/>
          </a:xfrm>
          <a:prstGeom prst="line">
            <a:avLst/>
          </a:prstGeom>
          <a:noFill/>
          <a:ln w="38100" algn="ctr">
            <a:solidFill>
              <a:srgbClr val="979797"/>
            </a:solidFill>
            <a:round/>
            <a:headEnd/>
            <a:tailEnd/>
          </a:ln>
          <a:extLst>
            <a:ext uri="{909E8E84-426E-40DD-AFC4-6F175D3DCCD1}">
              <a14:hiddenFill xmlns:a14="http://schemas.microsoft.com/office/drawing/2010/main">
                <a:noFill/>
              </a14:hiddenFill>
            </a:ext>
          </a:extLst>
        </p:spPr>
      </p:cxnSp>
      <p:sp>
        <p:nvSpPr>
          <p:cNvPr id="92163" name="Title 109">
            <a:extLst>
              <a:ext uri="{FF2B5EF4-FFF2-40B4-BE49-F238E27FC236}">
                <a16:creationId xmlns:a16="http://schemas.microsoft.com/office/drawing/2014/main" id="{BEE6F50C-5F48-4E44-AE06-8D155EDC0166}"/>
              </a:ext>
            </a:extLst>
          </p:cNvPr>
          <p:cNvSpPr>
            <a:spLocks noGrp="1"/>
          </p:cNvSpPr>
          <p:nvPr>
            <p:ph type="title" idx="4294967295"/>
          </p:nvPr>
        </p:nvSpPr>
        <p:spPr>
          <a:xfrm>
            <a:off x="399257" y="359570"/>
            <a:ext cx="9591049" cy="573087"/>
          </a:xfrm>
        </p:spPr>
        <p:txBody>
          <a:bodyPr vert="horz" lIns="93335" tIns="46674" rIns="93335" bIns="46674" rtlCol="0" anchor="t">
            <a:normAutofit/>
          </a:bodyPr>
          <a:lstStyle/>
          <a:p>
            <a:pPr eaLnBrk="1" hangingPunct="1"/>
            <a:r>
              <a:rPr lang="en-GB" altLang="en-US" sz="3200" dirty="0">
                <a:solidFill>
                  <a:schemeClr val="accent5"/>
                </a:solidFill>
              </a:rPr>
              <a:t>Safety Data – Mean PSA Levels (PADAM Study)</a:t>
            </a:r>
          </a:p>
        </p:txBody>
      </p:sp>
      <p:cxnSp>
        <p:nvCxnSpPr>
          <p:cNvPr id="92164" name="Straight Connector 103">
            <a:extLst>
              <a:ext uri="{FF2B5EF4-FFF2-40B4-BE49-F238E27FC236}">
                <a16:creationId xmlns:a16="http://schemas.microsoft.com/office/drawing/2014/main" id="{09C39F33-3CEA-47B4-A903-FBC7C4AFC037}"/>
              </a:ext>
            </a:extLst>
          </p:cNvPr>
          <p:cNvCxnSpPr>
            <a:cxnSpLocks noChangeShapeType="1"/>
          </p:cNvCxnSpPr>
          <p:nvPr/>
        </p:nvCxnSpPr>
        <p:spPr bwMode="auto">
          <a:xfrm>
            <a:off x="6222856" y="1995489"/>
            <a:ext cx="431800" cy="1587"/>
          </a:xfrm>
          <a:prstGeom prst="line">
            <a:avLst/>
          </a:prstGeom>
          <a:noFill/>
          <a:ln w="38100" algn="ctr">
            <a:solidFill>
              <a:srgbClr val="3E9282"/>
            </a:solidFill>
            <a:round/>
            <a:headEnd/>
            <a:tailEnd/>
          </a:ln>
          <a:extLst>
            <a:ext uri="{909E8E84-426E-40DD-AFC4-6F175D3DCCD1}">
              <a14:hiddenFill xmlns:a14="http://schemas.microsoft.com/office/drawing/2010/main">
                <a:noFill/>
              </a14:hiddenFill>
            </a:ext>
          </a:extLst>
        </p:spPr>
      </p:cxnSp>
      <p:sp>
        <p:nvSpPr>
          <p:cNvPr id="92165" name="Freeform 92">
            <a:extLst>
              <a:ext uri="{FF2B5EF4-FFF2-40B4-BE49-F238E27FC236}">
                <a16:creationId xmlns:a16="http://schemas.microsoft.com/office/drawing/2014/main" id="{E6171247-76F1-499C-B713-9A6E7D1F28B2}"/>
              </a:ext>
            </a:extLst>
          </p:cNvPr>
          <p:cNvSpPr>
            <a:spLocks noChangeArrowheads="1"/>
          </p:cNvSpPr>
          <p:nvPr/>
        </p:nvSpPr>
        <p:spPr bwMode="auto">
          <a:xfrm>
            <a:off x="2644632" y="2592388"/>
            <a:ext cx="5095875" cy="476250"/>
          </a:xfrm>
          <a:custGeom>
            <a:avLst/>
            <a:gdLst>
              <a:gd name="T0" fmla="*/ 0 w 5095875"/>
              <a:gd name="T1" fmla="*/ 476250 h 476250"/>
              <a:gd name="T2" fmla="*/ 1019175 w 5095875"/>
              <a:gd name="T3" fmla="*/ 371475 h 476250"/>
              <a:gd name="T4" fmla="*/ 2043113 w 5095875"/>
              <a:gd name="T5" fmla="*/ 200025 h 476250"/>
              <a:gd name="T6" fmla="*/ 3057526 w 5095875"/>
              <a:gd name="T7" fmla="*/ 142875 h 476250"/>
              <a:gd name="T8" fmla="*/ 4071938 w 5095875"/>
              <a:gd name="T9" fmla="*/ 52387 h 476250"/>
              <a:gd name="T10" fmla="*/ 5095875 w 5095875"/>
              <a:gd name="T11" fmla="*/ 0 h 476250"/>
              <a:gd name="T12" fmla="*/ 0 60000 65536"/>
              <a:gd name="T13" fmla="*/ 0 60000 65536"/>
              <a:gd name="T14" fmla="*/ 0 60000 65536"/>
              <a:gd name="T15" fmla="*/ 0 60000 65536"/>
              <a:gd name="T16" fmla="*/ 0 60000 65536"/>
              <a:gd name="T17" fmla="*/ 0 60000 65536"/>
              <a:gd name="T18" fmla="*/ 0 w 5095875"/>
              <a:gd name="T19" fmla="*/ 0 h 476250"/>
              <a:gd name="T20" fmla="*/ 5095875 w 5095875"/>
              <a:gd name="T21" fmla="*/ 476250 h 476250"/>
            </a:gdLst>
            <a:ahLst/>
            <a:cxnLst>
              <a:cxn ang="T12">
                <a:pos x="T0" y="T1"/>
              </a:cxn>
              <a:cxn ang="T13">
                <a:pos x="T2" y="T3"/>
              </a:cxn>
              <a:cxn ang="T14">
                <a:pos x="T4" y="T5"/>
              </a:cxn>
              <a:cxn ang="T15">
                <a:pos x="T6" y="T7"/>
              </a:cxn>
              <a:cxn ang="T16">
                <a:pos x="T8" y="T9"/>
              </a:cxn>
              <a:cxn ang="T17">
                <a:pos x="T10" y="T11"/>
              </a:cxn>
            </a:cxnLst>
            <a:rect l="T18" t="T19" r="T20" b="T21"/>
            <a:pathLst>
              <a:path w="5095875" h="476250">
                <a:moveTo>
                  <a:pt x="0" y="476250"/>
                </a:moveTo>
                <a:lnTo>
                  <a:pt x="1019175" y="371475"/>
                </a:lnTo>
                <a:lnTo>
                  <a:pt x="2043112" y="200025"/>
                </a:lnTo>
                <a:lnTo>
                  <a:pt x="3057525" y="142875"/>
                </a:lnTo>
                <a:lnTo>
                  <a:pt x="4071937" y="52387"/>
                </a:lnTo>
                <a:lnTo>
                  <a:pt x="5095875" y="0"/>
                </a:lnTo>
              </a:path>
            </a:pathLst>
          </a:custGeom>
          <a:noFill/>
          <a:ln w="38100" algn="ctr">
            <a:solidFill>
              <a:srgbClr val="3E9282"/>
            </a:solidFill>
            <a:round/>
            <a:headEnd/>
            <a:tailEnd/>
          </a:ln>
          <a:extLst>
            <a:ext uri="{909E8E84-426E-40DD-AFC4-6F175D3DCCD1}">
              <a14:hiddenFill xmlns:a14="http://schemas.microsoft.com/office/drawing/2010/main">
                <a:solidFill>
                  <a:srgbClr val="3E9282"/>
                </a:solid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6EAB"/>
              </a:solidFill>
              <a:effectLst/>
              <a:uLnTx/>
              <a:uFillTx/>
              <a:latin typeface="Poppins Light"/>
              <a:ea typeface="+mn-ea"/>
              <a:cs typeface="+mn-cs"/>
            </a:endParaRPr>
          </a:p>
        </p:txBody>
      </p:sp>
      <p:sp>
        <p:nvSpPr>
          <p:cNvPr id="92166" name="Rectangle 85">
            <a:extLst>
              <a:ext uri="{FF2B5EF4-FFF2-40B4-BE49-F238E27FC236}">
                <a16:creationId xmlns:a16="http://schemas.microsoft.com/office/drawing/2014/main" id="{08545110-C533-4B77-A038-CD66E98B0D17}"/>
              </a:ext>
            </a:extLst>
          </p:cNvPr>
          <p:cNvSpPr>
            <a:spLocks noChangeArrowheads="1"/>
          </p:cNvSpPr>
          <p:nvPr/>
        </p:nvSpPr>
        <p:spPr bwMode="auto">
          <a:xfrm>
            <a:off x="6670531" y="2597151"/>
            <a:ext cx="100012" cy="100013"/>
          </a:xfrm>
          <a:prstGeom prst="rect">
            <a:avLst/>
          </a:prstGeom>
          <a:solidFill>
            <a:srgbClr val="3E9282"/>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167" name="Freeform 90">
            <a:extLst>
              <a:ext uri="{FF2B5EF4-FFF2-40B4-BE49-F238E27FC236}">
                <a16:creationId xmlns:a16="http://schemas.microsoft.com/office/drawing/2014/main" id="{47937A23-571A-4D14-83FA-6E03725466D2}"/>
              </a:ext>
            </a:extLst>
          </p:cNvPr>
          <p:cNvSpPr>
            <a:spLocks noChangeArrowheads="1"/>
          </p:cNvSpPr>
          <p:nvPr/>
        </p:nvSpPr>
        <p:spPr bwMode="auto">
          <a:xfrm>
            <a:off x="4668693" y="2636838"/>
            <a:ext cx="3048000" cy="482600"/>
          </a:xfrm>
          <a:custGeom>
            <a:avLst/>
            <a:gdLst>
              <a:gd name="T0" fmla="*/ 0 w 3048000"/>
              <a:gd name="T1" fmla="*/ 482600 h 482600"/>
              <a:gd name="T2" fmla="*/ 1014413 w 3048000"/>
              <a:gd name="T3" fmla="*/ 225425 h 482600"/>
              <a:gd name="T4" fmla="*/ 2038350 w 3048000"/>
              <a:gd name="T5" fmla="*/ 0 h 482600"/>
              <a:gd name="T6" fmla="*/ 3048000 w 3048000"/>
              <a:gd name="T7" fmla="*/ 82550 h 482600"/>
              <a:gd name="T8" fmla="*/ 0 60000 65536"/>
              <a:gd name="T9" fmla="*/ 0 60000 65536"/>
              <a:gd name="T10" fmla="*/ 0 60000 65536"/>
              <a:gd name="T11" fmla="*/ 0 60000 65536"/>
              <a:gd name="T12" fmla="*/ 0 w 3048000"/>
              <a:gd name="T13" fmla="*/ 0 h 482600"/>
              <a:gd name="T14" fmla="*/ 3048000 w 3048000"/>
              <a:gd name="T15" fmla="*/ 482600 h 482600"/>
            </a:gdLst>
            <a:ahLst/>
            <a:cxnLst>
              <a:cxn ang="T8">
                <a:pos x="T0" y="T1"/>
              </a:cxn>
              <a:cxn ang="T9">
                <a:pos x="T2" y="T3"/>
              </a:cxn>
              <a:cxn ang="T10">
                <a:pos x="T4" y="T5"/>
              </a:cxn>
              <a:cxn ang="T11">
                <a:pos x="T6" y="T7"/>
              </a:cxn>
            </a:cxnLst>
            <a:rect l="T12" t="T13" r="T14" b="T15"/>
            <a:pathLst>
              <a:path w="3048000" h="482600">
                <a:moveTo>
                  <a:pt x="0" y="482600"/>
                </a:moveTo>
                <a:lnTo>
                  <a:pt x="1014413" y="225425"/>
                </a:lnTo>
                <a:lnTo>
                  <a:pt x="2038350" y="0"/>
                </a:lnTo>
                <a:lnTo>
                  <a:pt x="3048000" y="82550"/>
                </a:lnTo>
              </a:path>
            </a:pathLst>
          </a:custGeom>
          <a:noFill/>
          <a:ln w="38100" algn="ctr">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6EAB"/>
              </a:solidFill>
              <a:effectLst/>
              <a:uLnTx/>
              <a:uFillTx/>
              <a:latin typeface="Poppins Light"/>
              <a:ea typeface="+mn-ea"/>
              <a:cs typeface="+mn-cs"/>
            </a:endParaRPr>
          </a:p>
        </p:txBody>
      </p:sp>
      <p:sp>
        <p:nvSpPr>
          <p:cNvPr id="92168" name="Freeform 89">
            <a:extLst>
              <a:ext uri="{FF2B5EF4-FFF2-40B4-BE49-F238E27FC236}">
                <a16:creationId xmlns:a16="http://schemas.microsoft.com/office/drawing/2014/main" id="{76654051-0E99-4D2E-A632-6FAE70A72462}"/>
              </a:ext>
            </a:extLst>
          </p:cNvPr>
          <p:cNvSpPr>
            <a:spLocks noChangeArrowheads="1"/>
          </p:cNvSpPr>
          <p:nvPr/>
        </p:nvSpPr>
        <p:spPr bwMode="auto">
          <a:xfrm>
            <a:off x="2644631" y="2990850"/>
            <a:ext cx="2043112" cy="109538"/>
          </a:xfrm>
          <a:custGeom>
            <a:avLst/>
            <a:gdLst>
              <a:gd name="T0" fmla="*/ 0 w 2043112"/>
              <a:gd name="T1" fmla="*/ 0 h 109538"/>
              <a:gd name="T2" fmla="*/ 1019175 w 2043112"/>
              <a:gd name="T3" fmla="*/ 57150 h 109538"/>
              <a:gd name="T4" fmla="*/ 2043112 w 2043112"/>
              <a:gd name="T5" fmla="*/ 109538 h 109538"/>
              <a:gd name="T6" fmla="*/ 0 60000 65536"/>
              <a:gd name="T7" fmla="*/ 0 60000 65536"/>
              <a:gd name="T8" fmla="*/ 0 60000 65536"/>
              <a:gd name="T9" fmla="*/ 0 w 2043112"/>
              <a:gd name="T10" fmla="*/ 0 h 109538"/>
              <a:gd name="T11" fmla="*/ 2043112 w 2043112"/>
              <a:gd name="T12" fmla="*/ 109538 h 109538"/>
            </a:gdLst>
            <a:ahLst/>
            <a:cxnLst>
              <a:cxn ang="T6">
                <a:pos x="T0" y="T1"/>
              </a:cxn>
              <a:cxn ang="T7">
                <a:pos x="T2" y="T3"/>
              </a:cxn>
              <a:cxn ang="T8">
                <a:pos x="T4" y="T5"/>
              </a:cxn>
            </a:cxnLst>
            <a:rect l="T9" t="T10" r="T11" b="T12"/>
            <a:pathLst>
              <a:path w="2043112" h="109538">
                <a:moveTo>
                  <a:pt x="0" y="0"/>
                </a:moveTo>
                <a:lnTo>
                  <a:pt x="1019175" y="57150"/>
                </a:lnTo>
                <a:lnTo>
                  <a:pt x="2043112" y="109538"/>
                </a:lnTo>
              </a:path>
            </a:pathLst>
          </a:custGeom>
          <a:noFill/>
          <a:ln w="38100" algn="ctr">
            <a:solidFill>
              <a:srgbClr val="979797"/>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6EAB"/>
              </a:solidFill>
              <a:effectLst/>
              <a:uLnTx/>
              <a:uFillTx/>
              <a:latin typeface="Poppins Light"/>
              <a:ea typeface="+mn-ea"/>
              <a:cs typeface="+mn-cs"/>
            </a:endParaRPr>
          </a:p>
        </p:txBody>
      </p:sp>
      <p:sp>
        <p:nvSpPr>
          <p:cNvPr id="92169" name="Text Box 4">
            <a:extLst>
              <a:ext uri="{FF2B5EF4-FFF2-40B4-BE49-F238E27FC236}">
                <a16:creationId xmlns:a16="http://schemas.microsoft.com/office/drawing/2014/main" id="{16D927A5-5CEA-4AF0-9E67-0118543973AD}"/>
              </a:ext>
            </a:extLst>
          </p:cNvPr>
          <p:cNvSpPr txBox="1">
            <a:spLocks noChangeArrowheads="1"/>
          </p:cNvSpPr>
          <p:nvPr/>
        </p:nvSpPr>
        <p:spPr bwMode="auto">
          <a:xfrm rot="16200000">
            <a:off x="1258466" y="3245436"/>
            <a:ext cx="14229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GB" altLang="en-US" sz="1600" b="1"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PSA (ng/ml)</a:t>
            </a:r>
          </a:p>
        </p:txBody>
      </p:sp>
      <p:sp>
        <p:nvSpPr>
          <p:cNvPr id="92170" name="Text Box 10">
            <a:extLst>
              <a:ext uri="{FF2B5EF4-FFF2-40B4-BE49-F238E27FC236}">
                <a16:creationId xmlns:a16="http://schemas.microsoft.com/office/drawing/2014/main" id="{AA22A24A-2336-4E68-8760-2E6E3F9B3C9F}"/>
              </a:ext>
            </a:extLst>
          </p:cNvPr>
          <p:cNvSpPr txBox="1">
            <a:spLocks noChangeArrowheads="1"/>
          </p:cNvSpPr>
          <p:nvPr/>
        </p:nvSpPr>
        <p:spPr bwMode="auto">
          <a:xfrm>
            <a:off x="4525818" y="4905375"/>
            <a:ext cx="3127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tabLst>
                <a:tab pos="1563688" algn="ctr"/>
                <a:tab pos="4703763" algn="ctr"/>
              </a:tabLst>
              <a:defRPr>
                <a:solidFill>
                  <a:schemeClr val="tx1"/>
                </a:solidFill>
                <a:latin typeface="Verdana" panose="020B0604030504040204" pitchFamily="34" charset="0"/>
              </a:defRPr>
            </a:lvl1pPr>
            <a:lvl2pPr marL="742950" indent="-285750" eaLnBrk="0" hangingPunct="0">
              <a:tabLst>
                <a:tab pos="1563688" algn="ctr"/>
                <a:tab pos="4703763" algn="ctr"/>
              </a:tabLst>
              <a:defRPr>
                <a:solidFill>
                  <a:schemeClr val="tx1"/>
                </a:solidFill>
                <a:latin typeface="Verdana" panose="020B0604030504040204" pitchFamily="34" charset="0"/>
              </a:defRPr>
            </a:lvl2pPr>
            <a:lvl3pPr marL="1143000" indent="-228600" eaLnBrk="0" hangingPunct="0">
              <a:tabLst>
                <a:tab pos="1563688" algn="ctr"/>
                <a:tab pos="4703763" algn="ctr"/>
              </a:tabLst>
              <a:defRPr>
                <a:solidFill>
                  <a:schemeClr val="tx1"/>
                </a:solidFill>
                <a:latin typeface="Verdana" panose="020B0604030504040204" pitchFamily="34" charset="0"/>
              </a:defRPr>
            </a:lvl3pPr>
            <a:lvl4pPr marL="1600200" indent="-228600" eaLnBrk="0" hangingPunct="0">
              <a:tabLst>
                <a:tab pos="1563688" algn="ctr"/>
                <a:tab pos="4703763" algn="ctr"/>
              </a:tabLst>
              <a:defRPr>
                <a:solidFill>
                  <a:schemeClr val="tx1"/>
                </a:solidFill>
                <a:latin typeface="Verdana" panose="020B0604030504040204" pitchFamily="34" charset="0"/>
              </a:defRPr>
            </a:lvl4pPr>
            <a:lvl5pPr marL="2057400" indent="-228600" eaLnBrk="0" hangingPunct="0">
              <a:tabLst>
                <a:tab pos="1563688" algn="ctr"/>
                <a:tab pos="4703763" algn="ctr"/>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tab pos="1563688" algn="ctr"/>
                <a:tab pos="4703763" algn="ctr"/>
              </a:tabLst>
              <a:defRPr/>
            </a:pPr>
            <a:r>
              <a:rPr kumimoji="0" lang="en-GB" altLang="en-US" sz="1600" b="0"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6</a:t>
            </a:r>
          </a:p>
        </p:txBody>
      </p:sp>
      <p:sp>
        <p:nvSpPr>
          <p:cNvPr id="92171" name="Text Box 11">
            <a:extLst>
              <a:ext uri="{FF2B5EF4-FFF2-40B4-BE49-F238E27FC236}">
                <a16:creationId xmlns:a16="http://schemas.microsoft.com/office/drawing/2014/main" id="{E37D0FE7-9FAD-4785-8339-2784281E1484}"/>
              </a:ext>
            </a:extLst>
          </p:cNvPr>
          <p:cNvSpPr txBox="1">
            <a:spLocks noChangeArrowheads="1"/>
          </p:cNvSpPr>
          <p:nvPr/>
        </p:nvSpPr>
        <p:spPr bwMode="auto">
          <a:xfrm>
            <a:off x="6545596" y="4918075"/>
            <a:ext cx="3609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tabLst>
                <a:tab pos="1563688" algn="ctr"/>
                <a:tab pos="4703763" algn="ctr"/>
              </a:tabLst>
              <a:defRPr>
                <a:solidFill>
                  <a:schemeClr val="tx1"/>
                </a:solidFill>
                <a:latin typeface="Verdana" panose="020B0604030504040204" pitchFamily="34" charset="0"/>
              </a:defRPr>
            </a:lvl1pPr>
            <a:lvl2pPr marL="742950" indent="-285750" eaLnBrk="0" hangingPunct="0">
              <a:tabLst>
                <a:tab pos="1563688" algn="ctr"/>
                <a:tab pos="4703763" algn="ctr"/>
              </a:tabLst>
              <a:defRPr>
                <a:solidFill>
                  <a:schemeClr val="tx1"/>
                </a:solidFill>
                <a:latin typeface="Verdana" panose="020B0604030504040204" pitchFamily="34" charset="0"/>
              </a:defRPr>
            </a:lvl2pPr>
            <a:lvl3pPr marL="1143000" indent="-228600" eaLnBrk="0" hangingPunct="0">
              <a:tabLst>
                <a:tab pos="1563688" algn="ctr"/>
                <a:tab pos="4703763" algn="ctr"/>
              </a:tabLst>
              <a:defRPr>
                <a:solidFill>
                  <a:schemeClr val="tx1"/>
                </a:solidFill>
                <a:latin typeface="Verdana" panose="020B0604030504040204" pitchFamily="34" charset="0"/>
              </a:defRPr>
            </a:lvl3pPr>
            <a:lvl4pPr marL="1600200" indent="-228600" eaLnBrk="0" hangingPunct="0">
              <a:tabLst>
                <a:tab pos="1563688" algn="ctr"/>
                <a:tab pos="4703763" algn="ctr"/>
              </a:tabLst>
              <a:defRPr>
                <a:solidFill>
                  <a:schemeClr val="tx1"/>
                </a:solidFill>
                <a:latin typeface="Verdana" panose="020B0604030504040204" pitchFamily="34" charset="0"/>
              </a:defRPr>
            </a:lvl4pPr>
            <a:lvl5pPr marL="2057400" indent="-228600" eaLnBrk="0" hangingPunct="0">
              <a:tabLst>
                <a:tab pos="1563688" algn="ctr"/>
                <a:tab pos="4703763" algn="ctr"/>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tab pos="1563688" algn="ctr"/>
                <a:tab pos="4703763" algn="ctr"/>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12</a:t>
            </a:r>
          </a:p>
        </p:txBody>
      </p:sp>
      <p:sp>
        <p:nvSpPr>
          <p:cNvPr id="16" name="Line 50">
            <a:extLst>
              <a:ext uri="{FF2B5EF4-FFF2-40B4-BE49-F238E27FC236}">
                <a16:creationId xmlns:a16="http://schemas.microsoft.com/office/drawing/2014/main" id="{ECE287DA-1B21-4B26-BDD8-BF68C21C1E15}"/>
              </a:ext>
            </a:extLst>
          </p:cNvPr>
          <p:cNvSpPr>
            <a:spLocks noChangeShapeType="1"/>
          </p:cNvSpPr>
          <p:nvPr/>
        </p:nvSpPr>
        <p:spPr bwMode="auto">
          <a:xfrm flipV="1">
            <a:off x="5714857" y="4864101"/>
            <a:ext cx="1587" cy="53975"/>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17" name="Line 47">
            <a:extLst>
              <a:ext uri="{FF2B5EF4-FFF2-40B4-BE49-F238E27FC236}">
                <a16:creationId xmlns:a16="http://schemas.microsoft.com/office/drawing/2014/main" id="{3F05C8E3-2F84-4A8A-9EF4-62F85ED1AAA8}"/>
              </a:ext>
            </a:extLst>
          </p:cNvPr>
          <p:cNvSpPr>
            <a:spLocks noChangeShapeType="1"/>
          </p:cNvSpPr>
          <p:nvPr/>
        </p:nvSpPr>
        <p:spPr bwMode="auto">
          <a:xfrm>
            <a:off x="2647807" y="4864100"/>
            <a:ext cx="5089525" cy="158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grpSp>
        <p:nvGrpSpPr>
          <p:cNvPr id="92174" name="Group 69">
            <a:extLst>
              <a:ext uri="{FF2B5EF4-FFF2-40B4-BE49-F238E27FC236}">
                <a16:creationId xmlns:a16="http://schemas.microsoft.com/office/drawing/2014/main" id="{8DE38CF1-9C80-4D13-B45A-51E983F06F20}"/>
              </a:ext>
            </a:extLst>
          </p:cNvPr>
          <p:cNvGrpSpPr>
            <a:grpSpLocks/>
          </p:cNvGrpSpPr>
          <p:nvPr/>
        </p:nvGrpSpPr>
        <p:grpSpPr bwMode="auto">
          <a:xfrm>
            <a:off x="2604944" y="1989139"/>
            <a:ext cx="2079625" cy="2928937"/>
            <a:chOff x="1582144" y="1628802"/>
            <a:chExt cx="2584435" cy="3427421"/>
          </a:xfrm>
        </p:grpSpPr>
        <p:sp>
          <p:nvSpPr>
            <p:cNvPr id="19" name="Line 36">
              <a:extLst>
                <a:ext uri="{FF2B5EF4-FFF2-40B4-BE49-F238E27FC236}">
                  <a16:creationId xmlns:a16="http://schemas.microsoft.com/office/drawing/2014/main" id="{A9A2AB2D-9647-4208-8053-D4A01D4A6E97}"/>
                </a:ext>
              </a:extLst>
            </p:cNvPr>
            <p:cNvSpPr>
              <a:spLocks noChangeShapeType="1"/>
            </p:cNvSpPr>
            <p:nvPr/>
          </p:nvSpPr>
          <p:spPr bwMode="auto">
            <a:xfrm>
              <a:off x="1633438" y="1628802"/>
              <a:ext cx="1973" cy="3364260"/>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0" name="Line 37">
              <a:extLst>
                <a:ext uri="{FF2B5EF4-FFF2-40B4-BE49-F238E27FC236}">
                  <a16:creationId xmlns:a16="http://schemas.microsoft.com/office/drawing/2014/main" id="{D63EBC49-7BF8-42E8-A9CA-85E0E776B4C7}"/>
                </a:ext>
              </a:extLst>
            </p:cNvPr>
            <p:cNvSpPr>
              <a:spLocks noChangeShapeType="1"/>
            </p:cNvSpPr>
            <p:nvPr/>
          </p:nvSpPr>
          <p:spPr bwMode="auto">
            <a:xfrm>
              <a:off x="1582144" y="4993062"/>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1" name="Line 38">
              <a:extLst>
                <a:ext uri="{FF2B5EF4-FFF2-40B4-BE49-F238E27FC236}">
                  <a16:creationId xmlns:a16="http://schemas.microsoft.com/office/drawing/2014/main" id="{5678EB86-A71E-428C-9C59-3BE92DB8E698}"/>
                </a:ext>
              </a:extLst>
            </p:cNvPr>
            <p:cNvSpPr>
              <a:spLocks noChangeShapeType="1"/>
            </p:cNvSpPr>
            <p:nvPr/>
          </p:nvSpPr>
          <p:spPr bwMode="auto">
            <a:xfrm>
              <a:off x="1582144" y="4658679"/>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2" name="Line 39">
              <a:extLst>
                <a:ext uri="{FF2B5EF4-FFF2-40B4-BE49-F238E27FC236}">
                  <a16:creationId xmlns:a16="http://schemas.microsoft.com/office/drawing/2014/main" id="{45A70507-C109-4812-90AE-4A504AC719DD}"/>
                </a:ext>
              </a:extLst>
            </p:cNvPr>
            <p:cNvSpPr>
              <a:spLocks noChangeShapeType="1"/>
            </p:cNvSpPr>
            <p:nvPr/>
          </p:nvSpPr>
          <p:spPr bwMode="auto">
            <a:xfrm>
              <a:off x="1582144" y="4326155"/>
              <a:ext cx="51294" cy="1857"/>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3" name="Line 40">
              <a:extLst>
                <a:ext uri="{FF2B5EF4-FFF2-40B4-BE49-F238E27FC236}">
                  <a16:creationId xmlns:a16="http://schemas.microsoft.com/office/drawing/2014/main" id="{8D8C193D-1EB8-4C04-B395-4A94D7D55C2A}"/>
                </a:ext>
              </a:extLst>
            </p:cNvPr>
            <p:cNvSpPr>
              <a:spLocks noChangeShapeType="1"/>
            </p:cNvSpPr>
            <p:nvPr/>
          </p:nvSpPr>
          <p:spPr bwMode="auto">
            <a:xfrm>
              <a:off x="1582144" y="3982483"/>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4" name="Line 41">
              <a:extLst>
                <a:ext uri="{FF2B5EF4-FFF2-40B4-BE49-F238E27FC236}">
                  <a16:creationId xmlns:a16="http://schemas.microsoft.com/office/drawing/2014/main" id="{9873CD97-D261-4C90-BB57-2F893F30E258}"/>
                </a:ext>
              </a:extLst>
            </p:cNvPr>
            <p:cNvSpPr>
              <a:spLocks noChangeShapeType="1"/>
            </p:cNvSpPr>
            <p:nvPr/>
          </p:nvSpPr>
          <p:spPr bwMode="auto">
            <a:xfrm>
              <a:off x="1582144" y="3648101"/>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5" name="Line 42">
              <a:extLst>
                <a:ext uri="{FF2B5EF4-FFF2-40B4-BE49-F238E27FC236}">
                  <a16:creationId xmlns:a16="http://schemas.microsoft.com/office/drawing/2014/main" id="{81B1F4D8-0DC6-495F-BE90-D7574D9C1988}"/>
                </a:ext>
              </a:extLst>
            </p:cNvPr>
            <p:cNvSpPr>
              <a:spLocks noChangeShapeType="1"/>
            </p:cNvSpPr>
            <p:nvPr/>
          </p:nvSpPr>
          <p:spPr bwMode="auto">
            <a:xfrm>
              <a:off x="1582144" y="3310003"/>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6" name="Line 43">
              <a:extLst>
                <a:ext uri="{FF2B5EF4-FFF2-40B4-BE49-F238E27FC236}">
                  <a16:creationId xmlns:a16="http://schemas.microsoft.com/office/drawing/2014/main" id="{1887FED2-44E9-4930-A3DF-2FFF65BF0C40}"/>
                </a:ext>
              </a:extLst>
            </p:cNvPr>
            <p:cNvSpPr>
              <a:spLocks noChangeShapeType="1"/>
            </p:cNvSpPr>
            <p:nvPr/>
          </p:nvSpPr>
          <p:spPr bwMode="auto">
            <a:xfrm>
              <a:off x="1582144" y="2637522"/>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7" name="Line 44">
              <a:extLst>
                <a:ext uri="{FF2B5EF4-FFF2-40B4-BE49-F238E27FC236}">
                  <a16:creationId xmlns:a16="http://schemas.microsoft.com/office/drawing/2014/main" id="{4F7EDE5E-7718-45F2-88D2-A600109CF348}"/>
                </a:ext>
              </a:extLst>
            </p:cNvPr>
            <p:cNvSpPr>
              <a:spLocks noChangeShapeType="1"/>
            </p:cNvSpPr>
            <p:nvPr/>
          </p:nvSpPr>
          <p:spPr bwMode="auto">
            <a:xfrm>
              <a:off x="1582144" y="2310570"/>
              <a:ext cx="51294" cy="0"/>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8" name="Line 45">
              <a:extLst>
                <a:ext uri="{FF2B5EF4-FFF2-40B4-BE49-F238E27FC236}">
                  <a16:creationId xmlns:a16="http://schemas.microsoft.com/office/drawing/2014/main" id="{987E7F84-1920-4890-90C5-F3212A7E2762}"/>
                </a:ext>
              </a:extLst>
            </p:cNvPr>
            <p:cNvSpPr>
              <a:spLocks noChangeShapeType="1"/>
            </p:cNvSpPr>
            <p:nvPr/>
          </p:nvSpPr>
          <p:spPr bwMode="auto">
            <a:xfrm>
              <a:off x="1582144" y="1968757"/>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29" name="Line 46">
              <a:extLst>
                <a:ext uri="{FF2B5EF4-FFF2-40B4-BE49-F238E27FC236}">
                  <a16:creationId xmlns:a16="http://schemas.microsoft.com/office/drawing/2014/main" id="{D39C589E-7327-47B8-85F1-9FCEF981D590}"/>
                </a:ext>
              </a:extLst>
            </p:cNvPr>
            <p:cNvSpPr>
              <a:spLocks noChangeShapeType="1"/>
            </p:cNvSpPr>
            <p:nvPr/>
          </p:nvSpPr>
          <p:spPr bwMode="auto">
            <a:xfrm>
              <a:off x="1582144" y="1628802"/>
              <a:ext cx="51294" cy="1857"/>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30" name="Line 48">
              <a:extLst>
                <a:ext uri="{FF2B5EF4-FFF2-40B4-BE49-F238E27FC236}">
                  <a16:creationId xmlns:a16="http://schemas.microsoft.com/office/drawing/2014/main" id="{A1423897-C355-4424-9E98-EBEA497A6D0A}"/>
                </a:ext>
              </a:extLst>
            </p:cNvPr>
            <p:cNvSpPr>
              <a:spLocks noChangeShapeType="1"/>
            </p:cNvSpPr>
            <p:nvPr/>
          </p:nvSpPr>
          <p:spPr bwMode="auto">
            <a:xfrm flipV="1">
              <a:off x="1633438" y="4993062"/>
              <a:ext cx="1973" cy="63161"/>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31" name="Line 43">
              <a:extLst>
                <a:ext uri="{FF2B5EF4-FFF2-40B4-BE49-F238E27FC236}">
                  <a16:creationId xmlns:a16="http://schemas.microsoft.com/office/drawing/2014/main" id="{0C5201AD-9981-4E28-9C60-274AF7CE83BE}"/>
                </a:ext>
              </a:extLst>
            </p:cNvPr>
            <p:cNvSpPr>
              <a:spLocks noChangeShapeType="1"/>
            </p:cNvSpPr>
            <p:nvPr/>
          </p:nvSpPr>
          <p:spPr bwMode="auto">
            <a:xfrm>
              <a:off x="1582144" y="2979336"/>
              <a:ext cx="51294" cy="1858"/>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32" name="Line 36">
              <a:extLst>
                <a:ext uri="{FF2B5EF4-FFF2-40B4-BE49-F238E27FC236}">
                  <a16:creationId xmlns:a16="http://schemas.microsoft.com/office/drawing/2014/main" id="{9B4782F1-286C-4CE5-8A20-D3A70D2620C9}"/>
                </a:ext>
              </a:extLst>
            </p:cNvPr>
            <p:cNvSpPr>
              <a:spLocks noChangeShapeType="1"/>
            </p:cNvSpPr>
            <p:nvPr/>
          </p:nvSpPr>
          <p:spPr bwMode="auto">
            <a:xfrm>
              <a:off x="4164607" y="1628802"/>
              <a:ext cx="1972" cy="3364260"/>
            </a:xfrm>
            <a:prstGeom prst="line">
              <a:avLst/>
            </a:prstGeom>
            <a:noFill/>
            <a:ln w="19050">
              <a:solidFill>
                <a:schemeClr val="tx1"/>
              </a:solidFill>
              <a:prstDash val="dash"/>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grpSp>
      <p:sp>
        <p:nvSpPr>
          <p:cNvPr id="33" name="Line 50">
            <a:extLst>
              <a:ext uri="{FF2B5EF4-FFF2-40B4-BE49-F238E27FC236}">
                <a16:creationId xmlns:a16="http://schemas.microsoft.com/office/drawing/2014/main" id="{C93B5249-7D4A-481F-B8F9-BA6FE107A32F}"/>
              </a:ext>
            </a:extLst>
          </p:cNvPr>
          <p:cNvSpPr>
            <a:spLocks noChangeShapeType="1"/>
          </p:cNvSpPr>
          <p:nvPr/>
        </p:nvSpPr>
        <p:spPr bwMode="auto">
          <a:xfrm flipV="1">
            <a:off x="7735743" y="4864101"/>
            <a:ext cx="0" cy="53975"/>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92176" name="Rectangle 56">
            <a:extLst>
              <a:ext uri="{FF2B5EF4-FFF2-40B4-BE49-F238E27FC236}">
                <a16:creationId xmlns:a16="http://schemas.microsoft.com/office/drawing/2014/main" id="{7C5AB921-27CB-4CB0-86F9-9C479A448F34}"/>
              </a:ext>
            </a:extLst>
          </p:cNvPr>
          <p:cNvSpPr>
            <a:spLocks noChangeArrowheads="1"/>
          </p:cNvSpPr>
          <p:nvPr/>
        </p:nvSpPr>
        <p:spPr bwMode="auto">
          <a:xfrm>
            <a:off x="2243455" y="1866901"/>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2.0</a:t>
            </a:r>
            <a:endParaRPr kumimoji="0" lang="en-GB" altLang="en-US" sz="1600" b="0" i="0" u="none" strike="noStrike" kern="1200" cap="none" spc="0" normalizeH="0" baseline="0" noProof="0" dirty="0">
              <a:ln>
                <a:noFill/>
              </a:ln>
              <a:solidFill>
                <a:srgbClr val="006EAB"/>
              </a:solidFill>
              <a:effectLst/>
              <a:uLnTx/>
              <a:uFillTx/>
              <a:latin typeface="Poppins Light"/>
              <a:ea typeface="MS PGothic" panose="020B0600070205080204" pitchFamily="34" charset="-128"/>
              <a:cs typeface="+mn-cs"/>
            </a:endParaRPr>
          </a:p>
        </p:txBody>
      </p:sp>
      <p:sp>
        <p:nvSpPr>
          <p:cNvPr id="92177" name="Text Box 26">
            <a:extLst>
              <a:ext uri="{FF2B5EF4-FFF2-40B4-BE49-F238E27FC236}">
                <a16:creationId xmlns:a16="http://schemas.microsoft.com/office/drawing/2014/main" id="{C0A2CBC0-ED9B-4336-BA5C-5DE0244E6BA0}"/>
              </a:ext>
            </a:extLst>
          </p:cNvPr>
          <p:cNvSpPr txBox="1">
            <a:spLocks noChangeArrowheads="1"/>
          </p:cNvSpPr>
          <p:nvPr/>
        </p:nvSpPr>
        <p:spPr bwMode="auto">
          <a:xfrm>
            <a:off x="6851506" y="1300036"/>
            <a:ext cx="39378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GB" altLang="en-US" sz="1400" b="1"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Placebo/ </a:t>
            </a:r>
            <a:r>
              <a:rPr kumimoji="0" lang="en-US" altLang="en-US" sz="1400" b="1"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testosterone gel following 6 months’ placebo</a:t>
            </a:r>
            <a:endParaRPr kumimoji="0" lang="en-GB" altLang="en-US" sz="1400" b="1"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endParaRPr>
          </a:p>
        </p:txBody>
      </p:sp>
      <p:sp>
        <p:nvSpPr>
          <p:cNvPr id="92178" name="Rectangle 55">
            <a:extLst>
              <a:ext uri="{FF2B5EF4-FFF2-40B4-BE49-F238E27FC236}">
                <a16:creationId xmlns:a16="http://schemas.microsoft.com/office/drawing/2014/main" id="{032D64A9-38AA-4CB8-B09C-72AEFE3E1914}"/>
              </a:ext>
            </a:extLst>
          </p:cNvPr>
          <p:cNvSpPr>
            <a:spLocks noChangeArrowheads="1"/>
          </p:cNvSpPr>
          <p:nvPr/>
        </p:nvSpPr>
        <p:spPr bwMode="auto">
          <a:xfrm>
            <a:off x="5903768" y="1311276"/>
            <a:ext cx="549347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round/>
                <a:headEnd/>
                <a:tailEnd/>
              </a14:hiddenLine>
            </a:ext>
          </a:extLst>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BE" altLang="en-US" sz="2000" b="1"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37" name="Text Box 26">
            <a:extLst>
              <a:ext uri="{FF2B5EF4-FFF2-40B4-BE49-F238E27FC236}">
                <a16:creationId xmlns:a16="http://schemas.microsoft.com/office/drawing/2014/main" id="{BE568B86-4F27-4CB0-85DC-8EE2F9FF78AB}"/>
              </a:ext>
            </a:extLst>
          </p:cNvPr>
          <p:cNvSpPr txBox="1">
            <a:spLocks noChangeArrowheads="1"/>
          </p:cNvSpPr>
          <p:nvPr/>
        </p:nvSpPr>
        <p:spPr bwMode="auto">
          <a:xfrm>
            <a:off x="7115032" y="1660525"/>
            <a:ext cx="184731" cy="338554"/>
          </a:xfrm>
          <a:prstGeom prst="rect">
            <a:avLst/>
          </a:prstGeom>
          <a:noFill/>
          <a:ln w="12700">
            <a:noFill/>
            <a:miter lim="800000"/>
            <a:headEnd/>
            <a:tailEnd/>
          </a:ln>
          <a:effectLst/>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srgbClr val="006EAB"/>
              </a:solidFill>
              <a:effectLst/>
              <a:uLnTx/>
              <a:uFillTx/>
              <a:latin typeface="Poppins Light"/>
              <a:ea typeface="ＭＳ Ｐゴシック" pitchFamily="34" charset="-128"/>
              <a:cs typeface="+mn-cs"/>
            </a:endParaRPr>
          </a:p>
        </p:txBody>
      </p:sp>
      <p:sp>
        <p:nvSpPr>
          <p:cNvPr id="92180" name="Text Box 26">
            <a:extLst>
              <a:ext uri="{FF2B5EF4-FFF2-40B4-BE49-F238E27FC236}">
                <a16:creationId xmlns:a16="http://schemas.microsoft.com/office/drawing/2014/main" id="{EB914E48-8AE5-4802-AD13-73C6A5FB9C65}"/>
              </a:ext>
            </a:extLst>
          </p:cNvPr>
          <p:cNvSpPr txBox="1">
            <a:spLocks noChangeArrowheads="1"/>
          </p:cNvSpPr>
          <p:nvPr/>
        </p:nvSpPr>
        <p:spPr bwMode="auto">
          <a:xfrm>
            <a:off x="6856268" y="1845222"/>
            <a:ext cx="359178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Transdermal testosterone gel only</a:t>
            </a:r>
            <a:endParaRPr kumimoji="0" lang="en-GB" altLang="en-US" sz="1400" b="1"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endParaRPr>
          </a:p>
        </p:txBody>
      </p:sp>
      <p:sp>
        <p:nvSpPr>
          <p:cNvPr id="92181" name="Rectangle 56">
            <a:extLst>
              <a:ext uri="{FF2B5EF4-FFF2-40B4-BE49-F238E27FC236}">
                <a16:creationId xmlns:a16="http://schemas.microsoft.com/office/drawing/2014/main" id="{6ACEE58B-26A7-4F88-90AE-319CCA4A3A44}"/>
              </a:ext>
            </a:extLst>
          </p:cNvPr>
          <p:cNvSpPr>
            <a:spLocks noChangeArrowheads="1"/>
          </p:cNvSpPr>
          <p:nvPr/>
        </p:nvSpPr>
        <p:spPr bwMode="auto">
          <a:xfrm>
            <a:off x="2299561" y="2154239"/>
            <a:ext cx="2244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1.8</a:t>
            </a:r>
            <a:endParaRPr kumimoji="0" lang="en-GB" altLang="en-US" sz="1600" b="0" i="0" u="none" strike="noStrike" kern="1200" cap="none" spc="0" normalizeH="0" baseline="0" noProof="0" dirty="0">
              <a:ln>
                <a:noFill/>
              </a:ln>
              <a:solidFill>
                <a:srgbClr val="006EAB"/>
              </a:solidFill>
              <a:effectLst/>
              <a:uLnTx/>
              <a:uFillTx/>
              <a:latin typeface="Poppins Light"/>
              <a:ea typeface="MS PGothic" panose="020B0600070205080204" pitchFamily="34" charset="-128"/>
              <a:cs typeface="+mn-cs"/>
            </a:endParaRPr>
          </a:p>
        </p:txBody>
      </p:sp>
      <p:sp>
        <p:nvSpPr>
          <p:cNvPr id="92182" name="Rectangle 56">
            <a:extLst>
              <a:ext uri="{FF2B5EF4-FFF2-40B4-BE49-F238E27FC236}">
                <a16:creationId xmlns:a16="http://schemas.microsoft.com/office/drawing/2014/main" id="{58C559B7-5CF6-4844-915A-6070E163B713}"/>
              </a:ext>
            </a:extLst>
          </p:cNvPr>
          <p:cNvSpPr>
            <a:spLocks noChangeArrowheads="1"/>
          </p:cNvSpPr>
          <p:nvPr/>
        </p:nvSpPr>
        <p:spPr bwMode="auto">
          <a:xfrm>
            <a:off x="2297957" y="2447926"/>
            <a:ext cx="2260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1.6</a:t>
            </a:r>
            <a:endParaRPr kumimoji="0" lang="en-GB" altLang="en-US" sz="1600" b="0" i="0" u="none" strike="noStrike" kern="1200" cap="none" spc="0" normalizeH="0" baseline="0" noProof="0" dirty="0">
              <a:ln>
                <a:noFill/>
              </a:ln>
              <a:solidFill>
                <a:srgbClr val="006EAB"/>
              </a:solidFill>
              <a:effectLst/>
              <a:uLnTx/>
              <a:uFillTx/>
              <a:latin typeface="Poppins Light"/>
              <a:ea typeface="MS PGothic" panose="020B0600070205080204" pitchFamily="34" charset="-128"/>
              <a:cs typeface="+mn-cs"/>
            </a:endParaRPr>
          </a:p>
        </p:txBody>
      </p:sp>
      <p:sp>
        <p:nvSpPr>
          <p:cNvPr id="92183" name="Rectangle 56">
            <a:extLst>
              <a:ext uri="{FF2B5EF4-FFF2-40B4-BE49-F238E27FC236}">
                <a16:creationId xmlns:a16="http://schemas.microsoft.com/office/drawing/2014/main" id="{D188A67E-9420-439C-B6E1-B09AA9BE0D59}"/>
              </a:ext>
            </a:extLst>
          </p:cNvPr>
          <p:cNvSpPr>
            <a:spLocks noChangeArrowheads="1"/>
          </p:cNvSpPr>
          <p:nvPr/>
        </p:nvSpPr>
        <p:spPr bwMode="auto">
          <a:xfrm>
            <a:off x="2302767" y="2725739"/>
            <a:ext cx="2212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1.4</a:t>
            </a:r>
            <a:endParaRPr kumimoji="0" lang="en-GB" altLang="en-US" sz="1600" b="0" i="0" u="none" strike="noStrike" kern="1200" cap="none" spc="0" normalizeH="0" baseline="0" noProof="0" dirty="0">
              <a:ln>
                <a:noFill/>
              </a:ln>
              <a:solidFill>
                <a:srgbClr val="006EAB"/>
              </a:solidFill>
              <a:effectLst/>
              <a:uLnTx/>
              <a:uFillTx/>
              <a:latin typeface="Poppins Light"/>
              <a:ea typeface="MS PGothic" panose="020B0600070205080204" pitchFamily="34" charset="-128"/>
              <a:cs typeface="+mn-cs"/>
            </a:endParaRPr>
          </a:p>
        </p:txBody>
      </p:sp>
      <p:sp>
        <p:nvSpPr>
          <p:cNvPr id="92184" name="Rectangle 56">
            <a:extLst>
              <a:ext uri="{FF2B5EF4-FFF2-40B4-BE49-F238E27FC236}">
                <a16:creationId xmlns:a16="http://schemas.microsoft.com/office/drawing/2014/main" id="{FE1096EA-C5EC-42A6-A526-9CAE8679F4FC}"/>
              </a:ext>
            </a:extLst>
          </p:cNvPr>
          <p:cNvSpPr>
            <a:spLocks noChangeArrowheads="1"/>
          </p:cNvSpPr>
          <p:nvPr/>
        </p:nvSpPr>
        <p:spPr bwMode="auto">
          <a:xfrm>
            <a:off x="2310781" y="3021014"/>
            <a:ext cx="213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1.2</a:t>
            </a:r>
            <a:endParaRPr kumimoji="0" lang="en-GB" altLang="en-US" sz="1600" b="0" i="0" u="none" strike="noStrike" kern="1200" cap="none" spc="0" normalizeH="0" baseline="0" noProof="0" dirty="0">
              <a:ln>
                <a:noFill/>
              </a:ln>
              <a:solidFill>
                <a:srgbClr val="006EAB"/>
              </a:solidFill>
              <a:effectLst/>
              <a:uLnTx/>
              <a:uFillTx/>
              <a:latin typeface="Poppins Light"/>
              <a:ea typeface="MS PGothic" panose="020B0600070205080204" pitchFamily="34" charset="-128"/>
              <a:cs typeface="+mn-cs"/>
            </a:endParaRPr>
          </a:p>
        </p:txBody>
      </p:sp>
      <p:sp>
        <p:nvSpPr>
          <p:cNvPr id="92185" name="Rectangle 56">
            <a:extLst>
              <a:ext uri="{FF2B5EF4-FFF2-40B4-BE49-F238E27FC236}">
                <a16:creationId xmlns:a16="http://schemas.microsoft.com/office/drawing/2014/main" id="{FE9A3FF6-B69B-45D1-95A1-03CDCCAD11A2}"/>
              </a:ext>
            </a:extLst>
          </p:cNvPr>
          <p:cNvSpPr>
            <a:spLocks noChangeArrowheads="1"/>
          </p:cNvSpPr>
          <p:nvPr/>
        </p:nvSpPr>
        <p:spPr bwMode="auto">
          <a:xfrm>
            <a:off x="2301163" y="3302001"/>
            <a:ext cx="22281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1.0</a:t>
            </a:r>
            <a:endParaRPr kumimoji="0" lang="en-GB" altLang="en-US" sz="1600" b="0" i="0" u="none" strike="noStrike" kern="1200" cap="none" spc="0" normalizeH="0" baseline="0" noProof="0">
              <a:ln>
                <a:noFill/>
              </a:ln>
              <a:solidFill>
                <a:srgbClr val="006EAB"/>
              </a:solidFill>
              <a:effectLst/>
              <a:uLnTx/>
              <a:uFillTx/>
              <a:latin typeface="Poppins Light"/>
              <a:ea typeface="MS PGothic" panose="020B0600070205080204" pitchFamily="34" charset="-128"/>
              <a:cs typeface="+mn-cs"/>
            </a:endParaRPr>
          </a:p>
        </p:txBody>
      </p:sp>
      <p:sp>
        <p:nvSpPr>
          <p:cNvPr id="92186" name="Rectangle 56">
            <a:extLst>
              <a:ext uri="{FF2B5EF4-FFF2-40B4-BE49-F238E27FC236}">
                <a16:creationId xmlns:a16="http://schemas.microsoft.com/office/drawing/2014/main" id="{C89657B7-CEC2-449C-9EAB-03C988594B36}"/>
              </a:ext>
            </a:extLst>
          </p:cNvPr>
          <p:cNvSpPr>
            <a:spLocks noChangeArrowheads="1"/>
          </p:cNvSpPr>
          <p:nvPr/>
        </p:nvSpPr>
        <p:spPr bwMode="auto">
          <a:xfrm>
            <a:off x="2232234" y="3587751"/>
            <a:ext cx="29174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0.8</a:t>
            </a:r>
            <a:endParaRPr kumimoji="0" lang="en-GB" altLang="en-US" sz="1600" b="0" i="0" u="none" strike="noStrike" kern="1200" cap="none" spc="0" normalizeH="0" baseline="0" noProof="0">
              <a:ln>
                <a:noFill/>
              </a:ln>
              <a:solidFill>
                <a:srgbClr val="006EAB"/>
              </a:solidFill>
              <a:effectLst/>
              <a:uLnTx/>
              <a:uFillTx/>
              <a:latin typeface="Poppins Light"/>
              <a:ea typeface="MS PGothic" panose="020B0600070205080204" pitchFamily="34" charset="-128"/>
              <a:cs typeface="+mn-cs"/>
            </a:endParaRPr>
          </a:p>
        </p:txBody>
      </p:sp>
      <p:sp>
        <p:nvSpPr>
          <p:cNvPr id="92187" name="Rectangle 56">
            <a:extLst>
              <a:ext uri="{FF2B5EF4-FFF2-40B4-BE49-F238E27FC236}">
                <a16:creationId xmlns:a16="http://schemas.microsoft.com/office/drawing/2014/main" id="{A470AC1A-729A-4922-AE21-808C2C58E96A}"/>
              </a:ext>
            </a:extLst>
          </p:cNvPr>
          <p:cNvSpPr>
            <a:spLocks noChangeArrowheads="1"/>
          </p:cNvSpPr>
          <p:nvPr/>
        </p:nvSpPr>
        <p:spPr bwMode="auto">
          <a:xfrm>
            <a:off x="2230631" y="3878264"/>
            <a:ext cx="2933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0.6</a:t>
            </a:r>
            <a:endParaRPr kumimoji="0" lang="en-GB" altLang="en-US" sz="1600" b="0" i="0" u="none" strike="noStrike" kern="1200" cap="none" spc="0" normalizeH="0" baseline="0" noProof="0">
              <a:ln>
                <a:noFill/>
              </a:ln>
              <a:solidFill>
                <a:srgbClr val="006EAB"/>
              </a:solidFill>
              <a:effectLst/>
              <a:uLnTx/>
              <a:uFillTx/>
              <a:latin typeface="Poppins Light"/>
              <a:ea typeface="MS PGothic" panose="020B0600070205080204" pitchFamily="34" charset="-128"/>
              <a:cs typeface="+mn-cs"/>
            </a:endParaRPr>
          </a:p>
        </p:txBody>
      </p:sp>
      <p:sp>
        <p:nvSpPr>
          <p:cNvPr id="92188" name="Rectangle 56">
            <a:extLst>
              <a:ext uri="{FF2B5EF4-FFF2-40B4-BE49-F238E27FC236}">
                <a16:creationId xmlns:a16="http://schemas.microsoft.com/office/drawing/2014/main" id="{D09A7DA7-AC94-4DC8-A78A-D9A23279DF89}"/>
              </a:ext>
            </a:extLst>
          </p:cNvPr>
          <p:cNvSpPr>
            <a:spLocks noChangeArrowheads="1"/>
          </p:cNvSpPr>
          <p:nvPr/>
        </p:nvSpPr>
        <p:spPr bwMode="auto">
          <a:xfrm>
            <a:off x="2235440" y="4168776"/>
            <a:ext cx="2885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0.4</a:t>
            </a:r>
            <a:endParaRPr kumimoji="0" lang="en-GB" altLang="en-US" sz="1600" b="0" i="0" u="none" strike="noStrike" kern="1200" cap="none" spc="0" normalizeH="0" baseline="0" noProof="0">
              <a:ln>
                <a:noFill/>
              </a:ln>
              <a:solidFill>
                <a:srgbClr val="006EAB"/>
              </a:solidFill>
              <a:effectLst/>
              <a:uLnTx/>
              <a:uFillTx/>
              <a:latin typeface="Poppins Light"/>
              <a:ea typeface="MS PGothic" panose="020B0600070205080204" pitchFamily="34" charset="-128"/>
              <a:cs typeface="+mn-cs"/>
            </a:endParaRPr>
          </a:p>
        </p:txBody>
      </p:sp>
      <p:sp>
        <p:nvSpPr>
          <p:cNvPr id="92189" name="Rectangle 56">
            <a:extLst>
              <a:ext uri="{FF2B5EF4-FFF2-40B4-BE49-F238E27FC236}">
                <a16:creationId xmlns:a16="http://schemas.microsoft.com/office/drawing/2014/main" id="{EEF23097-749A-4A94-836A-B55B3819CA0F}"/>
              </a:ext>
            </a:extLst>
          </p:cNvPr>
          <p:cNvSpPr>
            <a:spLocks noChangeArrowheads="1"/>
          </p:cNvSpPr>
          <p:nvPr/>
        </p:nvSpPr>
        <p:spPr bwMode="auto">
          <a:xfrm>
            <a:off x="2243455" y="4449764"/>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0.2</a:t>
            </a:r>
            <a:endParaRPr kumimoji="0" lang="en-GB" altLang="en-US" sz="1600" b="0" i="0" u="none" strike="noStrike" kern="1200" cap="none" spc="0" normalizeH="0" baseline="0" noProof="0">
              <a:ln>
                <a:noFill/>
              </a:ln>
              <a:solidFill>
                <a:srgbClr val="006EAB"/>
              </a:solidFill>
              <a:effectLst/>
              <a:uLnTx/>
              <a:uFillTx/>
              <a:latin typeface="Poppins Light"/>
              <a:ea typeface="MS PGothic" panose="020B0600070205080204" pitchFamily="34" charset="-128"/>
              <a:cs typeface="+mn-cs"/>
            </a:endParaRPr>
          </a:p>
        </p:txBody>
      </p:sp>
      <p:sp>
        <p:nvSpPr>
          <p:cNvPr id="92190" name="Rectangle 56">
            <a:extLst>
              <a:ext uri="{FF2B5EF4-FFF2-40B4-BE49-F238E27FC236}">
                <a16:creationId xmlns:a16="http://schemas.microsoft.com/office/drawing/2014/main" id="{2027F7AB-610C-4DE6-A67E-DB2A1FECA05A}"/>
              </a:ext>
            </a:extLst>
          </p:cNvPr>
          <p:cNvSpPr>
            <a:spLocks noChangeArrowheads="1"/>
          </p:cNvSpPr>
          <p:nvPr/>
        </p:nvSpPr>
        <p:spPr bwMode="auto">
          <a:xfrm>
            <a:off x="2233837" y="4735514"/>
            <a:ext cx="2901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0.0</a:t>
            </a:r>
            <a:endParaRPr kumimoji="0" lang="en-GB" altLang="en-US" sz="1600" b="0" i="0" u="none" strike="noStrike" kern="1200" cap="none" spc="0" normalizeH="0" baseline="0" noProof="0" dirty="0">
              <a:ln>
                <a:noFill/>
              </a:ln>
              <a:solidFill>
                <a:srgbClr val="006EAB"/>
              </a:solidFill>
              <a:effectLst/>
              <a:uLnTx/>
              <a:uFillTx/>
              <a:latin typeface="Poppins Light"/>
              <a:ea typeface="MS PGothic" panose="020B0600070205080204" pitchFamily="34" charset="-128"/>
              <a:cs typeface="+mn-cs"/>
            </a:endParaRPr>
          </a:p>
        </p:txBody>
      </p:sp>
      <p:sp>
        <p:nvSpPr>
          <p:cNvPr id="92191" name="Rectangle 76">
            <a:extLst>
              <a:ext uri="{FF2B5EF4-FFF2-40B4-BE49-F238E27FC236}">
                <a16:creationId xmlns:a16="http://schemas.microsoft.com/office/drawing/2014/main" id="{3C63F3B7-BABB-41B9-8214-AE02E67DB149}"/>
              </a:ext>
            </a:extLst>
          </p:cNvPr>
          <p:cNvSpPr>
            <a:spLocks noChangeArrowheads="1"/>
          </p:cNvSpPr>
          <p:nvPr/>
        </p:nvSpPr>
        <p:spPr bwMode="auto">
          <a:xfrm>
            <a:off x="4627418" y="2749551"/>
            <a:ext cx="101600" cy="100013"/>
          </a:xfrm>
          <a:prstGeom prst="rect">
            <a:avLst/>
          </a:prstGeom>
          <a:solidFill>
            <a:srgbClr val="3E9282"/>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192" name="Rectangle 77">
            <a:extLst>
              <a:ext uri="{FF2B5EF4-FFF2-40B4-BE49-F238E27FC236}">
                <a16:creationId xmlns:a16="http://schemas.microsoft.com/office/drawing/2014/main" id="{85D70689-5BB2-4541-9428-EFEAD1D83D24}"/>
              </a:ext>
            </a:extLst>
          </p:cNvPr>
          <p:cNvSpPr>
            <a:spLocks noChangeArrowheads="1"/>
          </p:cNvSpPr>
          <p:nvPr/>
        </p:nvSpPr>
        <p:spPr bwMode="auto">
          <a:xfrm>
            <a:off x="5651356" y="2687638"/>
            <a:ext cx="101600" cy="100012"/>
          </a:xfrm>
          <a:prstGeom prst="rect">
            <a:avLst/>
          </a:prstGeom>
          <a:solidFill>
            <a:srgbClr val="3E9282"/>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51" name="Rectangle 50">
            <a:extLst>
              <a:ext uri="{FF2B5EF4-FFF2-40B4-BE49-F238E27FC236}">
                <a16:creationId xmlns:a16="http://schemas.microsoft.com/office/drawing/2014/main" id="{B03A9E61-D8FA-4C59-A65A-97563B52406C}"/>
              </a:ext>
            </a:extLst>
          </p:cNvPr>
          <p:cNvSpPr/>
          <p:nvPr/>
        </p:nvSpPr>
        <p:spPr bwMode="auto">
          <a:xfrm rot="18900000">
            <a:off x="4636943" y="3048001"/>
            <a:ext cx="101600" cy="100013"/>
          </a:xfrm>
          <a:prstGeom prst="rect">
            <a:avLst/>
          </a:prstGeom>
          <a:solidFill>
            <a:schemeClr val="accent6"/>
          </a:solidFill>
          <a:ln w="6350" cap="flat" cmpd="sng" algn="ctr">
            <a:solidFill>
              <a:schemeClr val="tx1"/>
            </a:solidFill>
            <a:prstDash val="solid"/>
            <a:round/>
            <a:headEnd type="none" w="med" len="med"/>
            <a:tailEnd type="none" w="med" len="med"/>
          </a:ln>
          <a:effectLst/>
        </p:spPr>
        <p:txBody>
          <a:body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a:ln>
                <a:noFill/>
              </a:ln>
              <a:solidFill>
                <a:srgbClr val="006EAB"/>
              </a:solidFill>
              <a:effectLst/>
              <a:uLnTx/>
              <a:uFillTx/>
              <a:latin typeface="Arial Narrow" pitchFamily="34" charset="0"/>
              <a:ea typeface="ＭＳ Ｐゴシック" pitchFamily="34" charset="-128"/>
              <a:cs typeface="+mn-cs"/>
            </a:endParaRPr>
          </a:p>
        </p:txBody>
      </p:sp>
      <p:sp>
        <p:nvSpPr>
          <p:cNvPr id="92194" name="Rectangle 79">
            <a:extLst>
              <a:ext uri="{FF2B5EF4-FFF2-40B4-BE49-F238E27FC236}">
                <a16:creationId xmlns:a16="http://schemas.microsoft.com/office/drawing/2014/main" id="{2F0EE58E-F05C-4E1F-B676-BE028C527F61}"/>
              </a:ext>
            </a:extLst>
          </p:cNvPr>
          <p:cNvSpPr>
            <a:spLocks noChangeArrowheads="1"/>
          </p:cNvSpPr>
          <p:nvPr/>
        </p:nvSpPr>
        <p:spPr bwMode="auto">
          <a:xfrm rot="18900000">
            <a:off x="5651356" y="2801938"/>
            <a:ext cx="101600" cy="100012"/>
          </a:xfrm>
          <a:prstGeom prst="rect">
            <a:avLst/>
          </a:prstGeom>
          <a:solidFill>
            <a:schemeClr val="folHlink"/>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195" name="Rectangle 80">
            <a:extLst>
              <a:ext uri="{FF2B5EF4-FFF2-40B4-BE49-F238E27FC236}">
                <a16:creationId xmlns:a16="http://schemas.microsoft.com/office/drawing/2014/main" id="{B4CA02E8-B091-4395-91E9-44ED4CA4B00A}"/>
              </a:ext>
            </a:extLst>
          </p:cNvPr>
          <p:cNvSpPr>
            <a:spLocks noChangeArrowheads="1"/>
          </p:cNvSpPr>
          <p:nvPr/>
        </p:nvSpPr>
        <p:spPr bwMode="auto">
          <a:xfrm>
            <a:off x="3613006" y="2911476"/>
            <a:ext cx="100012" cy="100013"/>
          </a:xfrm>
          <a:prstGeom prst="rect">
            <a:avLst/>
          </a:prstGeom>
          <a:solidFill>
            <a:srgbClr val="3E9282"/>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54" name="Rectangle 53">
            <a:extLst>
              <a:ext uri="{FF2B5EF4-FFF2-40B4-BE49-F238E27FC236}">
                <a16:creationId xmlns:a16="http://schemas.microsoft.com/office/drawing/2014/main" id="{FECA304E-5C75-4510-9325-251FF2DA266D}"/>
              </a:ext>
            </a:extLst>
          </p:cNvPr>
          <p:cNvSpPr/>
          <p:nvPr/>
        </p:nvSpPr>
        <p:spPr bwMode="auto">
          <a:xfrm rot="18900000">
            <a:off x="3613006" y="3000376"/>
            <a:ext cx="100012" cy="100013"/>
          </a:xfrm>
          <a:prstGeom prst="rect">
            <a:avLst/>
          </a:prstGeom>
          <a:solidFill>
            <a:schemeClr val="accent6"/>
          </a:solidFill>
          <a:ln w="6350" cap="flat" cmpd="sng" algn="ctr">
            <a:solidFill>
              <a:schemeClr val="tx1"/>
            </a:solidFill>
            <a:prstDash val="solid"/>
            <a:round/>
            <a:headEnd type="none" w="med" len="med"/>
            <a:tailEnd type="none" w="med" len="med"/>
          </a:ln>
          <a:effectLst/>
        </p:spPr>
        <p:txBody>
          <a:body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a:ln>
                <a:noFill/>
              </a:ln>
              <a:solidFill>
                <a:srgbClr val="006EAB"/>
              </a:solidFill>
              <a:effectLst/>
              <a:uLnTx/>
              <a:uFillTx/>
              <a:latin typeface="Arial Narrow" pitchFamily="34" charset="0"/>
              <a:ea typeface="ＭＳ Ｐゴシック" pitchFamily="34" charset="-128"/>
              <a:cs typeface="+mn-cs"/>
            </a:endParaRPr>
          </a:p>
        </p:txBody>
      </p:sp>
      <p:sp>
        <p:nvSpPr>
          <p:cNvPr id="92197" name="Rectangle 83">
            <a:extLst>
              <a:ext uri="{FF2B5EF4-FFF2-40B4-BE49-F238E27FC236}">
                <a16:creationId xmlns:a16="http://schemas.microsoft.com/office/drawing/2014/main" id="{D53A1EB2-EB6A-42E0-9B85-D7550324FE7B}"/>
              </a:ext>
            </a:extLst>
          </p:cNvPr>
          <p:cNvSpPr>
            <a:spLocks noChangeArrowheads="1"/>
          </p:cNvSpPr>
          <p:nvPr/>
        </p:nvSpPr>
        <p:spPr bwMode="auto">
          <a:xfrm>
            <a:off x="2595418" y="3017838"/>
            <a:ext cx="101600" cy="100012"/>
          </a:xfrm>
          <a:prstGeom prst="rect">
            <a:avLst/>
          </a:prstGeom>
          <a:solidFill>
            <a:srgbClr val="3E9282"/>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56" name="Rectangle 55">
            <a:extLst>
              <a:ext uri="{FF2B5EF4-FFF2-40B4-BE49-F238E27FC236}">
                <a16:creationId xmlns:a16="http://schemas.microsoft.com/office/drawing/2014/main" id="{D26C0269-C440-4469-AAAD-D40C237DF64C}"/>
              </a:ext>
            </a:extLst>
          </p:cNvPr>
          <p:cNvSpPr/>
          <p:nvPr/>
        </p:nvSpPr>
        <p:spPr bwMode="auto">
          <a:xfrm rot="18900000">
            <a:off x="2595418" y="2940051"/>
            <a:ext cx="101600" cy="100013"/>
          </a:xfrm>
          <a:prstGeom prst="rect">
            <a:avLst/>
          </a:prstGeom>
          <a:solidFill>
            <a:schemeClr val="accent6"/>
          </a:solidFill>
          <a:ln w="6350" cap="flat" cmpd="sng" algn="ctr">
            <a:solidFill>
              <a:schemeClr val="tx1"/>
            </a:solidFill>
            <a:prstDash val="solid"/>
            <a:round/>
            <a:headEnd type="none" w="med" len="med"/>
            <a:tailEnd type="none" w="med" len="med"/>
          </a:ln>
          <a:effectLst/>
        </p:spPr>
        <p:txBody>
          <a:body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a:ln>
                <a:noFill/>
              </a:ln>
              <a:solidFill>
                <a:srgbClr val="006EAB"/>
              </a:solidFill>
              <a:effectLst/>
              <a:uLnTx/>
              <a:uFillTx/>
              <a:latin typeface="Arial Narrow" pitchFamily="34" charset="0"/>
              <a:ea typeface="ＭＳ Ｐゴシック" pitchFamily="34" charset="-128"/>
              <a:cs typeface="+mn-cs"/>
            </a:endParaRPr>
          </a:p>
        </p:txBody>
      </p:sp>
      <p:sp>
        <p:nvSpPr>
          <p:cNvPr id="92199" name="Rectangle 86">
            <a:extLst>
              <a:ext uri="{FF2B5EF4-FFF2-40B4-BE49-F238E27FC236}">
                <a16:creationId xmlns:a16="http://schemas.microsoft.com/office/drawing/2014/main" id="{7DBBFFB2-C71D-47C9-A931-8984E96DC728}"/>
              </a:ext>
            </a:extLst>
          </p:cNvPr>
          <p:cNvSpPr>
            <a:spLocks noChangeArrowheads="1"/>
          </p:cNvSpPr>
          <p:nvPr/>
        </p:nvSpPr>
        <p:spPr bwMode="auto">
          <a:xfrm rot="18900000">
            <a:off x="6670531" y="2566988"/>
            <a:ext cx="100012" cy="100012"/>
          </a:xfrm>
          <a:prstGeom prst="rect">
            <a:avLst/>
          </a:prstGeom>
          <a:solidFill>
            <a:schemeClr val="folHlink"/>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200" name="Rectangle 87">
            <a:extLst>
              <a:ext uri="{FF2B5EF4-FFF2-40B4-BE49-F238E27FC236}">
                <a16:creationId xmlns:a16="http://schemas.microsoft.com/office/drawing/2014/main" id="{3BB49F23-3EFA-4361-A81E-9A486DD56ABF}"/>
              </a:ext>
            </a:extLst>
          </p:cNvPr>
          <p:cNvSpPr>
            <a:spLocks noChangeArrowheads="1"/>
          </p:cNvSpPr>
          <p:nvPr/>
        </p:nvSpPr>
        <p:spPr bwMode="auto">
          <a:xfrm>
            <a:off x="7684944" y="2544763"/>
            <a:ext cx="100013" cy="100012"/>
          </a:xfrm>
          <a:prstGeom prst="rect">
            <a:avLst/>
          </a:prstGeom>
          <a:solidFill>
            <a:srgbClr val="3E9282"/>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201" name="Rectangle 88">
            <a:extLst>
              <a:ext uri="{FF2B5EF4-FFF2-40B4-BE49-F238E27FC236}">
                <a16:creationId xmlns:a16="http://schemas.microsoft.com/office/drawing/2014/main" id="{1D645866-8DA7-403B-B174-A08CF45CE643}"/>
              </a:ext>
            </a:extLst>
          </p:cNvPr>
          <p:cNvSpPr>
            <a:spLocks noChangeArrowheads="1"/>
          </p:cNvSpPr>
          <p:nvPr/>
        </p:nvSpPr>
        <p:spPr bwMode="auto">
          <a:xfrm rot="18900000">
            <a:off x="7684944" y="2647951"/>
            <a:ext cx="100013" cy="100013"/>
          </a:xfrm>
          <a:prstGeom prst="rect">
            <a:avLst/>
          </a:prstGeom>
          <a:solidFill>
            <a:schemeClr val="folHlink"/>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202" name="Text Box 10">
            <a:extLst>
              <a:ext uri="{FF2B5EF4-FFF2-40B4-BE49-F238E27FC236}">
                <a16:creationId xmlns:a16="http://schemas.microsoft.com/office/drawing/2014/main" id="{3DC3E45E-5E03-4035-938E-A593F445BBCA}"/>
              </a:ext>
            </a:extLst>
          </p:cNvPr>
          <p:cNvSpPr txBox="1">
            <a:spLocks noChangeArrowheads="1"/>
          </p:cNvSpPr>
          <p:nvPr/>
        </p:nvSpPr>
        <p:spPr bwMode="auto">
          <a:xfrm>
            <a:off x="3501882" y="4905375"/>
            <a:ext cx="31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tabLst>
                <a:tab pos="1563688" algn="ctr"/>
                <a:tab pos="4703763" algn="ctr"/>
              </a:tabLst>
              <a:defRPr>
                <a:solidFill>
                  <a:schemeClr val="tx1"/>
                </a:solidFill>
                <a:latin typeface="Verdana" panose="020B0604030504040204" pitchFamily="34" charset="0"/>
              </a:defRPr>
            </a:lvl1pPr>
            <a:lvl2pPr marL="742950" indent="-285750" eaLnBrk="0" hangingPunct="0">
              <a:tabLst>
                <a:tab pos="1563688" algn="ctr"/>
                <a:tab pos="4703763" algn="ctr"/>
              </a:tabLst>
              <a:defRPr>
                <a:solidFill>
                  <a:schemeClr val="tx1"/>
                </a:solidFill>
                <a:latin typeface="Verdana" panose="020B0604030504040204" pitchFamily="34" charset="0"/>
              </a:defRPr>
            </a:lvl2pPr>
            <a:lvl3pPr marL="1143000" indent="-228600" eaLnBrk="0" hangingPunct="0">
              <a:tabLst>
                <a:tab pos="1563688" algn="ctr"/>
                <a:tab pos="4703763" algn="ctr"/>
              </a:tabLst>
              <a:defRPr>
                <a:solidFill>
                  <a:schemeClr val="tx1"/>
                </a:solidFill>
                <a:latin typeface="Verdana" panose="020B0604030504040204" pitchFamily="34" charset="0"/>
              </a:defRPr>
            </a:lvl3pPr>
            <a:lvl4pPr marL="1600200" indent="-228600" eaLnBrk="0" hangingPunct="0">
              <a:tabLst>
                <a:tab pos="1563688" algn="ctr"/>
                <a:tab pos="4703763" algn="ctr"/>
              </a:tabLst>
              <a:defRPr>
                <a:solidFill>
                  <a:schemeClr val="tx1"/>
                </a:solidFill>
                <a:latin typeface="Verdana" panose="020B0604030504040204" pitchFamily="34" charset="0"/>
              </a:defRPr>
            </a:lvl4pPr>
            <a:lvl5pPr marL="2057400" indent="-228600" eaLnBrk="0" hangingPunct="0">
              <a:tabLst>
                <a:tab pos="1563688" algn="ctr"/>
                <a:tab pos="4703763" algn="ctr"/>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tab pos="1563688" algn="ctr"/>
                <a:tab pos="4703763" algn="ctr"/>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3</a:t>
            </a:r>
          </a:p>
        </p:txBody>
      </p:sp>
      <p:sp>
        <p:nvSpPr>
          <p:cNvPr id="92203" name="Text Box 10">
            <a:extLst>
              <a:ext uri="{FF2B5EF4-FFF2-40B4-BE49-F238E27FC236}">
                <a16:creationId xmlns:a16="http://schemas.microsoft.com/office/drawing/2014/main" id="{42A0596A-4089-46F7-B4B1-F40774B794FD}"/>
              </a:ext>
            </a:extLst>
          </p:cNvPr>
          <p:cNvSpPr txBox="1">
            <a:spLocks noChangeArrowheads="1"/>
          </p:cNvSpPr>
          <p:nvPr/>
        </p:nvSpPr>
        <p:spPr bwMode="auto">
          <a:xfrm>
            <a:off x="2136631" y="4905375"/>
            <a:ext cx="10334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tabLst>
                <a:tab pos="1563688" algn="ctr"/>
                <a:tab pos="4703763" algn="ctr"/>
              </a:tabLst>
              <a:defRPr>
                <a:solidFill>
                  <a:schemeClr val="tx1"/>
                </a:solidFill>
                <a:latin typeface="Verdana" panose="020B0604030504040204" pitchFamily="34" charset="0"/>
              </a:defRPr>
            </a:lvl1pPr>
            <a:lvl2pPr marL="742950" indent="-285750" eaLnBrk="0" hangingPunct="0">
              <a:tabLst>
                <a:tab pos="1563688" algn="ctr"/>
                <a:tab pos="4703763" algn="ctr"/>
              </a:tabLst>
              <a:defRPr>
                <a:solidFill>
                  <a:schemeClr val="tx1"/>
                </a:solidFill>
                <a:latin typeface="Verdana" panose="020B0604030504040204" pitchFamily="34" charset="0"/>
              </a:defRPr>
            </a:lvl2pPr>
            <a:lvl3pPr marL="1143000" indent="-228600" eaLnBrk="0" hangingPunct="0">
              <a:tabLst>
                <a:tab pos="1563688" algn="ctr"/>
                <a:tab pos="4703763" algn="ctr"/>
              </a:tabLst>
              <a:defRPr>
                <a:solidFill>
                  <a:schemeClr val="tx1"/>
                </a:solidFill>
                <a:latin typeface="Verdana" panose="020B0604030504040204" pitchFamily="34" charset="0"/>
              </a:defRPr>
            </a:lvl3pPr>
            <a:lvl4pPr marL="1600200" indent="-228600" eaLnBrk="0" hangingPunct="0">
              <a:tabLst>
                <a:tab pos="1563688" algn="ctr"/>
                <a:tab pos="4703763" algn="ctr"/>
              </a:tabLst>
              <a:defRPr>
                <a:solidFill>
                  <a:schemeClr val="tx1"/>
                </a:solidFill>
                <a:latin typeface="Verdana" panose="020B0604030504040204" pitchFamily="34" charset="0"/>
              </a:defRPr>
            </a:lvl4pPr>
            <a:lvl5pPr marL="2057400" indent="-228600" eaLnBrk="0" hangingPunct="0">
              <a:tabLst>
                <a:tab pos="1563688" algn="ctr"/>
                <a:tab pos="4703763" algn="ctr"/>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tab pos="1563688" algn="ctr"/>
                <a:tab pos="4703763" algn="ctr"/>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Baseline</a:t>
            </a:r>
          </a:p>
        </p:txBody>
      </p:sp>
      <p:sp>
        <p:nvSpPr>
          <p:cNvPr id="92204" name="Text Box 11">
            <a:extLst>
              <a:ext uri="{FF2B5EF4-FFF2-40B4-BE49-F238E27FC236}">
                <a16:creationId xmlns:a16="http://schemas.microsoft.com/office/drawing/2014/main" id="{8F3E78A1-890B-48B1-AE16-EE71EEA834DB}"/>
              </a:ext>
            </a:extLst>
          </p:cNvPr>
          <p:cNvSpPr txBox="1">
            <a:spLocks noChangeArrowheads="1"/>
          </p:cNvSpPr>
          <p:nvPr/>
        </p:nvSpPr>
        <p:spPr bwMode="auto">
          <a:xfrm>
            <a:off x="5554518" y="4918075"/>
            <a:ext cx="3127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tabLst>
                <a:tab pos="1563688" algn="ctr"/>
                <a:tab pos="4703763" algn="ctr"/>
              </a:tabLst>
              <a:defRPr>
                <a:solidFill>
                  <a:schemeClr val="tx1"/>
                </a:solidFill>
                <a:latin typeface="Verdana" panose="020B0604030504040204" pitchFamily="34" charset="0"/>
              </a:defRPr>
            </a:lvl1pPr>
            <a:lvl2pPr marL="742950" indent="-285750" eaLnBrk="0" hangingPunct="0">
              <a:tabLst>
                <a:tab pos="1563688" algn="ctr"/>
                <a:tab pos="4703763" algn="ctr"/>
              </a:tabLst>
              <a:defRPr>
                <a:solidFill>
                  <a:schemeClr val="tx1"/>
                </a:solidFill>
                <a:latin typeface="Verdana" panose="020B0604030504040204" pitchFamily="34" charset="0"/>
              </a:defRPr>
            </a:lvl2pPr>
            <a:lvl3pPr marL="1143000" indent="-228600" eaLnBrk="0" hangingPunct="0">
              <a:tabLst>
                <a:tab pos="1563688" algn="ctr"/>
                <a:tab pos="4703763" algn="ctr"/>
              </a:tabLst>
              <a:defRPr>
                <a:solidFill>
                  <a:schemeClr val="tx1"/>
                </a:solidFill>
                <a:latin typeface="Verdana" panose="020B0604030504040204" pitchFamily="34" charset="0"/>
              </a:defRPr>
            </a:lvl3pPr>
            <a:lvl4pPr marL="1600200" indent="-228600" eaLnBrk="0" hangingPunct="0">
              <a:tabLst>
                <a:tab pos="1563688" algn="ctr"/>
                <a:tab pos="4703763" algn="ctr"/>
              </a:tabLst>
              <a:defRPr>
                <a:solidFill>
                  <a:schemeClr val="tx1"/>
                </a:solidFill>
                <a:latin typeface="Verdana" panose="020B0604030504040204" pitchFamily="34" charset="0"/>
              </a:defRPr>
            </a:lvl4pPr>
            <a:lvl5pPr marL="2057400" indent="-228600" eaLnBrk="0" hangingPunct="0">
              <a:tabLst>
                <a:tab pos="1563688" algn="ctr"/>
                <a:tab pos="4703763" algn="ctr"/>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tab pos="1563688" algn="ctr"/>
                <a:tab pos="4703763" algn="ctr"/>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9</a:t>
            </a:r>
          </a:p>
        </p:txBody>
      </p:sp>
      <p:sp>
        <p:nvSpPr>
          <p:cNvPr id="92205" name="Text Box 11">
            <a:extLst>
              <a:ext uri="{FF2B5EF4-FFF2-40B4-BE49-F238E27FC236}">
                <a16:creationId xmlns:a16="http://schemas.microsoft.com/office/drawing/2014/main" id="{EE7D54C1-4D3F-4E89-97C8-2AB61F38C736}"/>
              </a:ext>
            </a:extLst>
          </p:cNvPr>
          <p:cNvSpPr txBox="1">
            <a:spLocks noChangeArrowheads="1"/>
          </p:cNvSpPr>
          <p:nvPr/>
        </p:nvSpPr>
        <p:spPr bwMode="auto">
          <a:xfrm>
            <a:off x="7535348" y="4918075"/>
            <a:ext cx="37221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tabLst>
                <a:tab pos="1563688" algn="ctr"/>
                <a:tab pos="4703763" algn="ctr"/>
              </a:tabLst>
              <a:defRPr>
                <a:solidFill>
                  <a:schemeClr val="tx1"/>
                </a:solidFill>
                <a:latin typeface="Verdana" panose="020B0604030504040204" pitchFamily="34" charset="0"/>
              </a:defRPr>
            </a:lvl1pPr>
            <a:lvl2pPr marL="742950" indent="-285750" eaLnBrk="0" hangingPunct="0">
              <a:tabLst>
                <a:tab pos="1563688" algn="ctr"/>
                <a:tab pos="4703763" algn="ctr"/>
              </a:tabLst>
              <a:defRPr>
                <a:solidFill>
                  <a:schemeClr val="tx1"/>
                </a:solidFill>
                <a:latin typeface="Verdana" panose="020B0604030504040204" pitchFamily="34" charset="0"/>
              </a:defRPr>
            </a:lvl2pPr>
            <a:lvl3pPr marL="1143000" indent="-228600" eaLnBrk="0" hangingPunct="0">
              <a:tabLst>
                <a:tab pos="1563688" algn="ctr"/>
                <a:tab pos="4703763" algn="ctr"/>
              </a:tabLst>
              <a:defRPr>
                <a:solidFill>
                  <a:schemeClr val="tx1"/>
                </a:solidFill>
                <a:latin typeface="Verdana" panose="020B0604030504040204" pitchFamily="34" charset="0"/>
              </a:defRPr>
            </a:lvl3pPr>
            <a:lvl4pPr marL="1600200" indent="-228600" eaLnBrk="0" hangingPunct="0">
              <a:tabLst>
                <a:tab pos="1563688" algn="ctr"/>
                <a:tab pos="4703763" algn="ctr"/>
              </a:tabLst>
              <a:defRPr>
                <a:solidFill>
                  <a:schemeClr val="tx1"/>
                </a:solidFill>
                <a:latin typeface="Verdana" panose="020B0604030504040204" pitchFamily="34" charset="0"/>
              </a:defRPr>
            </a:lvl4pPr>
            <a:lvl5pPr marL="2057400" indent="-228600" eaLnBrk="0" hangingPunct="0">
              <a:tabLst>
                <a:tab pos="1563688" algn="ctr"/>
                <a:tab pos="4703763" algn="ctr"/>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tab pos="1563688" algn="ctr"/>
                <a:tab pos="4703763" algn="ctr"/>
              </a:tabLst>
              <a:defRPr/>
            </a:pPr>
            <a:r>
              <a:rPr kumimoji="0" lang="en-GB" altLang="en-US" sz="1600" b="0" i="0" u="none" strike="noStrike" kern="1200" cap="none" spc="0" normalizeH="0" baseline="0" noProof="0">
                <a:ln>
                  <a:noFill/>
                </a:ln>
                <a:solidFill>
                  <a:srgbClr val="000000"/>
                </a:solidFill>
                <a:effectLst/>
                <a:uLnTx/>
                <a:uFillTx/>
                <a:latin typeface="Poppins Light"/>
                <a:ea typeface="MS PGothic" panose="020B0600070205080204" pitchFamily="34" charset="-128"/>
                <a:cs typeface="+mn-cs"/>
              </a:rPr>
              <a:t>18</a:t>
            </a:r>
          </a:p>
        </p:txBody>
      </p:sp>
      <p:sp>
        <p:nvSpPr>
          <p:cNvPr id="64" name="Line 50">
            <a:extLst>
              <a:ext uri="{FF2B5EF4-FFF2-40B4-BE49-F238E27FC236}">
                <a16:creationId xmlns:a16="http://schemas.microsoft.com/office/drawing/2014/main" id="{6CE87F0C-E889-4864-A1C7-F0EF2F06356F}"/>
              </a:ext>
            </a:extLst>
          </p:cNvPr>
          <p:cNvSpPr>
            <a:spLocks noChangeShapeType="1"/>
          </p:cNvSpPr>
          <p:nvPr/>
        </p:nvSpPr>
        <p:spPr bwMode="auto">
          <a:xfrm flipV="1">
            <a:off x="4684568" y="4864101"/>
            <a:ext cx="1588" cy="53975"/>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65" name="Line 50">
            <a:extLst>
              <a:ext uri="{FF2B5EF4-FFF2-40B4-BE49-F238E27FC236}">
                <a16:creationId xmlns:a16="http://schemas.microsoft.com/office/drawing/2014/main" id="{6584751D-075B-4E0A-8499-C0DB319E9F55}"/>
              </a:ext>
            </a:extLst>
          </p:cNvPr>
          <p:cNvSpPr>
            <a:spLocks noChangeShapeType="1"/>
          </p:cNvSpPr>
          <p:nvPr/>
        </p:nvSpPr>
        <p:spPr bwMode="auto">
          <a:xfrm flipV="1">
            <a:off x="3673331" y="4864101"/>
            <a:ext cx="0" cy="53975"/>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66" name="Line 50">
            <a:extLst>
              <a:ext uri="{FF2B5EF4-FFF2-40B4-BE49-F238E27FC236}">
                <a16:creationId xmlns:a16="http://schemas.microsoft.com/office/drawing/2014/main" id="{31F24C46-A157-422E-BA96-ADDA8C31AA6B}"/>
              </a:ext>
            </a:extLst>
          </p:cNvPr>
          <p:cNvSpPr>
            <a:spLocks noChangeShapeType="1"/>
          </p:cNvSpPr>
          <p:nvPr/>
        </p:nvSpPr>
        <p:spPr bwMode="auto">
          <a:xfrm flipV="1">
            <a:off x="6745143" y="4864101"/>
            <a:ext cx="0" cy="53975"/>
          </a:xfrm>
          <a:prstGeom prst="line">
            <a:avLst/>
          </a:prstGeom>
          <a:noFill/>
          <a:ln w="19050">
            <a:solidFill>
              <a:schemeClr val="tx1"/>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006EAB"/>
              </a:solidFill>
              <a:effectLst/>
              <a:uLnTx/>
              <a:uFillTx/>
              <a:latin typeface="Poppins Light"/>
              <a:ea typeface="ＭＳ Ｐゴシック" pitchFamily="34" charset="-128"/>
              <a:cs typeface="+mn-cs"/>
            </a:endParaRPr>
          </a:p>
        </p:txBody>
      </p:sp>
      <p:sp>
        <p:nvSpPr>
          <p:cNvPr id="92209" name="Rectangle 100">
            <a:extLst>
              <a:ext uri="{FF2B5EF4-FFF2-40B4-BE49-F238E27FC236}">
                <a16:creationId xmlns:a16="http://schemas.microsoft.com/office/drawing/2014/main" id="{DBFE52D2-CC24-4300-BED8-0D906310F61D}"/>
              </a:ext>
            </a:extLst>
          </p:cNvPr>
          <p:cNvSpPr>
            <a:spLocks noChangeArrowheads="1"/>
          </p:cNvSpPr>
          <p:nvPr/>
        </p:nvSpPr>
        <p:spPr bwMode="auto">
          <a:xfrm>
            <a:off x="6375256" y="1949451"/>
            <a:ext cx="100012" cy="100013"/>
          </a:xfrm>
          <a:prstGeom prst="rect">
            <a:avLst/>
          </a:prstGeom>
          <a:solidFill>
            <a:srgbClr val="3E9282"/>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210" name="Rectangle 101">
            <a:extLst>
              <a:ext uri="{FF2B5EF4-FFF2-40B4-BE49-F238E27FC236}">
                <a16:creationId xmlns:a16="http://schemas.microsoft.com/office/drawing/2014/main" id="{C8176784-4BF3-44D6-A8FB-38A23E6D2E73}"/>
              </a:ext>
            </a:extLst>
          </p:cNvPr>
          <p:cNvSpPr>
            <a:spLocks noChangeArrowheads="1"/>
          </p:cNvSpPr>
          <p:nvPr/>
        </p:nvSpPr>
        <p:spPr bwMode="auto">
          <a:xfrm rot="18900000">
            <a:off x="6184756" y="1506538"/>
            <a:ext cx="100012" cy="100012"/>
          </a:xfrm>
          <a:prstGeom prst="rect">
            <a:avLst/>
          </a:prstGeom>
          <a:solidFill>
            <a:srgbClr val="979797"/>
          </a:solidFill>
          <a:ln w="6350" algn="ctr">
            <a:solidFill>
              <a:srgbClr val="979797"/>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cxnSp>
        <p:nvCxnSpPr>
          <p:cNvPr id="92211" name="Straight Connector 105">
            <a:extLst>
              <a:ext uri="{FF2B5EF4-FFF2-40B4-BE49-F238E27FC236}">
                <a16:creationId xmlns:a16="http://schemas.microsoft.com/office/drawing/2014/main" id="{83BA737E-2D95-4209-91B7-89BD7E9D0966}"/>
              </a:ext>
            </a:extLst>
          </p:cNvPr>
          <p:cNvCxnSpPr>
            <a:cxnSpLocks noChangeShapeType="1"/>
          </p:cNvCxnSpPr>
          <p:nvPr/>
        </p:nvCxnSpPr>
        <p:spPr bwMode="auto">
          <a:xfrm>
            <a:off x="6424468" y="1557339"/>
            <a:ext cx="431800" cy="1587"/>
          </a:xfrm>
          <a:prstGeom prst="line">
            <a:avLst/>
          </a:prstGeom>
          <a:noFill/>
          <a:ln w="38100" algn="ctr">
            <a:solidFill>
              <a:schemeClr val="folHlink"/>
            </a:solidFill>
            <a:round/>
            <a:headEnd/>
            <a:tailEnd/>
          </a:ln>
          <a:extLst>
            <a:ext uri="{909E8E84-426E-40DD-AFC4-6F175D3DCCD1}">
              <a14:hiddenFill xmlns:a14="http://schemas.microsoft.com/office/drawing/2010/main">
                <a:noFill/>
              </a14:hiddenFill>
            </a:ext>
          </a:extLst>
        </p:spPr>
      </p:cxnSp>
      <p:sp>
        <p:nvSpPr>
          <p:cNvPr id="92212" name="Rectangle 106">
            <a:extLst>
              <a:ext uri="{FF2B5EF4-FFF2-40B4-BE49-F238E27FC236}">
                <a16:creationId xmlns:a16="http://schemas.microsoft.com/office/drawing/2014/main" id="{F8669E98-0266-4CDC-B468-D95060946621}"/>
              </a:ext>
            </a:extLst>
          </p:cNvPr>
          <p:cNvSpPr>
            <a:spLocks noChangeArrowheads="1"/>
          </p:cNvSpPr>
          <p:nvPr/>
        </p:nvSpPr>
        <p:spPr bwMode="auto">
          <a:xfrm rot="18900000">
            <a:off x="6587981" y="1506538"/>
            <a:ext cx="100012" cy="100012"/>
          </a:xfrm>
          <a:prstGeom prst="rect">
            <a:avLst/>
          </a:prstGeom>
          <a:solidFill>
            <a:schemeClr val="folHlink"/>
          </a:solidFill>
          <a:ln w="6350" algn="ctr">
            <a:solidFill>
              <a:schemeClr val="tx1"/>
            </a:solidFill>
            <a:round/>
            <a:headEnd/>
            <a:tailEnd/>
          </a:ln>
        </p:spPr>
        <p:txBody>
          <a:bodyPr/>
          <a:lstStyle>
            <a:lvl1pPr defTabSz="995363" eaLnBrk="0" hangingPunct="0">
              <a:defRPr>
                <a:solidFill>
                  <a:schemeClr val="tx1"/>
                </a:solidFill>
                <a:latin typeface="Verdana" panose="020B0604030504040204" pitchFamily="34" charset="0"/>
              </a:defRPr>
            </a:lvl1pPr>
            <a:lvl2pPr marL="742950" indent="-285750" defTabSz="995363" eaLnBrk="0" hangingPunct="0">
              <a:defRPr>
                <a:solidFill>
                  <a:schemeClr val="tx1"/>
                </a:solidFill>
                <a:latin typeface="Verdana" panose="020B0604030504040204" pitchFamily="34" charset="0"/>
              </a:defRPr>
            </a:lvl2pPr>
            <a:lvl3pPr marL="1143000" indent="-228600" defTabSz="995363" eaLnBrk="0" hangingPunct="0">
              <a:defRPr>
                <a:solidFill>
                  <a:schemeClr val="tx1"/>
                </a:solidFill>
                <a:latin typeface="Verdana" panose="020B0604030504040204" pitchFamily="34" charset="0"/>
              </a:defRPr>
            </a:lvl3pPr>
            <a:lvl4pPr marL="1600200" indent="-228600" defTabSz="995363" eaLnBrk="0" hangingPunct="0">
              <a:defRPr>
                <a:solidFill>
                  <a:schemeClr val="tx1"/>
                </a:solidFill>
                <a:latin typeface="Verdana" panose="020B0604030504040204" pitchFamily="34" charset="0"/>
              </a:defRPr>
            </a:lvl4pPr>
            <a:lvl5pPr marL="2057400" indent="-228600" defTabSz="995363" eaLnBrk="0" hangingPunct="0">
              <a:defRPr>
                <a:solidFill>
                  <a:schemeClr val="tx1"/>
                </a:solidFill>
                <a:latin typeface="Verdana" panose="020B0604030504040204" pitchFamily="34" charset="0"/>
              </a:defRPr>
            </a:lvl5pPr>
            <a:lvl6pPr marL="2514600" indent="-228600" defTabSz="995363" eaLnBrk="0" fontAlgn="base" hangingPunct="0">
              <a:spcBef>
                <a:spcPct val="0"/>
              </a:spcBef>
              <a:spcAft>
                <a:spcPct val="0"/>
              </a:spcAft>
              <a:defRPr>
                <a:solidFill>
                  <a:schemeClr val="tx1"/>
                </a:solidFill>
                <a:latin typeface="Verdana" panose="020B0604030504040204" pitchFamily="34" charset="0"/>
              </a:defRPr>
            </a:lvl6pPr>
            <a:lvl7pPr marL="2971800" indent="-228600" defTabSz="995363" eaLnBrk="0" fontAlgn="base" hangingPunct="0">
              <a:spcBef>
                <a:spcPct val="0"/>
              </a:spcBef>
              <a:spcAft>
                <a:spcPct val="0"/>
              </a:spcAft>
              <a:defRPr>
                <a:solidFill>
                  <a:schemeClr val="tx1"/>
                </a:solidFill>
                <a:latin typeface="Verdana" panose="020B0604030504040204" pitchFamily="34" charset="0"/>
              </a:defRPr>
            </a:lvl7pPr>
            <a:lvl8pPr marL="3429000" indent="-228600" defTabSz="995363" eaLnBrk="0" fontAlgn="base" hangingPunct="0">
              <a:spcBef>
                <a:spcPct val="0"/>
              </a:spcBef>
              <a:spcAft>
                <a:spcPct val="0"/>
              </a:spcAft>
              <a:defRPr>
                <a:solidFill>
                  <a:schemeClr val="tx1"/>
                </a:solidFill>
                <a:latin typeface="Verdana" panose="020B0604030504040204" pitchFamily="34" charset="0"/>
              </a:defRPr>
            </a:lvl8pPr>
            <a:lvl9pPr marL="3886200" indent="-228600" defTabSz="995363"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95363" rtl="0" eaLnBrk="1" fontAlgn="auto" latinLnBrk="0" hangingPunct="1">
              <a:lnSpc>
                <a:spcPct val="100000"/>
              </a:lnSpc>
              <a:spcBef>
                <a:spcPts val="0"/>
              </a:spcBef>
              <a:spcAft>
                <a:spcPts val="0"/>
              </a:spcAft>
              <a:buClrTx/>
              <a:buSzTx/>
              <a:buFontTx/>
              <a:buNone/>
              <a:tabLst/>
              <a:defRPr/>
            </a:pPr>
            <a:endParaRPr kumimoji="0" lang="fr-FR" altLang="en-US" sz="2100" b="0" i="0" u="none" strike="noStrike" kern="1200" cap="none" spc="0" normalizeH="0" baseline="0" noProof="0">
              <a:ln>
                <a:noFill/>
              </a:ln>
              <a:solidFill>
                <a:srgbClr val="006EAB"/>
              </a:solidFill>
              <a:effectLst/>
              <a:uLnTx/>
              <a:uFillTx/>
              <a:latin typeface="Arial Narrow" panose="020B0606020202030204" pitchFamily="34" charset="0"/>
              <a:ea typeface="MS PGothic" panose="020B0600070205080204" pitchFamily="34" charset="-128"/>
              <a:cs typeface="+mn-cs"/>
            </a:endParaRPr>
          </a:p>
        </p:txBody>
      </p:sp>
      <p:sp>
        <p:nvSpPr>
          <p:cNvPr id="92213" name="Text Box 11">
            <a:extLst>
              <a:ext uri="{FF2B5EF4-FFF2-40B4-BE49-F238E27FC236}">
                <a16:creationId xmlns:a16="http://schemas.microsoft.com/office/drawing/2014/main" id="{47B6729D-7774-491D-A273-7F112EE407D0}"/>
              </a:ext>
            </a:extLst>
          </p:cNvPr>
          <p:cNvSpPr txBox="1">
            <a:spLocks noChangeArrowheads="1"/>
          </p:cNvSpPr>
          <p:nvPr/>
        </p:nvSpPr>
        <p:spPr bwMode="auto">
          <a:xfrm>
            <a:off x="4168458" y="5302329"/>
            <a:ext cx="169879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tabLst>
                <a:tab pos="1563688" algn="ctr"/>
                <a:tab pos="4703763" algn="ctr"/>
              </a:tabLst>
              <a:defRPr>
                <a:solidFill>
                  <a:schemeClr val="tx1"/>
                </a:solidFill>
                <a:latin typeface="Verdana" panose="020B0604030504040204" pitchFamily="34" charset="0"/>
              </a:defRPr>
            </a:lvl1pPr>
            <a:lvl2pPr marL="742950" indent="-285750" eaLnBrk="0" hangingPunct="0">
              <a:tabLst>
                <a:tab pos="1563688" algn="ctr"/>
                <a:tab pos="4703763" algn="ctr"/>
              </a:tabLst>
              <a:defRPr>
                <a:solidFill>
                  <a:schemeClr val="tx1"/>
                </a:solidFill>
                <a:latin typeface="Verdana" panose="020B0604030504040204" pitchFamily="34" charset="0"/>
              </a:defRPr>
            </a:lvl2pPr>
            <a:lvl3pPr marL="1143000" indent="-228600" eaLnBrk="0" hangingPunct="0">
              <a:tabLst>
                <a:tab pos="1563688" algn="ctr"/>
                <a:tab pos="4703763" algn="ctr"/>
              </a:tabLst>
              <a:defRPr>
                <a:solidFill>
                  <a:schemeClr val="tx1"/>
                </a:solidFill>
                <a:latin typeface="Verdana" panose="020B0604030504040204" pitchFamily="34" charset="0"/>
              </a:defRPr>
            </a:lvl3pPr>
            <a:lvl4pPr marL="1600200" indent="-228600" eaLnBrk="0" hangingPunct="0">
              <a:tabLst>
                <a:tab pos="1563688" algn="ctr"/>
                <a:tab pos="4703763" algn="ctr"/>
              </a:tabLst>
              <a:defRPr>
                <a:solidFill>
                  <a:schemeClr val="tx1"/>
                </a:solidFill>
                <a:latin typeface="Verdana" panose="020B0604030504040204" pitchFamily="34" charset="0"/>
              </a:defRPr>
            </a:lvl4pPr>
            <a:lvl5pPr marL="2057400" indent="-228600" eaLnBrk="0" hangingPunct="0">
              <a:tabLst>
                <a:tab pos="1563688" algn="ctr"/>
                <a:tab pos="4703763" algn="ctr"/>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1563688" algn="ctr"/>
                <a:tab pos="4703763" algn="ctr"/>
              </a:tabLst>
              <a:defRPr>
                <a:solidFill>
                  <a:schemeClr val="tx1"/>
                </a:solidFill>
                <a:latin typeface="Verdana" panose="020B0604030504040204" pitchFamily="34" charset="0"/>
              </a:defRPr>
            </a:lvl9pPr>
          </a:lstStyle>
          <a:p>
            <a:pPr marL="0" marR="0" lvl="0" indent="0" algn="ctr" defTabSz="914400" rtl="0" eaLnBrk="0" fontAlgn="auto" latinLnBrk="0" hangingPunct="0">
              <a:lnSpc>
                <a:spcPct val="100000"/>
              </a:lnSpc>
              <a:spcBef>
                <a:spcPts val="0"/>
              </a:spcBef>
              <a:spcAft>
                <a:spcPts val="0"/>
              </a:spcAft>
              <a:buClrTx/>
              <a:buSzTx/>
              <a:buFontTx/>
              <a:buNone/>
              <a:tabLst>
                <a:tab pos="1563688" algn="ctr"/>
                <a:tab pos="4703763" algn="ctr"/>
              </a:tabLst>
              <a:defRPr/>
            </a:pPr>
            <a:r>
              <a:rPr kumimoji="0" lang="en-GB" altLang="en-US" sz="1600" b="1" i="0" u="none" strike="noStrike" kern="1200" cap="none" spc="0" normalizeH="0" baseline="0" noProof="0" dirty="0">
                <a:ln>
                  <a:noFill/>
                </a:ln>
                <a:solidFill>
                  <a:srgbClr val="000000"/>
                </a:solidFill>
                <a:effectLst/>
                <a:uLnTx/>
                <a:uFillTx/>
                <a:latin typeface="Poppins Light"/>
                <a:ea typeface="MS PGothic" panose="020B0600070205080204" pitchFamily="34" charset="-128"/>
                <a:cs typeface="+mn-cs"/>
              </a:rPr>
              <a:t>Time (months)</a:t>
            </a:r>
          </a:p>
        </p:txBody>
      </p:sp>
      <p:sp>
        <p:nvSpPr>
          <p:cNvPr id="69" name="Text Box 4">
            <a:extLst>
              <a:ext uri="{FF2B5EF4-FFF2-40B4-BE49-F238E27FC236}">
                <a16:creationId xmlns:a16="http://schemas.microsoft.com/office/drawing/2014/main" id="{43ED87F4-03FE-4B42-979D-8EA84DAF86DB}"/>
              </a:ext>
            </a:extLst>
          </p:cNvPr>
          <p:cNvSpPr txBox="1">
            <a:spLocks noChangeArrowheads="1"/>
          </p:cNvSpPr>
          <p:nvPr/>
        </p:nvSpPr>
        <p:spPr bwMode="auto">
          <a:xfrm>
            <a:off x="1561956" y="5994912"/>
            <a:ext cx="82804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err="1">
                <a:ln>
                  <a:noFill/>
                </a:ln>
                <a:solidFill>
                  <a:schemeClr val="accent5"/>
                </a:solidFill>
                <a:effectLst/>
                <a:uLnTx/>
                <a:uFillTx/>
                <a:latin typeface="Poppins Light"/>
                <a:ea typeface="Calibri" panose="020F0502020204030204" pitchFamily="34" charset="0"/>
                <a:cs typeface="Calibri" panose="020F0502020204030204" pitchFamily="34" charset="0"/>
              </a:rPr>
              <a:t>Behre</a:t>
            </a:r>
            <a:r>
              <a:rPr kumimoji="0" lang="en-GB" sz="1100" b="0" i="0" u="none" strike="noStrike" kern="1200" cap="none" spc="0" normalizeH="0" baseline="0" noProof="0" dirty="0">
                <a:ln>
                  <a:noFill/>
                </a:ln>
                <a:solidFill>
                  <a:schemeClr val="accent5"/>
                </a:solidFill>
                <a:effectLst/>
                <a:uLnTx/>
                <a:uFillTx/>
                <a:latin typeface="Poppins Light"/>
                <a:ea typeface="Calibri" panose="020F0502020204030204" pitchFamily="34" charset="0"/>
                <a:cs typeface="Calibri" panose="020F0502020204030204" pitchFamily="34" charset="0"/>
              </a:rPr>
              <a:t>, HM et al. The Aging Male, 2012; 15(4): 198–207</a:t>
            </a:r>
            <a:endParaRPr kumimoji="0" lang="en-US" altLang="en-US" sz="1100" b="0" i="0" u="none" strike="noStrike" kern="1200" cap="none" spc="0" normalizeH="0" baseline="0" noProof="0" dirty="0">
              <a:ln>
                <a:noFill/>
              </a:ln>
              <a:solidFill>
                <a:schemeClr val="accent5"/>
              </a:solidFill>
              <a:effectLst/>
              <a:uLnTx/>
              <a:uFillTx/>
              <a:latin typeface="Poppins Light"/>
              <a:ea typeface="+mn-ea"/>
              <a:cs typeface="+mn-cs"/>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9" y="298582"/>
            <a:ext cx="11017008" cy="678979"/>
          </a:xfrm>
        </p:spPr>
        <p:txBody>
          <a:bodyPr>
            <a:noAutofit/>
          </a:bodyPr>
          <a:lstStyle/>
          <a:p>
            <a:pPr algn="ctr"/>
            <a:r>
              <a:rPr lang="en-US" sz="3600" dirty="0">
                <a:solidFill>
                  <a:srgbClr val="000000"/>
                </a:solidFill>
              </a:rPr>
              <a:t>The relationship between total testosterone (TT) and prostate cancer (</a:t>
            </a:r>
            <a:r>
              <a:rPr lang="en-US" sz="3600" dirty="0" err="1">
                <a:solidFill>
                  <a:srgbClr val="000000"/>
                </a:solidFill>
              </a:rPr>
              <a:t>PCa</a:t>
            </a:r>
            <a:r>
              <a:rPr lang="en-US" sz="3600" dirty="0">
                <a:solidFill>
                  <a:srgbClr val="000000"/>
                </a:solidFill>
              </a:rPr>
              <a:t>) is unclear</a:t>
            </a:r>
          </a:p>
        </p:txBody>
      </p:sp>
      <p:sp>
        <p:nvSpPr>
          <p:cNvPr id="18" name="Text Placeholder 3"/>
          <p:cNvSpPr txBox="1">
            <a:spLocks/>
          </p:cNvSpPr>
          <p:nvPr/>
        </p:nvSpPr>
        <p:spPr>
          <a:xfrm>
            <a:off x="1524000" y="5894910"/>
            <a:ext cx="9854153" cy="514054"/>
          </a:xfrm>
          <a:prstGeom prst="rect">
            <a:avLst/>
          </a:prstGeom>
        </p:spPr>
        <p:txBody>
          <a:bodyPr vert="horz" lIns="91440" tIns="45720" rIns="91440" bIns="45720" rtlCol="0" anchor="b">
            <a:noAutofit/>
          </a:bodyP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Poppins Light"/>
                <a:ea typeface="+mn-ea"/>
                <a:cs typeface="+mn-cs"/>
              </a:rPr>
              <a:t>1. </a:t>
            </a:r>
            <a:r>
              <a:rPr kumimoji="0" lang="en-GB" sz="900" b="0" i="0" u="none" strike="noStrike" kern="1200" cap="none" spc="0" normalizeH="0" baseline="0" noProof="0" dirty="0" err="1">
                <a:ln>
                  <a:noFill/>
                </a:ln>
                <a:solidFill>
                  <a:srgbClr val="000000"/>
                </a:solidFill>
                <a:effectLst/>
                <a:uLnTx/>
                <a:uFillTx/>
                <a:latin typeface="Poppins Light"/>
                <a:ea typeface="+mn-ea"/>
                <a:cs typeface="+mn-cs"/>
              </a:rPr>
              <a:t>Klap</a:t>
            </a:r>
            <a:r>
              <a:rPr kumimoji="0" lang="en-GB" sz="900" b="0" i="0" u="none" strike="noStrike" kern="1200" cap="none" spc="0" normalizeH="0" baseline="0" noProof="0" dirty="0">
                <a:ln>
                  <a:noFill/>
                </a:ln>
                <a:solidFill>
                  <a:srgbClr val="000000"/>
                </a:solidFill>
                <a:effectLst/>
                <a:uLnTx/>
                <a:uFillTx/>
                <a:latin typeface="Poppins Light"/>
                <a:ea typeface="+mn-ea"/>
                <a:cs typeface="+mn-cs"/>
              </a:rPr>
              <a:t> J </a:t>
            </a:r>
            <a:r>
              <a:rPr kumimoji="0" lang="en-GB" sz="900" b="0" i="1" u="none" strike="noStrike" kern="1200" cap="none" spc="0" normalizeH="0" baseline="0" noProof="0" dirty="0">
                <a:ln>
                  <a:noFill/>
                </a:ln>
                <a:solidFill>
                  <a:srgbClr val="000000"/>
                </a:solidFill>
                <a:effectLst/>
                <a:uLnTx/>
                <a:uFillTx/>
                <a:latin typeface="Poppins Light"/>
                <a:ea typeface="+mn-ea"/>
                <a:cs typeface="+mn-cs"/>
              </a:rPr>
              <a:t>et al. J </a:t>
            </a:r>
            <a:r>
              <a:rPr kumimoji="0" lang="en-GB" sz="900" b="0" i="1" u="none" strike="noStrike" kern="1200" cap="none" spc="0" normalizeH="0" baseline="0" noProof="0" dirty="0" err="1">
                <a:ln>
                  <a:noFill/>
                </a:ln>
                <a:solidFill>
                  <a:srgbClr val="000000"/>
                </a:solidFill>
                <a:effectLst/>
                <a:uLnTx/>
                <a:uFillTx/>
                <a:latin typeface="Poppins Light"/>
                <a:ea typeface="+mn-ea"/>
                <a:cs typeface="+mn-cs"/>
              </a:rPr>
              <a:t>Urol</a:t>
            </a:r>
            <a:r>
              <a:rPr kumimoji="0" lang="en-GB" sz="900" b="0" i="1" u="none" strike="noStrike" kern="1200" cap="none" spc="0" normalizeH="0" baseline="0" noProof="0" dirty="0">
                <a:ln>
                  <a:noFill/>
                </a:ln>
                <a:solidFill>
                  <a:srgbClr val="000000"/>
                </a:solidFill>
                <a:effectLst/>
                <a:uLnTx/>
                <a:uFillTx/>
                <a:latin typeface="Poppins Light"/>
                <a:ea typeface="+mn-ea"/>
                <a:cs typeface="+mn-cs"/>
              </a:rPr>
              <a:t> </a:t>
            </a:r>
            <a:r>
              <a:rPr kumimoji="0" lang="en-GB" sz="900" b="0" i="0" u="none" strike="noStrike" kern="1200" cap="none" spc="0" normalizeH="0" baseline="0" noProof="0" dirty="0">
                <a:ln>
                  <a:noFill/>
                </a:ln>
                <a:solidFill>
                  <a:srgbClr val="000000"/>
                </a:solidFill>
                <a:effectLst/>
                <a:uLnTx/>
                <a:uFillTx/>
                <a:latin typeface="Poppins Light"/>
                <a:ea typeface="+mn-ea"/>
                <a:cs typeface="+mn-cs"/>
              </a:rPr>
              <a:t>2015; 193: 403–13. 2.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TESTOGEL</a:t>
            </a:r>
            <a:r>
              <a:rPr kumimoji="0" lang="en-US" sz="900" b="0" i="0" u="none" strike="noStrike" kern="1200" cap="none" spc="0" normalizeH="0" baseline="30000" noProof="0" dirty="0">
                <a:ln>
                  <a:noFill/>
                </a:ln>
                <a:solidFill>
                  <a:srgbClr val="000000"/>
                </a:solidFill>
                <a:effectLst/>
                <a:uLnTx/>
                <a:uFillTx/>
                <a:latin typeface="Poppins Light"/>
                <a:ea typeface="+mn-ea"/>
                <a:cs typeface="+mn-cs"/>
              </a:rPr>
              <a:t>®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16.2 mg/g Summary of Product Characteristics July 2018. 3. TESTOGEL</a:t>
            </a:r>
            <a:r>
              <a:rPr kumimoji="0" lang="en-US" sz="900" b="0" i="0" u="none" strike="noStrike" kern="1200" cap="none" spc="0" normalizeH="0" baseline="30000" noProof="0" dirty="0">
                <a:ln>
                  <a:noFill/>
                </a:ln>
                <a:solidFill>
                  <a:srgbClr val="000000"/>
                </a:solidFill>
                <a:effectLst/>
                <a:uLnTx/>
                <a:uFillTx/>
                <a:latin typeface="Poppins Light"/>
                <a:ea typeface="+mn-ea"/>
                <a:cs typeface="+mn-cs"/>
              </a:rPr>
              <a:t>®</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50 mg Summary of Product Characteristics August 2018. 4.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Tostran</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2% gel Summary of Product Characteristics February 2017. 5.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Testavan</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20 mg/g Summary of Product Characteristics September 2018. 6.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Nebido</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1000mg/4ml Summary of Product Characteristics October 2018. 7.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Sustanon</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250, 250mg/ml Summary of Product Characteristics January 2017.</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700" b="0" i="0" u="none" strike="noStrike" kern="1200" cap="none" spc="0" normalizeH="0" baseline="0" noProof="0" dirty="0">
              <a:ln>
                <a:noFill/>
              </a:ln>
              <a:solidFill>
                <a:srgbClr val="7F7F7F"/>
              </a:solidFill>
              <a:effectLst/>
              <a:uLnTx/>
              <a:uFillTx/>
              <a:latin typeface="Arial"/>
              <a:ea typeface="+mn-ea"/>
              <a:cs typeface="+mn-cs"/>
            </a:endParaRPr>
          </a:p>
        </p:txBody>
      </p:sp>
      <p:sp>
        <p:nvSpPr>
          <p:cNvPr id="7" name="TextBox 6"/>
          <p:cNvSpPr txBox="1"/>
          <p:nvPr/>
        </p:nvSpPr>
        <p:spPr>
          <a:xfrm>
            <a:off x="4517789" y="2314840"/>
            <a:ext cx="2571206" cy="261610"/>
          </a:xfrm>
          <a:prstGeom prst="rect">
            <a:avLst/>
          </a:prstGeom>
          <a:solidFill>
            <a:srgbClr val="4EA5DA"/>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Review of 45 articles*</a:t>
            </a:r>
            <a:r>
              <a:rPr kumimoji="0" lang="en-GB" sz="1100" b="0" i="0" u="none" strike="noStrike" kern="1200" cap="none" spc="0" normalizeH="0" baseline="30000" noProof="0" dirty="0">
                <a:ln>
                  <a:noFill/>
                </a:ln>
                <a:solidFill>
                  <a:srgbClr val="000000"/>
                </a:solidFill>
                <a:effectLst/>
                <a:uLnTx/>
                <a:uFillTx/>
                <a:latin typeface="Arial"/>
                <a:ea typeface="+mn-ea"/>
                <a:cs typeface="+mn-cs"/>
              </a:rPr>
              <a:t>1</a:t>
            </a:r>
          </a:p>
        </p:txBody>
      </p:sp>
      <p:sp>
        <p:nvSpPr>
          <p:cNvPr id="8" name="TextBox 7"/>
          <p:cNvSpPr txBox="1"/>
          <p:nvPr/>
        </p:nvSpPr>
        <p:spPr>
          <a:xfrm>
            <a:off x="7316654" y="2921494"/>
            <a:ext cx="2571206" cy="261610"/>
          </a:xfrm>
          <a:prstGeom prst="rect">
            <a:avLst/>
          </a:prstGeom>
          <a:solidFill>
            <a:srgbClr val="4EA5DA"/>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10 studies</a:t>
            </a:r>
          </a:p>
        </p:txBody>
      </p:sp>
      <p:sp>
        <p:nvSpPr>
          <p:cNvPr id="9" name="TextBox 8"/>
          <p:cNvSpPr txBox="1"/>
          <p:nvPr/>
        </p:nvSpPr>
        <p:spPr>
          <a:xfrm>
            <a:off x="4517789" y="2917928"/>
            <a:ext cx="2571206" cy="261610"/>
          </a:xfrm>
          <a:prstGeom prst="rect">
            <a:avLst/>
          </a:prstGeom>
          <a:solidFill>
            <a:srgbClr val="4EA5DA"/>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17 studies</a:t>
            </a:r>
          </a:p>
        </p:txBody>
      </p:sp>
      <p:sp>
        <p:nvSpPr>
          <p:cNvPr id="10" name="TextBox 9"/>
          <p:cNvSpPr txBox="1"/>
          <p:nvPr/>
        </p:nvSpPr>
        <p:spPr>
          <a:xfrm>
            <a:off x="1718924" y="2920609"/>
            <a:ext cx="2571206" cy="261610"/>
          </a:xfrm>
          <a:prstGeom prst="rect">
            <a:avLst/>
          </a:prstGeom>
          <a:solidFill>
            <a:srgbClr val="4EA5DA"/>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18 studies</a:t>
            </a:r>
          </a:p>
        </p:txBody>
      </p:sp>
      <p:sp>
        <p:nvSpPr>
          <p:cNvPr id="11" name="TextBox 10"/>
          <p:cNvSpPr txBox="1"/>
          <p:nvPr/>
        </p:nvSpPr>
        <p:spPr>
          <a:xfrm>
            <a:off x="4517789" y="3525121"/>
            <a:ext cx="2571206" cy="430887"/>
          </a:xfrm>
          <a:prstGeom prst="rect">
            <a:avLst/>
          </a:prstGeom>
          <a:solidFill>
            <a:srgbClr val="4EA5DA"/>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Association between </a:t>
            </a:r>
            <a:r>
              <a:rPr kumimoji="0" lang="en-GB" sz="1100" b="1" i="0" u="none" strike="noStrike" kern="1200" cap="none" spc="0" normalizeH="0" baseline="0" noProof="0" dirty="0">
                <a:ln>
                  <a:noFill/>
                </a:ln>
                <a:solidFill>
                  <a:srgbClr val="000000"/>
                </a:solidFill>
                <a:effectLst/>
                <a:uLnTx/>
                <a:uFillTx/>
                <a:latin typeface="Arial"/>
                <a:ea typeface="+mn-ea"/>
                <a:cs typeface="+mn-cs"/>
              </a:rPr>
              <a:t>high</a:t>
            </a:r>
            <a:r>
              <a:rPr kumimoji="0" lang="en-GB" sz="1100" b="0" i="0" u="none" strike="noStrike" kern="1200" cap="none" spc="0" normalizeH="0" baseline="0" noProof="0" dirty="0">
                <a:ln>
                  <a:noFill/>
                </a:ln>
                <a:solidFill>
                  <a:srgbClr val="000000"/>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TT &amp; </a:t>
            </a:r>
            <a:r>
              <a:rPr kumimoji="0" lang="en-GB" sz="1100" b="0" i="0" u="none" strike="noStrike" kern="1200" cap="none" spc="0" normalizeH="0" baseline="0" noProof="0" dirty="0" err="1">
                <a:ln>
                  <a:noFill/>
                </a:ln>
                <a:solidFill>
                  <a:srgbClr val="000000"/>
                </a:solidFill>
                <a:effectLst/>
                <a:uLnTx/>
                <a:uFillTx/>
                <a:latin typeface="Arial"/>
                <a:ea typeface="+mn-ea"/>
                <a:cs typeface="+mn-cs"/>
              </a:rPr>
              <a:t>PCa</a:t>
            </a:r>
            <a:endParaRPr kumimoji="0" lang="en-GB" sz="1100" b="0" i="0" u="none" strike="noStrike" kern="1200" cap="none" spc="0" normalizeH="0" baseline="0" noProof="0" dirty="0">
              <a:ln>
                <a:noFill/>
              </a:ln>
              <a:solidFill>
                <a:srgbClr val="000000"/>
              </a:solidFill>
              <a:effectLst/>
              <a:uLnTx/>
              <a:uFillTx/>
              <a:latin typeface="Arial"/>
              <a:ea typeface="+mn-ea"/>
              <a:cs typeface="+mn-cs"/>
            </a:endParaRPr>
          </a:p>
        </p:txBody>
      </p:sp>
      <p:sp>
        <p:nvSpPr>
          <p:cNvPr id="12" name="TextBox 11"/>
          <p:cNvSpPr txBox="1"/>
          <p:nvPr/>
        </p:nvSpPr>
        <p:spPr>
          <a:xfrm>
            <a:off x="7316654" y="3525121"/>
            <a:ext cx="2571206" cy="430887"/>
          </a:xfrm>
          <a:prstGeom prst="rect">
            <a:avLst/>
          </a:prstGeom>
          <a:solidFill>
            <a:srgbClr val="4EA5DA"/>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a:ea typeface="+mn-ea"/>
                <a:cs typeface="+mn-cs"/>
              </a:rPr>
              <a:t>No association </a:t>
            </a:r>
            <a:r>
              <a:rPr kumimoji="0" lang="en-GB" sz="1100" b="0" i="0" u="none" strike="noStrike" kern="1200" cap="none" spc="0" normalizeH="0" baseline="0" noProof="0" dirty="0">
                <a:ln>
                  <a:noFill/>
                </a:ln>
                <a:solidFill>
                  <a:srgbClr val="000000"/>
                </a:solidFill>
                <a:effectLst/>
                <a:uLnTx/>
                <a:uFillTx/>
                <a:latin typeface="Arial"/>
                <a:ea typeface="+mn-ea"/>
                <a:cs typeface="+mn-cs"/>
              </a:rPr>
              <a:t>between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TT &amp; </a:t>
            </a:r>
            <a:r>
              <a:rPr kumimoji="0" lang="en-GB" sz="1100" b="0" i="0" u="none" strike="noStrike" kern="1200" cap="none" spc="0" normalizeH="0" baseline="0" noProof="0" dirty="0" err="1">
                <a:ln>
                  <a:noFill/>
                </a:ln>
                <a:solidFill>
                  <a:srgbClr val="000000"/>
                </a:solidFill>
                <a:effectLst/>
                <a:uLnTx/>
                <a:uFillTx/>
                <a:latin typeface="Arial"/>
                <a:ea typeface="+mn-ea"/>
                <a:cs typeface="+mn-cs"/>
              </a:rPr>
              <a:t>PCa</a:t>
            </a:r>
            <a:endParaRPr kumimoji="0" lang="en-GB" sz="1100" b="0" i="0" u="none" strike="noStrike" kern="1200" cap="none" spc="0" normalizeH="0" baseline="0" noProof="0" dirty="0">
              <a:ln>
                <a:noFill/>
              </a:ln>
              <a:solidFill>
                <a:srgbClr val="000000"/>
              </a:solidFill>
              <a:effectLst/>
              <a:uLnTx/>
              <a:uFillTx/>
              <a:latin typeface="Arial"/>
              <a:ea typeface="+mn-ea"/>
              <a:cs typeface="+mn-cs"/>
            </a:endParaRPr>
          </a:p>
        </p:txBody>
      </p:sp>
      <p:sp>
        <p:nvSpPr>
          <p:cNvPr id="13" name="Down Arrow 12"/>
          <p:cNvSpPr/>
          <p:nvPr/>
        </p:nvSpPr>
        <p:spPr>
          <a:xfrm>
            <a:off x="5647511" y="3236200"/>
            <a:ext cx="335589" cy="232258"/>
          </a:xfrm>
          <a:prstGeom prst="downArrow">
            <a:avLst/>
          </a:prstGeom>
          <a:solidFill>
            <a:srgbClr val="45444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16" name="Down Arrow 15"/>
          <p:cNvSpPr/>
          <p:nvPr/>
        </p:nvSpPr>
        <p:spPr>
          <a:xfrm>
            <a:off x="5635201" y="2631288"/>
            <a:ext cx="335589" cy="247863"/>
          </a:xfrm>
          <a:prstGeom prst="downArrow">
            <a:avLst/>
          </a:prstGeom>
          <a:solidFill>
            <a:srgbClr val="45444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6" name="TextBox 5"/>
          <p:cNvSpPr txBox="1"/>
          <p:nvPr/>
        </p:nvSpPr>
        <p:spPr>
          <a:xfrm>
            <a:off x="1718924" y="3536724"/>
            <a:ext cx="2571206" cy="430887"/>
          </a:xfrm>
          <a:prstGeom prst="rect">
            <a:avLst/>
          </a:prstGeom>
          <a:solidFill>
            <a:srgbClr val="4EA5DA"/>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Association between </a:t>
            </a:r>
            <a:r>
              <a:rPr kumimoji="0" lang="en-GB" sz="1100" b="1" i="0" u="none" strike="noStrike" kern="1200" cap="none" spc="0" normalizeH="0" baseline="0" noProof="0" dirty="0">
                <a:ln>
                  <a:noFill/>
                </a:ln>
                <a:solidFill>
                  <a:srgbClr val="000000"/>
                </a:solidFill>
                <a:effectLst/>
                <a:uLnTx/>
                <a:uFillTx/>
                <a:latin typeface="Arial"/>
                <a:ea typeface="+mn-ea"/>
                <a:cs typeface="+mn-cs"/>
              </a:rPr>
              <a:t>low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TT &amp; </a:t>
            </a:r>
            <a:r>
              <a:rPr kumimoji="0" lang="en-GB" sz="1100" b="0" i="0" u="none" strike="noStrike" kern="1200" cap="none" spc="0" normalizeH="0" baseline="0" noProof="0" dirty="0" err="1">
                <a:ln>
                  <a:noFill/>
                </a:ln>
                <a:solidFill>
                  <a:srgbClr val="000000"/>
                </a:solidFill>
                <a:effectLst/>
                <a:uLnTx/>
                <a:uFillTx/>
                <a:latin typeface="Arial"/>
                <a:ea typeface="+mn-ea"/>
                <a:cs typeface="+mn-cs"/>
              </a:rPr>
              <a:t>PCa</a:t>
            </a:r>
            <a:endParaRPr kumimoji="0" lang="en-GB" sz="1100" b="0" i="0" u="none" strike="noStrike" kern="1200" cap="none" spc="0" normalizeH="0" baseline="0" noProof="0" dirty="0">
              <a:ln>
                <a:noFill/>
              </a:ln>
              <a:solidFill>
                <a:srgbClr val="000000"/>
              </a:solidFill>
              <a:effectLst/>
              <a:uLnTx/>
              <a:uFillTx/>
              <a:latin typeface="Arial"/>
              <a:ea typeface="+mn-ea"/>
              <a:cs typeface="+mn-cs"/>
            </a:endParaRPr>
          </a:p>
        </p:txBody>
      </p:sp>
      <p:sp>
        <p:nvSpPr>
          <p:cNvPr id="20" name="Down Arrow 19"/>
          <p:cNvSpPr/>
          <p:nvPr/>
        </p:nvSpPr>
        <p:spPr>
          <a:xfrm>
            <a:off x="8456726" y="3223564"/>
            <a:ext cx="335589" cy="247863"/>
          </a:xfrm>
          <a:prstGeom prst="downArrow">
            <a:avLst/>
          </a:prstGeom>
          <a:solidFill>
            <a:srgbClr val="45444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21" name="Down Arrow 20"/>
          <p:cNvSpPr/>
          <p:nvPr/>
        </p:nvSpPr>
        <p:spPr>
          <a:xfrm>
            <a:off x="2858996" y="3241784"/>
            <a:ext cx="335589" cy="247863"/>
          </a:xfrm>
          <a:prstGeom prst="downArrow">
            <a:avLst/>
          </a:prstGeom>
          <a:solidFill>
            <a:srgbClr val="45444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5" name="TextBox 4">
            <a:extLst>
              <a:ext uri="{FF2B5EF4-FFF2-40B4-BE49-F238E27FC236}">
                <a16:creationId xmlns:a16="http://schemas.microsoft.com/office/drawing/2014/main" id="{F9FFD45B-0206-4366-AEBF-70B57DB3D8FC}"/>
              </a:ext>
            </a:extLst>
          </p:cNvPr>
          <p:cNvSpPr txBox="1"/>
          <p:nvPr/>
        </p:nvSpPr>
        <p:spPr>
          <a:xfrm>
            <a:off x="3344119" y="5057817"/>
            <a:ext cx="4802553"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Poppins Light"/>
                <a:ea typeface="+mn-ea"/>
                <a:cs typeface="+mn-cs"/>
              </a:rPr>
              <a:t>Chart adapted from </a:t>
            </a:r>
            <a:r>
              <a:rPr kumimoji="0" lang="en-GB" sz="1000" b="1" i="0" u="none" strike="noStrike" kern="1200" cap="none" spc="0" normalizeH="0" baseline="0" noProof="0" dirty="0" err="1">
                <a:ln>
                  <a:noFill/>
                </a:ln>
                <a:solidFill>
                  <a:srgbClr val="000000"/>
                </a:solidFill>
                <a:effectLst/>
                <a:uLnTx/>
                <a:uFillTx/>
                <a:latin typeface="Poppins Light"/>
                <a:ea typeface="+mn-ea"/>
                <a:cs typeface="+mn-cs"/>
              </a:rPr>
              <a:t>Klap</a:t>
            </a:r>
            <a:r>
              <a:rPr kumimoji="0" lang="en-GB" sz="1000" b="1" i="0" u="none" strike="noStrike" kern="1200" cap="none" spc="0" normalizeH="0" baseline="0" noProof="0" dirty="0">
                <a:ln>
                  <a:noFill/>
                </a:ln>
                <a:solidFill>
                  <a:srgbClr val="000000"/>
                </a:solidFill>
                <a:effectLst/>
                <a:uLnTx/>
                <a:uFillTx/>
                <a:latin typeface="Poppins Light"/>
                <a:ea typeface="+mn-ea"/>
                <a:cs typeface="+mn-cs"/>
              </a:rPr>
              <a:t> et al </a:t>
            </a:r>
            <a:r>
              <a:rPr kumimoji="0" lang="pl-PL" sz="1000" b="1" i="0" u="none" strike="noStrike" kern="1200" cap="none" spc="0" normalizeH="0" baseline="0" noProof="0" dirty="0">
                <a:ln>
                  <a:noFill/>
                </a:ln>
                <a:solidFill>
                  <a:srgbClr val="000000"/>
                </a:solidFill>
                <a:effectLst/>
                <a:uLnTx/>
                <a:uFillTx/>
                <a:latin typeface="Poppins Light"/>
                <a:ea typeface="+mn-ea"/>
                <a:cs typeface="+mn-cs"/>
              </a:rPr>
              <a:t>J Urol 2015; 193: 403–13</a:t>
            </a:r>
            <a:r>
              <a:rPr kumimoji="0" lang="pl-PL" sz="1000" b="1" i="0" u="none" strike="noStrike" kern="1200" cap="none" spc="0" normalizeH="0" baseline="0" noProof="0" dirty="0">
                <a:ln>
                  <a:noFill/>
                </a:ln>
                <a:solidFill>
                  <a:srgbClr val="006EAB"/>
                </a:solidFill>
                <a:effectLst/>
                <a:uLnTx/>
                <a:uFillTx/>
                <a:latin typeface="Poppins Light"/>
                <a:ea typeface="+mn-ea"/>
                <a:cs typeface="+mn-cs"/>
              </a:rPr>
              <a:t>. </a:t>
            </a:r>
            <a:endParaRPr kumimoji="0" lang="en-GB" sz="1000" b="1" i="0" u="none" strike="noStrike" kern="1200" cap="none" spc="0" normalizeH="0" baseline="0" noProof="0" dirty="0">
              <a:ln>
                <a:noFill/>
              </a:ln>
              <a:solidFill>
                <a:srgbClr val="006EAB"/>
              </a:solidFill>
              <a:effectLst/>
              <a:uLnTx/>
              <a:uFillTx/>
              <a:latin typeface="Poppins Light"/>
              <a:ea typeface="+mn-ea"/>
              <a:cs typeface="+mn-cs"/>
            </a:endParaRPr>
          </a:p>
        </p:txBody>
      </p:sp>
      <p:grpSp>
        <p:nvGrpSpPr>
          <p:cNvPr id="22" name="Group 21">
            <a:extLst>
              <a:ext uri="{FF2B5EF4-FFF2-40B4-BE49-F238E27FC236}">
                <a16:creationId xmlns:a16="http://schemas.microsoft.com/office/drawing/2014/main" id="{5AF17C90-4C8F-4C4D-95D0-4320A40995EC}"/>
              </a:ext>
            </a:extLst>
          </p:cNvPr>
          <p:cNvGrpSpPr/>
          <p:nvPr/>
        </p:nvGrpSpPr>
        <p:grpSpPr>
          <a:xfrm>
            <a:off x="1524000" y="4134737"/>
            <a:ext cx="8534006" cy="432244"/>
            <a:chOff x="325226" y="3602560"/>
            <a:chExt cx="8466618" cy="394952"/>
          </a:xfrm>
          <a:noFill/>
        </p:grpSpPr>
        <p:sp>
          <p:nvSpPr>
            <p:cNvPr id="23" name="Rectangle 22">
              <a:extLst>
                <a:ext uri="{FF2B5EF4-FFF2-40B4-BE49-F238E27FC236}">
                  <a16:creationId xmlns:a16="http://schemas.microsoft.com/office/drawing/2014/main" id="{3AE3D260-E580-4EE5-9806-F22FBE5E3858}"/>
                </a:ext>
              </a:extLst>
            </p:cNvPr>
            <p:cNvSpPr/>
            <p:nvPr/>
          </p:nvSpPr>
          <p:spPr>
            <a:xfrm>
              <a:off x="370474" y="3602560"/>
              <a:ext cx="8421370" cy="332598"/>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6EAB"/>
                </a:solidFill>
                <a:effectLst/>
                <a:uLnTx/>
                <a:uFillTx/>
                <a:latin typeface="Arial"/>
                <a:ea typeface="+mn-ea"/>
                <a:cs typeface="+mn-cs"/>
              </a:endParaRPr>
            </a:p>
          </p:txBody>
        </p:sp>
        <p:sp>
          <p:nvSpPr>
            <p:cNvPr id="24" name="Rectangle 23">
              <a:extLst>
                <a:ext uri="{FF2B5EF4-FFF2-40B4-BE49-F238E27FC236}">
                  <a16:creationId xmlns:a16="http://schemas.microsoft.com/office/drawing/2014/main" id="{C4C432C4-A076-4D36-A832-5857E63FF570}"/>
                </a:ext>
              </a:extLst>
            </p:cNvPr>
            <p:cNvSpPr/>
            <p:nvPr/>
          </p:nvSpPr>
          <p:spPr>
            <a:xfrm>
              <a:off x="325226" y="3765502"/>
              <a:ext cx="8376124" cy="232010"/>
            </a:xfrm>
            <a:prstGeom prst="rect">
              <a:avLst/>
            </a:prstGeom>
            <a:grp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6EAB"/>
                </a:solidFill>
                <a:effectLst/>
                <a:uLnTx/>
                <a:uFillTx/>
                <a:latin typeface="Arial"/>
                <a:ea typeface="+mn-ea"/>
                <a:cs typeface="+mn-cs"/>
              </a:endParaRPr>
            </a:p>
          </p:txBody>
        </p:sp>
      </p:grpSp>
      <p:sp>
        <p:nvSpPr>
          <p:cNvPr id="14" name="TextBox 13">
            <a:extLst>
              <a:ext uri="{FF2B5EF4-FFF2-40B4-BE49-F238E27FC236}">
                <a16:creationId xmlns:a16="http://schemas.microsoft.com/office/drawing/2014/main" id="{5D29EB2C-8392-4737-8B7E-B2722335E2CA}"/>
              </a:ext>
            </a:extLst>
          </p:cNvPr>
          <p:cNvSpPr txBox="1"/>
          <p:nvPr/>
        </p:nvSpPr>
        <p:spPr>
          <a:xfrm>
            <a:off x="365760" y="1649359"/>
            <a:ext cx="10799064"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sng" strike="noStrike" kern="1200" cap="none" spc="0" normalizeH="0" baseline="0" noProof="0" dirty="0">
                <a:ln>
                  <a:noFill/>
                </a:ln>
                <a:solidFill>
                  <a:srgbClr val="000000"/>
                </a:solidFill>
                <a:effectLst/>
                <a:uLnTx/>
                <a:uFillTx/>
                <a:latin typeface="Poppins Light"/>
                <a:ea typeface="+mn-ea"/>
                <a:cs typeface="+mn-cs"/>
              </a:rPr>
              <a:t>Summary chart highlighting inconsistent results in trials that looked at association between TT and </a:t>
            </a:r>
            <a:r>
              <a:rPr kumimoji="0" lang="en-GB" sz="1600" b="1" i="0" u="sng" strike="noStrike" kern="1200" cap="none" spc="0" normalizeH="0" baseline="0" noProof="0" dirty="0" err="1">
                <a:ln>
                  <a:noFill/>
                </a:ln>
                <a:solidFill>
                  <a:srgbClr val="000000"/>
                </a:solidFill>
                <a:effectLst/>
                <a:uLnTx/>
                <a:uFillTx/>
                <a:latin typeface="Poppins Light"/>
                <a:ea typeface="+mn-ea"/>
                <a:cs typeface="+mn-cs"/>
              </a:rPr>
              <a:t>PCa</a:t>
            </a:r>
            <a:endParaRPr kumimoji="0" lang="en-GB" sz="1600" b="1" i="0" u="sng" strike="noStrike" kern="1200" cap="none" spc="0" normalizeH="0" baseline="0" noProof="0" dirty="0">
              <a:ln>
                <a:noFill/>
              </a:ln>
              <a:solidFill>
                <a:srgbClr val="000000"/>
              </a:solidFill>
              <a:effectLst/>
              <a:uLnTx/>
              <a:uFillTx/>
              <a:latin typeface="Poppins Light"/>
              <a:ea typeface="+mn-ea"/>
              <a:cs typeface="+mn-cs"/>
            </a:endParaRPr>
          </a:p>
        </p:txBody>
      </p:sp>
      <p:sp>
        <p:nvSpPr>
          <p:cNvPr id="25" name="Text Placeholder 3">
            <a:extLst>
              <a:ext uri="{FF2B5EF4-FFF2-40B4-BE49-F238E27FC236}">
                <a16:creationId xmlns:a16="http://schemas.microsoft.com/office/drawing/2014/main" id="{2D574BBB-25B0-4615-9D60-31C2DA6EE103}"/>
              </a:ext>
            </a:extLst>
          </p:cNvPr>
          <p:cNvSpPr txBox="1">
            <a:spLocks/>
          </p:cNvSpPr>
          <p:nvPr/>
        </p:nvSpPr>
        <p:spPr>
          <a:xfrm>
            <a:off x="1658423" y="4748834"/>
            <a:ext cx="8481816" cy="346443"/>
          </a:xfrm>
          <a:prstGeom prst="rect">
            <a:avLst/>
          </a:prstGeom>
        </p:spPr>
        <p:txBody>
          <a:bodyPr vert="horz" lIns="91440" tIns="45720" rIns="91440" bIns="45720" rtlCol="0" anchor="b">
            <a:noAutofit/>
          </a:bodyP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mn-cs"/>
              </a:rPr>
              <a:t>*Literature search identified 45 articles published between 1994 and 2014 reporting the findings of randomised controlled trials, prospective studies or studies containing observational data on the relationship between TT and </a:t>
            </a:r>
            <a:r>
              <a:rPr kumimoji="0" lang="en-GB" sz="1000" b="0" i="0" u="none" strike="noStrike" kern="1200" cap="none" spc="0" normalizeH="0" baseline="0" noProof="0" dirty="0" err="1">
                <a:ln>
                  <a:noFill/>
                </a:ln>
                <a:solidFill>
                  <a:srgbClr val="000000"/>
                </a:solidFill>
                <a:effectLst/>
                <a:uLnTx/>
                <a:uFillTx/>
                <a:latin typeface="Poppins Light"/>
                <a:ea typeface="+mn-ea"/>
                <a:cs typeface="+mn-cs"/>
              </a:rPr>
              <a:t>PCa</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a:t>
            </a:r>
            <a:br>
              <a:rPr kumimoji="0" lang="en-GB" sz="700" b="0" i="0" u="none" strike="noStrike" kern="1200" cap="none" spc="0" normalizeH="0" baseline="0" noProof="0" dirty="0">
                <a:ln>
                  <a:noFill/>
                </a:ln>
                <a:solidFill>
                  <a:srgbClr val="006EAB"/>
                </a:solidFill>
                <a:effectLst/>
                <a:uLnTx/>
                <a:uFillTx/>
                <a:latin typeface="Arial"/>
                <a:ea typeface="+mn-ea"/>
                <a:cs typeface="+mn-cs"/>
              </a:rPr>
            </a:br>
            <a:endParaRPr kumimoji="0" lang="en-GB" sz="700" b="0" i="0" u="none" strike="noStrike" kern="1200" cap="none" spc="0" normalizeH="0" baseline="0" noProof="0" dirty="0">
              <a:ln>
                <a:noFill/>
              </a:ln>
              <a:solidFill>
                <a:srgbClr val="006EAB"/>
              </a:solidFill>
              <a:effectLst/>
              <a:uLnTx/>
              <a:uFillTx/>
              <a:latin typeface="Arial"/>
              <a:ea typeface="+mn-ea"/>
              <a:cs typeface="+mn-cs"/>
            </a:endParaRPr>
          </a:p>
        </p:txBody>
      </p:sp>
      <p:sp>
        <p:nvSpPr>
          <p:cNvPr id="3" name="Content Placeholder 2"/>
          <p:cNvSpPr>
            <a:spLocks noGrp="1"/>
          </p:cNvSpPr>
          <p:nvPr>
            <p:ph idx="1"/>
          </p:nvPr>
        </p:nvSpPr>
        <p:spPr>
          <a:xfrm>
            <a:off x="1569608" y="4066495"/>
            <a:ext cx="8659446" cy="409938"/>
          </a:xfrm>
          <a:ln>
            <a:solidFill>
              <a:srgbClr val="002060"/>
            </a:solidFill>
          </a:ln>
        </p:spPr>
        <p:txBody>
          <a:bodyPr anchor="ctr" anchorCtr="0">
            <a:normAutofit/>
          </a:bodyPr>
          <a:lstStyle/>
          <a:p>
            <a:pPr marL="0" indent="0" algn="ctr">
              <a:spcAft>
                <a:spcPts val="600"/>
              </a:spcAft>
              <a:buNone/>
            </a:pPr>
            <a:r>
              <a:rPr lang="en-US" sz="1100" b="1" dirty="0">
                <a:solidFill>
                  <a:srgbClr val="000000"/>
                </a:solidFill>
              </a:rPr>
              <a:t>Because the relationship is unclear, SPCs for all testosterone therapies still carry the contraindication and warnings</a:t>
            </a:r>
            <a:r>
              <a:rPr lang="en-US" sz="1100" b="1" baseline="30000" dirty="0">
                <a:solidFill>
                  <a:srgbClr val="000000"/>
                </a:solidFill>
              </a:rPr>
              <a:t>2-7</a:t>
            </a:r>
          </a:p>
        </p:txBody>
      </p:sp>
    </p:spTree>
    <p:extLst>
      <p:ext uri="{BB962C8B-B14F-4D97-AF65-F5344CB8AC3E}">
        <p14:creationId xmlns:p14="http://schemas.microsoft.com/office/powerpoint/2010/main" val="46026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792" y="264043"/>
            <a:ext cx="11019934" cy="834047"/>
          </a:xfrm>
        </p:spPr>
        <p:txBody>
          <a:bodyPr>
            <a:noAutofit/>
          </a:bodyPr>
          <a:lstStyle/>
          <a:p>
            <a:pPr algn="ctr"/>
            <a:r>
              <a:rPr lang="en-GB" sz="3200" dirty="0">
                <a:solidFill>
                  <a:srgbClr val="000000"/>
                </a:solidFill>
              </a:rPr>
              <a:t>Meta-analysis of 51 studies showed no significant effect on prostate outcomes (1 of 2)</a:t>
            </a:r>
            <a:endParaRPr lang="en-US" sz="3200" dirty="0">
              <a:solidFill>
                <a:srgbClr val="000000"/>
              </a:solidFill>
            </a:endParaRPr>
          </a:p>
        </p:txBody>
      </p:sp>
      <p:sp>
        <p:nvSpPr>
          <p:cNvPr id="3" name="Content Placeholder 2"/>
          <p:cNvSpPr>
            <a:spLocks noGrp="1"/>
          </p:cNvSpPr>
          <p:nvPr>
            <p:ph idx="1"/>
          </p:nvPr>
        </p:nvSpPr>
        <p:spPr>
          <a:xfrm>
            <a:off x="480767" y="1653364"/>
            <a:ext cx="10642861" cy="3435583"/>
          </a:xfrm>
        </p:spPr>
        <p:txBody>
          <a:bodyPr>
            <a:normAutofit/>
          </a:bodyPr>
          <a:lstStyle/>
          <a:p>
            <a:pPr marL="0" indent="0" algn="ctr">
              <a:buNone/>
            </a:pPr>
            <a:r>
              <a:rPr lang="en-GB" sz="1600" u="sng" dirty="0">
                <a:solidFill>
                  <a:schemeClr val="accent5"/>
                </a:solidFill>
              </a:rPr>
              <a:t>Fernandez-</a:t>
            </a:r>
            <a:r>
              <a:rPr lang="en-GB" sz="1600" u="sng" dirty="0" err="1">
                <a:solidFill>
                  <a:schemeClr val="accent5"/>
                </a:solidFill>
              </a:rPr>
              <a:t>Balsells</a:t>
            </a:r>
            <a:r>
              <a:rPr lang="en-GB" sz="1600" u="sng" dirty="0">
                <a:solidFill>
                  <a:schemeClr val="accent5"/>
                </a:solidFill>
              </a:rPr>
              <a:t> et al. Adverse Effects of </a:t>
            </a:r>
            <a:r>
              <a:rPr lang="en-GB" sz="1600" u="sng" dirty="0" err="1">
                <a:solidFill>
                  <a:schemeClr val="accent5"/>
                </a:solidFill>
              </a:rPr>
              <a:t>TTh</a:t>
            </a:r>
            <a:r>
              <a:rPr lang="en-GB" sz="1600" u="sng" dirty="0">
                <a:solidFill>
                  <a:schemeClr val="accent5"/>
                </a:solidFill>
              </a:rPr>
              <a:t> in Adult Men: A Systematic Review &amp; Meta-analysis </a:t>
            </a:r>
          </a:p>
          <a:p>
            <a:pPr marL="0" indent="0" algn="ctr">
              <a:buNone/>
            </a:pPr>
            <a:r>
              <a:rPr lang="en-GB" sz="1700" b="1" i="1" u="sng" dirty="0">
                <a:solidFill>
                  <a:schemeClr val="accent5"/>
                </a:solidFill>
              </a:rPr>
              <a:t>Journal of </a:t>
            </a:r>
            <a:r>
              <a:rPr lang="it-IT" sz="1700" b="1" i="1" u="sng" dirty="0">
                <a:solidFill>
                  <a:schemeClr val="accent5"/>
                </a:solidFill>
              </a:rPr>
              <a:t>Clinical Endocrinol Metab, June 2010, 95(6):2560–2575</a:t>
            </a:r>
          </a:p>
          <a:p>
            <a:pPr>
              <a:buClr>
                <a:srgbClr val="000000"/>
              </a:buClr>
              <a:buFont typeface="Calibri" panose="020F0502020204030204" pitchFamily="34" charset="0"/>
              <a:buChar char="-"/>
            </a:pPr>
            <a:endParaRPr lang="en-GB" sz="1500" b="1" i="1" dirty="0">
              <a:solidFill>
                <a:srgbClr val="000000"/>
              </a:solidFill>
            </a:endParaRPr>
          </a:p>
          <a:p>
            <a:pPr lvl="1">
              <a:buClr>
                <a:srgbClr val="000000"/>
              </a:buClr>
              <a:buFont typeface="Calibri" panose="020F0502020204030204" pitchFamily="34" charset="0"/>
              <a:buChar char="-"/>
            </a:pPr>
            <a:r>
              <a:rPr lang="en-GB" sz="1500" dirty="0">
                <a:solidFill>
                  <a:srgbClr val="000000"/>
                </a:solidFill>
              </a:rPr>
              <a:t>Systematic review &amp; meta-analysis of 51 randomised and non-randomised comparative studies of adult men with low or low-normal testosterone receiving </a:t>
            </a:r>
            <a:r>
              <a:rPr lang="en-GB" sz="1500" dirty="0" err="1">
                <a:solidFill>
                  <a:srgbClr val="000000"/>
                </a:solidFill>
              </a:rPr>
              <a:t>TTh</a:t>
            </a:r>
            <a:r>
              <a:rPr lang="en-GB" sz="1500" dirty="0">
                <a:solidFill>
                  <a:srgbClr val="000000"/>
                </a:solidFill>
              </a:rPr>
              <a:t> for ≥3 months to 3 years</a:t>
            </a:r>
          </a:p>
          <a:p>
            <a:pPr lvl="1">
              <a:buClr>
                <a:srgbClr val="000000"/>
              </a:buClr>
              <a:buFont typeface="Calibri" panose="020F0502020204030204" pitchFamily="34" charset="0"/>
              <a:buChar char="-"/>
            </a:pPr>
            <a:r>
              <a:rPr lang="en-GB" sz="1500" dirty="0">
                <a:solidFill>
                  <a:srgbClr val="000000"/>
                </a:solidFill>
              </a:rPr>
              <a:t>Objective was to conduct an updated systematic review of randomised trials and observational studies with long term follow up, to evaluate the adverse effects of testosterone therapy in men, including prostate outcomes.</a:t>
            </a:r>
          </a:p>
          <a:p>
            <a:pPr lvl="1">
              <a:buClr>
                <a:srgbClr val="000000"/>
              </a:buClr>
              <a:buFont typeface="Calibri" panose="020F0502020204030204" pitchFamily="34" charset="0"/>
              <a:buChar char="-"/>
            </a:pPr>
            <a:r>
              <a:rPr lang="en-GB" sz="1500" dirty="0">
                <a:solidFill>
                  <a:srgbClr val="000000"/>
                </a:solidFill>
              </a:rPr>
              <a:t>Prostate outcomes included: Diagnosis of prostate cancer, PSA &gt; 4ng/mL or an increase of PSA &gt;1.4ng/mL above baseline, prostatic biopsy, increase in IPSS &gt;4, acute urinary retention and a composite endpoint that combines all of the above</a:t>
            </a:r>
          </a:p>
          <a:p>
            <a:pPr lvl="1">
              <a:buClr>
                <a:srgbClr val="000000"/>
              </a:buClr>
              <a:buFont typeface="Calibri" panose="020F0502020204030204" pitchFamily="34" charset="0"/>
              <a:buChar char="-"/>
            </a:pPr>
            <a:r>
              <a:rPr lang="en-GB" sz="1500" dirty="0">
                <a:solidFill>
                  <a:srgbClr val="000000"/>
                </a:solidFill>
              </a:rPr>
              <a:t>There was no significant effect of </a:t>
            </a:r>
            <a:r>
              <a:rPr lang="en-GB" sz="1500" dirty="0" err="1">
                <a:solidFill>
                  <a:srgbClr val="000000"/>
                </a:solidFill>
              </a:rPr>
              <a:t>TTh</a:t>
            </a:r>
            <a:r>
              <a:rPr lang="en-GB" sz="1500" dirty="0">
                <a:solidFill>
                  <a:srgbClr val="000000"/>
                </a:solidFill>
              </a:rPr>
              <a:t> on any prostatic/urological outcomes when compared with the placebo/non-intervention group (See Table 1 on following slide)</a:t>
            </a:r>
          </a:p>
          <a:p>
            <a:pPr marL="0" indent="0">
              <a:buNone/>
            </a:pPr>
            <a:endParaRPr lang="en-US" dirty="0"/>
          </a:p>
        </p:txBody>
      </p:sp>
      <p:sp>
        <p:nvSpPr>
          <p:cNvPr id="7" name="Rectangle 6"/>
          <p:cNvSpPr/>
          <p:nvPr/>
        </p:nvSpPr>
        <p:spPr>
          <a:xfrm>
            <a:off x="1510340" y="6043684"/>
            <a:ext cx="3885831" cy="21544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1. </a:t>
            </a:r>
            <a:r>
              <a:rPr kumimoji="0" lang="en-US" sz="8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Fernández-Balsells</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MM </a:t>
            </a:r>
            <a:r>
              <a:rPr kumimoji="0" lang="en-US" sz="8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t>
            </a:r>
            <a:r>
              <a:rPr kumimoji="0" lang="en-US" sz="8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J Clin </a:t>
            </a:r>
            <a:r>
              <a:rPr kumimoji="0" lang="en-US" sz="800" b="0" i="1"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Endocrinol</a:t>
            </a:r>
            <a:r>
              <a:rPr kumimoji="0" lang="en-US" sz="8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Metab </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2010; 95: 2560–75</a:t>
            </a:r>
            <a:r>
              <a:rPr kumimoji="0" lang="en-US" sz="700" b="0" i="0" u="none" strike="noStrike" kern="1200" cap="none" spc="0" normalizeH="0" baseline="0" noProof="0" dirty="0">
                <a:ln>
                  <a:noFill/>
                </a:ln>
                <a:solidFill>
                  <a:srgbClr val="7F7F7F"/>
                </a:solidFill>
                <a:effectLst/>
                <a:uLnTx/>
                <a:uFillTx/>
                <a:latin typeface="Poppins Light"/>
                <a:ea typeface="+mn-ea"/>
                <a:cs typeface="Arial" panose="020B0604020202020204" pitchFamily="34" charset="0"/>
              </a:rPr>
              <a:t>.</a:t>
            </a:r>
          </a:p>
        </p:txBody>
      </p:sp>
      <p:sp>
        <p:nvSpPr>
          <p:cNvPr id="5" name="Rectangle 4">
            <a:extLst>
              <a:ext uri="{FF2B5EF4-FFF2-40B4-BE49-F238E27FC236}">
                <a16:creationId xmlns:a16="http://schemas.microsoft.com/office/drawing/2014/main" id="{4AAC3BE8-9083-41CB-AD90-6A3676F25B83}"/>
              </a:ext>
            </a:extLst>
          </p:cNvPr>
          <p:cNvSpPr/>
          <p:nvPr/>
        </p:nvSpPr>
        <p:spPr>
          <a:xfrm>
            <a:off x="5221829" y="5920574"/>
            <a:ext cx="6335432" cy="338554"/>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IPSS – International Prostate Symptom Score</a:t>
            </a:r>
            <a:b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b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CI, confidence interval; NA, not available; PSA, prostate-specific antigen; RR, relative risk; </a:t>
            </a:r>
            <a:r>
              <a:rPr kumimoji="0" lang="en-US" sz="8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testosterone therapy</a:t>
            </a:r>
            <a:r>
              <a:rPr kumimoji="0" lang="en-US" sz="700" b="0" i="0" u="none" strike="noStrike" kern="1200" cap="none" spc="0" normalizeH="0" baseline="0" noProof="0" dirty="0">
                <a:ln>
                  <a:noFill/>
                </a:ln>
                <a:solidFill>
                  <a:srgbClr val="006EAB"/>
                </a:solidFill>
                <a:effectLst/>
                <a:uLnTx/>
                <a:uFillTx/>
                <a:latin typeface="Poppins Light"/>
                <a:ea typeface="+mn-ea"/>
                <a:cs typeface="Arial" panose="020B0604020202020204" pitchFamily="34" charset="0"/>
              </a:rPr>
              <a:t>.</a:t>
            </a:r>
          </a:p>
        </p:txBody>
      </p:sp>
    </p:spTree>
    <p:extLst>
      <p:ext uri="{BB962C8B-B14F-4D97-AF65-F5344CB8AC3E}">
        <p14:creationId xmlns:p14="http://schemas.microsoft.com/office/powerpoint/2010/main" val="346180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912" y="264043"/>
            <a:ext cx="10835640" cy="834047"/>
          </a:xfrm>
        </p:spPr>
        <p:txBody>
          <a:bodyPr>
            <a:noAutofit/>
          </a:bodyPr>
          <a:lstStyle/>
          <a:p>
            <a:pPr algn="ctr"/>
            <a:r>
              <a:rPr lang="en-GB" sz="3200" dirty="0">
                <a:solidFill>
                  <a:srgbClr val="000000"/>
                </a:solidFill>
              </a:rPr>
              <a:t>Meta-analysis of 51 studies showed no significant effect on prostate outcomes (2 of 2)</a:t>
            </a:r>
            <a:endParaRPr lang="en-US" sz="3200" dirty="0">
              <a:solidFill>
                <a:srgbClr val="000000"/>
              </a:solidFill>
            </a:endParaRPr>
          </a:p>
        </p:txBody>
      </p:sp>
      <p:sp>
        <p:nvSpPr>
          <p:cNvPr id="3" name="Content Placeholder 2"/>
          <p:cNvSpPr>
            <a:spLocks noGrp="1"/>
          </p:cNvSpPr>
          <p:nvPr>
            <p:ph idx="1"/>
          </p:nvPr>
        </p:nvSpPr>
        <p:spPr>
          <a:xfrm>
            <a:off x="594360" y="1664208"/>
            <a:ext cx="10396728" cy="3424739"/>
          </a:xfrm>
        </p:spPr>
        <p:txBody>
          <a:bodyPr>
            <a:normAutofit/>
          </a:bodyPr>
          <a:lstStyle/>
          <a:p>
            <a:pPr marL="0" indent="0" algn="ctr">
              <a:buNone/>
            </a:pPr>
            <a:r>
              <a:rPr lang="en-GB" sz="1600" b="1" u="sng" dirty="0">
                <a:solidFill>
                  <a:srgbClr val="000000"/>
                </a:solidFill>
              </a:rPr>
              <a:t>Fernandez-</a:t>
            </a:r>
            <a:r>
              <a:rPr lang="en-GB" sz="1600" b="1" u="sng" dirty="0" err="1">
                <a:solidFill>
                  <a:srgbClr val="000000"/>
                </a:solidFill>
              </a:rPr>
              <a:t>Balsells</a:t>
            </a:r>
            <a:r>
              <a:rPr lang="en-GB" sz="1600" b="1" u="sng" dirty="0">
                <a:solidFill>
                  <a:srgbClr val="000000"/>
                </a:solidFill>
              </a:rPr>
              <a:t> et al. Adverse Effects of </a:t>
            </a:r>
            <a:r>
              <a:rPr lang="en-GB" sz="1600" b="1" u="sng" dirty="0" err="1">
                <a:solidFill>
                  <a:srgbClr val="000000"/>
                </a:solidFill>
              </a:rPr>
              <a:t>TTh</a:t>
            </a:r>
            <a:r>
              <a:rPr lang="en-GB" sz="1600" b="1" u="sng" dirty="0">
                <a:solidFill>
                  <a:srgbClr val="000000"/>
                </a:solidFill>
              </a:rPr>
              <a:t> in Adult Men: A Systematic Review &amp; Meta-analysis </a:t>
            </a:r>
          </a:p>
          <a:p>
            <a:pPr marL="0" indent="0" algn="ctr">
              <a:buNone/>
            </a:pPr>
            <a:r>
              <a:rPr lang="en-GB" sz="1700" b="1" i="1" u="sng" dirty="0">
                <a:solidFill>
                  <a:srgbClr val="000000"/>
                </a:solidFill>
              </a:rPr>
              <a:t>Journal of </a:t>
            </a:r>
            <a:r>
              <a:rPr lang="it-IT" sz="1700" b="1" i="1" u="sng" dirty="0">
                <a:solidFill>
                  <a:srgbClr val="000000"/>
                </a:solidFill>
              </a:rPr>
              <a:t>Clinical Endocrinol Metab, June 2010, 95(6):2560–2575</a:t>
            </a:r>
          </a:p>
          <a:p>
            <a:pPr>
              <a:buClr>
                <a:srgbClr val="000000"/>
              </a:buClr>
              <a:buFont typeface="Calibri" panose="020F0502020204030204" pitchFamily="34" charset="0"/>
              <a:buChar char="-"/>
            </a:pPr>
            <a:endParaRPr lang="en-GB" sz="1500" b="1" i="1" dirty="0">
              <a:solidFill>
                <a:srgbClr val="000000"/>
              </a:solidFill>
            </a:endParaRPr>
          </a:p>
          <a:p>
            <a:pPr marL="0" indent="0">
              <a:buNone/>
            </a:pPr>
            <a:endParaRPr lang="en-US" dirty="0"/>
          </a:p>
        </p:txBody>
      </p:sp>
      <p:sp>
        <p:nvSpPr>
          <p:cNvPr id="7" name="Rectangle 6"/>
          <p:cNvSpPr/>
          <p:nvPr/>
        </p:nvSpPr>
        <p:spPr>
          <a:xfrm>
            <a:off x="1521180" y="6109645"/>
            <a:ext cx="3885831" cy="21544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1. </a:t>
            </a:r>
            <a:r>
              <a:rPr kumimoji="0" lang="en-US" sz="8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Fernández-Balsells</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MM </a:t>
            </a:r>
            <a:r>
              <a:rPr kumimoji="0" lang="en-US" sz="8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t>
            </a:r>
            <a:r>
              <a:rPr kumimoji="0" lang="en-US" sz="8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J Clin </a:t>
            </a:r>
            <a:r>
              <a:rPr kumimoji="0" lang="en-US" sz="800" b="0" i="1"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Endocrinol</a:t>
            </a:r>
            <a:r>
              <a:rPr kumimoji="0" lang="en-US" sz="8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Metab </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2010; 95: 2560–75</a:t>
            </a:r>
            <a:r>
              <a:rPr kumimoji="0" lang="en-US" sz="700" b="0" i="0" u="none" strike="noStrike" kern="1200" cap="none" spc="0" normalizeH="0" baseline="0" noProof="0" dirty="0">
                <a:ln>
                  <a:noFill/>
                </a:ln>
                <a:solidFill>
                  <a:srgbClr val="7F7F7F"/>
                </a:solidFill>
                <a:effectLst/>
                <a:uLnTx/>
                <a:uFillTx/>
                <a:latin typeface="Arial" panose="020B0604020202020204" pitchFamily="34" charset="0"/>
                <a:ea typeface="+mn-ea"/>
                <a:cs typeface="Arial" panose="020B0604020202020204" pitchFamily="34" charset="0"/>
              </a:rPr>
              <a:t>.</a:t>
            </a:r>
          </a:p>
        </p:txBody>
      </p:sp>
      <p:sp>
        <p:nvSpPr>
          <p:cNvPr id="5" name="Rectangle 4">
            <a:extLst>
              <a:ext uri="{FF2B5EF4-FFF2-40B4-BE49-F238E27FC236}">
                <a16:creationId xmlns:a16="http://schemas.microsoft.com/office/drawing/2014/main" id="{4AAC3BE8-9083-41CB-AD90-6A3676F25B83}"/>
              </a:ext>
            </a:extLst>
          </p:cNvPr>
          <p:cNvSpPr/>
          <p:nvPr/>
        </p:nvSpPr>
        <p:spPr>
          <a:xfrm>
            <a:off x="5737860" y="6048090"/>
            <a:ext cx="5948172" cy="338554"/>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IPSS – International Prostate Symptom Score</a:t>
            </a:r>
            <a:b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b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CI, confidence interval; NA, not available; PSA, prostate-specific antigen; RR, relative risk; </a:t>
            </a:r>
            <a:r>
              <a:rPr kumimoji="0" lang="en-US" sz="8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testosterone therapy</a:t>
            </a:r>
            <a:r>
              <a:rPr kumimoji="0" lang="en-US" sz="700" b="0" i="0" u="none" strike="noStrike" kern="1200" cap="none" spc="0" normalizeH="0" baseline="0" noProof="0" dirty="0">
                <a:ln>
                  <a:noFill/>
                </a:ln>
                <a:solidFill>
                  <a:srgbClr val="006EAB"/>
                </a:solidFill>
                <a:effectLst/>
                <a:uLnTx/>
                <a:uFillTx/>
                <a:latin typeface="Poppins Light"/>
                <a:ea typeface="+mn-ea"/>
                <a:cs typeface="Arial" panose="020B0604020202020204" pitchFamily="34" charset="0"/>
              </a:rPr>
              <a:t>.</a:t>
            </a:r>
          </a:p>
        </p:txBody>
      </p:sp>
      <p:sp>
        <p:nvSpPr>
          <p:cNvPr id="10" name="Rectangle 9">
            <a:extLst>
              <a:ext uri="{FF2B5EF4-FFF2-40B4-BE49-F238E27FC236}">
                <a16:creationId xmlns:a16="http://schemas.microsoft.com/office/drawing/2014/main" id="{2E6565DF-58F4-48D2-B05F-4A153DB31125}"/>
              </a:ext>
            </a:extLst>
          </p:cNvPr>
          <p:cNvSpPr/>
          <p:nvPr/>
        </p:nvSpPr>
        <p:spPr>
          <a:xfrm>
            <a:off x="859536" y="2539516"/>
            <a:ext cx="9957816" cy="447324"/>
          </a:xfrm>
          <a:prstGeom prst="rect">
            <a:avLst/>
          </a:prstGeom>
          <a:noFill/>
          <a:ln w="28575">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6EAB"/>
              </a:solidFill>
              <a:effectLst/>
              <a:uLnTx/>
              <a:uFillTx/>
              <a:latin typeface="Arial"/>
              <a:ea typeface="+mn-ea"/>
              <a:cs typeface="+mn-cs"/>
            </a:endParaRPr>
          </a:p>
        </p:txBody>
      </p:sp>
      <p:sp>
        <p:nvSpPr>
          <p:cNvPr id="11" name="TextBox 10">
            <a:extLst>
              <a:ext uri="{FF2B5EF4-FFF2-40B4-BE49-F238E27FC236}">
                <a16:creationId xmlns:a16="http://schemas.microsoft.com/office/drawing/2014/main" id="{0076F072-168A-41D0-9E90-5D78FF5E6F26}"/>
              </a:ext>
            </a:extLst>
          </p:cNvPr>
          <p:cNvSpPr txBox="1"/>
          <p:nvPr/>
        </p:nvSpPr>
        <p:spPr>
          <a:xfrm>
            <a:off x="827532" y="2609289"/>
            <a:ext cx="1005840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Poppins Light"/>
                <a:ea typeface="+mn-ea"/>
                <a:cs typeface="+mn-cs"/>
              </a:rPr>
              <a:t>Table 1: Relative risk of prostatic/urological outcomes for testosterone treated group vs placebo treated group</a:t>
            </a:r>
          </a:p>
        </p:txBody>
      </p:sp>
      <p:graphicFrame>
        <p:nvGraphicFramePr>
          <p:cNvPr id="12" name="Table 11">
            <a:extLst>
              <a:ext uri="{FF2B5EF4-FFF2-40B4-BE49-F238E27FC236}">
                <a16:creationId xmlns:a16="http://schemas.microsoft.com/office/drawing/2014/main" id="{1E26B4C2-1E0A-4696-B152-6E5F1EB0CF1C}"/>
              </a:ext>
            </a:extLst>
          </p:cNvPr>
          <p:cNvGraphicFramePr>
            <a:graphicFrameLocks noGrp="1"/>
          </p:cNvGraphicFramePr>
          <p:nvPr/>
        </p:nvGraphicFramePr>
        <p:xfrm>
          <a:off x="859536" y="3114776"/>
          <a:ext cx="9957816" cy="1850390"/>
        </p:xfrm>
        <a:graphic>
          <a:graphicData uri="http://schemas.openxmlformats.org/drawingml/2006/table">
            <a:tbl>
              <a:tblPr/>
              <a:tblGrid>
                <a:gridCol w="5984264">
                  <a:extLst>
                    <a:ext uri="{9D8B030D-6E8A-4147-A177-3AD203B41FA5}">
                      <a16:colId xmlns:a16="http://schemas.microsoft.com/office/drawing/2014/main" val="763080288"/>
                    </a:ext>
                  </a:extLst>
                </a:gridCol>
                <a:gridCol w="1914965">
                  <a:extLst>
                    <a:ext uri="{9D8B030D-6E8A-4147-A177-3AD203B41FA5}">
                      <a16:colId xmlns:a16="http://schemas.microsoft.com/office/drawing/2014/main" val="281834064"/>
                    </a:ext>
                  </a:extLst>
                </a:gridCol>
                <a:gridCol w="1133021">
                  <a:extLst>
                    <a:ext uri="{9D8B030D-6E8A-4147-A177-3AD203B41FA5}">
                      <a16:colId xmlns:a16="http://schemas.microsoft.com/office/drawing/2014/main" val="3070326845"/>
                    </a:ext>
                  </a:extLst>
                </a:gridCol>
                <a:gridCol w="925566">
                  <a:extLst>
                    <a:ext uri="{9D8B030D-6E8A-4147-A177-3AD203B41FA5}">
                      <a16:colId xmlns:a16="http://schemas.microsoft.com/office/drawing/2014/main" val="4225631703"/>
                    </a:ext>
                  </a:extLst>
                </a:gridCol>
              </a:tblGrid>
              <a:tr h="186055">
                <a:tc rowSpan="2">
                  <a:txBody>
                    <a:bodyPr/>
                    <a:lstStyle/>
                    <a:p>
                      <a:pPr algn="ctr" rtl="0" fontAlgn="ctr"/>
                      <a:r>
                        <a:rPr lang="en-GB" sz="1100" b="1" i="0" u="none" strike="noStrike" dirty="0">
                          <a:solidFill>
                            <a:schemeClr val="accent5"/>
                          </a:solidFill>
                          <a:effectLst/>
                          <a:latin typeface="Calibri" panose="020F0502020204030204" pitchFamily="34" charset="0"/>
                        </a:rPr>
                        <a:t>Endpoint</a:t>
                      </a:r>
                    </a:p>
                  </a:txBody>
                  <a:tcPr marL="4763" marR="4763" marT="4763" marB="0" anchor="ctr">
                    <a:lnL w="6350" cap="flat" cmpd="sng" algn="ctr">
                      <a:solidFill>
                        <a:srgbClr val="00B0F0"/>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B0F0"/>
                      </a:solidFill>
                      <a:prstDash val="solid"/>
                      <a:round/>
                      <a:headEnd type="none" w="med" len="med"/>
                      <a:tailEnd type="none" w="med" len="med"/>
                    </a:lnT>
                    <a:lnB w="6350" cap="flat" cmpd="sng" algn="ctr">
                      <a:solidFill>
                        <a:srgbClr val="00B0F0"/>
                      </a:solidFill>
                      <a:prstDash val="solid"/>
                      <a:round/>
                      <a:headEnd type="none" w="med" len="med"/>
                      <a:tailEnd type="none" w="med" len="med"/>
                    </a:lnB>
                    <a:solidFill>
                      <a:srgbClr val="00A8E1"/>
                    </a:solidFill>
                  </a:tcPr>
                </a:tc>
                <a:tc rowSpan="2">
                  <a:txBody>
                    <a:bodyPr/>
                    <a:lstStyle/>
                    <a:p>
                      <a:pPr algn="ctr" rtl="0" fontAlgn="ctr"/>
                      <a:r>
                        <a:rPr lang="en-GB" sz="1100" b="1" i="0" u="none" strike="noStrike" dirty="0">
                          <a:solidFill>
                            <a:schemeClr val="accent5"/>
                          </a:solidFill>
                          <a:effectLst/>
                          <a:latin typeface="Calibri" panose="020F0502020204030204" pitchFamily="34" charset="0"/>
                        </a:rPr>
                        <a:t>Relative Risk (RR)</a:t>
                      </a:r>
                    </a:p>
                  </a:txBody>
                  <a:tcPr marL="4763" marR="4763" marT="476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B0F0"/>
                      </a:solidFill>
                      <a:prstDash val="solid"/>
                      <a:round/>
                      <a:headEnd type="none" w="med" len="med"/>
                      <a:tailEnd type="none" w="med" len="med"/>
                    </a:lnB>
                    <a:solidFill>
                      <a:srgbClr val="00A8E1"/>
                    </a:solidFill>
                  </a:tcPr>
                </a:tc>
                <a:tc gridSpan="2">
                  <a:txBody>
                    <a:bodyPr/>
                    <a:lstStyle/>
                    <a:p>
                      <a:pPr algn="ctr" rtl="0" fontAlgn="ctr"/>
                      <a:r>
                        <a:rPr lang="en-GB" sz="1100" b="1" i="0" u="none" strike="noStrike" dirty="0">
                          <a:solidFill>
                            <a:schemeClr val="accent5"/>
                          </a:solidFill>
                          <a:effectLst/>
                          <a:latin typeface="Calibri" panose="020F0502020204030204" pitchFamily="34" charset="0"/>
                        </a:rPr>
                        <a:t>95% CI</a:t>
                      </a:r>
                    </a:p>
                  </a:txBody>
                  <a:tcPr marL="4763" marR="4763" marT="4763" marB="0" anchor="ctr">
                    <a:lnL w="12700" cap="flat" cmpd="sng" algn="ctr">
                      <a:solidFill>
                        <a:srgbClr val="FFFFFF"/>
                      </a:solidFill>
                      <a:prstDash val="solid"/>
                      <a:round/>
                      <a:headEnd type="none" w="med" len="med"/>
                      <a:tailEnd type="none" w="med" len="med"/>
                    </a:lnL>
                    <a:lnR w="6350" cap="flat" cmpd="sng" algn="ctr">
                      <a:solidFill>
                        <a:srgbClr val="00B0F0"/>
                      </a:solid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8E1"/>
                    </a:solidFill>
                  </a:tcPr>
                </a:tc>
                <a:tc hMerge="1">
                  <a:txBody>
                    <a:bodyPr/>
                    <a:lstStyle/>
                    <a:p>
                      <a:endParaRPr lang="en-GB"/>
                    </a:p>
                  </a:txBody>
                  <a:tcPr/>
                </a:tc>
                <a:extLst>
                  <a:ext uri="{0D108BD9-81ED-4DB2-BD59-A6C34878D82A}">
                    <a16:rowId xmlns:a16="http://schemas.microsoft.com/office/drawing/2014/main" val="1983701812"/>
                  </a:ext>
                </a:extLst>
              </a:tr>
              <a:tr h="361950">
                <a:tc vMerge="1">
                  <a:txBody>
                    <a:bodyPr/>
                    <a:lstStyle/>
                    <a:p>
                      <a:endParaRPr lang="en-GB"/>
                    </a:p>
                  </a:txBody>
                  <a:tcPr/>
                </a:tc>
                <a:tc vMerge="1">
                  <a:txBody>
                    <a:bodyPr/>
                    <a:lstStyle/>
                    <a:p>
                      <a:endParaRPr lang="en-GB"/>
                    </a:p>
                  </a:txBody>
                  <a:tcPr/>
                </a:tc>
                <a:tc>
                  <a:txBody>
                    <a:bodyPr/>
                    <a:lstStyle/>
                    <a:p>
                      <a:pPr algn="ctr" rtl="0" fontAlgn="ctr"/>
                      <a:r>
                        <a:rPr lang="en-GB" sz="1100" b="1" i="0" u="none" strike="noStrike" dirty="0">
                          <a:solidFill>
                            <a:schemeClr val="accent5"/>
                          </a:solidFill>
                          <a:effectLst/>
                          <a:latin typeface="Calibri" panose="020F0502020204030204" pitchFamily="34" charset="0"/>
                        </a:rPr>
                        <a:t>Lower boundary</a:t>
                      </a:r>
                    </a:p>
                  </a:txBody>
                  <a:tcPr marL="4763" marR="4763" marT="476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B0F0"/>
                      </a:solidFill>
                      <a:prstDash val="solid"/>
                      <a:round/>
                      <a:headEnd type="none" w="med" len="med"/>
                      <a:tailEnd type="none" w="med" len="med"/>
                    </a:lnB>
                    <a:solidFill>
                      <a:srgbClr val="00A8E1"/>
                    </a:solidFill>
                  </a:tcPr>
                </a:tc>
                <a:tc>
                  <a:txBody>
                    <a:bodyPr/>
                    <a:lstStyle/>
                    <a:p>
                      <a:pPr algn="ctr" rtl="0" fontAlgn="ctr"/>
                      <a:r>
                        <a:rPr lang="en-GB" sz="1100" b="1" i="0" u="none" strike="noStrike">
                          <a:solidFill>
                            <a:schemeClr val="accent5"/>
                          </a:solidFill>
                          <a:effectLst/>
                          <a:latin typeface="Calibri" panose="020F0502020204030204" pitchFamily="34" charset="0"/>
                        </a:rPr>
                        <a:t>Upper boundary</a:t>
                      </a:r>
                    </a:p>
                  </a:txBody>
                  <a:tcPr marL="4763" marR="4763" marT="4763"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6350" cap="flat" cmpd="sng" algn="ctr">
                      <a:solidFill>
                        <a:srgbClr val="00B0F0"/>
                      </a:solidFill>
                      <a:prstDash val="solid"/>
                      <a:round/>
                      <a:headEnd type="none" w="med" len="med"/>
                      <a:tailEnd type="none" w="med" len="med"/>
                    </a:lnB>
                    <a:solidFill>
                      <a:srgbClr val="00A8E1"/>
                    </a:solidFill>
                  </a:tcPr>
                </a:tc>
                <a:extLst>
                  <a:ext uri="{0D108BD9-81ED-4DB2-BD59-A6C34878D82A}">
                    <a16:rowId xmlns:a16="http://schemas.microsoft.com/office/drawing/2014/main" val="3753857560"/>
                  </a:ext>
                </a:extLst>
              </a:tr>
              <a:tr h="186055">
                <a:tc>
                  <a:txBody>
                    <a:bodyPr/>
                    <a:lstStyle/>
                    <a:p>
                      <a:pPr algn="ctr" rtl="0" fontAlgn="ctr"/>
                      <a:r>
                        <a:rPr lang="en-GB" sz="1100" b="1" i="0" u="none" strike="noStrike" dirty="0">
                          <a:solidFill>
                            <a:schemeClr val="accent5"/>
                          </a:solidFill>
                          <a:effectLst/>
                          <a:latin typeface="Calibri" panose="020F0502020204030204" pitchFamily="34" charset="0"/>
                        </a:rPr>
                        <a:t>Composite prostate endpoint (a combination of all the below) </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1.41</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0.93</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2.14</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extLst>
                  <a:ext uri="{0D108BD9-81ED-4DB2-BD59-A6C34878D82A}">
                    <a16:rowId xmlns:a16="http://schemas.microsoft.com/office/drawing/2014/main" val="3592962000"/>
                  </a:ext>
                </a:extLst>
              </a:tr>
              <a:tr h="186055">
                <a:tc>
                  <a:txBody>
                    <a:bodyPr/>
                    <a:lstStyle/>
                    <a:p>
                      <a:pPr algn="ctr" rtl="0" fontAlgn="ctr"/>
                      <a:r>
                        <a:rPr lang="en-GB" sz="1100" b="1" i="0" u="none" strike="noStrike" dirty="0">
                          <a:solidFill>
                            <a:schemeClr val="accent5"/>
                          </a:solidFill>
                          <a:effectLst/>
                          <a:latin typeface="Calibri" panose="020F0502020204030204" pitchFamily="34" charset="0"/>
                        </a:rPr>
                        <a:t>Impaired urinary flow</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0.86</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0.13</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5.53</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extLst>
                  <a:ext uri="{0D108BD9-81ED-4DB2-BD59-A6C34878D82A}">
                    <a16:rowId xmlns:a16="http://schemas.microsoft.com/office/drawing/2014/main" val="822079384"/>
                  </a:ext>
                </a:extLst>
              </a:tr>
              <a:tr h="186055">
                <a:tc>
                  <a:txBody>
                    <a:bodyPr/>
                    <a:lstStyle/>
                    <a:p>
                      <a:pPr algn="ctr" rtl="0" fontAlgn="ctr"/>
                      <a:r>
                        <a:rPr lang="en-GB" sz="1100" b="1" i="0" u="none" strike="noStrike">
                          <a:solidFill>
                            <a:schemeClr val="accent5"/>
                          </a:solidFill>
                          <a:effectLst/>
                          <a:latin typeface="Calibri" panose="020F0502020204030204" pitchFamily="34" charset="0"/>
                        </a:rPr>
                        <a:t>PSA level &gt;4 ng/mL</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1.22</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0.67</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2.21</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extLst>
                  <a:ext uri="{0D108BD9-81ED-4DB2-BD59-A6C34878D82A}">
                    <a16:rowId xmlns:a16="http://schemas.microsoft.com/office/drawing/2014/main" val="4004098117"/>
                  </a:ext>
                </a:extLst>
              </a:tr>
              <a:tr h="186055">
                <a:tc>
                  <a:txBody>
                    <a:bodyPr/>
                    <a:lstStyle/>
                    <a:p>
                      <a:pPr algn="ctr" rtl="0" fontAlgn="ctr"/>
                      <a:r>
                        <a:rPr lang="en-GB" sz="1100" b="1" i="0" u="none" strike="noStrike" dirty="0">
                          <a:solidFill>
                            <a:schemeClr val="accent5"/>
                          </a:solidFill>
                          <a:effectLst/>
                          <a:latin typeface="Calibri" panose="020F0502020204030204" pitchFamily="34" charset="0"/>
                        </a:rPr>
                        <a:t>Increase in PSA (&gt;1.5 ng/mL unless otherwise specified)</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1.56</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0.87</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2.8</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extLst>
                  <a:ext uri="{0D108BD9-81ED-4DB2-BD59-A6C34878D82A}">
                    <a16:rowId xmlns:a16="http://schemas.microsoft.com/office/drawing/2014/main" val="2545426287"/>
                  </a:ext>
                </a:extLst>
              </a:tr>
              <a:tr h="186055">
                <a:tc>
                  <a:txBody>
                    <a:bodyPr/>
                    <a:lstStyle/>
                    <a:p>
                      <a:pPr algn="ctr" rtl="0" fontAlgn="ctr"/>
                      <a:r>
                        <a:rPr lang="en-GB" sz="1100" b="1" i="0" u="none" strike="noStrike" dirty="0">
                          <a:solidFill>
                            <a:schemeClr val="accent5"/>
                          </a:solidFill>
                          <a:effectLst/>
                          <a:latin typeface="Calibri" panose="020F0502020204030204" pitchFamily="34" charset="0"/>
                        </a:rPr>
                        <a:t>Prostate symptom scale </a:t>
                      </a:r>
                      <a:r>
                        <a:rPr lang="en-GB" sz="1100" b="1" i="0" kern="1200" dirty="0">
                          <a:solidFill>
                            <a:schemeClr val="accent5"/>
                          </a:solidFill>
                          <a:effectLst/>
                          <a:latin typeface="+mn-lt"/>
                          <a:ea typeface="+mn-ea"/>
                          <a:cs typeface="+mn-cs"/>
                        </a:rPr>
                        <a:t>(increases in IPSS &gt;4)</a:t>
                      </a:r>
                      <a:endParaRPr lang="en-GB" sz="1100" b="1" i="0" u="none" strike="noStrike" dirty="0">
                        <a:solidFill>
                          <a:schemeClr val="accent5"/>
                        </a:solidFill>
                        <a:effectLst/>
                        <a:latin typeface="+mn-lt"/>
                      </a:endParaRP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0.29</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-0.44</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1.02</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extLst>
                  <a:ext uri="{0D108BD9-81ED-4DB2-BD59-A6C34878D82A}">
                    <a16:rowId xmlns:a16="http://schemas.microsoft.com/office/drawing/2014/main" val="307560560"/>
                  </a:ext>
                </a:extLst>
              </a:tr>
              <a:tr h="186055">
                <a:tc>
                  <a:txBody>
                    <a:bodyPr/>
                    <a:lstStyle/>
                    <a:p>
                      <a:pPr algn="ctr" rtl="0" fontAlgn="ctr"/>
                      <a:r>
                        <a:rPr lang="en-GB" sz="1100" b="1" i="0" u="none" strike="noStrike">
                          <a:solidFill>
                            <a:schemeClr val="accent5"/>
                          </a:solidFill>
                          <a:effectLst/>
                          <a:latin typeface="Calibri" panose="020F0502020204030204" pitchFamily="34" charset="0"/>
                        </a:rPr>
                        <a:t>Prostate cancer</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0.79</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0.28</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2.28</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extLst>
                  <a:ext uri="{0D108BD9-81ED-4DB2-BD59-A6C34878D82A}">
                    <a16:rowId xmlns:a16="http://schemas.microsoft.com/office/drawing/2014/main" val="4108002211"/>
                  </a:ext>
                </a:extLst>
              </a:tr>
              <a:tr h="186055">
                <a:tc>
                  <a:txBody>
                    <a:bodyPr/>
                    <a:lstStyle/>
                    <a:p>
                      <a:pPr algn="ctr" rtl="0" fontAlgn="ctr"/>
                      <a:r>
                        <a:rPr lang="en-GB" sz="1100" b="1" i="0" u="none" strike="noStrike" dirty="0">
                          <a:solidFill>
                            <a:schemeClr val="accent5"/>
                          </a:solidFill>
                          <a:effectLst/>
                          <a:latin typeface="Calibri" panose="020F0502020204030204" pitchFamily="34" charset="0"/>
                        </a:rPr>
                        <a:t>Prostate biopsies</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3.82</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a:solidFill>
                            <a:schemeClr val="accent5"/>
                          </a:solidFill>
                          <a:effectLst/>
                          <a:latin typeface="Calibri" panose="020F0502020204030204" pitchFamily="34" charset="0"/>
                        </a:rPr>
                        <a:t>0.97</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tc>
                  <a:txBody>
                    <a:bodyPr/>
                    <a:lstStyle/>
                    <a:p>
                      <a:pPr algn="ctr" rtl="0" fontAlgn="ctr"/>
                      <a:r>
                        <a:rPr lang="en-GB" sz="1100" b="0" i="0" u="none" strike="noStrike" dirty="0">
                          <a:solidFill>
                            <a:schemeClr val="accent5"/>
                          </a:solidFill>
                          <a:effectLst/>
                          <a:latin typeface="Calibri" panose="020F0502020204030204" pitchFamily="34" charset="0"/>
                        </a:rPr>
                        <a:t>15</a:t>
                      </a:r>
                    </a:p>
                  </a:txBody>
                  <a:tcPr marL="4763" marR="4763" marT="4763" marB="0"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FFFFFF"/>
                    </a:solidFill>
                  </a:tcPr>
                </a:tc>
                <a:extLst>
                  <a:ext uri="{0D108BD9-81ED-4DB2-BD59-A6C34878D82A}">
                    <a16:rowId xmlns:a16="http://schemas.microsoft.com/office/drawing/2014/main" val="353072413"/>
                  </a:ext>
                </a:extLst>
              </a:tr>
            </a:tbl>
          </a:graphicData>
        </a:graphic>
      </p:graphicFrame>
      <p:sp>
        <p:nvSpPr>
          <p:cNvPr id="13" name="TextBox 12">
            <a:extLst>
              <a:ext uri="{FF2B5EF4-FFF2-40B4-BE49-F238E27FC236}">
                <a16:creationId xmlns:a16="http://schemas.microsoft.com/office/drawing/2014/main" id="{C0AA2208-C931-41C4-A391-40CE6F6326E7}"/>
              </a:ext>
            </a:extLst>
          </p:cNvPr>
          <p:cNvSpPr txBox="1"/>
          <p:nvPr/>
        </p:nvSpPr>
        <p:spPr>
          <a:xfrm>
            <a:off x="1728551" y="5193792"/>
            <a:ext cx="7086265" cy="25391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000000"/>
                </a:solidFill>
                <a:effectLst/>
                <a:uLnTx/>
                <a:uFillTx/>
                <a:latin typeface="Poppins Light"/>
                <a:ea typeface="+mn-ea"/>
                <a:cs typeface="+mn-cs"/>
              </a:rPr>
              <a:t>Adapted from Fernández-</a:t>
            </a:r>
            <a:r>
              <a:rPr kumimoji="0" lang="en-GB" sz="1050" b="1" i="0" u="none" strike="noStrike" kern="1200" cap="none" spc="0" normalizeH="0" baseline="0" noProof="0" dirty="0" err="1">
                <a:ln>
                  <a:noFill/>
                </a:ln>
                <a:solidFill>
                  <a:srgbClr val="000000"/>
                </a:solidFill>
                <a:effectLst/>
                <a:uLnTx/>
                <a:uFillTx/>
                <a:latin typeface="Poppins Light"/>
                <a:ea typeface="+mn-ea"/>
                <a:cs typeface="+mn-cs"/>
              </a:rPr>
              <a:t>Balsells</a:t>
            </a:r>
            <a:r>
              <a:rPr kumimoji="0" lang="en-GB" sz="1050" b="1" i="0" u="none" strike="noStrike" kern="1200" cap="none" spc="0" normalizeH="0" baseline="0" noProof="0" dirty="0">
                <a:ln>
                  <a:noFill/>
                </a:ln>
                <a:solidFill>
                  <a:srgbClr val="000000"/>
                </a:solidFill>
                <a:effectLst/>
                <a:uLnTx/>
                <a:uFillTx/>
                <a:latin typeface="Poppins Light"/>
                <a:ea typeface="+mn-ea"/>
                <a:cs typeface="+mn-cs"/>
              </a:rPr>
              <a:t> MM et al. J Clin Endocrinol </a:t>
            </a:r>
            <a:r>
              <a:rPr kumimoji="0" lang="en-GB" sz="1050" b="1" i="0" u="none" strike="noStrike" kern="1200" cap="none" spc="0" normalizeH="0" baseline="0" noProof="0" dirty="0" err="1">
                <a:ln>
                  <a:noFill/>
                </a:ln>
                <a:solidFill>
                  <a:srgbClr val="000000"/>
                </a:solidFill>
                <a:effectLst/>
                <a:uLnTx/>
                <a:uFillTx/>
                <a:latin typeface="Poppins Light"/>
                <a:ea typeface="+mn-ea"/>
                <a:cs typeface="+mn-cs"/>
              </a:rPr>
              <a:t>Metab</a:t>
            </a:r>
            <a:r>
              <a:rPr kumimoji="0" lang="en-GB" sz="1050" b="1" i="0" u="none" strike="noStrike" kern="1200" cap="none" spc="0" normalizeH="0" baseline="0" noProof="0" dirty="0">
                <a:ln>
                  <a:noFill/>
                </a:ln>
                <a:solidFill>
                  <a:srgbClr val="000000"/>
                </a:solidFill>
                <a:effectLst/>
                <a:uLnTx/>
                <a:uFillTx/>
                <a:latin typeface="Poppins Light"/>
                <a:ea typeface="+mn-ea"/>
                <a:cs typeface="+mn-cs"/>
              </a:rPr>
              <a:t> 2010; 95: 2560–75. </a:t>
            </a:r>
          </a:p>
        </p:txBody>
      </p:sp>
    </p:spTree>
    <p:extLst>
      <p:ext uri="{BB962C8B-B14F-4D97-AF65-F5344CB8AC3E}">
        <p14:creationId xmlns:p14="http://schemas.microsoft.com/office/powerpoint/2010/main" val="1536647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5A2F8CE-CDB5-499C-99B1-991EBE873A3A}"/>
              </a:ext>
            </a:extLst>
          </p:cNvPr>
          <p:cNvSpPr/>
          <p:nvPr/>
        </p:nvSpPr>
        <p:spPr>
          <a:xfrm>
            <a:off x="1987934" y="3804864"/>
            <a:ext cx="7533138" cy="356888"/>
          </a:xfrm>
          <a:prstGeom prst="rect">
            <a:avLst/>
          </a:prstGeom>
          <a:noFill/>
          <a:ln w="28575">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6EAB"/>
              </a:solidFill>
              <a:effectLst/>
              <a:uLnTx/>
              <a:uFillTx/>
              <a:latin typeface="Arial"/>
              <a:ea typeface="+mn-ea"/>
              <a:cs typeface="+mn-cs"/>
            </a:endParaRPr>
          </a:p>
        </p:txBody>
      </p:sp>
      <p:sp>
        <p:nvSpPr>
          <p:cNvPr id="4" name="TextBox 3">
            <a:extLst>
              <a:ext uri="{FF2B5EF4-FFF2-40B4-BE49-F238E27FC236}">
                <a16:creationId xmlns:a16="http://schemas.microsoft.com/office/drawing/2014/main" id="{BAD27572-D81C-4456-ACC9-92112CCF20E7}"/>
              </a:ext>
            </a:extLst>
          </p:cNvPr>
          <p:cNvSpPr txBox="1"/>
          <p:nvPr/>
        </p:nvSpPr>
        <p:spPr>
          <a:xfrm>
            <a:off x="2073335" y="3816212"/>
            <a:ext cx="7533138"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0000"/>
                </a:solidFill>
                <a:effectLst/>
                <a:uLnTx/>
                <a:uFillTx/>
                <a:latin typeface="Poppins Light"/>
                <a:ea typeface="+mn-ea"/>
                <a:cs typeface="+mn-cs"/>
              </a:rPr>
              <a:t>Table 2: Odds Ratio (OR) for prostate cancer in patients using transdermal </a:t>
            </a:r>
            <a:r>
              <a:rPr kumimoji="0" lang="en-GB" sz="1200" b="1" i="0" u="none" strike="noStrike" kern="1200" cap="none" spc="0" normalizeH="0" baseline="0" noProof="0" dirty="0" err="1">
                <a:ln>
                  <a:noFill/>
                </a:ln>
                <a:solidFill>
                  <a:srgbClr val="000000"/>
                </a:solidFill>
                <a:effectLst/>
                <a:uLnTx/>
                <a:uFillTx/>
                <a:latin typeface="Poppins Light"/>
                <a:ea typeface="+mn-ea"/>
                <a:cs typeface="+mn-cs"/>
              </a:rPr>
              <a:t>TTh</a:t>
            </a:r>
            <a:r>
              <a:rPr kumimoji="0" lang="en-GB" sz="1200" b="1" i="0" u="none" strike="noStrike" kern="1200" cap="none" spc="0" normalizeH="0" baseline="0" noProof="0" dirty="0">
                <a:ln>
                  <a:noFill/>
                </a:ln>
                <a:solidFill>
                  <a:srgbClr val="000000"/>
                </a:solidFill>
                <a:effectLst/>
                <a:uLnTx/>
                <a:uFillTx/>
                <a:latin typeface="Poppins Light"/>
                <a:ea typeface="+mn-ea"/>
                <a:cs typeface="+mn-cs"/>
              </a:rPr>
              <a:t> vs placebo</a:t>
            </a:r>
          </a:p>
        </p:txBody>
      </p:sp>
      <p:sp>
        <p:nvSpPr>
          <p:cNvPr id="2" name="Title 1"/>
          <p:cNvSpPr>
            <a:spLocks noGrp="1"/>
          </p:cNvSpPr>
          <p:nvPr>
            <p:ph type="title"/>
          </p:nvPr>
        </p:nvSpPr>
        <p:spPr>
          <a:xfrm>
            <a:off x="358218" y="49564"/>
            <a:ext cx="10963373" cy="1004711"/>
          </a:xfrm>
        </p:spPr>
        <p:txBody>
          <a:bodyPr>
            <a:noAutofit/>
          </a:bodyPr>
          <a:lstStyle/>
          <a:p>
            <a:pPr algn="ctr"/>
            <a:r>
              <a:rPr lang="en-GB" sz="2400" dirty="0">
                <a:solidFill>
                  <a:srgbClr val="000000"/>
                </a:solidFill>
              </a:rPr>
              <a:t>A more recent meta-analysis (2014) of 22 RCTs also showed no significant effect of </a:t>
            </a:r>
            <a:r>
              <a:rPr lang="en-GB" sz="2400" dirty="0" err="1">
                <a:solidFill>
                  <a:srgbClr val="000000"/>
                </a:solidFill>
              </a:rPr>
              <a:t>TTh</a:t>
            </a:r>
            <a:r>
              <a:rPr lang="en-GB" sz="2400" dirty="0">
                <a:solidFill>
                  <a:srgbClr val="000000"/>
                </a:solidFill>
              </a:rPr>
              <a:t> on incidence of prostate cancer vs placebo</a:t>
            </a:r>
            <a:endParaRPr lang="en-US" sz="2400" dirty="0">
              <a:solidFill>
                <a:srgbClr val="000000"/>
              </a:solidFill>
            </a:endParaRPr>
          </a:p>
        </p:txBody>
      </p:sp>
      <p:sp>
        <p:nvSpPr>
          <p:cNvPr id="3" name="Content Placeholder 2"/>
          <p:cNvSpPr>
            <a:spLocks noGrp="1"/>
          </p:cNvSpPr>
          <p:nvPr>
            <p:ph idx="1"/>
          </p:nvPr>
        </p:nvSpPr>
        <p:spPr>
          <a:xfrm>
            <a:off x="490194" y="1157556"/>
            <a:ext cx="10605154" cy="2832374"/>
          </a:xfrm>
        </p:spPr>
        <p:txBody>
          <a:bodyPr>
            <a:normAutofit/>
          </a:bodyPr>
          <a:lstStyle/>
          <a:p>
            <a:pPr marL="0" indent="0" algn="ctr">
              <a:buNone/>
            </a:pPr>
            <a:r>
              <a:rPr lang="en-GB" sz="1400" b="1" u="sng" dirty="0">
                <a:solidFill>
                  <a:srgbClr val="000000"/>
                </a:solidFill>
              </a:rPr>
              <a:t>Cui et al. The effect of testosterone replacement therapy on prostate cancer: a systematic review and meta-analysis. </a:t>
            </a:r>
          </a:p>
          <a:p>
            <a:pPr marL="0" indent="0" algn="ctr">
              <a:buNone/>
            </a:pPr>
            <a:r>
              <a:rPr lang="en-GB" sz="1200" b="1" i="1" u="sng" dirty="0">
                <a:solidFill>
                  <a:srgbClr val="000000"/>
                </a:solidFill>
              </a:rPr>
              <a:t>Prostate Cancer and Prostatic Disease (2014) 17, 132–143</a:t>
            </a:r>
          </a:p>
          <a:p>
            <a:pPr marL="0" indent="0" algn="ctr">
              <a:buNone/>
            </a:pPr>
            <a:endParaRPr lang="en-GB" sz="500" b="1" i="1" dirty="0">
              <a:solidFill>
                <a:srgbClr val="000000"/>
              </a:solidFill>
            </a:endParaRPr>
          </a:p>
          <a:p>
            <a:pPr lvl="1">
              <a:buClr>
                <a:srgbClr val="000000"/>
              </a:buClr>
              <a:buFont typeface="Calibri" panose="020F0502020204030204" pitchFamily="34" charset="0"/>
              <a:buChar char="-"/>
            </a:pPr>
            <a:r>
              <a:rPr lang="en-GB" sz="1400" dirty="0">
                <a:solidFill>
                  <a:srgbClr val="000000"/>
                </a:solidFill>
              </a:rPr>
              <a:t>Meta-analysis of 22 randomised controlled trials in men receiving </a:t>
            </a:r>
            <a:r>
              <a:rPr lang="en-GB" sz="1400" dirty="0" err="1">
                <a:solidFill>
                  <a:srgbClr val="000000"/>
                </a:solidFill>
              </a:rPr>
              <a:t>TTh</a:t>
            </a:r>
            <a:r>
              <a:rPr lang="en-GB" sz="1400" dirty="0">
                <a:solidFill>
                  <a:srgbClr val="000000"/>
                </a:solidFill>
              </a:rPr>
              <a:t>^ or placebo</a:t>
            </a:r>
          </a:p>
          <a:p>
            <a:pPr lvl="2">
              <a:buClr>
                <a:srgbClr val="000000"/>
              </a:buClr>
              <a:buFont typeface="Wingdings" panose="05000000000000000000" pitchFamily="2" charset="2"/>
              <a:buChar char="q"/>
            </a:pPr>
            <a:r>
              <a:rPr lang="en-GB" sz="1400" dirty="0">
                <a:solidFill>
                  <a:srgbClr val="000000"/>
                </a:solidFill>
              </a:rPr>
              <a:t>11 RCTs compared </a:t>
            </a:r>
            <a:r>
              <a:rPr lang="en-GB" sz="1400" dirty="0" err="1">
                <a:solidFill>
                  <a:srgbClr val="000000"/>
                </a:solidFill>
              </a:rPr>
              <a:t>TTh</a:t>
            </a:r>
            <a:r>
              <a:rPr lang="en-GB" sz="1400" dirty="0">
                <a:solidFill>
                  <a:srgbClr val="000000"/>
                </a:solidFill>
              </a:rPr>
              <a:t> vs Placebo over the short term (&lt;12 months)</a:t>
            </a:r>
          </a:p>
          <a:p>
            <a:pPr lvl="2">
              <a:buClr>
                <a:srgbClr val="000000"/>
              </a:buClr>
              <a:buFont typeface="Wingdings" panose="05000000000000000000" pitchFamily="2" charset="2"/>
              <a:buChar char="q"/>
            </a:pPr>
            <a:r>
              <a:rPr lang="en-GB" sz="1400" dirty="0">
                <a:solidFill>
                  <a:srgbClr val="000000"/>
                </a:solidFill>
              </a:rPr>
              <a:t>11 RCTs compared </a:t>
            </a:r>
            <a:r>
              <a:rPr lang="en-GB" sz="1400" dirty="0" err="1">
                <a:solidFill>
                  <a:srgbClr val="000000"/>
                </a:solidFill>
              </a:rPr>
              <a:t>TTh</a:t>
            </a:r>
            <a:r>
              <a:rPr lang="en-GB" sz="1400" dirty="0">
                <a:solidFill>
                  <a:srgbClr val="000000"/>
                </a:solidFill>
              </a:rPr>
              <a:t> vs placebo over the long term (12-36 months)</a:t>
            </a:r>
          </a:p>
          <a:p>
            <a:pPr lvl="1">
              <a:buClr>
                <a:srgbClr val="000000"/>
              </a:buClr>
              <a:buFont typeface="Calibri" panose="020F0502020204030204" pitchFamily="34" charset="0"/>
              <a:buChar char="-"/>
            </a:pPr>
            <a:r>
              <a:rPr lang="en-GB" sz="1400" dirty="0">
                <a:solidFill>
                  <a:srgbClr val="000000"/>
                </a:solidFill>
              </a:rPr>
              <a:t>For all 22 RCTs, no patients had prostate enlargement at baseline, all had normal PSA levels at baseline, and no patient had suspected or confirmed diagnosis of prostate cancer at study entry</a:t>
            </a:r>
          </a:p>
          <a:p>
            <a:pPr lvl="1">
              <a:buClr>
                <a:srgbClr val="000000"/>
              </a:buClr>
              <a:buFont typeface="Calibri" panose="020F0502020204030204" pitchFamily="34" charset="0"/>
              <a:buChar char="-"/>
            </a:pPr>
            <a:r>
              <a:rPr lang="en-GB" sz="1400" dirty="0">
                <a:solidFill>
                  <a:srgbClr val="000000"/>
                </a:solidFill>
              </a:rPr>
              <a:t>Objective of the study was to evaluate the effect of testosterone therapy on incidence of prostate cancer</a:t>
            </a:r>
          </a:p>
          <a:p>
            <a:pPr lvl="1">
              <a:buClr>
                <a:srgbClr val="000000"/>
              </a:buClr>
              <a:buFont typeface="Calibri" panose="020F0502020204030204" pitchFamily="34" charset="0"/>
              <a:buChar char="-"/>
            </a:pPr>
            <a:r>
              <a:rPr lang="en-GB" sz="1400" dirty="0">
                <a:solidFill>
                  <a:srgbClr val="000000"/>
                </a:solidFill>
              </a:rPr>
              <a:t>No significant effect of </a:t>
            </a:r>
            <a:r>
              <a:rPr lang="en-GB" sz="1400" dirty="0" err="1">
                <a:solidFill>
                  <a:srgbClr val="000000"/>
                </a:solidFill>
              </a:rPr>
              <a:t>TTh</a:t>
            </a:r>
            <a:r>
              <a:rPr lang="en-GB" sz="1400" dirty="0">
                <a:solidFill>
                  <a:srgbClr val="000000"/>
                </a:solidFill>
              </a:rPr>
              <a:t> on the incidence of prostate cancer, compared with placebo.</a:t>
            </a:r>
          </a:p>
        </p:txBody>
      </p:sp>
      <p:graphicFrame>
        <p:nvGraphicFramePr>
          <p:cNvPr id="6" name="Table 5"/>
          <p:cNvGraphicFramePr>
            <a:graphicFrameLocks noGrp="1"/>
          </p:cNvGraphicFramePr>
          <p:nvPr/>
        </p:nvGraphicFramePr>
        <p:xfrm>
          <a:off x="1987934" y="4180129"/>
          <a:ext cx="7533138" cy="963462"/>
        </p:xfrm>
        <a:graphic>
          <a:graphicData uri="http://schemas.openxmlformats.org/drawingml/2006/table">
            <a:tbl>
              <a:tblPr firstRow="1" bandRow="1">
                <a:tableStyleId>{5C22544A-7EE6-4342-B048-85BDC9FD1C3A}</a:tableStyleId>
              </a:tblPr>
              <a:tblGrid>
                <a:gridCol w="1394446">
                  <a:extLst>
                    <a:ext uri="{9D8B030D-6E8A-4147-A177-3AD203B41FA5}">
                      <a16:colId xmlns:a16="http://schemas.microsoft.com/office/drawing/2014/main" val="20000"/>
                    </a:ext>
                  </a:extLst>
                </a:gridCol>
                <a:gridCol w="1534673">
                  <a:extLst>
                    <a:ext uri="{9D8B030D-6E8A-4147-A177-3AD203B41FA5}">
                      <a16:colId xmlns:a16="http://schemas.microsoft.com/office/drawing/2014/main" val="20002"/>
                    </a:ext>
                  </a:extLst>
                </a:gridCol>
                <a:gridCol w="1534673">
                  <a:extLst>
                    <a:ext uri="{9D8B030D-6E8A-4147-A177-3AD203B41FA5}">
                      <a16:colId xmlns:a16="http://schemas.microsoft.com/office/drawing/2014/main" val="20003"/>
                    </a:ext>
                  </a:extLst>
                </a:gridCol>
                <a:gridCol w="1534673">
                  <a:extLst>
                    <a:ext uri="{9D8B030D-6E8A-4147-A177-3AD203B41FA5}">
                      <a16:colId xmlns:a16="http://schemas.microsoft.com/office/drawing/2014/main" val="20004"/>
                    </a:ext>
                  </a:extLst>
                </a:gridCol>
                <a:gridCol w="1534673">
                  <a:extLst>
                    <a:ext uri="{9D8B030D-6E8A-4147-A177-3AD203B41FA5}">
                      <a16:colId xmlns:a16="http://schemas.microsoft.com/office/drawing/2014/main" val="20005"/>
                    </a:ext>
                  </a:extLst>
                </a:gridCol>
              </a:tblGrid>
              <a:tr h="185542">
                <a:tc rowSpan="2">
                  <a:txBody>
                    <a:bodyPr/>
                    <a:lstStyle/>
                    <a:p>
                      <a:pPr algn="ctr"/>
                      <a:r>
                        <a:rPr lang="en-GB" sz="1100" dirty="0">
                          <a:solidFill>
                            <a:schemeClr val="accent5"/>
                          </a:solidFill>
                        </a:rPr>
                        <a:t>Event</a:t>
                      </a:r>
                    </a:p>
                  </a:txBody>
                  <a:tcPr anchor="ctr">
                    <a:lnL w="12700" cap="flat" cmpd="sng" algn="ctr">
                      <a:solidFill>
                        <a:srgbClr val="00A8E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00A8E1"/>
                    </a:solidFill>
                  </a:tcPr>
                </a:tc>
                <a:tc gridSpan="2">
                  <a:txBody>
                    <a:bodyPr/>
                    <a:lstStyle/>
                    <a:p>
                      <a:pPr algn="ctr"/>
                      <a:r>
                        <a:rPr lang="en-GB" sz="1100" dirty="0">
                          <a:solidFill>
                            <a:schemeClr val="accent5"/>
                          </a:solidFill>
                        </a:rPr>
                        <a:t>Short-term studies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A8E1"/>
                    </a:solidFill>
                  </a:tcPr>
                </a:tc>
                <a:tc hMerge="1">
                  <a:txBody>
                    <a:bodyPr/>
                    <a:lstStyle/>
                    <a:p>
                      <a:pPr algn="ctr"/>
                      <a:endParaRPr lang="en-GB" sz="1600" dirty="0"/>
                    </a:p>
                  </a:txBody>
                  <a:tcPr/>
                </a:tc>
                <a:tc gridSpan="2">
                  <a:txBody>
                    <a:bodyPr/>
                    <a:lstStyle/>
                    <a:p>
                      <a:pPr algn="ctr"/>
                      <a:r>
                        <a:rPr lang="en-GB" sz="1100" dirty="0">
                          <a:solidFill>
                            <a:schemeClr val="accent5"/>
                          </a:solidFill>
                        </a:rPr>
                        <a:t>Long-term</a:t>
                      </a:r>
                      <a:r>
                        <a:rPr lang="en-GB" sz="1100" baseline="0" dirty="0">
                          <a:solidFill>
                            <a:schemeClr val="accent5"/>
                          </a:solidFill>
                        </a:rPr>
                        <a:t> studies **</a:t>
                      </a:r>
                      <a:endParaRPr lang="en-GB" sz="1100" dirty="0">
                        <a:solidFill>
                          <a:schemeClr val="accent5"/>
                        </a:solidFill>
                      </a:endParaRPr>
                    </a:p>
                  </a:txBody>
                  <a:tcPr anchor="ctr">
                    <a:lnL w="12700" cap="flat" cmpd="sng" algn="ctr">
                      <a:solidFill>
                        <a:schemeClr val="bg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A8E1"/>
                    </a:solidFill>
                  </a:tcPr>
                </a:tc>
                <a:tc hMerge="1">
                  <a:txBody>
                    <a:bodyPr/>
                    <a:lstStyle/>
                    <a:p>
                      <a:pPr algn="ctr"/>
                      <a:endParaRPr lang="en-GB" sz="1600" dirty="0"/>
                    </a:p>
                  </a:txBody>
                  <a:tcPr/>
                </a:tc>
                <a:extLst>
                  <a:ext uri="{0D108BD9-81ED-4DB2-BD59-A6C34878D82A}">
                    <a16:rowId xmlns:a16="http://schemas.microsoft.com/office/drawing/2014/main" val="10000"/>
                  </a:ext>
                </a:extLst>
              </a:tr>
              <a:tr h="185542">
                <a:tc vMerge="1">
                  <a:txBody>
                    <a:bodyPr/>
                    <a:lstStyle/>
                    <a:p>
                      <a:endParaRPr lang="en-GB"/>
                    </a:p>
                  </a:txBody>
                  <a:tcPr/>
                </a:tc>
                <a:tc>
                  <a:txBody>
                    <a:bodyPr/>
                    <a:lstStyle/>
                    <a:p>
                      <a:pPr algn="ctr"/>
                      <a:r>
                        <a:rPr lang="en-GB" sz="1100" b="1" dirty="0">
                          <a:solidFill>
                            <a:schemeClr val="accent5"/>
                          </a:solidFill>
                        </a:rPr>
                        <a:t>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00A8E1"/>
                    </a:solidFill>
                  </a:tcPr>
                </a:tc>
                <a:tc>
                  <a:txBody>
                    <a:bodyPr/>
                    <a:lstStyle/>
                    <a:p>
                      <a:pPr algn="ctr"/>
                      <a:r>
                        <a:rPr lang="en-GB" sz="1100" b="1" dirty="0">
                          <a:solidFill>
                            <a:schemeClr val="accent5"/>
                          </a:solidFill>
                        </a:rPr>
                        <a:t>95% CI</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00A8E1"/>
                    </a:solidFill>
                  </a:tcPr>
                </a:tc>
                <a:tc>
                  <a:txBody>
                    <a:bodyPr/>
                    <a:lstStyle/>
                    <a:p>
                      <a:pPr algn="ctr"/>
                      <a:r>
                        <a:rPr lang="en-GB" sz="1100" b="1" dirty="0">
                          <a:solidFill>
                            <a:schemeClr val="accent5"/>
                          </a:solidFill>
                        </a:rPr>
                        <a:t>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00A8E1"/>
                    </a:solidFill>
                  </a:tcPr>
                </a:tc>
                <a:tc>
                  <a:txBody>
                    <a:bodyPr/>
                    <a:lstStyle/>
                    <a:p>
                      <a:pPr algn="ctr"/>
                      <a:r>
                        <a:rPr lang="en-GB" sz="1100" b="1" dirty="0">
                          <a:solidFill>
                            <a:schemeClr val="accent5"/>
                          </a:solidFill>
                        </a:rPr>
                        <a:t>95% CI</a:t>
                      </a:r>
                    </a:p>
                  </a:txBody>
                  <a:tcPr anchor="ctr">
                    <a:lnL w="12700" cap="flat" cmpd="sng" algn="ctr">
                      <a:solidFill>
                        <a:schemeClr val="bg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rgbClr val="00A8E1"/>
                    </a:solidFill>
                  </a:tcPr>
                </a:tc>
                <a:extLst>
                  <a:ext uri="{0D108BD9-81ED-4DB2-BD59-A6C34878D82A}">
                    <a16:rowId xmlns:a16="http://schemas.microsoft.com/office/drawing/2014/main" val="10001"/>
                  </a:ext>
                </a:extLst>
              </a:tr>
              <a:tr h="445302">
                <a:tc>
                  <a:txBody>
                    <a:bodyPr/>
                    <a:lstStyle/>
                    <a:p>
                      <a:pPr marL="0" indent="0">
                        <a:buFont typeface="Arial" panose="020B0604020202020204" pitchFamily="34" charset="0"/>
                        <a:buNone/>
                      </a:pPr>
                      <a:r>
                        <a:rPr lang="en-GB" sz="1100" b="1" dirty="0">
                          <a:solidFill>
                            <a:schemeClr val="accent5"/>
                          </a:solidFill>
                        </a:rPr>
                        <a:t>Prostate cancer</a:t>
                      </a:r>
                    </a:p>
                  </a:txBody>
                  <a:tcP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chemeClr val="bg1"/>
                    </a:solidFill>
                  </a:tcPr>
                </a:tc>
                <a:tc>
                  <a:txBody>
                    <a:bodyPr/>
                    <a:lstStyle/>
                    <a:p>
                      <a:pPr algn="ctr"/>
                      <a:r>
                        <a:rPr lang="en-GB" sz="1100" dirty="0">
                          <a:solidFill>
                            <a:schemeClr val="accent5"/>
                          </a:solidFill>
                        </a:rPr>
                        <a:t>1.10</a:t>
                      </a:r>
                    </a:p>
                    <a:p>
                      <a:pPr algn="ctr"/>
                      <a:endParaRPr lang="en-GB" sz="1100" dirty="0">
                        <a:solidFill>
                          <a:schemeClr val="accent5"/>
                        </a:solidFill>
                      </a:endParaRPr>
                    </a:p>
                  </a:txBody>
                  <a:tcP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chemeClr val="bg1"/>
                    </a:solidFill>
                  </a:tcPr>
                </a:tc>
                <a:tc>
                  <a:txBody>
                    <a:bodyPr/>
                    <a:lstStyle/>
                    <a:p>
                      <a:pPr algn="ctr"/>
                      <a:r>
                        <a:rPr lang="en-GB" sz="1100" dirty="0">
                          <a:solidFill>
                            <a:schemeClr val="accent5"/>
                          </a:solidFill>
                        </a:rPr>
                        <a:t>0.26,</a:t>
                      </a:r>
                      <a:r>
                        <a:rPr lang="en-GB" sz="1100" baseline="0" dirty="0">
                          <a:solidFill>
                            <a:schemeClr val="accent5"/>
                          </a:solidFill>
                        </a:rPr>
                        <a:t> 4.65</a:t>
                      </a:r>
                    </a:p>
                  </a:txBody>
                  <a:tcP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chemeClr val="bg1"/>
                    </a:solidFill>
                  </a:tcPr>
                </a:tc>
                <a:tc>
                  <a:txBody>
                    <a:bodyPr/>
                    <a:lstStyle/>
                    <a:p>
                      <a:pPr algn="ctr"/>
                      <a:r>
                        <a:rPr lang="en-GB" sz="1100" dirty="0">
                          <a:solidFill>
                            <a:schemeClr val="accent5"/>
                          </a:solidFill>
                        </a:rPr>
                        <a:t>3.06</a:t>
                      </a:r>
                    </a:p>
                    <a:p>
                      <a:pPr algn="ctr"/>
                      <a:endParaRPr lang="en-GB" sz="1100" dirty="0">
                        <a:solidFill>
                          <a:schemeClr val="accent5"/>
                        </a:solidFill>
                      </a:endParaRPr>
                    </a:p>
                  </a:txBody>
                  <a:tcP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chemeClr val="bg1"/>
                    </a:solidFill>
                  </a:tcPr>
                </a:tc>
                <a:tc>
                  <a:txBody>
                    <a:bodyPr/>
                    <a:lstStyle/>
                    <a:p>
                      <a:pPr algn="ctr"/>
                      <a:r>
                        <a:rPr lang="en-GB" sz="1100" dirty="0">
                          <a:solidFill>
                            <a:schemeClr val="accent5"/>
                          </a:solidFill>
                        </a:rPr>
                        <a:t>0.12, 76.70</a:t>
                      </a:r>
                    </a:p>
                    <a:p>
                      <a:pPr algn="ctr"/>
                      <a:endParaRPr lang="en-GB" sz="1100" dirty="0">
                        <a:solidFill>
                          <a:schemeClr val="accent5"/>
                        </a:solidFill>
                      </a:endParaRPr>
                    </a:p>
                  </a:txBody>
                  <a:tcP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7" name="Rectangle 6"/>
          <p:cNvSpPr/>
          <p:nvPr/>
        </p:nvSpPr>
        <p:spPr>
          <a:xfrm>
            <a:off x="1591619" y="5954833"/>
            <a:ext cx="5732585"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CI, confidence interval; </a:t>
            </a:r>
            <a:r>
              <a:rPr kumimoji="0" lang="en-US" sz="8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pCA</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prostate cancer; OR, Odds Ratio; </a:t>
            </a:r>
            <a:r>
              <a:rPr kumimoji="0" lang="en-US" sz="8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testosterone therapy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1. Cui Y et al. </a:t>
            </a:r>
            <a:r>
              <a:rPr kumimoji="0" lang="en-US" sz="8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Prostate Cancer Prostatic Dis </a:t>
            </a: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2014; 17: 132–43.</a:t>
            </a:r>
          </a:p>
        </p:txBody>
      </p:sp>
      <p:sp>
        <p:nvSpPr>
          <p:cNvPr id="9" name="TextBox 8">
            <a:extLst>
              <a:ext uri="{FF2B5EF4-FFF2-40B4-BE49-F238E27FC236}">
                <a16:creationId xmlns:a16="http://schemas.microsoft.com/office/drawing/2014/main" id="{4F620F08-C708-4371-BBA8-CE836364ABEE}"/>
              </a:ext>
            </a:extLst>
          </p:cNvPr>
          <p:cNvSpPr txBox="1"/>
          <p:nvPr/>
        </p:nvSpPr>
        <p:spPr>
          <a:xfrm>
            <a:off x="2999951" y="5325171"/>
            <a:ext cx="5003405" cy="25391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000000"/>
                </a:solidFill>
                <a:effectLst/>
                <a:uLnTx/>
                <a:uFillTx/>
                <a:latin typeface="Poppins Light"/>
                <a:ea typeface="+mn-ea"/>
                <a:cs typeface="+mn-cs"/>
              </a:rPr>
              <a:t>Adapted from </a:t>
            </a:r>
            <a:r>
              <a:rPr kumimoji="0" lang="it-IT" sz="1050" b="1" i="0" u="none" strike="noStrike" kern="1200" cap="none" spc="0" normalizeH="0" baseline="0" noProof="0" dirty="0">
                <a:ln>
                  <a:noFill/>
                </a:ln>
                <a:solidFill>
                  <a:srgbClr val="000000"/>
                </a:solidFill>
                <a:effectLst/>
                <a:uLnTx/>
                <a:uFillTx/>
                <a:latin typeface="Poppins Light"/>
                <a:ea typeface="+mn-ea"/>
                <a:cs typeface="+mn-cs"/>
              </a:rPr>
              <a:t>Cui Y et al. Prostate Cancer Prostatic Dis 2014; 17: 132–43.</a:t>
            </a:r>
            <a:endParaRPr kumimoji="0" lang="en-GB" sz="1050" b="1"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10" name="Rectangle 9">
            <a:extLst>
              <a:ext uri="{FF2B5EF4-FFF2-40B4-BE49-F238E27FC236}">
                <a16:creationId xmlns:a16="http://schemas.microsoft.com/office/drawing/2014/main" id="{2C90DD5C-0CB9-4B8B-861D-E57FCBFFE588}"/>
              </a:ext>
            </a:extLst>
          </p:cNvPr>
          <p:cNvSpPr/>
          <p:nvPr/>
        </p:nvSpPr>
        <p:spPr>
          <a:xfrm>
            <a:off x="7909090" y="5939444"/>
            <a:ext cx="3627548" cy="369332"/>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Oral, transdermal or injectable T therapy</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Data from 5 RCTs (n = 1168). ** Data from 3 RCTs (n=379)</a:t>
            </a:r>
          </a:p>
        </p:txBody>
      </p:sp>
    </p:spTree>
    <p:extLst>
      <p:ext uri="{BB962C8B-B14F-4D97-AF65-F5344CB8AC3E}">
        <p14:creationId xmlns:p14="http://schemas.microsoft.com/office/powerpoint/2010/main" val="2312729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9879" y="4031267"/>
            <a:ext cx="10369482" cy="1146740"/>
          </a:xfrm>
          <a:prstGeom prst="rect">
            <a:avLst/>
          </a:prstGeom>
          <a:solidFill>
            <a:srgbClr val="4EA5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6EAB"/>
              </a:solidFill>
              <a:effectLst/>
              <a:uLnTx/>
              <a:uFillTx/>
              <a:latin typeface="Arial"/>
              <a:ea typeface="+mn-ea"/>
              <a:cs typeface="+mn-cs"/>
            </a:endParaRPr>
          </a:p>
        </p:txBody>
      </p:sp>
      <p:sp>
        <p:nvSpPr>
          <p:cNvPr id="2" name="Title 1"/>
          <p:cNvSpPr>
            <a:spLocks noGrp="1"/>
          </p:cNvSpPr>
          <p:nvPr>
            <p:ph type="title"/>
          </p:nvPr>
        </p:nvSpPr>
        <p:spPr>
          <a:xfrm>
            <a:off x="386498" y="281764"/>
            <a:ext cx="10840825" cy="697609"/>
          </a:xfrm>
        </p:spPr>
        <p:txBody>
          <a:bodyPr>
            <a:noAutofit/>
          </a:bodyPr>
          <a:lstStyle/>
          <a:p>
            <a:pPr algn="ctr"/>
            <a:r>
              <a:rPr lang="en-US" sz="3600" dirty="0">
                <a:solidFill>
                  <a:srgbClr val="000000"/>
                </a:solidFill>
              </a:rPr>
              <a:t>What do the Guidelines say about </a:t>
            </a:r>
            <a:r>
              <a:rPr lang="en-US" sz="3600" dirty="0" err="1">
                <a:solidFill>
                  <a:srgbClr val="000000"/>
                </a:solidFill>
              </a:rPr>
              <a:t>TTh</a:t>
            </a:r>
            <a:r>
              <a:rPr lang="en-US" sz="3600" dirty="0">
                <a:solidFill>
                  <a:srgbClr val="000000"/>
                </a:solidFill>
              </a:rPr>
              <a:t> and risk of prostate cancer?</a:t>
            </a:r>
          </a:p>
        </p:txBody>
      </p:sp>
      <p:sp>
        <p:nvSpPr>
          <p:cNvPr id="3" name="Content Placeholder 2"/>
          <p:cNvSpPr>
            <a:spLocks noGrp="1"/>
          </p:cNvSpPr>
          <p:nvPr>
            <p:ph idx="1"/>
          </p:nvPr>
        </p:nvSpPr>
        <p:spPr>
          <a:xfrm>
            <a:off x="386498" y="1610834"/>
            <a:ext cx="10840825" cy="2427315"/>
          </a:xfrm>
        </p:spPr>
        <p:txBody>
          <a:bodyPr>
            <a:normAutofit/>
          </a:bodyPr>
          <a:lstStyle/>
          <a:p>
            <a:pPr marL="182563" indent="-182563">
              <a:spcAft>
                <a:spcPts val="600"/>
              </a:spcAft>
              <a:buClrTx/>
            </a:pPr>
            <a:r>
              <a:rPr lang="en-US" sz="1600" dirty="0">
                <a:solidFill>
                  <a:schemeClr val="accent5"/>
                </a:solidFill>
              </a:rPr>
              <a:t>The Endocrine Society state that </a:t>
            </a:r>
            <a:r>
              <a:rPr lang="en-GB" sz="1600" dirty="0">
                <a:solidFill>
                  <a:schemeClr val="accent5"/>
                </a:solidFill>
              </a:rPr>
              <a:t>the relationship between T administration and the risk of prostate cancer remains poorly understood and that no RCT has been long enough or large enough to have adequate statistical power to determine whether T administration increases the risk of prostate cancer</a:t>
            </a:r>
            <a:r>
              <a:rPr lang="en-GB" sz="1600" baseline="30000" dirty="0">
                <a:solidFill>
                  <a:schemeClr val="accent5"/>
                </a:solidFill>
              </a:rPr>
              <a:t>5</a:t>
            </a:r>
          </a:p>
          <a:p>
            <a:pPr marL="182563" indent="-182563">
              <a:spcAft>
                <a:spcPts val="600"/>
              </a:spcAft>
              <a:buClrTx/>
            </a:pPr>
            <a:r>
              <a:rPr lang="en-GB" sz="1600" dirty="0">
                <a:solidFill>
                  <a:schemeClr val="accent5"/>
                </a:solidFill>
              </a:rPr>
              <a:t>The EAU Guidelines state that most recent studies indicate that testosterone therapy does not increase the risk of prostate cancer, but long-term follow-up data are not yet available</a:t>
            </a:r>
            <a:r>
              <a:rPr lang="en-GB" sz="1600" baseline="30000" dirty="0">
                <a:solidFill>
                  <a:schemeClr val="accent5"/>
                </a:solidFill>
              </a:rPr>
              <a:t>1</a:t>
            </a:r>
          </a:p>
          <a:p>
            <a:pPr marL="182563" indent="-182563">
              <a:spcAft>
                <a:spcPts val="600"/>
              </a:spcAft>
              <a:buClrTx/>
            </a:pPr>
            <a:r>
              <a:rPr lang="en-US" sz="1600" dirty="0">
                <a:solidFill>
                  <a:schemeClr val="accent5"/>
                </a:solidFill>
              </a:rPr>
              <a:t>Other guidelines from the BSSM,</a:t>
            </a:r>
            <a:r>
              <a:rPr lang="en-US" sz="1600" baseline="30000" dirty="0">
                <a:solidFill>
                  <a:schemeClr val="accent5"/>
                </a:solidFill>
              </a:rPr>
              <a:t>2</a:t>
            </a:r>
            <a:r>
              <a:rPr lang="en-US" sz="1600" dirty="0">
                <a:solidFill>
                  <a:schemeClr val="accent5"/>
                </a:solidFill>
              </a:rPr>
              <a:t> ICSM,</a:t>
            </a:r>
            <a:r>
              <a:rPr lang="en-US" sz="1600" baseline="30000" dirty="0">
                <a:solidFill>
                  <a:schemeClr val="accent5"/>
                </a:solidFill>
              </a:rPr>
              <a:t>3</a:t>
            </a:r>
            <a:r>
              <a:rPr lang="en-US" sz="1600" dirty="0">
                <a:solidFill>
                  <a:schemeClr val="accent5"/>
                </a:solidFill>
              </a:rPr>
              <a:t> ISSM,</a:t>
            </a:r>
            <a:r>
              <a:rPr lang="en-US" sz="1600" baseline="30000" dirty="0">
                <a:solidFill>
                  <a:schemeClr val="accent5"/>
                </a:solidFill>
              </a:rPr>
              <a:t>4</a:t>
            </a:r>
            <a:r>
              <a:rPr lang="en-US" sz="1600" dirty="0">
                <a:solidFill>
                  <a:schemeClr val="accent5"/>
                </a:solidFill>
              </a:rPr>
              <a:t> and ISSAM</a:t>
            </a:r>
            <a:r>
              <a:rPr lang="en-US" sz="1600" baseline="30000" dirty="0">
                <a:solidFill>
                  <a:schemeClr val="accent5"/>
                </a:solidFill>
              </a:rPr>
              <a:t>6</a:t>
            </a:r>
            <a:r>
              <a:rPr lang="en-US" sz="1600" dirty="0">
                <a:solidFill>
                  <a:schemeClr val="accent5"/>
                </a:solidFill>
              </a:rPr>
              <a:t> conclude that </a:t>
            </a:r>
            <a:r>
              <a:rPr lang="en-US" sz="1600" b="1" dirty="0">
                <a:solidFill>
                  <a:schemeClr val="accent5"/>
                </a:solidFill>
              </a:rPr>
              <a:t>there is no compelling evidence that T therapy is associated with an increased risk of </a:t>
            </a:r>
            <a:r>
              <a:rPr lang="en-US" sz="1600" b="1" dirty="0" err="1">
                <a:solidFill>
                  <a:schemeClr val="accent5"/>
                </a:solidFill>
              </a:rPr>
              <a:t>pCA</a:t>
            </a:r>
            <a:endParaRPr lang="en-US" sz="1600" b="1" dirty="0">
              <a:solidFill>
                <a:schemeClr val="accent5"/>
              </a:solidFill>
            </a:endParaRPr>
          </a:p>
          <a:p>
            <a:pPr marL="0" indent="0" algn="ctr">
              <a:spcAft>
                <a:spcPts val="600"/>
              </a:spcAft>
              <a:buNone/>
            </a:pPr>
            <a:endParaRPr lang="en-US" sz="1600" i="1" dirty="0">
              <a:solidFill>
                <a:schemeClr val="tx1"/>
              </a:solidFill>
            </a:endParaRPr>
          </a:p>
        </p:txBody>
      </p:sp>
      <p:sp>
        <p:nvSpPr>
          <p:cNvPr id="4" name="TextBox 3"/>
          <p:cNvSpPr txBox="1"/>
          <p:nvPr/>
        </p:nvSpPr>
        <p:spPr>
          <a:xfrm>
            <a:off x="1606237" y="5851804"/>
            <a:ext cx="9873351" cy="5693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mn-cs"/>
              </a:rPr>
              <a:t>1.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GR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Guidelines of Male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Hypogonadism</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European Association of Urology 2015. Available at: https://uroweb.org/wp-content/uploads/18-Male-Hypogonadism_LR1.pdf Accessed February 2019. 2. Hackett G,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2017;14:1504-1523. 3.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Khera</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M,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Adaikan</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G,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Buvat</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J,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a:t>
            </a:r>
            <a:r>
              <a:rPr kumimoji="0" lang="is-IS" sz="8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is-IS" sz="800" b="0" i="0" u="none" strike="noStrike" kern="1200" cap="none" spc="0" normalizeH="0" baseline="0" noProof="0" dirty="0">
                <a:ln>
                  <a:noFill/>
                </a:ln>
                <a:solidFill>
                  <a:srgbClr val="000000"/>
                </a:solidFill>
                <a:effectLst/>
                <a:uLnTx/>
                <a:uFillTx/>
                <a:latin typeface="Poppins Light"/>
                <a:ea typeface="+mn-ea"/>
                <a:cs typeface="+mn-cs"/>
              </a:rPr>
              <a:t>2016;13:1787-1804. 4. </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Dean JD, McMahon CG,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Guay</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AT,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2015;12:1660-1686. 5.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Bhasin</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S, Cunningham GR, Hayes FJ,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J Clin </a:t>
            </a:r>
            <a:r>
              <a:rPr kumimoji="0" lang="en-US" sz="800" b="0" i="1" u="none" strike="noStrike" kern="1200" cap="none" spc="0" normalizeH="0" baseline="0" noProof="0" dirty="0" err="1">
                <a:ln>
                  <a:noFill/>
                </a:ln>
                <a:solidFill>
                  <a:srgbClr val="000000"/>
                </a:solidFill>
                <a:effectLst/>
                <a:uLnTx/>
                <a:uFillTx/>
                <a:latin typeface="Poppins Light"/>
                <a:ea typeface="+mn-ea"/>
                <a:cs typeface="+mn-cs"/>
              </a:rPr>
              <a:t>Endocrinol</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 Metab </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2010;</a:t>
            </a:r>
            <a:r>
              <a:rPr kumimoji="0" lang="it-IT" sz="800" b="0" i="0" u="none" strike="noStrike" kern="1200" cap="none" spc="0" normalizeH="0" baseline="0" noProof="0" dirty="0">
                <a:ln>
                  <a:noFill/>
                </a:ln>
                <a:solidFill>
                  <a:srgbClr val="000000"/>
                </a:solidFill>
                <a:effectLst/>
                <a:uLnTx/>
                <a:uFillTx/>
                <a:latin typeface="Poppins Light"/>
                <a:ea typeface="+mn-ea"/>
                <a:cs typeface="+mn-cs"/>
              </a:rPr>
              <a:t>95:2536-2559. 6.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Lunenfeld</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B,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Mskhalaya</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G,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Zitzmann</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M,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800" b="0" i="1" u="none" strike="noStrike" kern="1200" cap="none" spc="0" normalizeH="0" baseline="0" noProof="0" dirty="0">
                <a:ln>
                  <a:noFill/>
                </a:ln>
                <a:solidFill>
                  <a:srgbClr val="000000"/>
                </a:solidFill>
                <a:effectLst/>
                <a:uLnTx/>
                <a:uFillTx/>
                <a:latin typeface="Poppins Light"/>
                <a:ea typeface="+mn-ea"/>
                <a:cs typeface="+mn-cs"/>
              </a:rPr>
              <a:t>Aging Male </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2015;18:5-15.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prstClr val="white">
                  <a:lumMod val="50000"/>
                </a:prstClr>
              </a:solidFill>
              <a:effectLst/>
              <a:uLnTx/>
              <a:uFillTx/>
              <a:latin typeface="Arial"/>
              <a:ea typeface="+mn-ea"/>
              <a:cs typeface="+mn-cs"/>
            </a:endParaRPr>
          </a:p>
        </p:txBody>
      </p:sp>
      <p:sp>
        <p:nvSpPr>
          <p:cNvPr id="7" name="Content Placeholder 2">
            <a:extLst>
              <a:ext uri="{FF2B5EF4-FFF2-40B4-BE49-F238E27FC236}">
                <a16:creationId xmlns:a16="http://schemas.microsoft.com/office/drawing/2014/main" id="{AC523875-FE97-49AD-9E13-ACE2E29B84D1}"/>
              </a:ext>
            </a:extLst>
          </p:cNvPr>
          <p:cNvSpPr txBox="1">
            <a:spLocks/>
          </p:cNvSpPr>
          <p:nvPr/>
        </p:nvSpPr>
        <p:spPr>
          <a:xfrm>
            <a:off x="758860" y="4078331"/>
            <a:ext cx="10171520" cy="1182557"/>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1pPr>
            <a:lvl2pPr marL="742950" indent="-28575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2pPr>
            <a:lvl3pPr marL="11430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3pPr>
            <a:lvl4pPr marL="16002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4pPr>
            <a:lvl5pPr marL="20574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600"/>
              </a:spcAft>
              <a:buClr>
                <a:srgbClr val="454444"/>
              </a:buClr>
              <a:buSzTx/>
              <a:buFont typeface="Arial"/>
              <a:buNone/>
              <a:tabLst>
                <a:tab pos="3141663" algn="l"/>
              </a:tabLst>
              <a:defRPr/>
            </a:pPr>
            <a:r>
              <a:rPr kumimoji="0" lang="en-US" sz="1800" b="0" i="1" u="none" strike="noStrike" kern="1200" cap="none" spc="0" normalizeH="0" baseline="0" noProof="0" dirty="0">
                <a:ln>
                  <a:noFill/>
                </a:ln>
                <a:solidFill>
                  <a:srgbClr val="000000"/>
                </a:solidFill>
                <a:effectLst/>
                <a:uLnTx/>
                <a:uFillTx/>
                <a:latin typeface="Arial"/>
                <a:ea typeface="+mn-ea"/>
                <a:cs typeface="+mn-cs"/>
              </a:rPr>
              <a:t>“Careful assessment of the prostate before starting T therapy and regular monitoring for prostate disease once the patient is on T therapy remain essential. Early increases in PSA after initiation of T therapy could unmask an occult prostate carcinoma that was undetected at baseline.”</a:t>
            </a:r>
          </a:p>
          <a:p>
            <a:pPr marL="0" marR="0" lvl="0" indent="0" algn="ctr" defTabSz="457200" rtl="0" eaLnBrk="1" fontAlgn="auto" latinLnBrk="0" hangingPunct="1">
              <a:lnSpc>
                <a:spcPct val="100000"/>
              </a:lnSpc>
              <a:spcBef>
                <a:spcPct val="20000"/>
              </a:spcBef>
              <a:spcAft>
                <a:spcPts val="600"/>
              </a:spcAft>
              <a:buClr>
                <a:srgbClr val="454444"/>
              </a:buClr>
              <a:buSzTx/>
              <a:buFont typeface="Arial"/>
              <a:buNone/>
              <a:tabLst>
                <a:tab pos="3141663" algn="l"/>
              </a:tabLst>
              <a:defRPr/>
            </a:pPr>
            <a:endParaRPr kumimoji="0" lang="en-US" sz="2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457200" rtl="0" eaLnBrk="1" fontAlgn="auto" latinLnBrk="0" hangingPunct="1">
              <a:lnSpc>
                <a:spcPct val="100000"/>
              </a:lnSpc>
              <a:spcBef>
                <a:spcPct val="20000"/>
              </a:spcBef>
              <a:spcAft>
                <a:spcPts val="600"/>
              </a:spcAft>
              <a:buClr>
                <a:srgbClr val="454444"/>
              </a:buClr>
              <a:buSzTx/>
              <a:buFont typeface="Arial"/>
              <a:buNone/>
              <a:tabLst>
                <a:tab pos="3141663" algn="l"/>
              </a:tabLst>
              <a:defRPr/>
            </a:pPr>
            <a:r>
              <a:rPr kumimoji="0" lang="en-US" sz="1600" b="1" i="0" u="none" strike="noStrike" kern="1200" cap="none" spc="0" normalizeH="0" baseline="0" noProof="0" dirty="0">
                <a:ln>
                  <a:noFill/>
                </a:ln>
                <a:solidFill>
                  <a:srgbClr val="000000"/>
                </a:solidFill>
                <a:effectLst/>
                <a:uLnTx/>
                <a:uFillTx/>
                <a:latin typeface="Arial"/>
                <a:ea typeface="+mn-ea"/>
                <a:cs typeface="+mn-cs"/>
              </a:rPr>
              <a:t>BSSM Guidelines on Adult Testosterone Deficiency with Statements for UK Practice 2017</a:t>
            </a:r>
            <a:r>
              <a:rPr kumimoji="0" lang="en-US" sz="1600" b="1" i="0" u="none" strike="noStrike" kern="1200" cap="none" spc="0" normalizeH="0" baseline="30000" noProof="0" dirty="0">
                <a:ln>
                  <a:noFill/>
                </a:ln>
                <a:solidFill>
                  <a:srgbClr val="000000"/>
                </a:solidFill>
                <a:effectLst/>
                <a:uLnTx/>
                <a:uFillTx/>
                <a:latin typeface="Arial"/>
                <a:ea typeface="+mn-ea"/>
                <a:cs typeface="+mn-cs"/>
              </a:rPr>
              <a:t>2</a:t>
            </a: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457200" rtl="0" eaLnBrk="1" fontAlgn="auto" latinLnBrk="0" hangingPunct="1">
              <a:lnSpc>
                <a:spcPct val="100000"/>
              </a:lnSpc>
              <a:spcBef>
                <a:spcPct val="20000"/>
              </a:spcBef>
              <a:spcAft>
                <a:spcPts val="600"/>
              </a:spcAft>
              <a:buClr>
                <a:srgbClr val="454444"/>
              </a:buClr>
              <a:buSzTx/>
              <a:buFont typeface="Arial"/>
              <a:buNone/>
              <a:tabLst>
                <a:tab pos="3141663" algn="l"/>
              </a:tabLst>
              <a:defRPr/>
            </a:pPr>
            <a:endParaRPr kumimoji="0" lang="en-US" sz="2000" b="0" i="1" u="none" strike="noStrike" kern="1200" cap="none" spc="0" normalizeH="0" baseline="0" noProof="0" dirty="0">
              <a:ln>
                <a:noFill/>
              </a:ln>
              <a:solidFill>
                <a:srgbClr val="006EAB"/>
              </a:solidFill>
              <a:effectLst/>
              <a:uLnTx/>
              <a:uFillTx/>
              <a:latin typeface="Arial"/>
              <a:ea typeface="+mn-ea"/>
              <a:cs typeface="+mn-cs"/>
            </a:endParaRPr>
          </a:p>
        </p:txBody>
      </p:sp>
      <p:sp>
        <p:nvSpPr>
          <p:cNvPr id="8" name="TextBox 7">
            <a:extLst>
              <a:ext uri="{FF2B5EF4-FFF2-40B4-BE49-F238E27FC236}">
                <a16:creationId xmlns:a16="http://schemas.microsoft.com/office/drawing/2014/main" id="{A00327BA-3B76-4A69-AB4A-B0E6F6CE6463}"/>
              </a:ext>
            </a:extLst>
          </p:cNvPr>
          <p:cNvSpPr txBox="1"/>
          <p:nvPr/>
        </p:nvSpPr>
        <p:spPr>
          <a:xfrm>
            <a:off x="2403907" y="5405528"/>
            <a:ext cx="8823416" cy="44627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mn-cs"/>
              </a:rPr>
              <a:t>EAU, European Association of Urology; BSSM, British Society for Sexual Medicine; ICSM, International Consultation for Sexual Medicine;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mn-cs"/>
              </a:rPr>
              <a:t>ISSM, International Society of Sexual Medicine; ES, Endocrine Society; ISAAM, International Study of the Aging Male.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6EAB"/>
              </a:solidFill>
              <a:effectLst/>
              <a:uLnTx/>
              <a:uFillTx/>
              <a:latin typeface="Arial"/>
              <a:ea typeface="+mn-ea"/>
              <a:cs typeface="+mn-cs"/>
            </a:endParaRPr>
          </a:p>
        </p:txBody>
      </p:sp>
    </p:spTree>
    <p:extLst>
      <p:ext uri="{BB962C8B-B14F-4D97-AF65-F5344CB8AC3E}">
        <p14:creationId xmlns:p14="http://schemas.microsoft.com/office/powerpoint/2010/main" val="1376511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8E223-C354-4CC1-8BED-A1FA326CCFB8}"/>
              </a:ext>
            </a:extLst>
          </p:cNvPr>
          <p:cNvSpPr>
            <a:spLocks noGrp="1"/>
          </p:cNvSpPr>
          <p:nvPr>
            <p:ph type="title"/>
          </p:nvPr>
        </p:nvSpPr>
        <p:spPr>
          <a:xfrm>
            <a:off x="591685" y="297032"/>
            <a:ext cx="10635342" cy="883447"/>
          </a:xfrm>
        </p:spPr>
        <p:txBody>
          <a:bodyPr/>
          <a:lstStyle/>
          <a:p>
            <a:r>
              <a:rPr lang="en-GB" dirty="0">
                <a:solidFill>
                  <a:schemeClr val="accent5"/>
                </a:solidFill>
              </a:rPr>
              <a:t>Urological Evaluation</a:t>
            </a:r>
          </a:p>
        </p:txBody>
      </p:sp>
      <p:sp>
        <p:nvSpPr>
          <p:cNvPr id="3" name="Content Placeholder 2">
            <a:extLst>
              <a:ext uri="{FF2B5EF4-FFF2-40B4-BE49-F238E27FC236}">
                <a16:creationId xmlns:a16="http://schemas.microsoft.com/office/drawing/2014/main" id="{2483B0D6-3A7B-4E7D-A394-4ED86A060367}"/>
              </a:ext>
            </a:extLst>
          </p:cNvPr>
          <p:cNvSpPr>
            <a:spLocks noGrp="1"/>
          </p:cNvSpPr>
          <p:nvPr>
            <p:ph idx="1"/>
          </p:nvPr>
        </p:nvSpPr>
        <p:spPr>
          <a:xfrm>
            <a:off x="591685" y="1609469"/>
            <a:ext cx="10670268" cy="3990230"/>
          </a:xfrm>
        </p:spPr>
        <p:txBody>
          <a:bodyPr/>
          <a:lstStyle/>
          <a:p>
            <a:r>
              <a:rPr lang="en-GB" dirty="0">
                <a:solidFill>
                  <a:schemeClr val="accent5"/>
                </a:solidFill>
              </a:rPr>
              <a:t>Patients should be referred for further urological evaluation if they meet one of the following criteria:</a:t>
            </a:r>
          </a:p>
          <a:p>
            <a:pPr marL="0" indent="0">
              <a:buNone/>
            </a:pPr>
            <a:endParaRPr lang="en-GB" dirty="0">
              <a:solidFill>
                <a:schemeClr val="accent5"/>
              </a:solidFill>
            </a:endParaRPr>
          </a:p>
          <a:p>
            <a:pPr lvl="1"/>
            <a:r>
              <a:rPr lang="en-GB" dirty="0">
                <a:solidFill>
                  <a:schemeClr val="accent5"/>
                </a:solidFill>
              </a:rPr>
              <a:t>Unevaluated prostate nodule or induration</a:t>
            </a:r>
          </a:p>
          <a:p>
            <a:pPr lvl="1"/>
            <a:r>
              <a:rPr lang="en-GB" dirty="0">
                <a:solidFill>
                  <a:schemeClr val="accent5"/>
                </a:solidFill>
              </a:rPr>
              <a:t>Baseline PSA level higher than 4 ng/mL (or &gt;3 ng/mL in men at high risk of </a:t>
            </a:r>
            <a:r>
              <a:rPr lang="en-GB" dirty="0" err="1">
                <a:solidFill>
                  <a:schemeClr val="accent5"/>
                </a:solidFill>
              </a:rPr>
              <a:t>pCa</a:t>
            </a:r>
            <a:r>
              <a:rPr lang="en-GB" dirty="0">
                <a:solidFill>
                  <a:schemeClr val="accent5"/>
                </a:solidFill>
              </a:rPr>
              <a:t>, such as African Americans and those with first-degree relatives who have </a:t>
            </a:r>
            <a:r>
              <a:rPr lang="en-GB" dirty="0" err="1">
                <a:solidFill>
                  <a:schemeClr val="accent5"/>
                </a:solidFill>
              </a:rPr>
              <a:t>pCa</a:t>
            </a:r>
            <a:r>
              <a:rPr lang="en-GB" dirty="0">
                <a:solidFill>
                  <a:schemeClr val="accent5"/>
                </a:solidFill>
              </a:rPr>
              <a:t>)</a:t>
            </a:r>
          </a:p>
          <a:p>
            <a:pPr lvl="1"/>
            <a:r>
              <a:rPr lang="en-GB" dirty="0">
                <a:solidFill>
                  <a:schemeClr val="accent5"/>
                </a:solidFill>
              </a:rPr>
              <a:t>PSA increases &gt;1.4 ng/mL over any 1-year period after initiation of </a:t>
            </a:r>
            <a:r>
              <a:rPr lang="en-GB" dirty="0" err="1">
                <a:solidFill>
                  <a:schemeClr val="accent5"/>
                </a:solidFill>
              </a:rPr>
              <a:t>TTh</a:t>
            </a:r>
            <a:endParaRPr lang="en-GB" dirty="0">
              <a:solidFill>
                <a:schemeClr val="accent5"/>
              </a:solidFill>
            </a:endParaRPr>
          </a:p>
          <a:p>
            <a:pPr lvl="1"/>
            <a:r>
              <a:rPr lang="en-GB" dirty="0">
                <a:solidFill>
                  <a:schemeClr val="accent5"/>
                </a:solidFill>
              </a:rPr>
              <a:t>PSA velocity increased &gt;0.4 ng/mL/year during sequential measurement over &gt;2 years after initiation of </a:t>
            </a:r>
            <a:r>
              <a:rPr lang="en-GB" dirty="0" err="1">
                <a:solidFill>
                  <a:schemeClr val="accent5"/>
                </a:solidFill>
              </a:rPr>
              <a:t>TTh</a:t>
            </a:r>
            <a:endParaRPr lang="en-GB" dirty="0">
              <a:solidFill>
                <a:schemeClr val="accent5"/>
              </a:solidFill>
            </a:endParaRPr>
          </a:p>
        </p:txBody>
      </p:sp>
      <p:sp>
        <p:nvSpPr>
          <p:cNvPr id="5" name="TextBox 4">
            <a:extLst>
              <a:ext uri="{FF2B5EF4-FFF2-40B4-BE49-F238E27FC236}">
                <a16:creationId xmlns:a16="http://schemas.microsoft.com/office/drawing/2014/main" id="{9B5CB295-D391-4C45-A862-F00C64902A58}"/>
              </a:ext>
            </a:extLst>
          </p:cNvPr>
          <p:cNvSpPr txBox="1"/>
          <p:nvPr/>
        </p:nvSpPr>
        <p:spPr>
          <a:xfrm>
            <a:off x="1549130" y="5844023"/>
            <a:ext cx="6094378" cy="307777"/>
          </a:xfrm>
          <a:prstGeom prst="rect">
            <a:avLst/>
          </a:prstGeom>
          <a:noFill/>
        </p:spPr>
        <p:txBody>
          <a:bodyPr wrap="square">
            <a:spAutoFit/>
          </a:bodyPr>
          <a:lstStyle/>
          <a:p>
            <a:r>
              <a:rPr lang="en-GB" sz="1400" dirty="0"/>
              <a:t>Hackett, G et al J Sex Med 2017;14:1504-1523</a:t>
            </a:r>
          </a:p>
        </p:txBody>
      </p:sp>
    </p:spTree>
    <p:extLst>
      <p:ext uri="{BB962C8B-B14F-4D97-AF65-F5344CB8AC3E}">
        <p14:creationId xmlns:p14="http://schemas.microsoft.com/office/powerpoint/2010/main" val="2662555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1" y="152400"/>
            <a:ext cx="3240405"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56616" y="802394"/>
            <a:ext cx="9067800" cy="1428083"/>
          </a:xfrm>
          <a:noFill/>
        </p:spPr>
        <p:txBody>
          <a:bodyPr wrap="square">
            <a:spAutoFit/>
          </a:bodyPr>
          <a:lstStyle/>
          <a:p>
            <a:r>
              <a:rPr lang="en-GB" dirty="0"/>
              <a:t>Testosterone &amp; </a:t>
            </a:r>
            <a:br>
              <a:rPr lang="en-GB" dirty="0"/>
            </a:br>
            <a:r>
              <a:rPr lang="en-GB" dirty="0"/>
              <a:t>Cardiovascular Disease </a:t>
            </a:r>
          </a:p>
        </p:txBody>
      </p:sp>
    </p:spTree>
    <p:extLst>
      <p:ext uri="{BB962C8B-B14F-4D97-AF65-F5344CB8AC3E}">
        <p14:creationId xmlns:p14="http://schemas.microsoft.com/office/powerpoint/2010/main" val="2941955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F3F35-67EC-4C12-ADBD-D6AA417F27B1}"/>
              </a:ext>
            </a:extLst>
          </p:cNvPr>
          <p:cNvSpPr>
            <a:spLocks noGrp="1"/>
          </p:cNvSpPr>
          <p:nvPr>
            <p:ph type="title"/>
          </p:nvPr>
        </p:nvSpPr>
        <p:spPr>
          <a:xfrm>
            <a:off x="694708" y="483651"/>
            <a:ext cx="10652454" cy="1072775"/>
          </a:xfrm>
        </p:spPr>
        <p:txBody>
          <a:bodyPr/>
          <a:lstStyle/>
          <a:p>
            <a:r>
              <a:rPr lang="en-GB" dirty="0"/>
              <a:t>Contents</a:t>
            </a:r>
          </a:p>
        </p:txBody>
      </p:sp>
      <p:sp>
        <p:nvSpPr>
          <p:cNvPr id="3" name="Content Placeholder 2">
            <a:extLst>
              <a:ext uri="{FF2B5EF4-FFF2-40B4-BE49-F238E27FC236}">
                <a16:creationId xmlns:a16="http://schemas.microsoft.com/office/drawing/2014/main" id="{46E3E142-2507-497E-B638-D327C68A51C0}"/>
              </a:ext>
            </a:extLst>
          </p:cNvPr>
          <p:cNvSpPr>
            <a:spLocks noGrp="1"/>
          </p:cNvSpPr>
          <p:nvPr>
            <p:ph idx="1"/>
          </p:nvPr>
        </p:nvSpPr>
        <p:spPr>
          <a:xfrm>
            <a:off x="694708" y="2028911"/>
            <a:ext cx="10617529" cy="3141025"/>
          </a:xfrm>
        </p:spPr>
        <p:txBody>
          <a:bodyPr/>
          <a:lstStyle/>
          <a:p>
            <a:r>
              <a:rPr lang="en-GB" dirty="0"/>
              <a:t>Prostate Cancer</a:t>
            </a:r>
          </a:p>
          <a:p>
            <a:r>
              <a:rPr lang="en-GB" dirty="0"/>
              <a:t>Cardiovascular Risk</a:t>
            </a:r>
          </a:p>
          <a:p>
            <a:r>
              <a:rPr lang="en-GB" dirty="0"/>
              <a:t>Haematocrit </a:t>
            </a:r>
          </a:p>
        </p:txBody>
      </p:sp>
    </p:spTree>
    <p:extLst>
      <p:ext uri="{BB962C8B-B14F-4D97-AF65-F5344CB8AC3E}">
        <p14:creationId xmlns:p14="http://schemas.microsoft.com/office/powerpoint/2010/main" val="3931187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8" y="252656"/>
            <a:ext cx="11019151" cy="756994"/>
          </a:xfrm>
        </p:spPr>
        <p:txBody>
          <a:bodyPr>
            <a:normAutofit/>
          </a:bodyPr>
          <a:lstStyle/>
          <a:p>
            <a:pPr algn="ctr"/>
            <a:r>
              <a:rPr lang="en-US" dirty="0">
                <a:solidFill>
                  <a:srgbClr val="000000"/>
                </a:solidFill>
              </a:rPr>
              <a:t>TESTOGEL</a:t>
            </a:r>
            <a:r>
              <a:rPr lang="en-US" baseline="30000" dirty="0">
                <a:solidFill>
                  <a:srgbClr val="000000"/>
                </a:solidFill>
              </a:rPr>
              <a:t>® </a:t>
            </a:r>
            <a:r>
              <a:rPr lang="en-US" dirty="0">
                <a:solidFill>
                  <a:srgbClr val="000000"/>
                </a:solidFill>
              </a:rPr>
              <a:t>and Cardiovascular Risk</a:t>
            </a:r>
            <a:r>
              <a:rPr lang="en-US" baseline="30000" dirty="0">
                <a:solidFill>
                  <a:srgbClr val="000000"/>
                </a:solidFill>
              </a:rPr>
              <a:t>1</a:t>
            </a:r>
            <a:endParaRPr lang="en-US" dirty="0">
              <a:solidFill>
                <a:srgbClr val="000000"/>
              </a:solidFill>
            </a:endParaRPr>
          </a:p>
        </p:txBody>
      </p:sp>
      <p:sp>
        <p:nvSpPr>
          <p:cNvPr id="3" name="Content Placeholder 2"/>
          <p:cNvSpPr>
            <a:spLocks noGrp="1"/>
          </p:cNvSpPr>
          <p:nvPr>
            <p:ph idx="1"/>
          </p:nvPr>
        </p:nvSpPr>
        <p:spPr>
          <a:xfrm>
            <a:off x="457200" y="1378982"/>
            <a:ext cx="10698480" cy="4123185"/>
          </a:xfrm>
        </p:spPr>
        <p:txBody>
          <a:bodyPr>
            <a:normAutofit/>
          </a:bodyPr>
          <a:lstStyle/>
          <a:p>
            <a:pPr marL="0" indent="0">
              <a:spcBef>
                <a:spcPts val="1200"/>
              </a:spcBef>
              <a:buNone/>
            </a:pPr>
            <a:r>
              <a:rPr lang="en-US" sz="1600" b="1" u="sng" dirty="0">
                <a:solidFill>
                  <a:srgbClr val="000000"/>
                </a:solidFill>
              </a:rPr>
              <a:t>Special Warnings and Precautions</a:t>
            </a:r>
          </a:p>
          <a:p>
            <a:pPr>
              <a:spcBef>
                <a:spcPts val="1200"/>
              </a:spcBef>
            </a:pPr>
            <a:r>
              <a:rPr lang="en-US" sz="1500" dirty="0">
                <a:solidFill>
                  <a:srgbClr val="000000"/>
                </a:solidFill>
              </a:rPr>
              <a:t>In patients suffering from severe cardiac, hepatic or renal insufficiency or ischaemic heart disease, treatment with testosterone may cause severe complications characterised by oedema with or without congestive cardiac failure. In such case treatment must be stopped immediately. In addition, diuretic therapy may be required</a:t>
            </a:r>
          </a:p>
          <a:p>
            <a:pPr>
              <a:spcBef>
                <a:spcPts val="1200"/>
              </a:spcBef>
            </a:pPr>
            <a:r>
              <a:rPr lang="en-US" sz="1500" dirty="0">
                <a:solidFill>
                  <a:srgbClr val="000000"/>
                </a:solidFill>
              </a:rPr>
              <a:t>Testosterone may cause a rise in blood pressure and TESTOGEL</a:t>
            </a:r>
            <a:r>
              <a:rPr lang="en-US" sz="1500" baseline="30000" dirty="0">
                <a:solidFill>
                  <a:srgbClr val="000000"/>
                </a:solidFill>
              </a:rPr>
              <a:t>®</a:t>
            </a:r>
            <a:r>
              <a:rPr lang="en-US" sz="1500" dirty="0">
                <a:solidFill>
                  <a:srgbClr val="000000"/>
                </a:solidFill>
              </a:rPr>
              <a:t> should be used with caution in men with hypertension</a:t>
            </a:r>
          </a:p>
          <a:p>
            <a:pPr>
              <a:spcBef>
                <a:spcPts val="1200"/>
              </a:spcBef>
            </a:pPr>
            <a:r>
              <a:rPr lang="en-GB" sz="1500" dirty="0">
                <a:solidFill>
                  <a:srgbClr val="000000"/>
                </a:solidFill>
              </a:rPr>
              <a:t>Testosterone should be used with caution in patients with thrombophilia or risk factors for venous thromboembolism (VTE), as there have been post-marketing studies and reports of thrombotic events (e.g. deep-vein thrombosis, pulmonary embolism, ocular thrombosis) in these patients during testosterone therapy. </a:t>
            </a:r>
          </a:p>
          <a:p>
            <a:pPr>
              <a:spcBef>
                <a:spcPts val="1200"/>
              </a:spcBef>
            </a:pPr>
            <a:r>
              <a:rPr lang="en-GB" sz="1500" dirty="0">
                <a:solidFill>
                  <a:srgbClr val="000000"/>
                </a:solidFill>
              </a:rPr>
              <a:t>In </a:t>
            </a:r>
            <a:r>
              <a:rPr lang="en-GB" sz="1500" dirty="0" err="1">
                <a:solidFill>
                  <a:srgbClr val="000000"/>
                </a:solidFill>
              </a:rPr>
              <a:t>thrombophilic</a:t>
            </a:r>
            <a:r>
              <a:rPr lang="en-GB" sz="1500" dirty="0">
                <a:solidFill>
                  <a:srgbClr val="000000"/>
                </a:solidFill>
              </a:rPr>
              <a:t> patients, VTE cases have been reported even under anticoagulation treatment, therefore continuing testosterone treatment after first thrombotic event should be carefully evaluated. In case of treatment continuation, further measures should be taken to minimise the individual VTE risk.</a:t>
            </a:r>
            <a:endParaRPr lang="en-US" sz="1500" dirty="0">
              <a:solidFill>
                <a:srgbClr val="000000"/>
              </a:solidFill>
            </a:endParaRPr>
          </a:p>
        </p:txBody>
      </p:sp>
      <p:sp>
        <p:nvSpPr>
          <p:cNvPr id="6" name="TextBox 5"/>
          <p:cNvSpPr txBox="1"/>
          <p:nvPr/>
        </p:nvSpPr>
        <p:spPr>
          <a:xfrm>
            <a:off x="1727200" y="1009650"/>
            <a:ext cx="1846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6EAB"/>
              </a:solidFill>
              <a:effectLst/>
              <a:uLnTx/>
              <a:uFillTx/>
              <a:latin typeface="Poppins Light"/>
              <a:ea typeface="+mn-ea"/>
              <a:cs typeface="+mn-cs"/>
            </a:endParaRPr>
          </a:p>
        </p:txBody>
      </p:sp>
      <p:sp>
        <p:nvSpPr>
          <p:cNvPr id="7" name="Rectangle 6"/>
          <p:cNvSpPr/>
          <p:nvPr/>
        </p:nvSpPr>
        <p:spPr>
          <a:xfrm>
            <a:off x="1473933" y="6029979"/>
            <a:ext cx="7274560" cy="2308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1. TESTOGEL</a:t>
            </a:r>
            <a:r>
              <a:rPr kumimoji="0" lang="en-US" sz="900" b="0" i="0" u="none" strike="noStrike" kern="1200" cap="none" spc="0" normalizeH="0" baseline="30000" noProof="0" dirty="0">
                <a:ln>
                  <a:noFill/>
                </a:ln>
                <a:solidFill>
                  <a:srgbClr val="000000"/>
                </a:solidFill>
                <a:effectLst/>
                <a:uLnTx/>
                <a:uFillTx/>
                <a:latin typeface="Poppins Light"/>
                <a:ea typeface="+mn-ea"/>
                <a:cs typeface="+mn-cs"/>
              </a:rPr>
              <a:t>®</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16.2 mg/g Summary of Product Characteristics March 2021. </a:t>
            </a:r>
            <a:endParaRPr kumimoji="0" lang="en-US" sz="1800" b="0" i="0" u="none" strike="noStrike" kern="1200" cap="none" spc="0" normalizeH="0" baseline="0" noProof="0" dirty="0">
              <a:ln>
                <a:noFill/>
              </a:ln>
              <a:solidFill>
                <a:srgbClr val="006EAB"/>
              </a:solidFill>
              <a:effectLst/>
              <a:uLnTx/>
              <a:uFillTx/>
              <a:latin typeface="Poppins Light"/>
              <a:ea typeface="+mn-ea"/>
              <a:cs typeface="+mn-cs"/>
            </a:endParaRPr>
          </a:p>
        </p:txBody>
      </p:sp>
    </p:spTree>
    <p:extLst>
      <p:ext uri="{BB962C8B-B14F-4D97-AF65-F5344CB8AC3E}">
        <p14:creationId xmlns:p14="http://schemas.microsoft.com/office/powerpoint/2010/main" val="802951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912" y="74427"/>
            <a:ext cx="10780776" cy="1331900"/>
          </a:xfrm>
        </p:spPr>
        <p:txBody>
          <a:bodyPr>
            <a:noAutofit/>
          </a:bodyPr>
          <a:lstStyle/>
          <a:p>
            <a:pPr algn="ctr"/>
            <a:r>
              <a:rPr lang="en-US" dirty="0">
                <a:solidFill>
                  <a:srgbClr val="000000"/>
                </a:solidFill>
              </a:rPr>
              <a:t>Recent media controversy surrounding CV risk of </a:t>
            </a:r>
            <a:r>
              <a:rPr lang="en-US" dirty="0" err="1">
                <a:solidFill>
                  <a:srgbClr val="000000"/>
                </a:solidFill>
              </a:rPr>
              <a:t>TTh</a:t>
            </a:r>
            <a:endParaRPr lang="en-US" dirty="0">
              <a:solidFill>
                <a:srgbClr val="000000"/>
              </a:solidFill>
            </a:endParaRPr>
          </a:p>
        </p:txBody>
      </p:sp>
      <p:sp>
        <p:nvSpPr>
          <p:cNvPr id="3" name="Content Placeholder 2"/>
          <p:cNvSpPr>
            <a:spLocks noGrp="1"/>
          </p:cNvSpPr>
          <p:nvPr>
            <p:ph idx="1"/>
          </p:nvPr>
        </p:nvSpPr>
        <p:spPr>
          <a:xfrm>
            <a:off x="438912" y="1521418"/>
            <a:ext cx="10780776" cy="3518788"/>
          </a:xfrm>
        </p:spPr>
        <p:txBody>
          <a:bodyPr>
            <a:normAutofit/>
          </a:bodyPr>
          <a:lstStyle/>
          <a:p>
            <a:pPr marL="0" indent="0">
              <a:spcAft>
                <a:spcPts val="600"/>
              </a:spcAft>
              <a:buClrTx/>
              <a:buNone/>
            </a:pPr>
            <a:r>
              <a:rPr lang="en-US" sz="1400" b="1" u="sng" dirty="0">
                <a:solidFill>
                  <a:srgbClr val="000000"/>
                </a:solidFill>
              </a:rPr>
              <a:t>Historical Evidence</a:t>
            </a:r>
          </a:p>
          <a:p>
            <a:pPr>
              <a:spcAft>
                <a:spcPts val="600"/>
              </a:spcAft>
              <a:buClrTx/>
              <a:buFont typeface="Arial" panose="020B0604020202020204" pitchFamily="34" charset="0"/>
              <a:buChar char="•"/>
            </a:pPr>
            <a:r>
              <a:rPr lang="en-US" sz="1400" dirty="0">
                <a:solidFill>
                  <a:schemeClr val="accent5"/>
                </a:solidFill>
              </a:rPr>
              <a:t>There is extensive literature, spanning &gt;30 years in which low levels of testosterone (T) have been repeatedly associated with increased mortality and CV risk factors, and treatment with T in these cases appears to improve both outcomes and risk factors</a:t>
            </a:r>
            <a:r>
              <a:rPr lang="en-US" sz="1400" baseline="30000" dirty="0">
                <a:solidFill>
                  <a:schemeClr val="accent5"/>
                </a:solidFill>
              </a:rPr>
              <a:t>1</a:t>
            </a:r>
            <a:endParaRPr lang="en-US" sz="1400" dirty="0">
              <a:solidFill>
                <a:schemeClr val="accent5"/>
              </a:solidFill>
            </a:endParaRPr>
          </a:p>
          <a:p>
            <a:pPr>
              <a:spcAft>
                <a:spcPts val="600"/>
              </a:spcAft>
              <a:buClrTx/>
              <a:buFont typeface="Arial" panose="020B0604020202020204" pitchFamily="34" charset="0"/>
              <a:buChar char="•"/>
            </a:pPr>
            <a:r>
              <a:rPr lang="en-US" sz="1400" dirty="0">
                <a:solidFill>
                  <a:schemeClr val="accent5"/>
                </a:solidFill>
              </a:rPr>
              <a:t>Papers published from 2010 to 2014 by Vigen</a:t>
            </a:r>
            <a:r>
              <a:rPr lang="en-US" sz="1400" baseline="30000" dirty="0">
                <a:solidFill>
                  <a:schemeClr val="accent5"/>
                </a:solidFill>
              </a:rPr>
              <a:t>2 </a:t>
            </a:r>
            <a:r>
              <a:rPr lang="en-US" sz="1400" dirty="0">
                <a:solidFill>
                  <a:schemeClr val="accent5"/>
                </a:solidFill>
              </a:rPr>
              <a:t>, Finkle</a:t>
            </a:r>
            <a:r>
              <a:rPr lang="en-US" sz="1400" baseline="30000" dirty="0">
                <a:solidFill>
                  <a:schemeClr val="accent5"/>
                </a:solidFill>
              </a:rPr>
              <a:t>3</a:t>
            </a:r>
            <a:r>
              <a:rPr lang="en-US" sz="1400" dirty="0">
                <a:solidFill>
                  <a:schemeClr val="accent5"/>
                </a:solidFill>
              </a:rPr>
              <a:t> , Basaria</a:t>
            </a:r>
            <a:r>
              <a:rPr lang="en-US" sz="1400" baseline="30000" dirty="0">
                <a:solidFill>
                  <a:schemeClr val="accent5"/>
                </a:solidFill>
              </a:rPr>
              <a:t>4</a:t>
            </a:r>
            <a:r>
              <a:rPr lang="en-US" sz="1400" dirty="0">
                <a:solidFill>
                  <a:schemeClr val="accent5"/>
                </a:solidFill>
              </a:rPr>
              <a:t> and Xu</a:t>
            </a:r>
            <a:r>
              <a:rPr lang="en-US" sz="1400" baseline="30000" dirty="0">
                <a:solidFill>
                  <a:schemeClr val="accent5"/>
                </a:solidFill>
              </a:rPr>
              <a:t>5</a:t>
            </a:r>
            <a:r>
              <a:rPr lang="en-US" sz="1400" dirty="0">
                <a:solidFill>
                  <a:schemeClr val="accent5"/>
                </a:solidFill>
              </a:rPr>
              <a:t> demonstrated an association between </a:t>
            </a:r>
            <a:r>
              <a:rPr lang="en-US" sz="1400" dirty="0" err="1">
                <a:solidFill>
                  <a:schemeClr val="accent5"/>
                </a:solidFill>
              </a:rPr>
              <a:t>TTh</a:t>
            </a:r>
            <a:r>
              <a:rPr lang="en-US" sz="1400" dirty="0">
                <a:solidFill>
                  <a:schemeClr val="accent5"/>
                </a:solidFill>
              </a:rPr>
              <a:t> with increased rate of mortality, MI and stroke</a:t>
            </a:r>
          </a:p>
          <a:p>
            <a:pPr lvl="1">
              <a:spcAft>
                <a:spcPts val="600"/>
              </a:spcAft>
              <a:buClrTx/>
              <a:buFont typeface="Calibri" panose="020F0502020204030204" pitchFamily="34" charset="0"/>
              <a:buChar char="-"/>
            </a:pPr>
            <a:r>
              <a:rPr lang="en-US" sz="1400" dirty="0">
                <a:solidFill>
                  <a:schemeClr val="accent5"/>
                </a:solidFill>
              </a:rPr>
              <a:t>Media coverage of these findings led some physicians to stop prescribing </a:t>
            </a:r>
            <a:r>
              <a:rPr lang="en-US" sz="1400" dirty="0" err="1">
                <a:solidFill>
                  <a:schemeClr val="accent5"/>
                </a:solidFill>
              </a:rPr>
              <a:t>TTh</a:t>
            </a:r>
            <a:endParaRPr lang="en-US" sz="1400" dirty="0">
              <a:solidFill>
                <a:schemeClr val="accent5"/>
              </a:solidFill>
            </a:endParaRPr>
          </a:p>
          <a:p>
            <a:pPr>
              <a:spcAft>
                <a:spcPts val="600"/>
              </a:spcAft>
              <a:buClrTx/>
              <a:buFont typeface="Arial" panose="020B0604020202020204" pitchFamily="34" charset="0"/>
              <a:buChar char="•"/>
            </a:pPr>
            <a:r>
              <a:rPr lang="en-US" sz="1400" dirty="0">
                <a:solidFill>
                  <a:schemeClr val="accent5"/>
                </a:solidFill>
              </a:rPr>
              <a:t>The FDA announced plans to review CV safety issues, and issue alerts to HCPs to inform patients of possible elevated CV risk with testosterone use, as well as requiring manufacturers of T therapies to conduct a trial to address the question of whether an increased risk of heart attack or stroke exists with testosterone products</a:t>
            </a:r>
            <a:r>
              <a:rPr lang="en-US" sz="1400" baseline="30000" dirty="0">
                <a:solidFill>
                  <a:schemeClr val="accent5"/>
                </a:solidFill>
              </a:rPr>
              <a:t>6,7 </a:t>
            </a:r>
            <a:r>
              <a:rPr lang="en-US" sz="1400" dirty="0">
                <a:solidFill>
                  <a:schemeClr val="accent5"/>
                </a:solidFill>
              </a:rPr>
              <a:t>(TRAVERSE study ongoing)</a:t>
            </a:r>
          </a:p>
          <a:p>
            <a:pPr lvl="1">
              <a:spcAft>
                <a:spcPts val="600"/>
              </a:spcAft>
              <a:buClrTx/>
              <a:buFont typeface="Calibri" panose="020F0502020204030204" pitchFamily="34" charset="0"/>
              <a:buChar char="-"/>
            </a:pPr>
            <a:r>
              <a:rPr lang="en-US" sz="1400" dirty="0">
                <a:solidFill>
                  <a:schemeClr val="accent5"/>
                </a:solidFill>
              </a:rPr>
              <a:t>The EMA PRAC was also asked to review the benefit/risk balance following concerns raised with regards to potential risk of CV events in the Finkle, </a:t>
            </a:r>
            <a:r>
              <a:rPr lang="en-US" sz="1400" dirty="0" err="1">
                <a:solidFill>
                  <a:schemeClr val="accent5"/>
                </a:solidFill>
              </a:rPr>
              <a:t>Vigen</a:t>
            </a:r>
            <a:r>
              <a:rPr lang="en-US" sz="1400" dirty="0">
                <a:solidFill>
                  <a:schemeClr val="accent5"/>
                </a:solidFill>
              </a:rPr>
              <a:t> and Xu studies</a:t>
            </a:r>
            <a:r>
              <a:rPr lang="en-US" sz="1400" baseline="30000" dirty="0">
                <a:solidFill>
                  <a:schemeClr val="accent5"/>
                </a:solidFill>
              </a:rPr>
              <a:t>8</a:t>
            </a:r>
          </a:p>
        </p:txBody>
      </p:sp>
      <p:sp>
        <p:nvSpPr>
          <p:cNvPr id="4" name="Rectangle 3"/>
          <p:cNvSpPr/>
          <p:nvPr/>
        </p:nvSpPr>
        <p:spPr>
          <a:xfrm>
            <a:off x="1555644" y="5848402"/>
            <a:ext cx="9755484"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800" b="0" i="0" u="none" strike="noStrike" kern="1200" cap="none" spc="0" normalizeH="0" baseline="0" noProof="0" dirty="0">
                <a:ln>
                  <a:noFill/>
                </a:ln>
                <a:solidFill>
                  <a:srgbClr val="000000"/>
                </a:solidFill>
                <a:effectLst/>
                <a:uLnTx/>
                <a:uFillTx/>
                <a:latin typeface="Poppins Light"/>
                <a:ea typeface="+mn-ea"/>
                <a:cs typeface="+mn-cs"/>
              </a:rPr>
              <a:t>1. Morgentaler A &amp; </a:t>
            </a:r>
            <a:r>
              <a:rPr kumimoji="0" lang="nb-NO" sz="800" b="0" i="0" u="none" strike="noStrike" kern="1200" cap="none" spc="0" normalizeH="0" baseline="0" noProof="0" dirty="0" err="1">
                <a:ln>
                  <a:noFill/>
                </a:ln>
                <a:solidFill>
                  <a:srgbClr val="000000"/>
                </a:solidFill>
                <a:effectLst/>
                <a:uLnTx/>
                <a:uFillTx/>
                <a:latin typeface="Poppins Light"/>
                <a:ea typeface="+mn-ea"/>
                <a:cs typeface="+mn-cs"/>
              </a:rPr>
              <a:t>Lunenfeld</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B. </a:t>
            </a:r>
            <a:r>
              <a:rPr kumimoji="0" lang="is-IS" sz="800" b="0" i="1" u="none" strike="noStrike" kern="1200" cap="none" spc="0" normalizeH="0" baseline="0" noProof="0" dirty="0">
                <a:ln>
                  <a:noFill/>
                </a:ln>
                <a:solidFill>
                  <a:srgbClr val="000000"/>
                </a:solidFill>
                <a:effectLst/>
                <a:uLnTx/>
                <a:uFillTx/>
                <a:latin typeface="Poppins Light"/>
                <a:ea typeface="+mn-ea"/>
                <a:cs typeface="+mn-cs"/>
              </a:rPr>
              <a:t>Aging Male </a:t>
            </a:r>
            <a:r>
              <a:rPr kumimoji="0" lang="is-IS" sz="800" b="0" i="0" u="none" strike="noStrike" kern="1200" cap="none" spc="0" normalizeH="0" baseline="0" noProof="0" dirty="0">
                <a:ln>
                  <a:noFill/>
                </a:ln>
                <a:solidFill>
                  <a:srgbClr val="000000"/>
                </a:solidFill>
                <a:effectLst/>
                <a:uLnTx/>
                <a:uFillTx/>
                <a:latin typeface="Poppins Light"/>
                <a:ea typeface="+mn-ea"/>
                <a:cs typeface="+mn-cs"/>
              </a:rPr>
              <a:t>2014;17(2)63–65</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2. 2. Vigen R, </a:t>
            </a:r>
            <a:r>
              <a:rPr kumimoji="0" lang="nb-NO"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a:t>
            </a:r>
            <a:r>
              <a:rPr kumimoji="0" lang="nb-NO" sz="800" b="0" i="1" u="none" strike="noStrike" kern="1200" cap="none" spc="0" normalizeH="0" baseline="0" noProof="0" dirty="0">
                <a:ln>
                  <a:noFill/>
                </a:ln>
                <a:solidFill>
                  <a:srgbClr val="000000"/>
                </a:solidFill>
                <a:effectLst/>
                <a:uLnTx/>
                <a:uFillTx/>
                <a:latin typeface="Poppins Light"/>
                <a:ea typeface="+mn-ea"/>
                <a:cs typeface="+mn-cs"/>
              </a:rPr>
              <a:t>JAMA</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2013;310(17):1829-36; 3. </a:t>
            </a:r>
            <a:r>
              <a:rPr kumimoji="0" lang="nb-NO" sz="800" b="0" i="0" u="none" strike="noStrike" kern="1200" cap="none" spc="0" normalizeH="0" baseline="0" noProof="0" dirty="0" err="1">
                <a:ln>
                  <a:noFill/>
                </a:ln>
                <a:solidFill>
                  <a:srgbClr val="000000"/>
                </a:solidFill>
                <a:effectLst/>
                <a:uLnTx/>
                <a:uFillTx/>
                <a:latin typeface="Poppins Light"/>
                <a:ea typeface="+mn-ea"/>
                <a:cs typeface="+mn-cs"/>
              </a:rPr>
              <a:t>Finkle</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WD, </a:t>
            </a:r>
            <a:r>
              <a:rPr kumimoji="0" lang="nb-NO"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a:t>
            </a:r>
            <a:r>
              <a:rPr kumimoji="0" lang="nb-NO" sz="800" b="0" i="1" u="none" strike="noStrike" kern="1200" cap="none" spc="0" normalizeH="0" baseline="0" noProof="0" dirty="0">
                <a:ln>
                  <a:noFill/>
                </a:ln>
                <a:solidFill>
                  <a:srgbClr val="000000"/>
                </a:solidFill>
                <a:effectLst/>
                <a:uLnTx/>
                <a:uFillTx/>
                <a:latin typeface="Poppins Light"/>
                <a:ea typeface="+mn-ea"/>
                <a:cs typeface="+mn-cs"/>
              </a:rPr>
              <a:t>PloS One </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2014;9(1):e85805. 4</a:t>
            </a:r>
            <a:r>
              <a:rPr kumimoji="0" lang="da-DK" sz="800" b="0" i="0" u="none" strike="noStrike" kern="1200" cap="none" spc="0" normalizeH="0" baseline="0" noProof="0" dirty="0">
                <a:ln>
                  <a:noFill/>
                </a:ln>
                <a:solidFill>
                  <a:srgbClr val="000000"/>
                </a:solidFill>
                <a:effectLst/>
                <a:uLnTx/>
                <a:uFillTx/>
                <a:latin typeface="Poppins Light"/>
                <a:ea typeface="+mn-ea"/>
                <a:cs typeface="+mn-cs"/>
              </a:rPr>
              <a:t>. Basaria S, et al. N Engl J Med 2010;363:109-22.  5. Xu L et al. BMC Medicine 2013, 11:108  </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6. Morgentaler A, </a:t>
            </a:r>
            <a:r>
              <a:rPr kumimoji="0" lang="nb-NO" sz="800" b="0" i="1" u="none" strike="noStrike" kern="1200" cap="none" spc="0" normalizeH="0" baseline="0" noProof="0" dirty="0">
                <a:ln>
                  <a:noFill/>
                </a:ln>
                <a:solidFill>
                  <a:srgbClr val="000000"/>
                </a:solidFill>
                <a:effectLst/>
                <a:uLnTx/>
                <a:uFillTx/>
                <a:latin typeface="Poppins Light"/>
                <a:ea typeface="+mn-ea"/>
                <a:cs typeface="+mn-cs"/>
              </a:rPr>
              <a:t>et al</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a:t>
            </a:r>
            <a:r>
              <a:rPr kumimoji="0" lang="nb-NO" sz="800" b="0" i="1" u="none" strike="noStrike" kern="1200" cap="none" spc="0" normalizeH="0" baseline="0" noProof="0" dirty="0">
                <a:ln>
                  <a:noFill/>
                </a:ln>
                <a:solidFill>
                  <a:srgbClr val="000000"/>
                </a:solidFill>
                <a:effectLst/>
                <a:uLnTx/>
                <a:uFillTx/>
                <a:latin typeface="Poppins Light"/>
                <a:ea typeface="+mn-ea"/>
                <a:cs typeface="+mn-cs"/>
              </a:rPr>
              <a:t>May Clin Proc</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2015.90(2):224-251. </a:t>
            </a:r>
            <a:r>
              <a:rPr kumimoji="0" lang="en-GB" sz="800" b="0" i="0" u="none" strike="noStrike" kern="1200" cap="none" spc="0" normalizeH="0" baseline="0" noProof="0" dirty="0">
                <a:ln>
                  <a:noFill/>
                </a:ln>
                <a:solidFill>
                  <a:srgbClr val="000000"/>
                </a:solidFill>
                <a:effectLst/>
                <a:uLnTx/>
                <a:uFillTx/>
                <a:latin typeface="Poppins Light"/>
                <a:ea typeface="+mn-ea"/>
                <a:cs typeface="+mn-cs"/>
              </a:rPr>
              <a:t>7. https://www.fda.gov/downloads/Drugs/DrugSafety/UCM436270.pdf 8</a:t>
            </a:r>
            <a:r>
              <a:rPr kumimoji="0" lang="nb-NO" sz="800" b="0" i="0" u="none" strike="noStrike" kern="1200" cap="none" spc="0" normalizeH="0" baseline="0" noProof="0" dirty="0">
                <a:ln>
                  <a:noFill/>
                </a:ln>
                <a:solidFill>
                  <a:srgbClr val="000000"/>
                </a:solidFill>
                <a:effectLst/>
                <a:uLnTx/>
                <a:uFillTx/>
                <a:latin typeface="Poppins Light"/>
                <a:ea typeface="+mn-ea"/>
                <a:cs typeface="+mn-cs"/>
              </a:rPr>
              <a:t>. Pharmacovigilance Risk Assessment Committee EMEA/H/A-31/1396 EMA/PRAC/599233/2014. </a:t>
            </a:r>
          </a:p>
        </p:txBody>
      </p:sp>
      <p:sp>
        <p:nvSpPr>
          <p:cNvPr id="5" name="TextBox 4"/>
          <p:cNvSpPr txBox="1"/>
          <p:nvPr/>
        </p:nvSpPr>
        <p:spPr>
          <a:xfrm>
            <a:off x="649224" y="5336582"/>
            <a:ext cx="1049731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Poppins Light"/>
                <a:ea typeface="+mn-ea"/>
                <a:cs typeface="+mn-cs"/>
              </a:rPr>
              <a:t>MI, myocardial infarction; FDA, Food and Drug Administration; CV, cardiovascular; HCP, healthcare professional; EMA, European Medicines Agency; PRAC, </a:t>
            </a:r>
            <a:r>
              <a:rPr kumimoji="0" lang="en-US" sz="800" b="1" i="0" u="none" strike="noStrike" kern="1200" cap="none" spc="0" normalizeH="0" baseline="0" noProof="0" dirty="0" err="1">
                <a:ln>
                  <a:noFill/>
                </a:ln>
                <a:solidFill>
                  <a:srgbClr val="000000"/>
                </a:solidFill>
                <a:effectLst/>
                <a:uLnTx/>
                <a:uFillTx/>
                <a:latin typeface="Poppins Light"/>
                <a:ea typeface="+mn-ea"/>
                <a:cs typeface="+mn-cs"/>
              </a:rPr>
              <a:t>pharmacovigilance</a:t>
            </a:r>
            <a:r>
              <a:rPr kumimoji="0" lang="en-US" sz="800" b="1" i="0" u="none" strike="noStrike" kern="1200" cap="none" spc="0" normalizeH="0" baseline="0" noProof="0" dirty="0">
                <a:ln>
                  <a:noFill/>
                </a:ln>
                <a:solidFill>
                  <a:srgbClr val="000000"/>
                </a:solidFill>
                <a:effectLst/>
                <a:uLnTx/>
                <a:uFillTx/>
                <a:latin typeface="Poppins Light"/>
                <a:ea typeface="+mn-ea"/>
                <a:cs typeface="+mn-cs"/>
              </a:rPr>
              <a:t> &amp; risk assessment committee</a:t>
            </a:r>
            <a:r>
              <a:rPr kumimoji="0" lang="en-US" sz="800" b="0" i="0" u="none" strike="noStrike" kern="1200" cap="none" spc="0" normalizeH="0" baseline="0" noProof="0" dirty="0">
                <a:ln>
                  <a:noFill/>
                </a:ln>
                <a:solidFill>
                  <a:srgbClr val="000000"/>
                </a:solidFill>
                <a:effectLst/>
                <a:uLnTx/>
                <a:uFillTx/>
                <a:latin typeface="Arial"/>
                <a:ea typeface="+mn-ea"/>
                <a:cs typeface="+mn-cs"/>
              </a:rPr>
              <a:t>. </a:t>
            </a:r>
          </a:p>
        </p:txBody>
      </p:sp>
    </p:spTree>
    <p:extLst>
      <p:ext uri="{BB962C8B-B14F-4D97-AF65-F5344CB8AC3E}">
        <p14:creationId xmlns:p14="http://schemas.microsoft.com/office/powerpoint/2010/main" val="938493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39AF6-7BF5-4915-AD3F-0EF98594BBA9}"/>
              </a:ext>
            </a:extLst>
          </p:cNvPr>
          <p:cNvSpPr>
            <a:spLocks noGrp="1"/>
          </p:cNvSpPr>
          <p:nvPr>
            <p:ph type="title"/>
          </p:nvPr>
        </p:nvSpPr>
        <p:spPr>
          <a:xfrm>
            <a:off x="338327" y="143540"/>
            <a:ext cx="11237587" cy="1196163"/>
          </a:xfrm>
        </p:spPr>
        <p:txBody>
          <a:bodyPr>
            <a:normAutofit/>
          </a:bodyPr>
          <a:lstStyle/>
          <a:p>
            <a:pPr algn="ctr"/>
            <a:r>
              <a:rPr lang="en-GB" dirty="0">
                <a:solidFill>
                  <a:srgbClr val="000000"/>
                </a:solidFill>
              </a:rPr>
              <a:t>EMA PRAC Evaluation of CV risk following </a:t>
            </a:r>
            <a:r>
              <a:rPr lang="en-GB" dirty="0" err="1">
                <a:solidFill>
                  <a:srgbClr val="000000"/>
                </a:solidFill>
              </a:rPr>
              <a:t>TTh</a:t>
            </a:r>
            <a:r>
              <a:rPr lang="en-GB" dirty="0">
                <a:solidFill>
                  <a:srgbClr val="000000"/>
                </a:solidFill>
              </a:rPr>
              <a:t> </a:t>
            </a:r>
            <a:r>
              <a:rPr lang="en-GB" baseline="30000" dirty="0">
                <a:solidFill>
                  <a:srgbClr val="000000"/>
                </a:solidFill>
              </a:rPr>
              <a:t>1</a:t>
            </a:r>
          </a:p>
        </p:txBody>
      </p:sp>
      <p:sp>
        <p:nvSpPr>
          <p:cNvPr id="3" name="Content Placeholder 2">
            <a:extLst>
              <a:ext uri="{FF2B5EF4-FFF2-40B4-BE49-F238E27FC236}">
                <a16:creationId xmlns:a16="http://schemas.microsoft.com/office/drawing/2014/main" id="{D1DE65D4-1CDA-40C3-87FE-0A7D2EAE7A9A}"/>
              </a:ext>
            </a:extLst>
          </p:cNvPr>
          <p:cNvSpPr>
            <a:spLocks noGrp="1"/>
          </p:cNvSpPr>
          <p:nvPr>
            <p:ph idx="1"/>
          </p:nvPr>
        </p:nvSpPr>
        <p:spPr>
          <a:xfrm>
            <a:off x="429768" y="1453896"/>
            <a:ext cx="10771632" cy="4048453"/>
          </a:xfrm>
        </p:spPr>
        <p:txBody>
          <a:bodyPr>
            <a:normAutofit/>
          </a:bodyPr>
          <a:lstStyle/>
          <a:p>
            <a:pPr>
              <a:buClrTx/>
              <a:buFont typeface="Arial" panose="020B0604020202020204" pitchFamily="34" charset="0"/>
              <a:buChar char="•"/>
            </a:pPr>
            <a:r>
              <a:rPr lang="en-GB" sz="1800" dirty="0">
                <a:solidFill>
                  <a:srgbClr val="000000"/>
                </a:solidFill>
              </a:rPr>
              <a:t>In 2014, the EMA Pharmacovigilance &amp; Risk Assessment Committee (PRAC) were also prompted to conduct a review of the benefit risk balance of testosterone containing medicinal products, with regards to the potential increased risk of CV events.</a:t>
            </a:r>
          </a:p>
          <a:p>
            <a:pPr>
              <a:buClrTx/>
              <a:buFont typeface="Arial" panose="020B0604020202020204" pitchFamily="34" charset="0"/>
              <a:buChar char="•"/>
            </a:pPr>
            <a:endParaRPr lang="en-GB" sz="1050" dirty="0">
              <a:solidFill>
                <a:srgbClr val="000000"/>
              </a:solidFill>
            </a:endParaRPr>
          </a:p>
          <a:p>
            <a:pPr lvl="1">
              <a:buClrTx/>
              <a:buFont typeface="Calibri" panose="020F0502020204030204" pitchFamily="34" charset="0"/>
              <a:buChar char="-"/>
            </a:pPr>
            <a:r>
              <a:rPr lang="en-GB" sz="1600" dirty="0">
                <a:solidFill>
                  <a:srgbClr val="000000"/>
                </a:solidFill>
              </a:rPr>
              <a:t>The PRAC reviewed all data available from clinical trials, observational studies, meta-analyses, post-marketing data and further published data on the cardiovascular risks associated with testosterone therapy</a:t>
            </a:r>
          </a:p>
          <a:p>
            <a:pPr lvl="1">
              <a:buClrTx/>
              <a:buFont typeface="Calibri" panose="020F0502020204030204" pitchFamily="34" charset="0"/>
              <a:buChar char="-"/>
            </a:pPr>
            <a:endParaRPr lang="en-GB" sz="800" dirty="0">
              <a:solidFill>
                <a:srgbClr val="000000"/>
              </a:solidFill>
            </a:endParaRPr>
          </a:p>
          <a:p>
            <a:pPr lvl="1">
              <a:buClrTx/>
              <a:buFont typeface="Calibri" panose="020F0502020204030204" pitchFamily="34" charset="0"/>
              <a:buChar char="-"/>
            </a:pPr>
            <a:r>
              <a:rPr lang="en-GB" sz="1600" dirty="0">
                <a:solidFill>
                  <a:srgbClr val="000000"/>
                </a:solidFill>
              </a:rPr>
              <a:t>The studies and their limitations were considered together with the overall evidence available to date, and judged that the signal for an increased cardiovascular risk associated with the use of testosterone remains weak and inconclusive.</a:t>
            </a:r>
          </a:p>
          <a:p>
            <a:pPr lvl="1">
              <a:buClrTx/>
              <a:buFont typeface="Calibri" panose="020F0502020204030204" pitchFamily="34" charset="0"/>
              <a:buChar char="-"/>
            </a:pPr>
            <a:endParaRPr lang="en-GB" sz="800" dirty="0">
              <a:solidFill>
                <a:srgbClr val="000000"/>
              </a:solidFill>
            </a:endParaRPr>
          </a:p>
          <a:p>
            <a:pPr lvl="1">
              <a:buClrTx/>
              <a:buFont typeface="Calibri" panose="020F0502020204030204" pitchFamily="34" charset="0"/>
              <a:buChar char="-"/>
            </a:pPr>
            <a:r>
              <a:rPr lang="en-GB" sz="1600" dirty="0">
                <a:solidFill>
                  <a:srgbClr val="000000"/>
                </a:solidFill>
              </a:rPr>
              <a:t>The PRAC recommended the variation to the European licenses for testosterone-containing medicinal products to reflect current knowledge on CV risks associated with testosterone therapy and the need to monitor </a:t>
            </a:r>
            <a:endParaRPr lang="en-GB" sz="3600" dirty="0">
              <a:solidFill>
                <a:srgbClr val="000000"/>
              </a:solidFill>
            </a:endParaRPr>
          </a:p>
        </p:txBody>
      </p:sp>
      <p:sp>
        <p:nvSpPr>
          <p:cNvPr id="6" name="Rectangle 5">
            <a:extLst>
              <a:ext uri="{FF2B5EF4-FFF2-40B4-BE49-F238E27FC236}">
                <a16:creationId xmlns:a16="http://schemas.microsoft.com/office/drawing/2014/main" id="{50746012-5A65-4DA7-BA4E-796F52AEA5DE}"/>
              </a:ext>
            </a:extLst>
          </p:cNvPr>
          <p:cNvSpPr/>
          <p:nvPr/>
        </p:nvSpPr>
        <p:spPr>
          <a:xfrm>
            <a:off x="1687092" y="5808910"/>
            <a:ext cx="6012938"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000000"/>
                </a:solidFill>
                <a:effectLst/>
                <a:uLnTx/>
                <a:uFillTx/>
                <a:latin typeface="Poppins Light"/>
                <a:ea typeface="+mn-ea"/>
                <a:cs typeface="+mn-cs"/>
              </a:rPr>
              <a:t>1. Pharmacovigilance Risk Assessment Committee EMEA/H/A-31/1396 EMA/PRAC/599233/2014</a:t>
            </a:r>
            <a:r>
              <a:rPr kumimoji="0" lang="nb-NO" sz="900" b="0" i="0" u="none" strike="noStrike" kern="1200" cap="none" spc="0" normalizeH="0" baseline="0" noProof="0" dirty="0">
                <a:ln>
                  <a:noFill/>
                </a:ln>
                <a:solidFill>
                  <a:srgbClr val="000000"/>
                </a:solidFill>
                <a:effectLst/>
                <a:uLnTx/>
                <a:uFillTx/>
                <a:latin typeface="Arial"/>
                <a:ea typeface="+mn-ea"/>
                <a:cs typeface="+mn-cs"/>
              </a:rPr>
              <a:t>.</a:t>
            </a:r>
            <a:endParaRPr kumimoji="0" lang="en-GB" sz="2000" b="0" i="0" u="none" strike="noStrike" kern="1200" cap="none" spc="0" normalizeH="0" baseline="0" noProof="0" dirty="0">
              <a:ln>
                <a:noFill/>
              </a:ln>
              <a:solidFill>
                <a:srgbClr val="000000"/>
              </a:solidFill>
              <a:effectLst/>
              <a:uLnTx/>
              <a:uFillTx/>
              <a:latin typeface="Poppins Light"/>
              <a:ea typeface="+mn-ea"/>
              <a:cs typeface="+mn-cs"/>
            </a:endParaRPr>
          </a:p>
        </p:txBody>
      </p:sp>
    </p:spTree>
    <p:extLst>
      <p:ext uri="{BB962C8B-B14F-4D97-AF65-F5344CB8AC3E}">
        <p14:creationId xmlns:p14="http://schemas.microsoft.com/office/powerpoint/2010/main" val="4155893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39AF6-7BF5-4915-AD3F-0EF98594BBA9}"/>
              </a:ext>
            </a:extLst>
          </p:cNvPr>
          <p:cNvSpPr>
            <a:spLocks noGrp="1"/>
          </p:cNvSpPr>
          <p:nvPr>
            <p:ph type="title"/>
          </p:nvPr>
        </p:nvSpPr>
        <p:spPr>
          <a:xfrm>
            <a:off x="429768" y="143540"/>
            <a:ext cx="10853927" cy="1110783"/>
          </a:xfrm>
        </p:spPr>
        <p:txBody>
          <a:bodyPr>
            <a:noAutofit/>
          </a:bodyPr>
          <a:lstStyle/>
          <a:p>
            <a:pPr algn="ctr"/>
            <a:r>
              <a:rPr lang="en-GB" sz="3200" dirty="0">
                <a:solidFill>
                  <a:srgbClr val="000000"/>
                </a:solidFill>
              </a:rPr>
              <a:t>Subsequent studies have also shown no compelling evidence of increased CV risk with </a:t>
            </a:r>
            <a:r>
              <a:rPr lang="en-GB" sz="3200" dirty="0" err="1">
                <a:solidFill>
                  <a:srgbClr val="000000"/>
                </a:solidFill>
              </a:rPr>
              <a:t>TTh</a:t>
            </a:r>
            <a:endParaRPr lang="en-GB" sz="3200" dirty="0">
              <a:solidFill>
                <a:srgbClr val="000000"/>
              </a:solidFill>
            </a:endParaRPr>
          </a:p>
        </p:txBody>
      </p:sp>
      <p:sp>
        <p:nvSpPr>
          <p:cNvPr id="3" name="Content Placeholder 2">
            <a:extLst>
              <a:ext uri="{FF2B5EF4-FFF2-40B4-BE49-F238E27FC236}">
                <a16:creationId xmlns:a16="http://schemas.microsoft.com/office/drawing/2014/main" id="{D1DE65D4-1CDA-40C3-87FE-0A7D2EAE7A9A}"/>
              </a:ext>
            </a:extLst>
          </p:cNvPr>
          <p:cNvSpPr>
            <a:spLocks noGrp="1"/>
          </p:cNvSpPr>
          <p:nvPr>
            <p:ph idx="1"/>
          </p:nvPr>
        </p:nvSpPr>
        <p:spPr>
          <a:xfrm>
            <a:off x="429768" y="1600200"/>
            <a:ext cx="10771632" cy="3796689"/>
          </a:xfrm>
        </p:spPr>
        <p:txBody>
          <a:bodyPr>
            <a:normAutofit/>
          </a:bodyPr>
          <a:lstStyle/>
          <a:p>
            <a:pPr>
              <a:buClrTx/>
              <a:buFont typeface="Arial" panose="020B0604020202020204" pitchFamily="34" charset="0"/>
              <a:buChar char="•"/>
            </a:pPr>
            <a:r>
              <a:rPr lang="en-GB" sz="1600" dirty="0">
                <a:solidFill>
                  <a:schemeClr val="accent5"/>
                </a:solidFill>
              </a:rPr>
              <a:t>In 2015, Morgentaler et al</a:t>
            </a:r>
            <a:r>
              <a:rPr lang="en-GB" sz="1600" baseline="30000" dirty="0">
                <a:solidFill>
                  <a:schemeClr val="accent5"/>
                </a:solidFill>
              </a:rPr>
              <a:t>1</a:t>
            </a:r>
            <a:r>
              <a:rPr lang="en-GB" sz="1600" dirty="0">
                <a:solidFill>
                  <a:schemeClr val="accent5"/>
                </a:solidFill>
              </a:rPr>
              <a:t> published a review of the literature looking at a number of specific topics related to T and CV risks. As studies with considerable media attention, </a:t>
            </a:r>
            <a:r>
              <a:rPr lang="en-GB" sz="1600" dirty="0" err="1">
                <a:solidFill>
                  <a:schemeClr val="accent5"/>
                </a:solidFill>
              </a:rPr>
              <a:t>Vigen</a:t>
            </a:r>
            <a:r>
              <a:rPr lang="en-GB" sz="1600" dirty="0">
                <a:solidFill>
                  <a:schemeClr val="accent5"/>
                </a:solidFill>
              </a:rPr>
              <a:t> and Finkle were individually analysed in this paper, which were both found to have methodological limitations.  </a:t>
            </a:r>
          </a:p>
          <a:p>
            <a:pPr lvl="1">
              <a:buClrTx/>
              <a:buFont typeface="Calibri" panose="020F0502020204030204" pitchFamily="34" charset="0"/>
              <a:buChar char="-"/>
            </a:pPr>
            <a:r>
              <a:rPr lang="en-GB" sz="1400" dirty="0">
                <a:solidFill>
                  <a:schemeClr val="accent5"/>
                </a:solidFill>
              </a:rPr>
              <a:t>He concluded that there was no compelling evidence suggesting T therapy is associated with elevated CV risk.</a:t>
            </a:r>
            <a:r>
              <a:rPr lang="en-GB" sz="1400" baseline="30000" dirty="0">
                <a:solidFill>
                  <a:schemeClr val="accent5"/>
                </a:solidFill>
              </a:rPr>
              <a:t>1</a:t>
            </a:r>
          </a:p>
          <a:p>
            <a:pPr>
              <a:buClrTx/>
              <a:buFont typeface="Calibri" panose="020F0502020204030204" pitchFamily="34" charset="0"/>
              <a:buChar char="-"/>
            </a:pPr>
            <a:endParaRPr lang="en-GB" sz="1600" baseline="30000" dirty="0">
              <a:solidFill>
                <a:schemeClr val="accent5"/>
              </a:solidFill>
            </a:endParaRPr>
          </a:p>
          <a:p>
            <a:pPr>
              <a:buClrTx/>
              <a:buFont typeface="Arial" panose="020B0604020202020204" pitchFamily="34" charset="0"/>
              <a:buChar char="•"/>
            </a:pPr>
            <a:r>
              <a:rPr lang="en-GB" sz="1600" dirty="0">
                <a:solidFill>
                  <a:schemeClr val="accent5"/>
                </a:solidFill>
              </a:rPr>
              <a:t>A meta-analysis by Corona et al</a:t>
            </a:r>
            <a:r>
              <a:rPr lang="en-GB" sz="1600" baseline="30000" dirty="0">
                <a:solidFill>
                  <a:schemeClr val="accent5"/>
                </a:solidFill>
              </a:rPr>
              <a:t>2</a:t>
            </a:r>
            <a:r>
              <a:rPr lang="en-GB" sz="1600" dirty="0">
                <a:solidFill>
                  <a:schemeClr val="accent5"/>
                </a:solidFill>
              </a:rPr>
              <a:t> was conducted in 2018 including 15 pharmaco-epidemiological studies and 93 RCTs looking at whether </a:t>
            </a:r>
            <a:r>
              <a:rPr lang="en-GB" sz="1600" dirty="0" err="1">
                <a:solidFill>
                  <a:schemeClr val="accent5"/>
                </a:solidFill>
              </a:rPr>
              <a:t>TTh</a:t>
            </a:r>
            <a:r>
              <a:rPr lang="en-GB" sz="1600" dirty="0">
                <a:solidFill>
                  <a:schemeClr val="accent5"/>
                </a:solidFill>
              </a:rPr>
              <a:t> represents a possible risk factor for CV morbidity and mortality. </a:t>
            </a:r>
          </a:p>
          <a:p>
            <a:pPr lvl="1">
              <a:buClrTx/>
              <a:buFont typeface="Calibri" panose="020F0502020204030204" pitchFamily="34" charset="0"/>
              <a:buChar char="-"/>
            </a:pPr>
            <a:r>
              <a:rPr lang="en-GB" sz="1400" dirty="0">
                <a:solidFill>
                  <a:schemeClr val="accent5"/>
                </a:solidFill>
              </a:rPr>
              <a:t>The objective was to verify whether T therapy (</a:t>
            </a:r>
            <a:r>
              <a:rPr lang="en-GB" sz="1400" dirty="0" err="1">
                <a:solidFill>
                  <a:schemeClr val="accent5"/>
                </a:solidFill>
              </a:rPr>
              <a:t>TTh</a:t>
            </a:r>
            <a:r>
              <a:rPr lang="en-GB" sz="1400" dirty="0">
                <a:solidFill>
                  <a:schemeClr val="accent5"/>
                </a:solidFill>
              </a:rPr>
              <a:t>) represents a possible risk factor for CV morbidity and mortality. </a:t>
            </a:r>
          </a:p>
          <a:p>
            <a:pPr lvl="1">
              <a:buClrTx/>
              <a:buFont typeface="Calibri" panose="020F0502020204030204" pitchFamily="34" charset="0"/>
              <a:buChar char="-"/>
            </a:pPr>
            <a:r>
              <a:rPr lang="en-GB" sz="1400" dirty="0">
                <a:solidFill>
                  <a:schemeClr val="accent5"/>
                </a:solidFill>
              </a:rPr>
              <a:t>When </a:t>
            </a:r>
            <a:r>
              <a:rPr lang="en-GB" sz="1400" dirty="0" err="1">
                <a:solidFill>
                  <a:schemeClr val="accent5"/>
                </a:solidFill>
              </a:rPr>
              <a:t>TTh</a:t>
            </a:r>
            <a:r>
              <a:rPr lang="en-GB" sz="1400" dirty="0">
                <a:solidFill>
                  <a:schemeClr val="accent5"/>
                </a:solidFill>
              </a:rPr>
              <a:t> was applied within recommended dosages, it was not associated with an increase in CV risk</a:t>
            </a:r>
            <a:endParaRPr lang="en-GB" sz="1400" baseline="30000" dirty="0">
              <a:solidFill>
                <a:schemeClr val="accent5"/>
              </a:solidFill>
            </a:endParaRPr>
          </a:p>
          <a:p>
            <a:pPr marL="0" indent="0">
              <a:buNone/>
            </a:pPr>
            <a:endParaRPr lang="en-GB" dirty="0"/>
          </a:p>
        </p:txBody>
      </p:sp>
      <p:sp>
        <p:nvSpPr>
          <p:cNvPr id="6" name="Rectangle 5">
            <a:extLst>
              <a:ext uri="{FF2B5EF4-FFF2-40B4-BE49-F238E27FC236}">
                <a16:creationId xmlns:a16="http://schemas.microsoft.com/office/drawing/2014/main" id="{6B5E8E1E-3B4A-475B-A430-5AB4604D0015}"/>
              </a:ext>
            </a:extLst>
          </p:cNvPr>
          <p:cNvSpPr/>
          <p:nvPr/>
        </p:nvSpPr>
        <p:spPr>
          <a:xfrm>
            <a:off x="1556724" y="5953962"/>
            <a:ext cx="5902578" cy="2308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900" b="0" i="0" u="none" strike="noStrike" kern="1200" cap="none" spc="0" normalizeH="0" baseline="0" noProof="0" dirty="0">
                <a:ln>
                  <a:noFill/>
                </a:ln>
                <a:solidFill>
                  <a:srgbClr val="000000"/>
                </a:solidFill>
                <a:effectLst/>
                <a:uLnTx/>
                <a:uFillTx/>
                <a:latin typeface="Poppins Light"/>
                <a:ea typeface="+mn-ea"/>
                <a:cs typeface="+mn-cs"/>
              </a:rPr>
              <a:t>1. Morgentaler A, </a:t>
            </a:r>
            <a:r>
              <a:rPr kumimoji="0" lang="nb-NO" sz="900" b="0" i="1" u="none" strike="noStrike" kern="1200" cap="none" spc="0" normalizeH="0" baseline="0" noProof="0" dirty="0">
                <a:ln>
                  <a:noFill/>
                </a:ln>
                <a:solidFill>
                  <a:srgbClr val="000000"/>
                </a:solidFill>
                <a:effectLst/>
                <a:uLnTx/>
                <a:uFillTx/>
                <a:latin typeface="Poppins Light"/>
                <a:ea typeface="+mn-ea"/>
                <a:cs typeface="+mn-cs"/>
              </a:rPr>
              <a:t>et al</a:t>
            </a:r>
            <a:r>
              <a:rPr kumimoji="0" lang="nb-NO" sz="900" b="0" i="0" u="none" strike="noStrike" kern="1200" cap="none" spc="0" normalizeH="0" baseline="0" noProof="0" dirty="0">
                <a:ln>
                  <a:noFill/>
                </a:ln>
                <a:solidFill>
                  <a:srgbClr val="000000"/>
                </a:solidFill>
                <a:effectLst/>
                <a:uLnTx/>
                <a:uFillTx/>
                <a:latin typeface="Poppins Light"/>
                <a:ea typeface="+mn-ea"/>
                <a:cs typeface="+mn-cs"/>
              </a:rPr>
              <a:t>. </a:t>
            </a:r>
            <a:r>
              <a:rPr kumimoji="0" lang="nb-NO" sz="900" b="0" i="1" u="none" strike="noStrike" kern="1200" cap="none" spc="0" normalizeH="0" baseline="0" noProof="0" dirty="0">
                <a:ln>
                  <a:noFill/>
                </a:ln>
                <a:solidFill>
                  <a:srgbClr val="000000"/>
                </a:solidFill>
                <a:effectLst/>
                <a:uLnTx/>
                <a:uFillTx/>
                <a:latin typeface="Poppins Light"/>
                <a:ea typeface="+mn-ea"/>
                <a:cs typeface="+mn-cs"/>
              </a:rPr>
              <a:t>Mayo Clin Proc</a:t>
            </a:r>
            <a:r>
              <a:rPr kumimoji="0" lang="nb-NO" sz="900" b="0" i="0" u="none" strike="noStrike" kern="1200" cap="none" spc="0" normalizeH="0" baseline="0" noProof="0" dirty="0">
                <a:ln>
                  <a:noFill/>
                </a:ln>
                <a:solidFill>
                  <a:srgbClr val="000000"/>
                </a:solidFill>
                <a:effectLst/>
                <a:uLnTx/>
                <a:uFillTx/>
                <a:latin typeface="Poppins Light"/>
                <a:ea typeface="+mn-ea"/>
                <a:cs typeface="+mn-cs"/>
              </a:rPr>
              <a:t> 2015.90(2):224-251, 2. Corona G, </a:t>
            </a:r>
            <a:r>
              <a:rPr kumimoji="0" lang="nb-NO" sz="900" b="0" i="1" u="none" strike="noStrike" kern="1200" cap="none" spc="0" normalizeH="0" baseline="0" noProof="0" dirty="0">
                <a:ln>
                  <a:noFill/>
                </a:ln>
                <a:solidFill>
                  <a:srgbClr val="000000"/>
                </a:solidFill>
                <a:effectLst/>
                <a:uLnTx/>
                <a:uFillTx/>
                <a:latin typeface="Poppins Light"/>
                <a:ea typeface="+mn-ea"/>
                <a:cs typeface="+mn-cs"/>
              </a:rPr>
              <a:t>et al</a:t>
            </a:r>
            <a:r>
              <a:rPr kumimoji="0" lang="nb-NO" sz="900" b="0" i="0" u="none" strike="noStrike" kern="1200" cap="none" spc="0" normalizeH="0" baseline="0" noProof="0" dirty="0">
                <a:ln>
                  <a:noFill/>
                </a:ln>
                <a:solidFill>
                  <a:srgbClr val="000000"/>
                </a:solidFill>
                <a:effectLst/>
                <a:uLnTx/>
                <a:uFillTx/>
                <a:latin typeface="Poppins Light"/>
                <a:ea typeface="+mn-ea"/>
                <a:cs typeface="+mn-cs"/>
              </a:rPr>
              <a:t>. </a:t>
            </a:r>
            <a:r>
              <a:rPr kumimoji="0" lang="nb-NO" sz="9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nb-NO" sz="900" b="0" i="0" u="none" strike="noStrike" kern="1200" cap="none" spc="0" normalizeH="0" baseline="0" noProof="0" dirty="0">
                <a:ln>
                  <a:noFill/>
                </a:ln>
                <a:solidFill>
                  <a:srgbClr val="000000"/>
                </a:solidFill>
                <a:effectLst/>
                <a:uLnTx/>
                <a:uFillTx/>
                <a:latin typeface="Poppins Light"/>
                <a:ea typeface="+mn-ea"/>
                <a:cs typeface="+mn-cs"/>
              </a:rPr>
              <a:t>2018;15:820-838</a:t>
            </a:r>
            <a:endParaRPr kumimoji="0" lang="en-GB" sz="2000" b="0"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7" name="Rectangle 6">
            <a:extLst>
              <a:ext uri="{FF2B5EF4-FFF2-40B4-BE49-F238E27FC236}">
                <a16:creationId xmlns:a16="http://schemas.microsoft.com/office/drawing/2014/main" id="{2F2CD854-047B-4927-BC80-14AEC0E50CEF}"/>
              </a:ext>
            </a:extLst>
          </p:cNvPr>
          <p:cNvSpPr/>
          <p:nvPr/>
        </p:nvSpPr>
        <p:spPr>
          <a:xfrm>
            <a:off x="5975472" y="5690814"/>
            <a:ext cx="235962" cy="2000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700" b="0" i="0" u="none" strike="noStrike" kern="1200" cap="none" spc="0" normalizeH="0" baseline="0" noProof="0" dirty="0">
                <a:ln>
                  <a:noFill/>
                </a:ln>
                <a:solidFill>
                  <a:srgbClr val="7F7F7F"/>
                </a:solidFill>
                <a:effectLst/>
                <a:uLnTx/>
                <a:uFillTx/>
                <a:latin typeface="Arial"/>
                <a:ea typeface="+mn-ea"/>
                <a:cs typeface="+mn-cs"/>
              </a:rPr>
              <a:t>. </a:t>
            </a:r>
            <a:endParaRPr kumimoji="0" lang="en-GB" sz="1800" b="0" i="0" u="none" strike="noStrike" kern="1200" cap="none" spc="0" normalizeH="0" baseline="0" noProof="0" dirty="0">
              <a:ln>
                <a:noFill/>
              </a:ln>
              <a:solidFill>
                <a:srgbClr val="006EAB"/>
              </a:solidFill>
              <a:effectLst/>
              <a:uLnTx/>
              <a:uFillTx/>
              <a:latin typeface="Poppins Light"/>
              <a:ea typeface="+mn-ea"/>
              <a:cs typeface="+mn-cs"/>
            </a:endParaRPr>
          </a:p>
        </p:txBody>
      </p:sp>
    </p:spTree>
    <p:extLst>
      <p:ext uri="{BB962C8B-B14F-4D97-AF65-F5344CB8AC3E}">
        <p14:creationId xmlns:p14="http://schemas.microsoft.com/office/powerpoint/2010/main" val="458626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867" y="38138"/>
            <a:ext cx="11013549" cy="1015794"/>
          </a:xfrm>
        </p:spPr>
        <p:txBody>
          <a:bodyPr>
            <a:noAutofit/>
          </a:bodyPr>
          <a:lstStyle/>
          <a:p>
            <a:pPr algn="ctr"/>
            <a:r>
              <a:rPr lang="en-US" sz="2200" dirty="0" err="1">
                <a:solidFill>
                  <a:srgbClr val="000000"/>
                </a:solidFill>
              </a:rPr>
              <a:t>Normalisation</a:t>
            </a:r>
            <a:r>
              <a:rPr lang="en-US" sz="2200" dirty="0">
                <a:solidFill>
                  <a:srgbClr val="000000"/>
                </a:solidFill>
              </a:rPr>
              <a:t> of T level was associated with reduced incidence of MI &amp; mortality in men without previous history of MI or ischaemic stroke</a:t>
            </a:r>
            <a:r>
              <a:rPr lang="en-US" sz="2200" baseline="30000" dirty="0">
                <a:solidFill>
                  <a:srgbClr val="000000"/>
                </a:solidFill>
              </a:rPr>
              <a:t>1</a:t>
            </a:r>
            <a:endParaRPr lang="en-US" sz="2200" dirty="0">
              <a:solidFill>
                <a:srgbClr val="000000"/>
              </a:solidFill>
            </a:endParaRPr>
          </a:p>
        </p:txBody>
      </p:sp>
      <p:sp>
        <p:nvSpPr>
          <p:cNvPr id="5" name="TextBox 4"/>
          <p:cNvSpPr txBox="1"/>
          <p:nvPr/>
        </p:nvSpPr>
        <p:spPr>
          <a:xfrm>
            <a:off x="5572261" y="1206362"/>
            <a:ext cx="5821163" cy="4216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A retrospective analysis of  83,010 US veterans with low T levels: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Poppins Light"/>
                <a:ea typeface="+mn-ea"/>
                <a:cs typeface="+mn-cs"/>
              </a:rPr>
              <a:t>   -   Group 1: 	</a:t>
            </a:r>
            <a:r>
              <a:rPr kumimoji="0" lang="en-US" sz="1200" b="1" i="0" u="none" strike="noStrike" kern="1200" cap="none" spc="0" normalizeH="0" baseline="0" noProof="0" dirty="0" err="1">
                <a:ln>
                  <a:noFill/>
                </a:ln>
                <a:solidFill>
                  <a:srgbClr val="000000"/>
                </a:solidFill>
                <a:effectLst/>
                <a:uLnTx/>
                <a:uFillTx/>
                <a:latin typeface="Poppins Light"/>
                <a:ea typeface="+mn-ea"/>
                <a:cs typeface="+mn-cs"/>
              </a:rPr>
              <a:t>normalised</a:t>
            </a:r>
            <a:r>
              <a:rPr kumimoji="0" lang="en-US" sz="1200" b="1" i="0" u="none" strike="noStrike" kern="1200" cap="none" spc="0" normalizeH="0" baseline="0" noProof="0" dirty="0">
                <a:ln>
                  <a:noFill/>
                </a:ln>
                <a:solidFill>
                  <a:srgbClr val="000000"/>
                </a:solidFill>
                <a:effectLst/>
                <a:uLnTx/>
                <a:uFillTx/>
                <a:latin typeface="Poppins Light"/>
                <a:ea typeface="+mn-ea"/>
                <a:cs typeface="+mn-cs"/>
              </a:rPr>
              <a:t> T with treatment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Poppins Light"/>
                <a:ea typeface="+mn-ea"/>
                <a:cs typeface="+mn-cs"/>
              </a:rPr>
              <a:t>   -   Group 2: 	non-</a:t>
            </a:r>
            <a:r>
              <a:rPr kumimoji="0" lang="en-US" sz="1200" b="1" i="0" u="none" strike="noStrike" kern="1200" cap="none" spc="0" normalizeH="0" baseline="0" noProof="0" dirty="0" err="1">
                <a:ln>
                  <a:noFill/>
                </a:ln>
                <a:solidFill>
                  <a:srgbClr val="000000"/>
                </a:solidFill>
                <a:effectLst/>
                <a:uLnTx/>
                <a:uFillTx/>
                <a:latin typeface="Poppins Light"/>
                <a:ea typeface="+mn-ea"/>
                <a:cs typeface="+mn-cs"/>
              </a:rPr>
              <a:t>normalised</a:t>
            </a:r>
            <a:r>
              <a:rPr kumimoji="0" lang="en-US" sz="1200" b="1" i="0" u="none" strike="noStrike" kern="1200" cap="none" spc="0" normalizeH="0" baseline="0" noProof="0" dirty="0">
                <a:ln>
                  <a:noFill/>
                </a:ln>
                <a:solidFill>
                  <a:srgbClr val="000000"/>
                </a:solidFill>
                <a:effectLst/>
                <a:uLnTx/>
                <a:uFillTx/>
                <a:latin typeface="Poppins Light"/>
                <a:ea typeface="+mn-ea"/>
                <a:cs typeface="+mn-cs"/>
              </a:rPr>
              <a:t> T with treatment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Poppins Light"/>
                <a:ea typeface="+mn-ea"/>
                <a:cs typeface="+mn-cs"/>
              </a:rPr>
              <a:t>   -   Group 3: 	untreated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Poppins Light"/>
                <a:ea typeface="+mn-ea"/>
                <a:cs typeface="+mn-cs"/>
              </a:rPr>
              <a:t>Primary outcome measures: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Incidence of MI, </a:t>
            </a:r>
            <a:r>
              <a:rPr kumimoji="0" lang="en-US" sz="1200" b="0" i="0" u="none" strike="noStrike" kern="1200" cap="none" spc="0" normalizeH="0" baseline="0" noProof="0" dirty="0" err="1">
                <a:ln>
                  <a:noFill/>
                </a:ln>
                <a:solidFill>
                  <a:srgbClr val="000000"/>
                </a:solidFill>
                <a:effectLst/>
                <a:uLnTx/>
                <a:uFillTx/>
                <a:latin typeface="Poppins Light"/>
                <a:ea typeface="+mn-ea"/>
                <a:cs typeface="+mn-cs"/>
              </a:rPr>
              <a:t>ischaemic</a:t>
            </a:r>
            <a:r>
              <a:rPr kumimoji="0" lang="en-US" sz="1200" b="0" i="0" u="none" strike="noStrike" kern="1200" cap="none" spc="0" normalizeH="0" baseline="0" noProof="0" dirty="0">
                <a:ln>
                  <a:noFill/>
                </a:ln>
                <a:solidFill>
                  <a:srgbClr val="000000"/>
                </a:solidFill>
                <a:effectLst/>
                <a:uLnTx/>
                <a:uFillTx/>
                <a:latin typeface="Poppins Light"/>
                <a:ea typeface="+mn-ea"/>
                <a:cs typeface="+mn-cs"/>
              </a:rPr>
              <a:t> stroke, and all-cause mortality determined using dates of death in CDW data augmented with vital status files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Poppins Light"/>
                <a:ea typeface="+mn-ea"/>
                <a:cs typeface="+mn-cs"/>
              </a:rPr>
              <a:t>Results: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Group 1 (normalized treated) vs Group 3 (untreated):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Mortality  HR 0.44 (CI95% 0.42 - 0.46)</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MI 	HR 0.76 (CI95% 0.63 - 0.93)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Stroke 	HR 0.64 (CI95% 0.43 - 0.96)</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mn-cs"/>
              </a:rPr>
              <a:t>Similarly, all cause mortality, MI risk and stroke were significantly lower in the </a:t>
            </a:r>
            <a:r>
              <a:rPr kumimoji="0" lang="en-US" sz="1200" b="0" i="0" u="none" strike="noStrike" kern="1200" cap="none" spc="0" normalizeH="0" baseline="0" noProof="0" dirty="0" err="1">
                <a:ln>
                  <a:noFill/>
                </a:ln>
                <a:solidFill>
                  <a:srgbClr val="000000"/>
                </a:solidFill>
                <a:effectLst/>
                <a:uLnTx/>
                <a:uFillTx/>
                <a:latin typeface="Poppins Light"/>
                <a:ea typeface="+mn-ea"/>
                <a:cs typeface="+mn-cs"/>
              </a:rPr>
              <a:t>normalised</a:t>
            </a:r>
            <a:r>
              <a:rPr kumimoji="0" lang="en-US" sz="1200" b="0" i="0" u="none" strike="noStrike" kern="1200" cap="none" spc="0" normalizeH="0" baseline="0" noProof="0" dirty="0">
                <a:ln>
                  <a:noFill/>
                </a:ln>
                <a:solidFill>
                  <a:srgbClr val="000000"/>
                </a:solidFill>
                <a:effectLst/>
                <a:uLnTx/>
                <a:uFillTx/>
                <a:latin typeface="Poppins Light"/>
                <a:ea typeface="+mn-ea"/>
                <a:cs typeface="+mn-cs"/>
              </a:rPr>
              <a:t> treated group vs the non-normalized treated group but </a:t>
            </a:r>
            <a:r>
              <a:rPr kumimoji="0" lang="en-GB" sz="1200" b="0" i="0" u="none" strike="noStrike" kern="1200" cap="none" spc="0" normalizeH="0" baseline="0" noProof="0" dirty="0">
                <a:ln>
                  <a:noFill/>
                </a:ln>
                <a:solidFill>
                  <a:srgbClr val="000000"/>
                </a:solidFill>
                <a:effectLst/>
                <a:uLnTx/>
                <a:uFillTx/>
                <a:latin typeface="Poppins Light"/>
                <a:ea typeface="+mn-ea"/>
                <a:cs typeface="+mn-cs"/>
              </a:rPr>
              <a:t>only for all-cause mortality in the non-normalised vs untreated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whit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white"/>
              </a:solidFill>
              <a:effectLst/>
              <a:uLnTx/>
              <a:uFillTx/>
              <a:latin typeface="Arial"/>
              <a:ea typeface="+mn-ea"/>
              <a:cs typeface="+mn-cs"/>
            </a:endParaRPr>
          </a:p>
        </p:txBody>
      </p:sp>
      <p:sp>
        <p:nvSpPr>
          <p:cNvPr id="6" name="TextBox 5"/>
          <p:cNvSpPr txBox="1"/>
          <p:nvPr/>
        </p:nvSpPr>
        <p:spPr>
          <a:xfrm>
            <a:off x="1524240" y="6040077"/>
            <a:ext cx="913375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1. Sharma R, </a:t>
            </a:r>
            <a:r>
              <a:rPr kumimoji="0" lang="en-US" sz="9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900" b="0" i="1" u="none" strike="noStrike" kern="1200" cap="none" spc="0" normalizeH="0" baseline="0" noProof="0" dirty="0">
                <a:ln>
                  <a:noFill/>
                </a:ln>
                <a:solidFill>
                  <a:srgbClr val="000000"/>
                </a:solidFill>
                <a:effectLst/>
                <a:uLnTx/>
                <a:uFillTx/>
                <a:latin typeface="Poppins Light"/>
                <a:ea typeface="+mn-ea"/>
                <a:cs typeface="+mn-cs"/>
              </a:rPr>
              <a:t>Eur Heart J</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2015.36(40):2706-2715.</a:t>
            </a:r>
          </a:p>
        </p:txBody>
      </p:sp>
      <p:sp>
        <p:nvSpPr>
          <p:cNvPr id="30" name="TextBox 29"/>
          <p:cNvSpPr txBox="1"/>
          <p:nvPr/>
        </p:nvSpPr>
        <p:spPr>
          <a:xfrm>
            <a:off x="1593734" y="5794623"/>
            <a:ext cx="9815508"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a:rPr>
              <a:t>T, testosterone; MI, myocardial infarction; ICD, International Classification of Diseases; CDW, corporate data warehouse; HR, hazard ratio; CI, confidence interval; CVD, cardiovascular disease. </a:t>
            </a:r>
          </a:p>
        </p:txBody>
      </p:sp>
      <p:sp>
        <p:nvSpPr>
          <p:cNvPr id="31" name="Content Placeholder 2"/>
          <p:cNvSpPr>
            <a:spLocks noGrp="1"/>
          </p:cNvSpPr>
          <p:nvPr>
            <p:ph idx="1"/>
          </p:nvPr>
        </p:nvSpPr>
        <p:spPr>
          <a:xfrm>
            <a:off x="554343" y="1280228"/>
            <a:ext cx="4904570" cy="312463"/>
          </a:xfrm>
        </p:spPr>
        <p:txBody>
          <a:bodyPr>
            <a:normAutofit/>
          </a:bodyPr>
          <a:lstStyle/>
          <a:p>
            <a:pPr marL="0" indent="0" algn="ctr">
              <a:buNone/>
            </a:pPr>
            <a:r>
              <a:rPr lang="en-US" sz="1200" b="1" dirty="0">
                <a:solidFill>
                  <a:srgbClr val="000000"/>
                </a:solidFill>
              </a:rPr>
              <a:t>All-cause mortality among untreated vs normalised treated men </a:t>
            </a:r>
          </a:p>
        </p:txBody>
      </p:sp>
      <p:pic>
        <p:nvPicPr>
          <p:cNvPr id="10" name="Picture 9">
            <a:extLst>
              <a:ext uri="{FF2B5EF4-FFF2-40B4-BE49-F238E27FC236}">
                <a16:creationId xmlns:a16="http://schemas.microsoft.com/office/drawing/2014/main" id="{E0884982-80A0-463C-B655-9E9139977E23}"/>
              </a:ext>
            </a:extLst>
          </p:cNvPr>
          <p:cNvPicPr>
            <a:picLocks noChangeAspect="1"/>
          </p:cNvPicPr>
          <p:nvPr/>
        </p:nvPicPr>
        <p:blipFill>
          <a:blip r:embed="rId3"/>
          <a:stretch>
            <a:fillRect/>
          </a:stretch>
        </p:blipFill>
        <p:spPr>
          <a:xfrm>
            <a:off x="1033271" y="1592691"/>
            <a:ext cx="3810557" cy="2963337"/>
          </a:xfrm>
          <a:prstGeom prst="rect">
            <a:avLst/>
          </a:prstGeom>
        </p:spPr>
      </p:pic>
      <p:sp>
        <p:nvSpPr>
          <p:cNvPr id="9" name="TextBox 8">
            <a:extLst>
              <a:ext uri="{FF2B5EF4-FFF2-40B4-BE49-F238E27FC236}">
                <a16:creationId xmlns:a16="http://schemas.microsoft.com/office/drawing/2014/main" id="{D66270F0-A260-4F60-9A91-DD9F488DE32B}"/>
              </a:ext>
            </a:extLst>
          </p:cNvPr>
          <p:cNvSpPr txBox="1"/>
          <p:nvPr/>
        </p:nvSpPr>
        <p:spPr>
          <a:xfrm>
            <a:off x="1033272" y="4568409"/>
            <a:ext cx="4065640"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1" u="none" strike="noStrike" kern="1200" cap="none" spc="0" normalizeH="0" baseline="0" noProof="0" dirty="0">
                <a:ln>
                  <a:noFill/>
                </a:ln>
                <a:solidFill>
                  <a:srgbClr val="000000"/>
                </a:solidFill>
                <a:effectLst/>
                <a:uLnTx/>
                <a:uFillTx/>
                <a:latin typeface="Poppins Light"/>
                <a:ea typeface="+mn-ea"/>
                <a:cs typeface="+mn-cs"/>
              </a:rPr>
              <a:t>“</a:t>
            </a:r>
            <a:r>
              <a:rPr kumimoji="0" lang="is-IS" sz="1100" b="1" i="1" u="none" strike="noStrike" kern="1200" cap="none" spc="0" normalizeH="0" baseline="0" noProof="0" dirty="0">
                <a:ln>
                  <a:noFill/>
                </a:ln>
                <a:solidFill>
                  <a:srgbClr val="000000"/>
                </a:solidFill>
                <a:effectLst/>
                <a:uLnTx/>
                <a:uFillTx/>
                <a:latin typeface="Poppins Light"/>
                <a:ea typeface="+mn-ea"/>
                <a:cs typeface="+mn-cs"/>
              </a:rPr>
              <a:t>…the weight of evidence indicates that T therapy is not associated with increased cardiovascular risk...” </a:t>
            </a:r>
            <a:r>
              <a:rPr kumimoji="0" lang="is-IS" sz="1100" b="1" i="0" u="none" strike="noStrike" kern="1200" cap="none" spc="0" normalizeH="0" baseline="0" noProof="0" dirty="0">
                <a:ln>
                  <a:noFill/>
                </a:ln>
                <a:solidFill>
                  <a:srgbClr val="000000"/>
                </a:solidFill>
                <a:effectLst/>
                <a:uLnTx/>
                <a:uFillTx/>
                <a:latin typeface="Poppins Light"/>
                <a:ea typeface="+mn-ea"/>
                <a:cs typeface="+mn-cs"/>
              </a:rPr>
              <a:t>Khera M, </a:t>
            </a:r>
            <a:r>
              <a:rPr kumimoji="0" lang="is-IS" sz="1100" b="1" i="1" u="none" strike="noStrike" kern="1200" cap="none" spc="0" normalizeH="0" baseline="0" noProof="0" dirty="0">
                <a:ln>
                  <a:noFill/>
                </a:ln>
                <a:solidFill>
                  <a:srgbClr val="000000"/>
                </a:solidFill>
                <a:effectLst/>
                <a:uLnTx/>
                <a:uFillTx/>
                <a:latin typeface="Poppins Light"/>
                <a:ea typeface="+mn-ea"/>
                <a:cs typeface="+mn-cs"/>
              </a:rPr>
              <a:t>et al</a:t>
            </a:r>
            <a:r>
              <a:rPr kumimoji="0" lang="is-IS" sz="1100" b="1" i="0" u="none" strike="noStrike" kern="1200" cap="none" spc="0" normalizeH="0" baseline="0" noProof="0" dirty="0">
                <a:ln>
                  <a:noFill/>
                </a:ln>
                <a:solidFill>
                  <a:srgbClr val="000000"/>
                </a:solidFill>
                <a:effectLst/>
                <a:uLnTx/>
                <a:uFillTx/>
                <a:latin typeface="Poppins Light"/>
                <a:ea typeface="+mn-ea"/>
                <a:cs typeface="+mn-cs"/>
              </a:rPr>
              <a:t>. 2015</a:t>
            </a:r>
            <a:r>
              <a:rPr kumimoji="0" lang="is-IS" sz="1100" b="1" i="0" u="none" strike="noStrike" kern="1200" cap="none" spc="0" normalizeH="0" baseline="30000" noProof="0" dirty="0">
                <a:ln>
                  <a:noFill/>
                </a:ln>
                <a:solidFill>
                  <a:srgbClr val="000000"/>
                </a:solidFill>
                <a:effectLst/>
                <a:uLnTx/>
                <a:uFillTx/>
                <a:latin typeface="Poppins Light"/>
                <a:ea typeface="+mn-ea"/>
                <a:cs typeface="+mn-cs"/>
              </a:rPr>
              <a:t>2</a:t>
            </a:r>
            <a:endParaRPr kumimoji="0" lang="en-US" sz="1100" b="1"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11" name="TextBox 10">
            <a:extLst>
              <a:ext uri="{FF2B5EF4-FFF2-40B4-BE49-F238E27FC236}">
                <a16:creationId xmlns:a16="http://schemas.microsoft.com/office/drawing/2014/main" id="{2813CA54-934B-40F6-9EEC-29ED804F5975}"/>
              </a:ext>
            </a:extLst>
          </p:cNvPr>
          <p:cNvSpPr txBox="1"/>
          <p:nvPr/>
        </p:nvSpPr>
        <p:spPr>
          <a:xfrm>
            <a:off x="772316" y="5372198"/>
            <a:ext cx="1010064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C00000"/>
                </a:solidFill>
                <a:effectLst/>
                <a:uLnTx/>
                <a:uFillTx/>
                <a:latin typeface="Poppins Light"/>
                <a:ea typeface="+mn-ea"/>
                <a:cs typeface="+mn-cs"/>
              </a:rPr>
              <a:t>Regulators have requested a study to further define the issue of CV safety with testosterone and that is currently ongoing - TRAVERSE</a:t>
            </a:r>
          </a:p>
        </p:txBody>
      </p:sp>
    </p:spTree>
    <p:extLst>
      <p:ext uri="{BB962C8B-B14F-4D97-AF65-F5344CB8AC3E}">
        <p14:creationId xmlns:p14="http://schemas.microsoft.com/office/powerpoint/2010/main" val="3123635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94189"/>
            <a:ext cx="8547905" cy="834047"/>
          </a:xfrm>
        </p:spPr>
        <p:txBody>
          <a:bodyPr>
            <a:noAutofit/>
          </a:bodyPr>
          <a:lstStyle/>
          <a:p>
            <a:r>
              <a:rPr lang="en-GB" sz="3600" dirty="0">
                <a:solidFill>
                  <a:schemeClr val="accent5"/>
                </a:solidFill>
              </a:rPr>
              <a:t>TRAVERSE: study overview</a:t>
            </a:r>
          </a:p>
        </p:txBody>
      </p:sp>
      <p:sp>
        <p:nvSpPr>
          <p:cNvPr id="5" name="TextBox 4"/>
          <p:cNvSpPr txBox="1"/>
          <p:nvPr/>
        </p:nvSpPr>
        <p:spPr>
          <a:xfrm>
            <a:off x="1524001" y="5738956"/>
            <a:ext cx="10034015" cy="553998"/>
          </a:xfrm>
          <a:prstGeom prst="rect">
            <a:avLst/>
          </a:prstGeom>
          <a:noFill/>
        </p:spPr>
        <p:txBody>
          <a:bodyPr wrap="square" rtlCol="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E7E6E6">
                    <a:lumMod val="25000"/>
                  </a:srgbClr>
                </a:solidFill>
                <a:effectLst/>
                <a:uLnTx/>
                <a:uFillTx/>
                <a:latin typeface="Poppins Light"/>
                <a:ea typeface="+mn-ea"/>
                <a:cs typeface="+mn-cs"/>
              </a:rPr>
              <a:t>CABG, coronary artery bypass graft; CV, cardiovascular; MACE, major adverse cardiovascular events; MI, myocardial infarction; PCI, percutaneous coronary intervention; TRAVERSE, Testosterone Replacement Therapy for Assessment of Long-term Vascular Events and Efficacy Response; </a:t>
            </a:r>
            <a:r>
              <a:rPr kumimoji="0" lang="en-GB" sz="1000" b="0" i="0" u="none" strike="noStrike" kern="1200" cap="none" spc="0" normalizeH="0" baseline="0" noProof="0" dirty="0" err="1">
                <a:ln>
                  <a:noFill/>
                </a:ln>
                <a:solidFill>
                  <a:srgbClr val="E7E6E6">
                    <a:lumMod val="25000"/>
                  </a:srgbClr>
                </a:solidFill>
                <a:effectLst/>
                <a:uLnTx/>
                <a:uFillTx/>
                <a:latin typeface="Poppins Light"/>
                <a:ea typeface="+mn-ea"/>
                <a:cs typeface="+mn-cs"/>
              </a:rPr>
              <a:t>TTh</a:t>
            </a:r>
            <a:r>
              <a:rPr kumimoji="0" lang="en-GB" sz="1000" b="0" i="0" u="none" strike="noStrike" kern="1200" cap="none" spc="0" normalizeH="0" baseline="0" noProof="0" dirty="0">
                <a:ln>
                  <a:noFill/>
                </a:ln>
                <a:solidFill>
                  <a:srgbClr val="E7E6E6">
                    <a:lumMod val="25000"/>
                  </a:srgbClr>
                </a:solidFill>
                <a:effectLst/>
                <a:uLnTx/>
                <a:uFillTx/>
                <a:latin typeface="Poppins Light"/>
                <a:ea typeface="+mn-ea"/>
                <a:cs typeface="+mn-cs"/>
              </a:rPr>
              <a:t>, testosterone therapy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E7E6E6">
                    <a:lumMod val="25000"/>
                  </a:srgbClr>
                </a:solidFill>
                <a:effectLst/>
                <a:uLnTx/>
                <a:uFillTx/>
                <a:latin typeface="Poppins Light"/>
                <a:ea typeface="+mn-ea"/>
                <a:cs typeface="+mn-cs"/>
              </a:rPr>
              <a:t>Clinicaltrials.gov. identifier NCT03518034. Available at: https://clinicaltrials.gov/ct2/show/NCT03518034 (accessed July 2020).</a:t>
            </a:r>
          </a:p>
        </p:txBody>
      </p:sp>
      <p:grpSp>
        <p:nvGrpSpPr>
          <p:cNvPr id="69" name="Group 68"/>
          <p:cNvGrpSpPr/>
          <p:nvPr/>
        </p:nvGrpSpPr>
        <p:grpSpPr>
          <a:xfrm>
            <a:off x="271272" y="842045"/>
            <a:ext cx="9659111" cy="1404115"/>
            <a:chOff x="1059061" y="3558894"/>
            <a:chExt cx="7147581" cy="1404115"/>
          </a:xfrm>
        </p:grpSpPr>
        <p:grpSp>
          <p:nvGrpSpPr>
            <p:cNvPr id="70" name="Group 69"/>
            <p:cNvGrpSpPr/>
            <p:nvPr/>
          </p:nvGrpSpPr>
          <p:grpSpPr>
            <a:xfrm>
              <a:off x="1697341" y="3759619"/>
              <a:ext cx="6509301" cy="1203390"/>
              <a:chOff x="1697341" y="3759619"/>
              <a:chExt cx="6509301" cy="1203390"/>
            </a:xfrm>
          </p:grpSpPr>
          <p:sp>
            <p:nvSpPr>
              <p:cNvPr id="76" name="Rounded Rectangle 75"/>
              <p:cNvSpPr/>
              <p:nvPr/>
            </p:nvSpPr>
            <p:spPr>
              <a:xfrm>
                <a:off x="1697341" y="3759619"/>
                <a:ext cx="6509301" cy="1203390"/>
              </a:xfrm>
              <a:prstGeom prst="roundRect">
                <a:avLst>
                  <a:gd name="adj" fmla="val 11807"/>
                </a:avLst>
              </a:prstGeom>
              <a:solidFill>
                <a:schemeClr val="accent1"/>
              </a:solidFill>
              <a:ln w="57150" cap="flat" cmpd="sng" algn="ctr">
                <a:solidFill>
                  <a:schemeClr val="tx2"/>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TextBox 76"/>
              <p:cNvSpPr txBox="1"/>
              <p:nvPr/>
            </p:nvSpPr>
            <p:spPr>
              <a:xfrm>
                <a:off x="2194600" y="3899649"/>
                <a:ext cx="6012041" cy="923330"/>
              </a:xfrm>
              <a:prstGeom prst="rect">
                <a:avLst/>
              </a:prstGeom>
              <a:noFill/>
            </p:spPr>
            <p:txBody>
              <a:bodyPr wrap="square" rtlCol="0" anchor="ctr">
                <a:spAutoFit/>
              </a:bodyPr>
              <a:lstStyle/>
              <a:p>
                <a:pPr marL="269875" marR="0" lvl="0" indent="-269875" algn="l" defTabSz="457200" rtl="0" eaLnBrk="1" fontAlgn="auto" latinLnBrk="0" hangingPunct="1">
                  <a:lnSpc>
                    <a:spcPct val="100000"/>
                  </a:lnSpc>
                  <a:spcBef>
                    <a:spcPts val="600"/>
                  </a:spcBef>
                  <a:spcAft>
                    <a:spcPts val="0"/>
                  </a:spcAft>
                  <a:buClr>
                    <a:prstClr val="white"/>
                  </a:buClr>
                  <a:buSzTx/>
                  <a:buFont typeface="Arial"/>
                  <a:buChar char="•"/>
                  <a:tabLst/>
                  <a:defRPr/>
                </a:pPr>
                <a:r>
                  <a:rPr kumimoji="0" lang="en-GB" sz="1800" b="0" i="0" u="none" strike="noStrike" kern="1200" cap="none" spc="0" normalizeH="0" baseline="0" noProof="0" dirty="0">
                    <a:ln>
                      <a:noFill/>
                    </a:ln>
                    <a:solidFill>
                      <a:prstClr val="white"/>
                    </a:solidFill>
                    <a:effectLst/>
                    <a:uLnTx/>
                    <a:uFillTx/>
                    <a:latin typeface="Poppins Light"/>
                    <a:ea typeface="+mn-ea"/>
                    <a:cs typeface="+mn-cs"/>
                  </a:rPr>
                  <a:t>Ongoing Phase 4, randomised, blinded, placebo-controlled, </a:t>
                </a:r>
                <a:br>
                  <a:rPr kumimoji="0" lang="en-GB" sz="1800" b="0" i="0" u="none" strike="noStrike" kern="1200" cap="none" spc="0" normalizeH="0" baseline="0" noProof="0" dirty="0">
                    <a:ln>
                      <a:noFill/>
                    </a:ln>
                    <a:solidFill>
                      <a:prstClr val="white"/>
                    </a:solidFill>
                    <a:effectLst/>
                    <a:uLnTx/>
                    <a:uFillTx/>
                    <a:latin typeface="Poppins Light"/>
                    <a:ea typeface="+mn-ea"/>
                    <a:cs typeface="+mn-cs"/>
                  </a:rPr>
                </a:br>
                <a:r>
                  <a:rPr kumimoji="0" lang="en-GB" sz="1800" b="0" i="0" u="none" strike="noStrike" kern="1200" cap="none" spc="0" normalizeH="0" baseline="0" noProof="0" dirty="0">
                    <a:ln>
                      <a:noFill/>
                    </a:ln>
                    <a:solidFill>
                      <a:prstClr val="white"/>
                    </a:solidFill>
                    <a:effectLst/>
                    <a:uLnTx/>
                    <a:uFillTx/>
                    <a:latin typeface="Poppins Light"/>
                    <a:ea typeface="+mn-ea"/>
                    <a:cs typeface="+mn-cs"/>
                  </a:rPr>
                  <a:t>multicentre trial to evaluate the effect of </a:t>
                </a:r>
                <a:r>
                  <a:rPr kumimoji="0" lang="en-GB" sz="1800" b="0" i="0" u="none" strike="noStrike" kern="1200" cap="none" spc="0" normalizeH="0" baseline="0" noProof="0" dirty="0" err="1">
                    <a:ln>
                      <a:noFill/>
                    </a:ln>
                    <a:solidFill>
                      <a:prstClr val="white"/>
                    </a:solidFill>
                    <a:effectLst/>
                    <a:uLnTx/>
                    <a:uFillTx/>
                    <a:latin typeface="Poppins Light"/>
                    <a:ea typeface="+mn-ea"/>
                    <a:cs typeface="+mn-cs"/>
                  </a:rPr>
                  <a:t>TTh</a:t>
                </a:r>
                <a:r>
                  <a:rPr kumimoji="0" lang="en-GB" sz="1800" b="0" i="0" u="none" strike="noStrike" kern="1200" cap="none" spc="0" normalizeH="0" baseline="0" noProof="0" dirty="0">
                    <a:ln>
                      <a:noFill/>
                    </a:ln>
                    <a:solidFill>
                      <a:prstClr val="white"/>
                    </a:solidFill>
                    <a:effectLst/>
                    <a:uLnTx/>
                    <a:uFillTx/>
                    <a:latin typeface="Poppins Light"/>
                    <a:ea typeface="+mn-ea"/>
                    <a:cs typeface="+mn-cs"/>
                  </a:rPr>
                  <a:t> on the incidence </a:t>
                </a:r>
                <a:br>
                  <a:rPr kumimoji="0" lang="en-GB" sz="1800" b="0" i="0" u="none" strike="noStrike" kern="1200" cap="none" spc="0" normalizeH="0" baseline="0" noProof="0" dirty="0">
                    <a:ln>
                      <a:noFill/>
                    </a:ln>
                    <a:solidFill>
                      <a:prstClr val="white"/>
                    </a:solidFill>
                    <a:effectLst/>
                    <a:uLnTx/>
                    <a:uFillTx/>
                    <a:latin typeface="Poppins Light"/>
                    <a:ea typeface="+mn-ea"/>
                    <a:cs typeface="+mn-cs"/>
                  </a:rPr>
                </a:br>
                <a:r>
                  <a:rPr kumimoji="0" lang="en-GB" sz="1800" b="0" i="0" u="none" strike="noStrike" kern="1200" cap="none" spc="0" normalizeH="0" baseline="0" noProof="0" dirty="0">
                    <a:ln>
                      <a:noFill/>
                    </a:ln>
                    <a:solidFill>
                      <a:prstClr val="white"/>
                    </a:solidFill>
                    <a:effectLst/>
                    <a:uLnTx/>
                    <a:uFillTx/>
                    <a:latin typeface="Poppins Light"/>
                    <a:ea typeface="+mn-ea"/>
                    <a:cs typeface="+mn-cs"/>
                  </a:rPr>
                  <a:t>of MACE and efficacy measures in </a:t>
                </a:r>
                <a:r>
                  <a:rPr kumimoji="0" lang="en-GB" sz="1800" b="0" i="0" u="none" strike="noStrike" kern="1200" cap="none" spc="0" normalizeH="0" baseline="0" noProof="0" dirty="0" err="1">
                    <a:ln>
                      <a:noFill/>
                    </a:ln>
                    <a:solidFill>
                      <a:prstClr val="white"/>
                    </a:solidFill>
                    <a:effectLst/>
                    <a:uLnTx/>
                    <a:uFillTx/>
                    <a:latin typeface="Poppins Light"/>
                    <a:ea typeface="+mn-ea"/>
                    <a:cs typeface="+mn-cs"/>
                  </a:rPr>
                  <a:t>hypogonadal</a:t>
                </a:r>
                <a:r>
                  <a:rPr kumimoji="0" lang="en-GB" sz="1800" b="0" i="0" u="none" strike="noStrike" kern="1200" cap="none" spc="0" normalizeH="0" baseline="0" noProof="0" dirty="0">
                    <a:ln>
                      <a:noFill/>
                    </a:ln>
                    <a:solidFill>
                      <a:prstClr val="white"/>
                    </a:solidFill>
                    <a:effectLst/>
                    <a:uLnTx/>
                    <a:uFillTx/>
                    <a:latin typeface="Poppins Light"/>
                    <a:ea typeface="+mn-ea"/>
                    <a:cs typeface="+mn-cs"/>
                  </a:rPr>
                  <a:t> men</a:t>
                </a:r>
              </a:p>
            </p:txBody>
          </p:sp>
        </p:grpSp>
        <p:grpSp>
          <p:nvGrpSpPr>
            <p:cNvPr id="71" name="Group 70"/>
            <p:cNvGrpSpPr/>
            <p:nvPr/>
          </p:nvGrpSpPr>
          <p:grpSpPr>
            <a:xfrm>
              <a:off x="1059061" y="3558894"/>
              <a:ext cx="1236662" cy="1287483"/>
              <a:chOff x="4706938" y="1981200"/>
              <a:chExt cx="2781300" cy="2895600"/>
            </a:xfrm>
          </p:grpSpPr>
          <p:sp>
            <p:nvSpPr>
              <p:cNvPr id="72" name="Freeform 71"/>
              <p:cNvSpPr/>
              <p:nvPr/>
            </p:nvSpPr>
            <p:spPr>
              <a:xfrm>
                <a:off x="5060950" y="2254250"/>
                <a:ext cx="1339850" cy="1320800"/>
              </a:xfrm>
              <a:custGeom>
                <a:avLst/>
                <a:gdLst>
                  <a:gd name="connsiteX0" fmla="*/ 0 w 1339850"/>
                  <a:gd name="connsiteY0" fmla="*/ 184150 h 1320800"/>
                  <a:gd name="connsiteX1" fmla="*/ 196850 w 1339850"/>
                  <a:gd name="connsiteY1" fmla="*/ 0 h 1320800"/>
                  <a:gd name="connsiteX2" fmla="*/ 425450 w 1339850"/>
                  <a:gd name="connsiteY2" fmla="*/ 234950 h 1320800"/>
                  <a:gd name="connsiteX3" fmla="*/ 501650 w 1339850"/>
                  <a:gd name="connsiteY3" fmla="*/ 190500 h 1320800"/>
                  <a:gd name="connsiteX4" fmla="*/ 1187450 w 1339850"/>
                  <a:gd name="connsiteY4" fmla="*/ 869950 h 1320800"/>
                  <a:gd name="connsiteX5" fmla="*/ 1168400 w 1339850"/>
                  <a:gd name="connsiteY5" fmla="*/ 971550 h 1320800"/>
                  <a:gd name="connsiteX6" fmla="*/ 1339850 w 1339850"/>
                  <a:gd name="connsiteY6" fmla="*/ 1155700 h 1320800"/>
                  <a:gd name="connsiteX7" fmla="*/ 1162050 w 1339850"/>
                  <a:gd name="connsiteY7" fmla="*/ 1320800 h 1320800"/>
                  <a:gd name="connsiteX8" fmla="*/ 996950 w 1339850"/>
                  <a:gd name="connsiteY8" fmla="*/ 1168400 h 1320800"/>
                  <a:gd name="connsiteX9" fmla="*/ 895350 w 1339850"/>
                  <a:gd name="connsiteY9" fmla="*/ 1193800 h 1320800"/>
                  <a:gd name="connsiteX10" fmla="*/ 742950 w 1339850"/>
                  <a:gd name="connsiteY10" fmla="*/ 1066800 h 1320800"/>
                  <a:gd name="connsiteX11" fmla="*/ 869950 w 1339850"/>
                  <a:gd name="connsiteY11" fmla="*/ 920750 h 1320800"/>
                  <a:gd name="connsiteX12" fmla="*/ 863600 w 1339850"/>
                  <a:gd name="connsiteY12" fmla="*/ 698500 h 1320800"/>
                  <a:gd name="connsiteX13" fmla="*/ 723900 w 1339850"/>
                  <a:gd name="connsiteY13" fmla="*/ 546100 h 1320800"/>
                  <a:gd name="connsiteX14" fmla="*/ 558800 w 1339850"/>
                  <a:gd name="connsiteY14" fmla="*/ 457200 h 1320800"/>
                  <a:gd name="connsiteX15" fmla="*/ 368300 w 1339850"/>
                  <a:gd name="connsiteY15" fmla="*/ 508000 h 1320800"/>
                  <a:gd name="connsiteX16" fmla="*/ 254000 w 1339850"/>
                  <a:gd name="connsiteY16" fmla="*/ 590550 h 1320800"/>
                  <a:gd name="connsiteX17" fmla="*/ 184150 w 1339850"/>
                  <a:gd name="connsiteY17" fmla="*/ 482600 h 1320800"/>
                  <a:gd name="connsiteX18" fmla="*/ 228600 w 1339850"/>
                  <a:gd name="connsiteY18" fmla="*/ 355600 h 1320800"/>
                  <a:gd name="connsiteX19" fmla="*/ 184150 w 1339850"/>
                  <a:gd name="connsiteY19" fmla="*/ 361950 h 1320800"/>
                  <a:gd name="connsiteX20" fmla="*/ 0 w 1339850"/>
                  <a:gd name="connsiteY20" fmla="*/ 184150 h 132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39850" h="1320800">
                    <a:moveTo>
                      <a:pt x="0" y="184150"/>
                    </a:moveTo>
                    <a:lnTo>
                      <a:pt x="196850" y="0"/>
                    </a:lnTo>
                    <a:lnTo>
                      <a:pt x="425450" y="234950"/>
                    </a:lnTo>
                    <a:lnTo>
                      <a:pt x="501650" y="190500"/>
                    </a:lnTo>
                    <a:lnTo>
                      <a:pt x="1187450" y="869950"/>
                    </a:lnTo>
                    <a:lnTo>
                      <a:pt x="1168400" y="971550"/>
                    </a:lnTo>
                    <a:lnTo>
                      <a:pt x="1339850" y="1155700"/>
                    </a:lnTo>
                    <a:lnTo>
                      <a:pt x="1162050" y="1320800"/>
                    </a:lnTo>
                    <a:lnTo>
                      <a:pt x="996950" y="1168400"/>
                    </a:lnTo>
                    <a:lnTo>
                      <a:pt x="895350" y="1193800"/>
                    </a:lnTo>
                    <a:lnTo>
                      <a:pt x="742950" y="1066800"/>
                    </a:lnTo>
                    <a:lnTo>
                      <a:pt x="869950" y="920750"/>
                    </a:lnTo>
                    <a:lnTo>
                      <a:pt x="863600" y="698500"/>
                    </a:lnTo>
                    <a:lnTo>
                      <a:pt x="723900" y="546100"/>
                    </a:lnTo>
                    <a:lnTo>
                      <a:pt x="558800" y="457200"/>
                    </a:lnTo>
                    <a:lnTo>
                      <a:pt x="368300" y="508000"/>
                    </a:lnTo>
                    <a:lnTo>
                      <a:pt x="254000" y="590550"/>
                    </a:lnTo>
                    <a:lnTo>
                      <a:pt x="184150" y="482600"/>
                    </a:lnTo>
                    <a:lnTo>
                      <a:pt x="228600" y="355600"/>
                    </a:lnTo>
                    <a:lnTo>
                      <a:pt x="184150" y="361950"/>
                    </a:lnTo>
                    <a:lnTo>
                      <a:pt x="0" y="184150"/>
                    </a:lnTo>
                    <a:close/>
                  </a:path>
                </a:pathLst>
              </a:custGeom>
              <a:solidFill>
                <a:srgbClr val="C0C0C0"/>
              </a:solidFill>
              <a:ln w="25400" cap="flat" cmpd="sng" algn="ctr">
                <a:solidFill>
                  <a:srgbClr val="C0C0C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GB" sz="1800" b="0" i="0" u="none" strike="noStrike" kern="0" cap="none" spc="0" normalizeH="0" baseline="0" noProof="0">
                  <a:ln>
                    <a:noFill/>
                  </a:ln>
                  <a:solidFill>
                    <a:srgbClr val="FFFFFF"/>
                  </a:solidFill>
                  <a:effectLst/>
                  <a:uLnTx/>
                  <a:uFillTx/>
                  <a:latin typeface="Calibri" panose="020F0502020204030204"/>
                  <a:ea typeface="+mn-ea"/>
                  <a:cs typeface="+mn-cs"/>
                </a:endParaRPr>
              </a:p>
            </p:txBody>
          </p:sp>
          <p:sp>
            <p:nvSpPr>
              <p:cNvPr id="73" name="Freeform 72"/>
              <p:cNvSpPr/>
              <p:nvPr/>
            </p:nvSpPr>
            <p:spPr>
              <a:xfrm>
                <a:off x="5060950" y="3194050"/>
                <a:ext cx="2057400" cy="1371600"/>
              </a:xfrm>
              <a:custGeom>
                <a:avLst/>
                <a:gdLst>
                  <a:gd name="connsiteX0" fmla="*/ 190500 w 2057400"/>
                  <a:gd name="connsiteY0" fmla="*/ 0 h 1371600"/>
                  <a:gd name="connsiteX1" fmla="*/ 95250 w 2057400"/>
                  <a:gd name="connsiteY1" fmla="*/ 304800 h 1371600"/>
                  <a:gd name="connsiteX2" fmla="*/ 88900 w 2057400"/>
                  <a:gd name="connsiteY2" fmla="*/ 539750 h 1371600"/>
                  <a:gd name="connsiteX3" fmla="*/ 114300 w 2057400"/>
                  <a:gd name="connsiteY3" fmla="*/ 704850 h 1371600"/>
                  <a:gd name="connsiteX4" fmla="*/ 158750 w 2057400"/>
                  <a:gd name="connsiteY4" fmla="*/ 812800 h 1371600"/>
                  <a:gd name="connsiteX5" fmla="*/ 254000 w 2057400"/>
                  <a:gd name="connsiteY5" fmla="*/ 990600 h 1371600"/>
                  <a:gd name="connsiteX6" fmla="*/ 165100 w 2057400"/>
                  <a:gd name="connsiteY6" fmla="*/ 1041400 h 1371600"/>
                  <a:gd name="connsiteX7" fmla="*/ 63500 w 2057400"/>
                  <a:gd name="connsiteY7" fmla="*/ 1136650 h 1371600"/>
                  <a:gd name="connsiteX8" fmla="*/ 0 w 2057400"/>
                  <a:gd name="connsiteY8" fmla="*/ 1225550 h 1371600"/>
                  <a:gd name="connsiteX9" fmla="*/ 19050 w 2057400"/>
                  <a:gd name="connsiteY9" fmla="*/ 1320800 h 1371600"/>
                  <a:gd name="connsiteX10" fmla="*/ 114300 w 2057400"/>
                  <a:gd name="connsiteY10" fmla="*/ 1371600 h 1371600"/>
                  <a:gd name="connsiteX11" fmla="*/ 1987550 w 2057400"/>
                  <a:gd name="connsiteY11" fmla="*/ 1358900 h 1371600"/>
                  <a:gd name="connsiteX12" fmla="*/ 2025650 w 2057400"/>
                  <a:gd name="connsiteY12" fmla="*/ 1295400 h 1371600"/>
                  <a:gd name="connsiteX13" fmla="*/ 1993900 w 2057400"/>
                  <a:gd name="connsiteY13" fmla="*/ 1117600 h 1371600"/>
                  <a:gd name="connsiteX14" fmla="*/ 1898650 w 2057400"/>
                  <a:gd name="connsiteY14" fmla="*/ 1060450 h 1371600"/>
                  <a:gd name="connsiteX15" fmla="*/ 1790700 w 2057400"/>
                  <a:gd name="connsiteY15" fmla="*/ 1022350 h 1371600"/>
                  <a:gd name="connsiteX16" fmla="*/ 1765300 w 2057400"/>
                  <a:gd name="connsiteY16" fmla="*/ 984250 h 1371600"/>
                  <a:gd name="connsiteX17" fmla="*/ 1879600 w 2057400"/>
                  <a:gd name="connsiteY17" fmla="*/ 781050 h 1371600"/>
                  <a:gd name="connsiteX18" fmla="*/ 1968500 w 2057400"/>
                  <a:gd name="connsiteY18" fmla="*/ 781050 h 1371600"/>
                  <a:gd name="connsiteX19" fmla="*/ 2057400 w 2057400"/>
                  <a:gd name="connsiteY19" fmla="*/ 704850 h 1371600"/>
                  <a:gd name="connsiteX20" fmla="*/ 1968500 w 2057400"/>
                  <a:gd name="connsiteY20" fmla="*/ 596900 h 1371600"/>
                  <a:gd name="connsiteX21" fmla="*/ 1104900 w 2057400"/>
                  <a:gd name="connsiteY21" fmla="*/ 609600 h 1371600"/>
                  <a:gd name="connsiteX22" fmla="*/ 1022350 w 2057400"/>
                  <a:gd name="connsiteY22" fmla="*/ 673100 h 1371600"/>
                  <a:gd name="connsiteX23" fmla="*/ 1022350 w 2057400"/>
                  <a:gd name="connsiteY23" fmla="*/ 730250 h 1371600"/>
                  <a:gd name="connsiteX24" fmla="*/ 1104900 w 2057400"/>
                  <a:gd name="connsiteY24" fmla="*/ 781050 h 1371600"/>
                  <a:gd name="connsiteX25" fmla="*/ 1428750 w 2057400"/>
                  <a:gd name="connsiteY25" fmla="*/ 774700 h 1371600"/>
                  <a:gd name="connsiteX26" fmla="*/ 1390650 w 2057400"/>
                  <a:gd name="connsiteY26" fmla="*/ 869950 h 1371600"/>
                  <a:gd name="connsiteX27" fmla="*/ 1212850 w 2057400"/>
                  <a:gd name="connsiteY27" fmla="*/ 958850 h 1371600"/>
                  <a:gd name="connsiteX28" fmla="*/ 984250 w 2057400"/>
                  <a:gd name="connsiteY28" fmla="*/ 1003300 h 1371600"/>
                  <a:gd name="connsiteX29" fmla="*/ 819150 w 2057400"/>
                  <a:gd name="connsiteY29" fmla="*/ 958850 h 1371600"/>
                  <a:gd name="connsiteX30" fmla="*/ 654050 w 2057400"/>
                  <a:gd name="connsiteY30" fmla="*/ 889000 h 1371600"/>
                  <a:gd name="connsiteX31" fmla="*/ 558800 w 2057400"/>
                  <a:gd name="connsiteY31" fmla="*/ 768350 h 1371600"/>
                  <a:gd name="connsiteX32" fmla="*/ 533400 w 2057400"/>
                  <a:gd name="connsiteY32" fmla="*/ 704850 h 1371600"/>
                  <a:gd name="connsiteX33" fmla="*/ 546100 w 2057400"/>
                  <a:gd name="connsiteY33" fmla="*/ 692150 h 1371600"/>
                  <a:gd name="connsiteX34" fmla="*/ 488950 w 2057400"/>
                  <a:gd name="connsiteY34" fmla="*/ 577850 h 1371600"/>
                  <a:gd name="connsiteX35" fmla="*/ 476250 w 2057400"/>
                  <a:gd name="connsiteY35" fmla="*/ 546100 h 1371600"/>
                  <a:gd name="connsiteX36" fmla="*/ 463550 w 2057400"/>
                  <a:gd name="connsiteY36" fmla="*/ 387350 h 1371600"/>
                  <a:gd name="connsiteX37" fmla="*/ 476250 w 2057400"/>
                  <a:gd name="connsiteY37" fmla="*/ 203200 h 1371600"/>
                  <a:gd name="connsiteX38" fmla="*/ 342900 w 2057400"/>
                  <a:gd name="connsiteY38" fmla="*/ 133350 h 1371600"/>
                  <a:gd name="connsiteX39" fmla="*/ 190500 w 2057400"/>
                  <a:gd name="connsiteY3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057400" h="1371600">
                    <a:moveTo>
                      <a:pt x="190500" y="0"/>
                    </a:moveTo>
                    <a:lnTo>
                      <a:pt x="95250" y="304800"/>
                    </a:lnTo>
                    <a:lnTo>
                      <a:pt x="88900" y="539750"/>
                    </a:lnTo>
                    <a:lnTo>
                      <a:pt x="114300" y="704850"/>
                    </a:lnTo>
                    <a:lnTo>
                      <a:pt x="158750" y="812800"/>
                    </a:lnTo>
                    <a:lnTo>
                      <a:pt x="254000" y="990600"/>
                    </a:lnTo>
                    <a:lnTo>
                      <a:pt x="165100" y="1041400"/>
                    </a:lnTo>
                    <a:lnTo>
                      <a:pt x="63500" y="1136650"/>
                    </a:lnTo>
                    <a:lnTo>
                      <a:pt x="0" y="1225550"/>
                    </a:lnTo>
                    <a:lnTo>
                      <a:pt x="19050" y="1320800"/>
                    </a:lnTo>
                    <a:lnTo>
                      <a:pt x="114300" y="1371600"/>
                    </a:lnTo>
                    <a:lnTo>
                      <a:pt x="1987550" y="1358900"/>
                    </a:lnTo>
                    <a:lnTo>
                      <a:pt x="2025650" y="1295400"/>
                    </a:lnTo>
                    <a:lnTo>
                      <a:pt x="1993900" y="1117600"/>
                    </a:lnTo>
                    <a:lnTo>
                      <a:pt x="1898650" y="1060450"/>
                    </a:lnTo>
                    <a:lnTo>
                      <a:pt x="1790700" y="1022350"/>
                    </a:lnTo>
                    <a:lnTo>
                      <a:pt x="1765300" y="984250"/>
                    </a:lnTo>
                    <a:lnTo>
                      <a:pt x="1879600" y="781050"/>
                    </a:lnTo>
                    <a:lnTo>
                      <a:pt x="1968500" y="781050"/>
                    </a:lnTo>
                    <a:lnTo>
                      <a:pt x="2057400" y="704850"/>
                    </a:lnTo>
                    <a:lnTo>
                      <a:pt x="1968500" y="596900"/>
                    </a:lnTo>
                    <a:lnTo>
                      <a:pt x="1104900" y="609600"/>
                    </a:lnTo>
                    <a:lnTo>
                      <a:pt x="1022350" y="673100"/>
                    </a:lnTo>
                    <a:lnTo>
                      <a:pt x="1022350" y="730250"/>
                    </a:lnTo>
                    <a:lnTo>
                      <a:pt x="1104900" y="781050"/>
                    </a:lnTo>
                    <a:lnTo>
                      <a:pt x="1428750" y="774700"/>
                    </a:lnTo>
                    <a:lnTo>
                      <a:pt x="1390650" y="869950"/>
                    </a:lnTo>
                    <a:lnTo>
                      <a:pt x="1212850" y="958850"/>
                    </a:lnTo>
                    <a:lnTo>
                      <a:pt x="984250" y="1003300"/>
                    </a:lnTo>
                    <a:lnTo>
                      <a:pt x="819150" y="958850"/>
                    </a:lnTo>
                    <a:lnTo>
                      <a:pt x="654050" y="889000"/>
                    </a:lnTo>
                    <a:lnTo>
                      <a:pt x="558800" y="768350"/>
                    </a:lnTo>
                    <a:lnTo>
                      <a:pt x="533400" y="704850"/>
                    </a:lnTo>
                    <a:lnTo>
                      <a:pt x="546100" y="692150"/>
                    </a:lnTo>
                    <a:lnTo>
                      <a:pt x="488950" y="577850"/>
                    </a:lnTo>
                    <a:lnTo>
                      <a:pt x="476250" y="546100"/>
                    </a:lnTo>
                    <a:lnTo>
                      <a:pt x="463550" y="387350"/>
                    </a:lnTo>
                    <a:lnTo>
                      <a:pt x="476250" y="203200"/>
                    </a:lnTo>
                    <a:lnTo>
                      <a:pt x="342900" y="133350"/>
                    </a:lnTo>
                    <a:lnTo>
                      <a:pt x="190500" y="0"/>
                    </a:lnTo>
                    <a:close/>
                  </a:path>
                </a:pathLst>
              </a:custGeom>
              <a:solidFill>
                <a:srgbClr val="C0C0C0"/>
              </a:solidFill>
              <a:ln w="25400" cap="flat" cmpd="sng" algn="ctr">
                <a:solidFill>
                  <a:srgbClr val="C0C0C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GB" sz="1800" b="0" i="0" u="none" strike="noStrike" kern="0" cap="none" spc="0" normalizeH="0" baseline="0" noProof="0">
                  <a:ln>
                    <a:noFill/>
                  </a:ln>
                  <a:solidFill>
                    <a:srgbClr val="FFFFFF"/>
                  </a:solidFill>
                  <a:effectLst/>
                  <a:uLnTx/>
                  <a:uFillTx/>
                  <a:latin typeface="Calibri" panose="020F0502020204030204"/>
                  <a:ea typeface="+mn-ea"/>
                  <a:cs typeface="+mn-cs"/>
                </a:endParaRPr>
              </a:p>
            </p:txBody>
          </p:sp>
          <p:sp>
            <p:nvSpPr>
              <p:cNvPr id="74" name="Oval 73"/>
              <p:cNvSpPr/>
              <p:nvPr/>
            </p:nvSpPr>
            <p:spPr>
              <a:xfrm>
                <a:off x="5289550" y="2769430"/>
                <a:ext cx="596900" cy="596900"/>
              </a:xfrm>
              <a:prstGeom prst="ellipse">
                <a:avLst/>
              </a:prstGeom>
              <a:solidFill>
                <a:srgbClr val="EFEFE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GB" sz="1800" b="0" i="0" u="none" strike="noStrike" kern="0" cap="none" spc="0" normalizeH="0" baseline="0" noProof="0">
                  <a:ln>
                    <a:noFill/>
                  </a:ln>
                  <a:solidFill>
                    <a:srgbClr val="FFFFFF"/>
                  </a:solidFill>
                  <a:effectLst/>
                  <a:uLnTx/>
                  <a:uFillTx/>
                  <a:latin typeface="Calibri" panose="020F0502020204030204"/>
                  <a:ea typeface="+mn-ea"/>
                  <a:cs typeface="+mn-cs"/>
                </a:endParaRPr>
              </a:p>
            </p:txBody>
          </p:sp>
          <p:pic>
            <p:nvPicPr>
              <p:cNvPr id="75" name="Picture 2"/>
              <p:cNvPicPr>
                <a:picLocks noChangeAspect="1" noChangeArrowheads="1"/>
              </p:cNvPicPr>
              <p:nvPr/>
            </p:nvPicPr>
            <p:blipFill>
              <a:blip r:embed="rId3" cstate="print">
                <a:clrChange>
                  <a:clrFrom>
                    <a:srgbClr val="FAFAFA"/>
                  </a:clrFrom>
                  <a:clrTo>
                    <a:srgbClr val="FAFAFA">
                      <a:alpha val="0"/>
                    </a:srgbClr>
                  </a:clrTo>
                </a:clrChange>
                <a:extLst>
                  <a:ext uri="{28A0092B-C50C-407E-A947-70E740481C1C}">
                    <a14:useLocalDpi xmlns:a14="http://schemas.microsoft.com/office/drawing/2010/main" val="0"/>
                  </a:ext>
                </a:extLst>
              </a:blip>
              <a:srcRect/>
              <a:stretch>
                <a:fillRect/>
              </a:stretch>
            </p:blipFill>
            <p:spPr bwMode="auto">
              <a:xfrm>
                <a:off x="4706938" y="1981200"/>
                <a:ext cx="27813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3" name="Content Placeholder 2"/>
          <p:cNvSpPr>
            <a:spLocks noGrp="1"/>
          </p:cNvSpPr>
          <p:nvPr>
            <p:ph idx="1"/>
          </p:nvPr>
        </p:nvSpPr>
        <p:spPr>
          <a:xfrm>
            <a:off x="271272" y="2365906"/>
            <a:ext cx="11048745" cy="946600"/>
          </a:xfrm>
        </p:spPr>
        <p:txBody>
          <a:bodyPr>
            <a:noAutofit/>
          </a:bodyPr>
          <a:lstStyle/>
          <a:p>
            <a:pPr>
              <a:spcBef>
                <a:spcPts val="600"/>
              </a:spcBef>
            </a:pPr>
            <a:r>
              <a:rPr lang="en-GB" sz="1600" dirty="0">
                <a:solidFill>
                  <a:schemeClr val="accent5"/>
                </a:solidFill>
              </a:rPr>
              <a:t>Expected to enrol 6,000 men aged 45–80 years with low serum testosterone concentrations (&lt;300 ng/dL) and ≥1 sign or symptom of hypogonadism, and have evidence of CV disease or are at increased risk for CV disease</a:t>
            </a:r>
          </a:p>
        </p:txBody>
      </p:sp>
      <p:grpSp>
        <p:nvGrpSpPr>
          <p:cNvPr id="10" name="Group 9"/>
          <p:cNvGrpSpPr/>
          <p:nvPr/>
        </p:nvGrpSpPr>
        <p:grpSpPr>
          <a:xfrm>
            <a:off x="5508415" y="3274216"/>
            <a:ext cx="5716703" cy="2065040"/>
            <a:chOff x="4922583" y="3192760"/>
            <a:chExt cx="4613286" cy="2065040"/>
          </a:xfrm>
        </p:grpSpPr>
        <p:sp>
          <p:nvSpPr>
            <p:cNvPr id="79" name="TextBox 78"/>
            <p:cNvSpPr txBox="1"/>
            <p:nvPr/>
          </p:nvSpPr>
          <p:spPr>
            <a:xfrm>
              <a:off x="5183834" y="3412661"/>
              <a:ext cx="4352035" cy="1845139"/>
            </a:xfrm>
            <a:prstGeom prst="roundRect">
              <a:avLst>
                <a:gd name="adj" fmla="val 11703"/>
              </a:avLst>
            </a:prstGeom>
            <a:solidFill>
              <a:schemeClr val="bg1"/>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538163" marR="0" lvl="0" indent="-342900" algn="l" defTabSz="914400" rtl="0" eaLnBrk="1" fontAlgn="auto" latinLnBrk="0" hangingPunct="1">
                <a:lnSpc>
                  <a:spcPct val="100000"/>
                </a:lnSpc>
                <a:spcBef>
                  <a:spcPts val="0"/>
                </a:spcBef>
                <a:spcAft>
                  <a:spcPts val="0"/>
                </a:spcAft>
                <a:buClr>
                  <a:srgbClr val="58595B"/>
                </a:buClr>
                <a:buSzTx/>
                <a:buFontTx/>
                <a:buNone/>
                <a:tabLst/>
                <a:defRPr/>
              </a:pPr>
              <a:endParaRPr kumimoji="0" lang="en-GB" sz="1050" b="0" i="0" u="none" strike="noStrike" kern="1200" cap="none" spc="0" normalizeH="0" baseline="0" noProof="0" dirty="0">
                <a:ln>
                  <a:noFill/>
                </a:ln>
                <a:solidFill>
                  <a:srgbClr val="00A8E1"/>
                </a:solidFill>
                <a:effectLst/>
                <a:uLnTx/>
                <a:uFillTx/>
                <a:latin typeface="Poppins Light"/>
                <a:ea typeface="+mn-ea"/>
                <a:cs typeface="+mn-cs"/>
              </a:endParaRPr>
            </a:p>
            <a:p>
              <a:pPr marL="538163" marR="0" lvl="0" indent="-342900" algn="l" defTabSz="914400" rtl="0" eaLnBrk="1" fontAlgn="auto" latinLnBrk="0" hangingPunct="1">
                <a:lnSpc>
                  <a:spcPct val="100000"/>
                </a:lnSpc>
                <a:spcBef>
                  <a:spcPts val="0"/>
                </a:spcBef>
                <a:spcAft>
                  <a:spcPts val="0"/>
                </a:spcAft>
                <a:buClr>
                  <a:srgbClr val="58595B"/>
                </a:buClr>
                <a:buSzTx/>
                <a:buFont typeface="Arial" panose="020B0604020202020204" pitchFamily="34" charset="0"/>
                <a:buChar char="•"/>
                <a:tabLst/>
                <a:defRPr/>
              </a:pPr>
              <a:r>
                <a:rPr kumimoji="0" lang="en-GB" sz="1600" b="1" i="0" u="none" strike="noStrike" kern="1200" cap="none" spc="0" normalizeH="0" baseline="0" noProof="0" dirty="0">
                  <a:ln>
                    <a:noFill/>
                  </a:ln>
                  <a:solidFill>
                    <a:schemeClr val="accent5"/>
                  </a:solidFill>
                  <a:effectLst/>
                  <a:uLnTx/>
                  <a:uFillTx/>
                  <a:latin typeface="Poppins Light"/>
                  <a:ea typeface="+mn-ea"/>
                  <a:cs typeface="+mn-cs"/>
                </a:rPr>
                <a:t>CV safety</a:t>
              </a:r>
              <a:br>
                <a:rPr kumimoji="0" lang="en-GB" sz="1600" b="0" i="0" u="none" strike="noStrike" kern="1200" cap="none" spc="0" normalizeH="0" baseline="0" noProof="0" dirty="0">
                  <a:ln>
                    <a:noFill/>
                  </a:ln>
                  <a:solidFill>
                    <a:schemeClr val="accent5"/>
                  </a:solidFill>
                  <a:effectLst/>
                  <a:uLnTx/>
                  <a:uFillTx/>
                  <a:latin typeface="Poppins Light"/>
                  <a:ea typeface="+mn-ea"/>
                  <a:cs typeface="+mn-cs"/>
                </a:rPr>
              </a:br>
              <a:r>
                <a:rPr kumimoji="0" lang="en-GB" sz="1600" b="0" i="0" u="none" strike="noStrike" kern="1200" cap="none" spc="0" normalizeH="0" baseline="0" noProof="0" dirty="0">
                  <a:ln>
                    <a:noFill/>
                  </a:ln>
                  <a:solidFill>
                    <a:schemeClr val="accent5"/>
                  </a:solidFill>
                  <a:effectLst/>
                  <a:uLnTx/>
                  <a:uFillTx/>
                  <a:latin typeface="Poppins Light"/>
                  <a:ea typeface="+mn-ea"/>
                  <a:cs typeface="+mn-cs"/>
                </a:rPr>
                <a:t>(composite endpoint consisting of: nonfatal MI, nonfatal stroke, death due to CV causes or cardiac revascularization procedures/cardiac PCI and CABG)</a:t>
              </a:r>
            </a:p>
            <a:p>
              <a:pPr marL="538163" marR="0" lvl="0" indent="-342900" algn="l" defTabSz="914400" rtl="0" eaLnBrk="1" fontAlgn="auto" latinLnBrk="0" hangingPunct="1">
                <a:lnSpc>
                  <a:spcPct val="100000"/>
                </a:lnSpc>
                <a:spcBef>
                  <a:spcPts val="0"/>
                </a:spcBef>
                <a:spcAft>
                  <a:spcPts val="0"/>
                </a:spcAft>
                <a:buClr>
                  <a:srgbClr val="58595B"/>
                </a:buClr>
                <a:buSzTx/>
                <a:buFont typeface="Arial" panose="020B0604020202020204" pitchFamily="34" charset="0"/>
                <a:buChar char="•"/>
                <a:tabLst/>
                <a:defRPr/>
              </a:pPr>
              <a:r>
                <a:rPr kumimoji="0" lang="en-GB" sz="1600" b="1" i="0" u="none" strike="noStrike" kern="1200" cap="none" spc="0" normalizeH="0" baseline="0" noProof="0" dirty="0">
                  <a:ln>
                    <a:noFill/>
                  </a:ln>
                  <a:solidFill>
                    <a:schemeClr val="accent5"/>
                  </a:solidFill>
                  <a:effectLst/>
                  <a:uLnTx/>
                  <a:uFillTx/>
                  <a:latin typeface="Poppins Light"/>
                  <a:ea typeface="+mn-ea"/>
                  <a:cs typeface="+mn-cs"/>
                </a:rPr>
                <a:t>Prostate safety</a:t>
              </a:r>
            </a:p>
          </p:txBody>
        </p:sp>
        <p:grpSp>
          <p:nvGrpSpPr>
            <p:cNvPr id="80" name="Group 79"/>
            <p:cNvGrpSpPr/>
            <p:nvPr/>
          </p:nvGrpSpPr>
          <p:grpSpPr>
            <a:xfrm>
              <a:off x="4922583" y="3192760"/>
              <a:ext cx="2648472" cy="439800"/>
              <a:chOff x="348337" y="1458681"/>
              <a:chExt cx="2648472" cy="310140"/>
            </a:xfrm>
          </p:grpSpPr>
          <p:sp>
            <p:nvSpPr>
              <p:cNvPr id="81" name="Pentagon 80"/>
              <p:cNvSpPr/>
              <p:nvPr/>
            </p:nvSpPr>
            <p:spPr>
              <a:xfrm>
                <a:off x="348337" y="1458681"/>
                <a:ext cx="2437268" cy="310140"/>
              </a:xfrm>
              <a:prstGeom prst="homePlate">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Poppins Light"/>
                  <a:ea typeface="+mn-ea"/>
                  <a:cs typeface="+mn-cs"/>
                </a:endParaRPr>
              </a:p>
            </p:txBody>
          </p:sp>
          <p:sp>
            <p:nvSpPr>
              <p:cNvPr id="82" name="TextBox 81"/>
              <p:cNvSpPr txBox="1"/>
              <p:nvPr/>
            </p:nvSpPr>
            <p:spPr>
              <a:xfrm>
                <a:off x="359549" y="1483528"/>
                <a:ext cx="2637260" cy="26044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Poppins Light"/>
                    <a:ea typeface="+mn-ea"/>
                    <a:cs typeface="+mn-cs"/>
                  </a:rPr>
                  <a:t>Secondary endpoints</a:t>
                </a:r>
                <a:endParaRPr kumimoji="0" lang="en-GB" sz="1800" b="1" i="0" u="none" strike="noStrike" kern="1200" cap="none" spc="0" normalizeH="0" baseline="30000" noProof="0" dirty="0">
                  <a:ln>
                    <a:noFill/>
                  </a:ln>
                  <a:solidFill>
                    <a:prstClr val="white"/>
                  </a:solidFill>
                  <a:effectLst/>
                  <a:uLnTx/>
                  <a:uFillTx/>
                  <a:latin typeface="Poppins Light"/>
                  <a:ea typeface="+mn-ea"/>
                  <a:cs typeface="+mn-cs"/>
                </a:endParaRPr>
              </a:p>
            </p:txBody>
          </p:sp>
        </p:grpSp>
      </p:grpSp>
      <p:grpSp>
        <p:nvGrpSpPr>
          <p:cNvPr id="8" name="Group 7"/>
          <p:cNvGrpSpPr/>
          <p:nvPr/>
        </p:nvGrpSpPr>
        <p:grpSpPr>
          <a:xfrm>
            <a:off x="433224" y="3271839"/>
            <a:ext cx="4813471" cy="2065040"/>
            <a:chOff x="818686" y="3192760"/>
            <a:chExt cx="3099264" cy="2065040"/>
          </a:xfrm>
        </p:grpSpPr>
        <p:sp>
          <p:nvSpPr>
            <p:cNvPr id="84" name="TextBox 83"/>
            <p:cNvSpPr txBox="1"/>
            <p:nvPr/>
          </p:nvSpPr>
          <p:spPr>
            <a:xfrm>
              <a:off x="1079938" y="3412661"/>
              <a:ext cx="2838012" cy="1845139"/>
            </a:xfrm>
            <a:prstGeom prst="roundRect">
              <a:avLst>
                <a:gd name="adj" fmla="val 11703"/>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452438" marR="0" lvl="0" indent="-285750" algn="l" defTabSz="914400" rtl="0" eaLnBrk="1" fontAlgn="auto" latinLnBrk="0" hangingPunct="1">
                <a:lnSpc>
                  <a:spcPct val="100000"/>
                </a:lnSpc>
                <a:spcBef>
                  <a:spcPts val="0"/>
                </a:spcBef>
                <a:spcAft>
                  <a:spcPts val="0"/>
                </a:spcAft>
                <a:buClr>
                  <a:srgbClr val="58595B"/>
                </a:buClr>
                <a:buSzTx/>
                <a:buFontTx/>
                <a:buNone/>
                <a:tabLst/>
                <a:defRPr/>
              </a:pPr>
              <a:endParaRPr kumimoji="0" lang="en-GB" sz="1050" b="0" i="0" u="none" strike="noStrike" kern="1200" cap="none" spc="0" normalizeH="0" baseline="0" noProof="0" dirty="0">
                <a:ln>
                  <a:noFill/>
                </a:ln>
                <a:solidFill>
                  <a:srgbClr val="00A8E1"/>
                </a:solidFill>
                <a:effectLst/>
                <a:uLnTx/>
                <a:uFillTx/>
                <a:latin typeface="Poppins Light"/>
                <a:ea typeface="+mn-ea"/>
                <a:cs typeface="+mn-cs"/>
              </a:endParaRPr>
            </a:p>
            <a:p>
              <a:pPr marL="452438" marR="0" lvl="0" indent="-285750" algn="l" defTabSz="914400" rtl="0" eaLnBrk="1" fontAlgn="auto" latinLnBrk="0" hangingPunct="1">
                <a:lnSpc>
                  <a:spcPct val="100000"/>
                </a:lnSpc>
                <a:spcBef>
                  <a:spcPts val="0"/>
                </a:spcBef>
                <a:spcAft>
                  <a:spcPts val="0"/>
                </a:spcAft>
                <a:buClr>
                  <a:srgbClr val="58595B"/>
                </a:buClr>
                <a:buSzTx/>
                <a:buFont typeface="Arial" panose="020B0604020202020204" pitchFamily="34" charset="0"/>
                <a:buChar char="•"/>
                <a:tabLst/>
                <a:defRPr/>
              </a:pPr>
              <a:r>
                <a:rPr kumimoji="0" lang="en-GB" sz="1600" b="1" i="0" u="none" strike="noStrike" kern="1200" cap="none" spc="0" normalizeH="0" baseline="0" noProof="0" dirty="0">
                  <a:ln>
                    <a:noFill/>
                  </a:ln>
                  <a:solidFill>
                    <a:schemeClr val="accent5"/>
                  </a:solidFill>
                  <a:effectLst/>
                  <a:uLnTx/>
                  <a:uFillTx/>
                  <a:latin typeface="Poppins Light"/>
                  <a:ea typeface="+mn-ea"/>
                  <a:cs typeface="+mn-cs"/>
                </a:rPr>
                <a:t>Incidence of MACE</a:t>
              </a:r>
              <a:r>
                <a:rPr kumimoji="0" lang="en-GB" sz="1600" b="0" i="0" u="none" strike="noStrike" kern="1200" cap="none" spc="0" normalizeH="0" baseline="0" noProof="0" dirty="0">
                  <a:ln>
                    <a:noFill/>
                  </a:ln>
                  <a:solidFill>
                    <a:schemeClr val="accent5"/>
                  </a:solidFill>
                  <a:effectLst/>
                  <a:uLnTx/>
                  <a:uFillTx/>
                  <a:latin typeface="Poppins Light"/>
                  <a:ea typeface="+mn-ea"/>
                  <a:cs typeface="+mn-cs"/>
                </a:rPr>
                <a:t> </a:t>
              </a:r>
              <a:br>
                <a:rPr kumimoji="0" lang="en-GB" sz="1600" b="0" i="0" u="none" strike="noStrike" kern="1200" cap="none" spc="0" normalizeH="0" baseline="0" noProof="0" dirty="0">
                  <a:ln>
                    <a:noFill/>
                  </a:ln>
                  <a:solidFill>
                    <a:schemeClr val="accent5"/>
                  </a:solidFill>
                  <a:effectLst/>
                  <a:uLnTx/>
                  <a:uFillTx/>
                  <a:latin typeface="Poppins Light"/>
                  <a:ea typeface="+mn-ea"/>
                  <a:cs typeface="+mn-cs"/>
                </a:rPr>
              </a:br>
              <a:r>
                <a:rPr kumimoji="0" lang="en-GB" sz="1600" b="0" i="0" u="none" strike="noStrike" kern="1200" cap="none" spc="0" normalizeH="0" baseline="0" noProof="0" dirty="0">
                  <a:ln>
                    <a:noFill/>
                  </a:ln>
                  <a:solidFill>
                    <a:schemeClr val="accent5"/>
                  </a:solidFill>
                  <a:effectLst/>
                  <a:uLnTx/>
                  <a:uFillTx/>
                  <a:latin typeface="Poppins Light"/>
                  <a:ea typeface="+mn-ea"/>
                  <a:cs typeface="+mn-cs"/>
                </a:rPr>
                <a:t>(composite endpoint </a:t>
              </a:r>
              <a:br>
                <a:rPr kumimoji="0" lang="en-GB" sz="1600" b="0" i="0" u="none" strike="noStrike" kern="1200" cap="none" spc="0" normalizeH="0" baseline="0" noProof="0" dirty="0">
                  <a:ln>
                    <a:noFill/>
                  </a:ln>
                  <a:solidFill>
                    <a:schemeClr val="accent5"/>
                  </a:solidFill>
                  <a:effectLst/>
                  <a:uLnTx/>
                  <a:uFillTx/>
                  <a:latin typeface="Poppins Light"/>
                  <a:ea typeface="+mn-ea"/>
                  <a:cs typeface="+mn-cs"/>
                </a:rPr>
              </a:br>
              <a:r>
                <a:rPr kumimoji="0" lang="en-GB" sz="1600" b="0" i="0" u="none" strike="noStrike" kern="1200" cap="none" spc="0" normalizeH="0" baseline="0" noProof="0" dirty="0">
                  <a:ln>
                    <a:noFill/>
                  </a:ln>
                  <a:solidFill>
                    <a:schemeClr val="accent5"/>
                  </a:solidFill>
                  <a:effectLst/>
                  <a:uLnTx/>
                  <a:uFillTx/>
                  <a:latin typeface="Poppins Light"/>
                  <a:ea typeface="+mn-ea"/>
                  <a:cs typeface="+mn-cs"/>
                </a:rPr>
                <a:t>consisting of any of the following: nonfatal MI, nonfatal stroke or death due to CV causes)</a:t>
              </a:r>
            </a:p>
          </p:txBody>
        </p:sp>
        <p:grpSp>
          <p:nvGrpSpPr>
            <p:cNvPr id="92" name="Group 91"/>
            <p:cNvGrpSpPr/>
            <p:nvPr/>
          </p:nvGrpSpPr>
          <p:grpSpPr>
            <a:xfrm>
              <a:off x="818686" y="3192760"/>
              <a:ext cx="2162763" cy="439800"/>
              <a:chOff x="348337" y="1458681"/>
              <a:chExt cx="2162763" cy="310140"/>
            </a:xfrm>
          </p:grpSpPr>
          <p:sp>
            <p:nvSpPr>
              <p:cNvPr id="93" name="Pentagon 92"/>
              <p:cNvSpPr/>
              <p:nvPr/>
            </p:nvSpPr>
            <p:spPr>
              <a:xfrm>
                <a:off x="348337" y="1458681"/>
                <a:ext cx="2142235" cy="310140"/>
              </a:xfrm>
              <a:prstGeom prst="homePlate">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Poppins Light"/>
                  <a:ea typeface="+mn-ea"/>
                  <a:cs typeface="+mn-cs"/>
                </a:endParaRPr>
              </a:p>
            </p:txBody>
          </p:sp>
          <p:sp>
            <p:nvSpPr>
              <p:cNvPr id="94" name="TextBox 93"/>
              <p:cNvSpPr txBox="1"/>
              <p:nvPr/>
            </p:nvSpPr>
            <p:spPr>
              <a:xfrm>
                <a:off x="359549" y="1483528"/>
                <a:ext cx="2151551" cy="26044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Poppins Light"/>
                    <a:ea typeface="+mn-ea"/>
                    <a:cs typeface="+mn-cs"/>
                  </a:rPr>
                  <a:t>Primary endpoint</a:t>
                </a:r>
                <a:endParaRPr kumimoji="0" lang="en-GB" sz="1800" b="1" i="0" u="none" strike="noStrike" kern="1200" cap="none" spc="0" normalizeH="0" baseline="30000" noProof="0" dirty="0">
                  <a:ln>
                    <a:noFill/>
                  </a:ln>
                  <a:solidFill>
                    <a:prstClr val="white"/>
                  </a:solidFill>
                  <a:effectLst/>
                  <a:uLnTx/>
                  <a:uFillTx/>
                  <a:latin typeface="Poppins Light"/>
                  <a:ea typeface="+mn-ea"/>
                  <a:cs typeface="+mn-cs"/>
                </a:endParaRPr>
              </a:p>
            </p:txBody>
          </p:sp>
        </p:grpSp>
      </p:grpSp>
      <p:sp>
        <p:nvSpPr>
          <p:cNvPr id="95" name="Content Placeholder 2"/>
          <p:cNvSpPr txBox="1">
            <a:spLocks/>
          </p:cNvSpPr>
          <p:nvPr/>
        </p:nvSpPr>
        <p:spPr>
          <a:xfrm>
            <a:off x="10015983" y="1176121"/>
            <a:ext cx="1304034" cy="953407"/>
          </a:xfrm>
          <a:prstGeom prst="rect">
            <a:avLst/>
          </a:prstGeom>
        </p:spPr>
        <p:txBody>
          <a:bodyPr vert="horz" lIns="91440" tIns="45720" rIns="91440" bIns="45720" rtlCol="0" anchor="ctr">
            <a:noAutofit/>
          </a:bodyPr>
          <a:lstStyle>
            <a:lvl1pPr marL="269875" indent="-269875" algn="l" defTabSz="457200" rtl="0" eaLnBrk="1" latinLnBrk="0" hangingPunct="1">
              <a:spcBef>
                <a:spcPct val="20000"/>
              </a:spcBef>
              <a:buClr>
                <a:schemeClr val="tx2"/>
              </a:buClr>
              <a:buFont typeface="Arial"/>
              <a:buChar char="•"/>
              <a:defRPr sz="2800" kern="1200">
                <a:solidFill>
                  <a:schemeClr val="tx2"/>
                </a:solidFill>
                <a:latin typeface="Calibri"/>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2"/>
                </a:solidFill>
                <a:latin typeface="Calibri"/>
                <a:ea typeface="+mn-ea"/>
                <a:cs typeface="+mn-cs"/>
              </a:defRPr>
            </a:lvl2pPr>
            <a:lvl3pPr marL="1077913" indent="-163513" algn="l" defTabSz="457200" rtl="0" eaLnBrk="1" latinLnBrk="0" hangingPunct="1">
              <a:spcBef>
                <a:spcPct val="20000"/>
              </a:spcBef>
              <a:buClr>
                <a:schemeClr val="tx2"/>
              </a:buClr>
              <a:buFont typeface="Arial"/>
              <a:buChar char="•"/>
              <a:defRPr sz="2000" kern="1200">
                <a:solidFill>
                  <a:schemeClr val="tx2"/>
                </a:solidFill>
                <a:latin typeface="Calibri"/>
                <a:ea typeface="+mn-ea"/>
                <a:cs typeface="+mn-cs"/>
              </a:defRPr>
            </a:lvl3pPr>
            <a:lvl4pPr marL="1600200" indent="-228600" algn="l" defTabSz="457200" rtl="0" eaLnBrk="1" latinLnBrk="0" hangingPunct="1">
              <a:spcBef>
                <a:spcPct val="20000"/>
              </a:spcBef>
              <a:buClr>
                <a:schemeClr val="tx2"/>
              </a:buClr>
              <a:buFont typeface="Arial"/>
              <a:buChar char="–"/>
              <a:defRPr sz="1800" kern="1200">
                <a:solidFill>
                  <a:schemeClr val="tx2"/>
                </a:solidFill>
                <a:latin typeface="Calibri"/>
                <a:ea typeface="+mn-ea"/>
                <a:cs typeface="+mn-cs"/>
              </a:defRPr>
            </a:lvl4pPr>
            <a:lvl5pPr marL="2057400" indent="-228600" algn="l" defTabSz="457200" rtl="0" eaLnBrk="1" latinLnBrk="0" hangingPunct="1">
              <a:spcBef>
                <a:spcPct val="20000"/>
              </a:spcBef>
              <a:buClr>
                <a:schemeClr val="tx2"/>
              </a:buClr>
              <a:buFont typeface="Arial"/>
              <a:buChar char="»"/>
              <a:defRPr sz="1800" kern="1200">
                <a:solidFill>
                  <a:schemeClr val="tx2"/>
                </a:solidFill>
                <a:latin typeface="Calibr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600"/>
              </a:spcBef>
              <a:spcAft>
                <a:spcPts val="0"/>
              </a:spcAft>
              <a:buClr>
                <a:srgbClr val="58595B"/>
              </a:buClr>
              <a:buSzTx/>
              <a:buFont typeface="Arial"/>
              <a:buNone/>
              <a:tabLst/>
              <a:defRPr/>
            </a:pPr>
            <a:r>
              <a:rPr kumimoji="0" lang="en-GB" sz="1800" b="0" i="0" u="none" strike="noStrike" kern="1200" cap="none" spc="0" normalizeH="0" baseline="0" noProof="0" dirty="0">
                <a:ln>
                  <a:noFill/>
                </a:ln>
                <a:solidFill>
                  <a:schemeClr val="accent5"/>
                </a:solidFill>
                <a:effectLst/>
                <a:uLnTx/>
                <a:uFillTx/>
                <a:latin typeface="Calibri"/>
                <a:ea typeface="+mn-ea"/>
                <a:cs typeface="+mn-cs"/>
              </a:rPr>
              <a:t>Estimated</a:t>
            </a:r>
            <a:br>
              <a:rPr kumimoji="0" lang="en-GB" sz="1800" b="0" i="0" u="none" strike="noStrike" kern="1200" cap="none" spc="0" normalizeH="0" baseline="0" noProof="0" dirty="0">
                <a:ln>
                  <a:noFill/>
                </a:ln>
                <a:solidFill>
                  <a:schemeClr val="accent5"/>
                </a:solidFill>
                <a:effectLst/>
                <a:uLnTx/>
                <a:uFillTx/>
                <a:latin typeface="Calibri"/>
                <a:ea typeface="+mn-ea"/>
                <a:cs typeface="+mn-cs"/>
              </a:rPr>
            </a:br>
            <a:r>
              <a:rPr kumimoji="0" lang="en-GB" sz="1800" b="0" i="0" u="sng" strike="noStrike" kern="1200" cap="none" spc="0" normalizeH="0" baseline="0" noProof="0" dirty="0">
                <a:ln>
                  <a:noFill/>
                </a:ln>
                <a:solidFill>
                  <a:schemeClr val="accent5"/>
                </a:solidFill>
                <a:effectLst/>
                <a:uLnTx/>
                <a:uFillTx/>
                <a:latin typeface="Calibri"/>
                <a:ea typeface="+mn-ea"/>
                <a:cs typeface="+mn-cs"/>
              </a:rPr>
              <a:t>completion</a:t>
            </a:r>
            <a:br>
              <a:rPr kumimoji="0" lang="en-GB" sz="1800" b="0" i="0" u="none" strike="noStrike" kern="1200" cap="none" spc="0" normalizeH="0" baseline="0" noProof="0" dirty="0">
                <a:ln>
                  <a:noFill/>
                </a:ln>
                <a:solidFill>
                  <a:schemeClr val="accent5"/>
                </a:solidFill>
                <a:effectLst/>
                <a:uLnTx/>
                <a:uFillTx/>
                <a:latin typeface="Calibri"/>
                <a:ea typeface="+mn-ea"/>
                <a:cs typeface="+mn-cs"/>
              </a:rPr>
            </a:br>
            <a:r>
              <a:rPr kumimoji="0" lang="en-GB" sz="1800" b="1" i="0" u="none" strike="noStrike" kern="1200" cap="none" spc="0" normalizeH="0" baseline="0" noProof="0" dirty="0">
                <a:ln>
                  <a:noFill/>
                </a:ln>
                <a:solidFill>
                  <a:schemeClr val="accent5"/>
                </a:solidFill>
                <a:effectLst/>
                <a:uLnTx/>
                <a:uFillTx/>
                <a:latin typeface="Calibri"/>
                <a:ea typeface="+mn-ea"/>
                <a:cs typeface="+mn-cs"/>
              </a:rPr>
              <a:t>June 2022</a:t>
            </a:r>
          </a:p>
        </p:txBody>
      </p:sp>
    </p:spTree>
    <p:extLst>
      <p:ext uri="{BB962C8B-B14F-4D97-AF65-F5344CB8AC3E}">
        <p14:creationId xmlns:p14="http://schemas.microsoft.com/office/powerpoint/2010/main" val="1647604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1" y="152400"/>
            <a:ext cx="3240405"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56616" y="1473347"/>
            <a:ext cx="9067800" cy="757130"/>
          </a:xfrm>
          <a:noFill/>
        </p:spPr>
        <p:txBody>
          <a:bodyPr wrap="square">
            <a:spAutoFit/>
          </a:bodyPr>
          <a:lstStyle/>
          <a:p>
            <a:r>
              <a:rPr lang="en-GB" dirty="0"/>
              <a:t>Haematocrit</a:t>
            </a:r>
          </a:p>
        </p:txBody>
      </p:sp>
    </p:spTree>
    <p:extLst>
      <p:ext uri="{BB962C8B-B14F-4D97-AF65-F5344CB8AC3E}">
        <p14:creationId xmlns:p14="http://schemas.microsoft.com/office/powerpoint/2010/main" val="1398043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03487" y="1227488"/>
          <a:ext cx="6703491" cy="4214648"/>
        </p:xfrm>
        <a:graphic>
          <a:graphicData uri="http://schemas.openxmlformats.org/drawingml/2006/table">
            <a:tbl>
              <a:tblPr firstRow="1" bandRow="1">
                <a:tableStyleId>{93296810-A885-4BE3-A3E7-6D5BEEA58F35}</a:tableStyleId>
              </a:tblPr>
              <a:tblGrid>
                <a:gridCol w="865471">
                  <a:extLst>
                    <a:ext uri="{9D8B030D-6E8A-4147-A177-3AD203B41FA5}">
                      <a16:colId xmlns:a16="http://schemas.microsoft.com/office/drawing/2014/main" val="20000"/>
                    </a:ext>
                  </a:extLst>
                </a:gridCol>
                <a:gridCol w="5838020">
                  <a:extLst>
                    <a:ext uri="{9D8B030D-6E8A-4147-A177-3AD203B41FA5}">
                      <a16:colId xmlns:a16="http://schemas.microsoft.com/office/drawing/2014/main" val="20001"/>
                    </a:ext>
                  </a:extLst>
                </a:gridCol>
              </a:tblGrid>
              <a:tr h="639008">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600" b="1" u="none" strike="noStrike" kern="1200" baseline="0" dirty="0">
                          <a:solidFill>
                            <a:schemeClr val="accent5"/>
                          </a:solidFill>
                          <a:latin typeface="+mn-lt"/>
                          <a:ea typeface="+mn-ea"/>
                          <a:cs typeface="+mn-cs"/>
                        </a:rPr>
                        <a:t>The effect of long-term T gel application on safety parameters</a:t>
                      </a:r>
                      <a:endParaRPr lang="en-GB" sz="1600" dirty="0">
                        <a:solidFill>
                          <a:schemeClr val="accent5"/>
                        </a:solidFill>
                        <a:latin typeface="+mn-lt"/>
                      </a:endParaRPr>
                    </a:p>
                  </a:txBody>
                  <a:tcPr anchor="ct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noFill/>
                  </a:tcPr>
                </a:tc>
                <a:tc hMerge="1">
                  <a:txBody>
                    <a:bodyPr/>
                    <a:lstStyle/>
                    <a:p>
                      <a:endParaRPr lang="en-GB" dirty="0"/>
                    </a:p>
                  </a:txBody>
                  <a:tcPr/>
                </a:tc>
                <a:extLst>
                  <a:ext uri="{0D108BD9-81ED-4DB2-BD59-A6C34878D82A}">
                    <a16:rowId xmlns:a16="http://schemas.microsoft.com/office/drawing/2014/main" val="10000"/>
                  </a:ext>
                </a:extLst>
              </a:tr>
              <a:tr h="3575640">
                <a:tc>
                  <a:txBody>
                    <a:bodyPr/>
                    <a:lstStyle/>
                    <a:p>
                      <a:r>
                        <a:rPr lang="en-GB" sz="1100" b="1" dirty="0">
                          <a:solidFill>
                            <a:schemeClr val="accent5"/>
                          </a:solidFill>
                          <a:latin typeface="+mn-lt"/>
                          <a:cs typeface="Arial" panose="020B0604020202020204" pitchFamily="34" charset="0"/>
                        </a:rPr>
                        <a:t>Safety</a:t>
                      </a:r>
                    </a:p>
                  </a:txBody>
                  <a:tcP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noFill/>
                  </a:tcPr>
                </a:tc>
                <a:tc>
                  <a:txBody>
                    <a:bodyPr/>
                    <a:lstStyle/>
                    <a:p>
                      <a:r>
                        <a:rPr lang="en-GB" sz="1200" b="1" u="sng" kern="1200" dirty="0">
                          <a:solidFill>
                            <a:schemeClr val="accent5"/>
                          </a:solidFill>
                          <a:effectLst/>
                          <a:latin typeface="+mn-lt"/>
                          <a:ea typeface="+mn-ea"/>
                          <a:cs typeface="Arial" panose="020B0604020202020204" pitchFamily="34" charset="0"/>
                        </a:rPr>
                        <a:t>Skin Irritation</a:t>
                      </a:r>
                    </a:p>
                    <a:p>
                      <a:pPr marL="171450" indent="-171450">
                        <a:buFont typeface="Arial" panose="020B0604020202020204" pitchFamily="34" charset="0"/>
                        <a:buChar char="•"/>
                      </a:pPr>
                      <a:r>
                        <a:rPr lang="en-GB" sz="1100" b="0" i="0" u="none" strike="noStrike" kern="1200" baseline="0" dirty="0">
                          <a:solidFill>
                            <a:schemeClr val="accent5"/>
                          </a:solidFill>
                          <a:latin typeface="+mn-lt"/>
                          <a:ea typeface="+mn-ea"/>
                          <a:cs typeface="Arial" panose="020B0604020202020204" pitchFamily="34" charset="0"/>
                        </a:rPr>
                        <a:t>Application site skin reaction occurred in 12/163 subjects (one was classified as moderate).</a:t>
                      </a:r>
                    </a:p>
                    <a:p>
                      <a:pPr marL="171450" indent="-171450">
                        <a:buFont typeface="Arial" panose="020B0604020202020204" pitchFamily="34" charset="0"/>
                        <a:buChar char="•"/>
                      </a:pPr>
                      <a:r>
                        <a:rPr lang="en-GB" sz="1100" b="0" i="0" u="none" strike="noStrike" kern="1200" baseline="0" dirty="0">
                          <a:solidFill>
                            <a:schemeClr val="accent5"/>
                          </a:solidFill>
                          <a:latin typeface="+mn-lt"/>
                          <a:ea typeface="+mn-ea"/>
                          <a:cs typeface="Arial" panose="020B0604020202020204" pitchFamily="34" charset="0"/>
                        </a:rPr>
                        <a:t>One subject discontinued after 12 months of T Gel (5g) because of worsening erythema and rash.</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00" b="0" i="0" u="sng" strike="noStrike" kern="1200" baseline="0" dirty="0">
                        <a:solidFill>
                          <a:schemeClr val="accent5"/>
                        </a:solidFill>
                        <a:latin typeface="+mn-lt"/>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i="0" u="sng" strike="noStrike" kern="1200" baseline="0" dirty="0">
                          <a:solidFill>
                            <a:schemeClr val="accent5"/>
                          </a:solidFill>
                          <a:latin typeface="+mn-lt"/>
                          <a:cs typeface="Arial" panose="020B0604020202020204" pitchFamily="34" charset="0"/>
                        </a:rPr>
                        <a:t>IPSS &amp; PSA</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kern="1200" baseline="0" dirty="0">
                          <a:solidFill>
                            <a:schemeClr val="accent5"/>
                          </a:solidFill>
                          <a:latin typeface="+mn-lt"/>
                          <a:cs typeface="Arial" panose="020B0604020202020204" pitchFamily="34" charset="0"/>
                        </a:rPr>
                        <a:t>Mean IPSS score did not change significantly across time with T gel. None of the individual scores showed any clinically meaningful changes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kern="1200" baseline="0" dirty="0">
                          <a:solidFill>
                            <a:schemeClr val="accent5"/>
                          </a:solidFill>
                          <a:latin typeface="+mn-lt"/>
                          <a:cs typeface="Arial" panose="020B0604020202020204" pitchFamily="34" charset="0"/>
                        </a:rPr>
                        <a:t>Baseline PSA level was 0.85ng/ml. With T replacement there were significant increases in PSA levels over time.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kern="1200" baseline="0" dirty="0">
                          <a:solidFill>
                            <a:schemeClr val="accent5"/>
                          </a:solidFill>
                          <a:latin typeface="+mn-lt"/>
                          <a:cs typeface="Arial" panose="020B0604020202020204" pitchFamily="34" charset="0"/>
                        </a:rPr>
                        <a:t>Mean serum PSA was 1.11ng/ml at month 6 and showed no further significant increases with continued T treatment (P = 0.150).</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kern="1200" baseline="0" dirty="0">
                          <a:solidFill>
                            <a:schemeClr val="accent5"/>
                          </a:solidFill>
                          <a:latin typeface="+mn-lt"/>
                          <a:cs typeface="Arial" panose="020B0604020202020204" pitchFamily="34" charset="0"/>
                        </a:rPr>
                        <a:t>3 subjects (1.8%) aged &gt;63 years whose serum PSA rose above the predetermined critical value of 5.5 ng/dl had T treatment stopped and had confirmed </a:t>
                      </a:r>
                      <a:r>
                        <a:rPr lang="en-GB" sz="1100" b="0" i="0" u="none" strike="noStrike" kern="1200" baseline="0" dirty="0" err="1">
                          <a:solidFill>
                            <a:schemeClr val="accent5"/>
                          </a:solidFill>
                          <a:latin typeface="+mn-lt"/>
                          <a:cs typeface="Arial" panose="020B0604020202020204" pitchFamily="34" charset="0"/>
                        </a:rPr>
                        <a:t>PCa</a:t>
                      </a:r>
                      <a:r>
                        <a:rPr lang="en-GB" sz="1100" b="0" i="0" u="none" strike="noStrike" kern="1200" baseline="0" dirty="0">
                          <a:solidFill>
                            <a:schemeClr val="accent5"/>
                          </a:solidFill>
                          <a:latin typeface="+mn-lt"/>
                          <a:cs typeface="Arial" panose="020B0604020202020204" pitchFamily="34" charset="0"/>
                        </a:rPr>
                        <a:t> on biopsy</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00" b="0" i="0" u="sng" strike="noStrike" kern="1200" baseline="0" dirty="0">
                        <a:solidFill>
                          <a:schemeClr val="accent5"/>
                        </a:solidFill>
                        <a:latin typeface="+mn-lt"/>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i="0" u="sng" strike="noStrike" kern="1200" baseline="0" dirty="0">
                          <a:solidFill>
                            <a:schemeClr val="accent5"/>
                          </a:solidFill>
                          <a:latin typeface="+mn-lt"/>
                          <a:cs typeface="Arial" panose="020B0604020202020204" pitchFamily="34" charset="0"/>
                        </a:rPr>
                        <a:t>Haematocrit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kern="1200" baseline="0" dirty="0">
                          <a:solidFill>
                            <a:schemeClr val="accent5"/>
                          </a:solidFill>
                          <a:latin typeface="+mn-lt"/>
                          <a:cs typeface="Arial" panose="020B0604020202020204" pitchFamily="34" charset="0"/>
                        </a:rPr>
                        <a:t>Except for the anticipated increase in haematocrit and haemoglobin, there were no clinically significant changes in blood counts or biochemistry. </a:t>
                      </a:r>
                    </a:p>
                  </a:txBody>
                  <a:tcPr>
                    <a:lnL w="12700" cap="flat" cmpd="sng" algn="ctr">
                      <a:solidFill>
                        <a:srgbClr val="00A8E1"/>
                      </a:solidFill>
                      <a:prstDash val="solid"/>
                      <a:round/>
                      <a:headEnd type="none" w="med" len="med"/>
                      <a:tailEnd type="none" w="med" len="med"/>
                    </a:lnL>
                    <a:lnR w="12700" cap="flat" cmpd="sng" algn="ctr">
                      <a:solidFill>
                        <a:srgbClr val="00A8E1"/>
                      </a:solidFill>
                      <a:prstDash val="solid"/>
                      <a:round/>
                      <a:headEnd type="none" w="med" len="med"/>
                      <a:tailEnd type="none" w="med" len="med"/>
                    </a:lnR>
                    <a:lnT w="12700" cap="flat" cmpd="sng" algn="ctr">
                      <a:solidFill>
                        <a:srgbClr val="00A8E1"/>
                      </a:solidFill>
                      <a:prstDash val="solid"/>
                      <a:round/>
                      <a:headEnd type="none" w="med" len="med"/>
                      <a:tailEnd type="none" w="med" len="med"/>
                    </a:lnT>
                    <a:lnB w="12700" cap="flat" cmpd="sng" algn="ctr">
                      <a:solidFill>
                        <a:srgbClr val="00A8E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Footer Placeholder 3"/>
          <p:cNvSpPr>
            <a:spLocks noGrp="1"/>
          </p:cNvSpPr>
          <p:nvPr>
            <p:ph type="ftr" sz="quarter" idx="11"/>
          </p:nvPr>
        </p:nvSpPr>
        <p:spPr>
          <a:xfrm>
            <a:off x="1563871" y="5993013"/>
            <a:ext cx="9630745" cy="35057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T – Testosterone; IPSS – International Prostate Symptom Score; PSA - prostate-specific antigen; </a:t>
            </a:r>
            <a:r>
              <a:rPr kumimoji="0" lang="en-GB" sz="9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PCa</a:t>
            </a:r>
            <a:r>
              <a:rPr kumimoji="0" lang="en-GB" sz="9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 Prostate Cancer; HGB – Haemoglobin; HCT - Haematocrit</a:t>
            </a:r>
            <a:br>
              <a:rPr kumimoji="0" lang="en-GB" sz="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br>
            <a:endParaRPr kumimoji="0" lang="en-GB" sz="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pic>
        <p:nvPicPr>
          <p:cNvPr id="9" name="Picture 8">
            <a:extLst>
              <a:ext uri="{FF2B5EF4-FFF2-40B4-BE49-F238E27FC236}">
                <a16:creationId xmlns:a16="http://schemas.microsoft.com/office/drawing/2014/main" id="{4C6E4982-4C52-4B5F-A4D0-5DAA8DB0CFA4}"/>
              </a:ext>
            </a:extLst>
          </p:cNvPr>
          <p:cNvPicPr>
            <a:picLocks noChangeAspect="1"/>
          </p:cNvPicPr>
          <p:nvPr/>
        </p:nvPicPr>
        <p:blipFill>
          <a:blip r:embed="rId3"/>
          <a:stretch>
            <a:fillRect/>
          </a:stretch>
        </p:blipFill>
        <p:spPr>
          <a:xfrm>
            <a:off x="8363191" y="1675391"/>
            <a:ext cx="1959125" cy="1566719"/>
          </a:xfrm>
          <a:prstGeom prst="rect">
            <a:avLst/>
          </a:prstGeom>
        </p:spPr>
      </p:pic>
      <p:grpSp>
        <p:nvGrpSpPr>
          <p:cNvPr id="2" name="Group 1">
            <a:extLst>
              <a:ext uri="{FF2B5EF4-FFF2-40B4-BE49-F238E27FC236}">
                <a16:creationId xmlns:a16="http://schemas.microsoft.com/office/drawing/2014/main" id="{BCD49947-9C86-4BEE-AE5B-D5EA399E57CA}"/>
              </a:ext>
            </a:extLst>
          </p:cNvPr>
          <p:cNvGrpSpPr/>
          <p:nvPr/>
        </p:nvGrpSpPr>
        <p:grpSpPr>
          <a:xfrm>
            <a:off x="7424904" y="3500729"/>
            <a:ext cx="3905397" cy="1947386"/>
            <a:chOff x="6043305" y="3125474"/>
            <a:chExt cx="2838407" cy="1260574"/>
          </a:xfrm>
        </p:grpSpPr>
        <p:pic>
          <p:nvPicPr>
            <p:cNvPr id="5" name="Picture 4">
              <a:extLst>
                <a:ext uri="{FF2B5EF4-FFF2-40B4-BE49-F238E27FC236}">
                  <a16:creationId xmlns:a16="http://schemas.microsoft.com/office/drawing/2014/main" id="{84502612-585C-4E09-BF1C-E346D55D0B92}"/>
                </a:ext>
              </a:extLst>
            </p:cNvPr>
            <p:cNvPicPr>
              <a:picLocks noChangeAspect="1"/>
            </p:cNvPicPr>
            <p:nvPr/>
          </p:nvPicPr>
          <p:blipFill>
            <a:blip r:embed="rId4"/>
            <a:stretch>
              <a:fillRect/>
            </a:stretch>
          </p:blipFill>
          <p:spPr>
            <a:xfrm>
              <a:off x="6043305" y="3125474"/>
              <a:ext cx="2838407" cy="1122505"/>
            </a:xfrm>
            <a:prstGeom prst="rect">
              <a:avLst/>
            </a:prstGeom>
          </p:spPr>
        </p:pic>
        <p:pic>
          <p:nvPicPr>
            <p:cNvPr id="12" name="Picture 11">
              <a:extLst>
                <a:ext uri="{FF2B5EF4-FFF2-40B4-BE49-F238E27FC236}">
                  <a16:creationId xmlns:a16="http://schemas.microsoft.com/office/drawing/2014/main" id="{6386AE39-0939-4B55-AD43-D8C043A87ABC}"/>
                </a:ext>
              </a:extLst>
            </p:cNvPr>
            <p:cNvPicPr>
              <a:picLocks noChangeAspect="1"/>
            </p:cNvPicPr>
            <p:nvPr/>
          </p:nvPicPr>
          <p:blipFill>
            <a:blip r:embed="rId5"/>
            <a:stretch>
              <a:fillRect/>
            </a:stretch>
          </p:blipFill>
          <p:spPr>
            <a:xfrm>
              <a:off x="6697151" y="4274879"/>
              <a:ext cx="360454" cy="107224"/>
            </a:xfrm>
            <a:prstGeom prst="rect">
              <a:avLst/>
            </a:prstGeom>
          </p:spPr>
        </p:pic>
        <p:pic>
          <p:nvPicPr>
            <p:cNvPr id="13" name="Picture 12">
              <a:extLst>
                <a:ext uri="{FF2B5EF4-FFF2-40B4-BE49-F238E27FC236}">
                  <a16:creationId xmlns:a16="http://schemas.microsoft.com/office/drawing/2014/main" id="{E81E0517-6EB7-4DD9-B597-07B2400F2EBF}"/>
                </a:ext>
              </a:extLst>
            </p:cNvPr>
            <p:cNvPicPr>
              <a:picLocks noChangeAspect="1"/>
            </p:cNvPicPr>
            <p:nvPr/>
          </p:nvPicPr>
          <p:blipFill>
            <a:blip r:embed="rId5"/>
            <a:stretch>
              <a:fillRect/>
            </a:stretch>
          </p:blipFill>
          <p:spPr>
            <a:xfrm>
              <a:off x="8077465" y="4278824"/>
              <a:ext cx="360454" cy="107224"/>
            </a:xfrm>
            <a:prstGeom prst="rect">
              <a:avLst/>
            </a:prstGeom>
          </p:spPr>
        </p:pic>
      </p:grpSp>
      <p:pic>
        <p:nvPicPr>
          <p:cNvPr id="14" name="Picture 13">
            <a:extLst>
              <a:ext uri="{FF2B5EF4-FFF2-40B4-BE49-F238E27FC236}">
                <a16:creationId xmlns:a16="http://schemas.microsoft.com/office/drawing/2014/main" id="{26003494-C7FB-4FCA-9F29-123DB262D9EB}"/>
              </a:ext>
            </a:extLst>
          </p:cNvPr>
          <p:cNvPicPr>
            <a:picLocks noChangeAspect="1"/>
          </p:cNvPicPr>
          <p:nvPr/>
        </p:nvPicPr>
        <p:blipFill>
          <a:blip r:embed="rId5"/>
          <a:stretch>
            <a:fillRect/>
          </a:stretch>
        </p:blipFill>
        <p:spPr>
          <a:xfrm>
            <a:off x="9154134" y="3240133"/>
            <a:ext cx="611404" cy="181874"/>
          </a:xfrm>
          <a:prstGeom prst="rect">
            <a:avLst/>
          </a:prstGeom>
        </p:spPr>
      </p:pic>
      <p:sp>
        <p:nvSpPr>
          <p:cNvPr id="15" name="Rectangle 14">
            <a:extLst>
              <a:ext uri="{FF2B5EF4-FFF2-40B4-BE49-F238E27FC236}">
                <a16:creationId xmlns:a16="http://schemas.microsoft.com/office/drawing/2014/main" id="{A94168EA-60BA-47F5-8ABB-0F6602D8ABCB}"/>
              </a:ext>
            </a:extLst>
          </p:cNvPr>
          <p:cNvSpPr/>
          <p:nvPr/>
        </p:nvSpPr>
        <p:spPr>
          <a:xfrm>
            <a:off x="7424904" y="1197119"/>
            <a:ext cx="3835701" cy="40011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0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Figure 15: Haemoglobin (HGB), haematocrit </a:t>
            </a:r>
            <a:r>
              <a:rPr kumimoji="0" lang="en-GB" sz="10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(HCT) and PSA concentrations over time</a:t>
            </a:r>
          </a:p>
        </p:txBody>
      </p:sp>
      <p:sp>
        <p:nvSpPr>
          <p:cNvPr id="19" name="Footer Placeholder 3">
            <a:extLst>
              <a:ext uri="{FF2B5EF4-FFF2-40B4-BE49-F238E27FC236}">
                <a16:creationId xmlns:a16="http://schemas.microsoft.com/office/drawing/2014/main" id="{3EB3F870-5E83-4D62-A3DF-C1B73CD25A73}"/>
              </a:ext>
            </a:extLst>
          </p:cNvPr>
          <p:cNvSpPr txBox="1">
            <a:spLocks/>
          </p:cNvSpPr>
          <p:nvPr/>
        </p:nvSpPr>
        <p:spPr>
          <a:xfrm>
            <a:off x="7424904" y="5593599"/>
            <a:ext cx="4064847" cy="186119"/>
          </a:xfrm>
          <a:prstGeom prst="rect">
            <a:avLst/>
          </a:prstGeom>
        </p:spPr>
        <p:txBody>
          <a:bodyPr vert="horz" lIns="91440" tIns="45720" rIns="91440" bIns="45720" rtlCol="0" anchor="ctr"/>
          <a:lstStyle>
            <a:defPPr>
              <a:defRPr lang="en-US"/>
            </a:defPPr>
            <a:lvl1pPr marL="0" algn="l" defTabSz="457200" rtl="0" eaLnBrk="1" latinLnBrk="0" hangingPunct="1">
              <a:defRPr sz="500" kern="1200">
                <a:solidFill>
                  <a:schemeClr val="tx1">
                    <a:tint val="75000"/>
                  </a:schemeClr>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Poppins Light"/>
                <a:ea typeface="+mn-ea"/>
                <a:cs typeface="Arial" panose="020B0604020202020204" pitchFamily="34" charset="0"/>
              </a:rPr>
              <a:t>Figure 15:  Adapted from Wang et al.  </a:t>
            </a:r>
            <a:endParaRPr kumimoji="0" lang="en-GB" sz="800" b="0" i="0" u="none" strike="noStrike" kern="1200" cap="none" spc="0" normalizeH="0" baseline="0" noProof="0" dirty="0">
              <a:ln>
                <a:noFill/>
              </a:ln>
              <a:solidFill>
                <a:prstClr val="black">
                  <a:tint val="75000"/>
                </a:prstClr>
              </a:solidFill>
              <a:effectLst/>
              <a:uLnTx/>
              <a:uFillTx/>
              <a:latin typeface="Poppins Light"/>
              <a:ea typeface="+mn-ea"/>
              <a:cs typeface="Arial" panose="020B0604020202020204" pitchFamily="34" charset="0"/>
            </a:endParaRPr>
          </a:p>
        </p:txBody>
      </p:sp>
      <p:sp>
        <p:nvSpPr>
          <p:cNvPr id="24" name="Title 1">
            <a:extLst>
              <a:ext uri="{FF2B5EF4-FFF2-40B4-BE49-F238E27FC236}">
                <a16:creationId xmlns:a16="http://schemas.microsoft.com/office/drawing/2014/main" id="{CE428472-B3AF-4106-B265-25D061B3FC2D}"/>
              </a:ext>
            </a:extLst>
          </p:cNvPr>
          <p:cNvSpPr txBox="1">
            <a:spLocks/>
          </p:cNvSpPr>
          <p:nvPr/>
        </p:nvSpPr>
        <p:spPr>
          <a:xfrm>
            <a:off x="233411" y="134145"/>
            <a:ext cx="11163595" cy="9624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Poppins Medium"/>
                <a:ea typeface="+mj-ea"/>
                <a:cs typeface="+mj-cs"/>
              </a:rPr>
              <a:t>Wang C et al. Long-Term Testosterone Gel (</a:t>
            </a:r>
            <a:r>
              <a:rPr kumimoji="0" lang="en-GB" sz="1600" b="0" i="0" u="none" strike="noStrike" kern="1200" cap="none" spc="0" normalizeH="0" baseline="0" noProof="0" dirty="0" err="1">
                <a:ln>
                  <a:noFill/>
                </a:ln>
                <a:solidFill>
                  <a:srgbClr val="000000"/>
                </a:solidFill>
                <a:effectLst/>
                <a:uLnTx/>
                <a:uFillTx/>
                <a:latin typeface="Poppins Medium"/>
                <a:ea typeface="+mj-ea"/>
                <a:cs typeface="+mj-cs"/>
              </a:rPr>
              <a:t>AndroGel</a:t>
            </a:r>
            <a:r>
              <a:rPr kumimoji="0" lang="en-GB" sz="1600" b="0" i="0" u="none" strike="noStrike" kern="1200" cap="none" spc="0" normalizeH="0" baseline="0" noProof="0" dirty="0">
                <a:ln>
                  <a:noFill/>
                </a:ln>
                <a:solidFill>
                  <a:srgbClr val="000000"/>
                </a:solidFill>
                <a:effectLst/>
                <a:uLnTx/>
                <a:uFillTx/>
                <a:latin typeface="Poppins Medium"/>
                <a:ea typeface="+mj-ea"/>
                <a:cs typeface="+mj-cs"/>
              </a:rPr>
              <a:t>*) Treatment Maintains Beneficial Effects on Sexual Function and Mood, Lean and Fat Mass, and Bone Mineral Density in Hypogonadal Men. </a:t>
            </a:r>
            <a:r>
              <a:rPr kumimoji="0" lang="it-IT" sz="1400" b="0" i="1" u="none" strike="noStrike" kern="1200" cap="none" spc="0" normalizeH="0" baseline="0" noProof="0" dirty="0">
                <a:ln>
                  <a:noFill/>
                </a:ln>
                <a:solidFill>
                  <a:srgbClr val="000000"/>
                </a:solidFill>
                <a:effectLst/>
                <a:uLnTx/>
                <a:uFillTx/>
                <a:latin typeface="Poppins Medium"/>
                <a:ea typeface="+mj-ea"/>
                <a:cs typeface="+mj-cs"/>
              </a:rPr>
              <a:t>J Clin Endocrinol Metab 2004;89:2085–98.</a:t>
            </a:r>
            <a:endParaRPr kumimoji="0" lang="en-GB" sz="1600" b="0" i="1"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1475998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AF48D-9695-4C37-AC68-9378E3C9D481}"/>
              </a:ext>
            </a:extLst>
          </p:cNvPr>
          <p:cNvSpPr>
            <a:spLocks noGrp="1"/>
          </p:cNvSpPr>
          <p:nvPr>
            <p:ph type="title"/>
          </p:nvPr>
        </p:nvSpPr>
        <p:spPr>
          <a:xfrm>
            <a:off x="718458" y="228939"/>
            <a:ext cx="10635342" cy="860560"/>
          </a:xfrm>
        </p:spPr>
        <p:txBody>
          <a:bodyPr/>
          <a:lstStyle/>
          <a:p>
            <a:r>
              <a:rPr lang="en-GB" dirty="0">
                <a:solidFill>
                  <a:schemeClr val="accent5"/>
                </a:solidFill>
              </a:rPr>
              <a:t>Haematocrit (1/2)</a:t>
            </a:r>
          </a:p>
        </p:txBody>
      </p:sp>
      <p:sp>
        <p:nvSpPr>
          <p:cNvPr id="3" name="Content Placeholder 2">
            <a:extLst>
              <a:ext uri="{FF2B5EF4-FFF2-40B4-BE49-F238E27FC236}">
                <a16:creationId xmlns:a16="http://schemas.microsoft.com/office/drawing/2014/main" id="{B4268C2D-A1B5-452D-94FE-72FF9B82AC9F}"/>
              </a:ext>
            </a:extLst>
          </p:cNvPr>
          <p:cNvSpPr>
            <a:spLocks noGrp="1"/>
          </p:cNvSpPr>
          <p:nvPr>
            <p:ph idx="1"/>
          </p:nvPr>
        </p:nvSpPr>
        <p:spPr>
          <a:xfrm>
            <a:off x="718458" y="1235413"/>
            <a:ext cx="10670268" cy="4309318"/>
          </a:xfrm>
        </p:spPr>
        <p:txBody>
          <a:bodyPr>
            <a:normAutofit/>
          </a:bodyPr>
          <a:lstStyle/>
          <a:p>
            <a:pPr algn="l"/>
            <a:r>
              <a:rPr lang="en-GB" sz="1800" b="0" i="0" u="none" strike="noStrike" baseline="0" dirty="0">
                <a:solidFill>
                  <a:schemeClr val="accent5"/>
                </a:solidFill>
              </a:rPr>
              <a:t>T administration increases haemoglobin and haematocrit</a:t>
            </a:r>
            <a:r>
              <a:rPr lang="en-GB" sz="1800" dirty="0">
                <a:solidFill>
                  <a:schemeClr val="accent5"/>
                </a:solidFill>
              </a:rPr>
              <a:t>;</a:t>
            </a:r>
            <a:r>
              <a:rPr lang="en-GB" sz="1800" b="0" i="0" u="none" strike="noStrike" baseline="0" dirty="0">
                <a:solidFill>
                  <a:schemeClr val="accent5"/>
                </a:solidFill>
              </a:rPr>
              <a:t> these effects are related to T doses and circulating concentrations. </a:t>
            </a:r>
            <a:r>
              <a:rPr lang="en-GB" sz="1800" b="0" i="0" u="none" strike="noStrike" baseline="30000" dirty="0">
                <a:solidFill>
                  <a:schemeClr val="accent5"/>
                </a:solidFill>
              </a:rPr>
              <a:t>1</a:t>
            </a:r>
          </a:p>
          <a:p>
            <a:pPr algn="l"/>
            <a:r>
              <a:rPr lang="en-GB" sz="1800" b="0" i="0" u="none" strike="noStrike" baseline="0" dirty="0">
                <a:solidFill>
                  <a:schemeClr val="accent5"/>
                </a:solidFill>
              </a:rPr>
              <a:t>In some men with hypogonadism, T therapy can cause erythrocytosis (haematocrit </a:t>
            </a:r>
            <a:r>
              <a:rPr lang="en-GB" sz="1800" dirty="0">
                <a:solidFill>
                  <a:schemeClr val="accent5"/>
                </a:solidFill>
              </a:rPr>
              <a:t>&gt;</a:t>
            </a:r>
            <a:r>
              <a:rPr lang="en-GB" sz="1800" b="0" i="0" u="none" strike="noStrike" baseline="0" dirty="0">
                <a:solidFill>
                  <a:schemeClr val="accent5"/>
                </a:solidFill>
              </a:rPr>
              <a:t>54%).</a:t>
            </a:r>
            <a:r>
              <a:rPr lang="en-GB" sz="1800" b="0" i="0" u="none" strike="noStrike" baseline="30000" dirty="0">
                <a:solidFill>
                  <a:schemeClr val="accent5"/>
                </a:solidFill>
              </a:rPr>
              <a:t> 1</a:t>
            </a:r>
            <a:endParaRPr lang="en-GB" sz="1800" b="0" i="0" u="none" strike="noStrike" baseline="0" dirty="0">
              <a:solidFill>
                <a:schemeClr val="accent5"/>
              </a:solidFill>
            </a:endParaRPr>
          </a:p>
          <a:p>
            <a:pPr algn="l"/>
            <a:r>
              <a:rPr lang="en-GB" sz="1800" dirty="0">
                <a:solidFill>
                  <a:schemeClr val="accent5"/>
                </a:solidFill>
              </a:rPr>
              <a:t>The increase in haematocrit during T administration and the frequency of erythrocytosis is higher in older men than in young men</a:t>
            </a:r>
            <a:r>
              <a:rPr lang="en-GB" sz="1800" b="0" i="0" u="none" strike="noStrike" baseline="30000" dirty="0">
                <a:solidFill>
                  <a:schemeClr val="accent5"/>
                </a:solidFill>
              </a:rPr>
              <a:t> 1</a:t>
            </a:r>
            <a:endParaRPr lang="en-GB" sz="1800" dirty="0">
              <a:solidFill>
                <a:schemeClr val="accent5"/>
              </a:solidFill>
            </a:endParaRPr>
          </a:p>
          <a:p>
            <a:r>
              <a:rPr lang="en-GB" sz="1800" dirty="0">
                <a:solidFill>
                  <a:schemeClr val="accent5"/>
                </a:solidFill>
              </a:rPr>
              <a:t>The European Association of Urology Guidelines on Male Hypogonadism from 2018 state that an increase in haematocrit is a more common adverse event with long-acting testosterone undecanoate. They go on to say that short-acting intramuscular injections have the highest incidence of erythrocytosis (approaching 40%). </a:t>
            </a:r>
            <a:r>
              <a:rPr lang="en-GB" sz="1800" baseline="30000" dirty="0">
                <a:solidFill>
                  <a:schemeClr val="accent5"/>
                </a:solidFill>
              </a:rPr>
              <a:t>2</a:t>
            </a:r>
          </a:p>
          <a:p>
            <a:r>
              <a:rPr lang="en-GB" sz="1800" dirty="0">
                <a:solidFill>
                  <a:schemeClr val="accent5"/>
                </a:solidFill>
              </a:rPr>
              <a:t>The British Society for Sexual Medicine (BSSM) Guidelines on Adult Testosterone Deficiency from 2017 state that polycythaemia is more common in older men treated with injectable T preparations.</a:t>
            </a:r>
            <a:r>
              <a:rPr lang="en-GB" sz="1800" baseline="30000" dirty="0">
                <a:solidFill>
                  <a:schemeClr val="accent5"/>
                </a:solidFill>
              </a:rPr>
              <a:t>3</a:t>
            </a:r>
          </a:p>
          <a:p>
            <a:r>
              <a:rPr lang="en-GB" sz="1800" dirty="0">
                <a:solidFill>
                  <a:schemeClr val="accent5"/>
                </a:solidFill>
              </a:rPr>
              <a:t>Haematocrit should be measured before treatment, at 3-6 months, 12 months, and annually thereafter; decrease dosage, or switch preparation, if haematocrit is &gt;0.54 (54%); if haematocrit remains high, consider stopping and reintroduce at a lower dose </a:t>
            </a:r>
          </a:p>
        </p:txBody>
      </p:sp>
      <p:sp>
        <p:nvSpPr>
          <p:cNvPr id="5" name="TextBox 4">
            <a:extLst>
              <a:ext uri="{FF2B5EF4-FFF2-40B4-BE49-F238E27FC236}">
                <a16:creationId xmlns:a16="http://schemas.microsoft.com/office/drawing/2014/main" id="{B6305B6C-0D95-4158-A3CC-D0D771DA1743}"/>
              </a:ext>
            </a:extLst>
          </p:cNvPr>
          <p:cNvSpPr txBox="1"/>
          <p:nvPr/>
        </p:nvSpPr>
        <p:spPr>
          <a:xfrm>
            <a:off x="1481037" y="5803980"/>
            <a:ext cx="10357526" cy="600164"/>
          </a:xfrm>
          <a:prstGeom prst="rect">
            <a:avLst/>
          </a:prstGeom>
          <a:noFill/>
        </p:spPr>
        <p:txBody>
          <a:bodyPr wrap="square">
            <a:spAutoFit/>
          </a:bodyPr>
          <a:lstStyle/>
          <a:p>
            <a:r>
              <a:rPr lang="en-GB" sz="1100" b="0" i="0" u="none" strike="noStrike" baseline="0" dirty="0"/>
              <a:t>1. Bhasin, S et al. J Clin Endocrinol </a:t>
            </a:r>
            <a:r>
              <a:rPr lang="en-GB" sz="1100" b="0" i="0" u="none" strike="noStrike" baseline="0" dirty="0" err="1"/>
              <a:t>Metab</a:t>
            </a:r>
            <a:r>
              <a:rPr lang="en-GB" sz="1100" b="0" i="0" u="none" strike="noStrike" baseline="0" dirty="0"/>
              <a:t>, May 2018, 103(5):1–30  </a:t>
            </a:r>
          </a:p>
          <a:p>
            <a:r>
              <a:rPr lang="en-GB" sz="1100" dirty="0"/>
              <a:t>2. </a:t>
            </a:r>
            <a:r>
              <a:rPr lang="en-GB" sz="1100" dirty="0" err="1"/>
              <a:t>Dohle</a:t>
            </a:r>
            <a:r>
              <a:rPr lang="en-GB" sz="1100" dirty="0"/>
              <a:t>, G et al </a:t>
            </a:r>
            <a:r>
              <a:rPr lang="en-GB" sz="1100" dirty="0">
                <a:hlinkClick r:id="rId2"/>
              </a:rPr>
              <a:t>https://uroweb.org/guideline/male-hypogonadism/#5</a:t>
            </a:r>
            <a:r>
              <a:rPr lang="en-GB" sz="1100" dirty="0"/>
              <a:t> </a:t>
            </a:r>
          </a:p>
          <a:p>
            <a:r>
              <a:rPr lang="en-GB" sz="1100" dirty="0"/>
              <a:t>3. Hackett, G et al J Sex Med 2017;14:1504-1523</a:t>
            </a:r>
          </a:p>
        </p:txBody>
      </p:sp>
    </p:spTree>
    <p:extLst>
      <p:ext uri="{BB962C8B-B14F-4D97-AF65-F5344CB8AC3E}">
        <p14:creationId xmlns:p14="http://schemas.microsoft.com/office/powerpoint/2010/main" val="3637897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AF48D-9695-4C37-AC68-9378E3C9D481}"/>
              </a:ext>
            </a:extLst>
          </p:cNvPr>
          <p:cNvSpPr>
            <a:spLocks noGrp="1"/>
          </p:cNvSpPr>
          <p:nvPr>
            <p:ph type="title"/>
          </p:nvPr>
        </p:nvSpPr>
        <p:spPr>
          <a:xfrm>
            <a:off x="718458" y="131661"/>
            <a:ext cx="10635342" cy="1325563"/>
          </a:xfrm>
        </p:spPr>
        <p:txBody>
          <a:bodyPr/>
          <a:lstStyle/>
          <a:p>
            <a:r>
              <a:rPr lang="en-GB" dirty="0">
                <a:solidFill>
                  <a:schemeClr val="accent5"/>
                </a:solidFill>
              </a:rPr>
              <a:t>Haematocrit (2/2)</a:t>
            </a:r>
          </a:p>
        </p:txBody>
      </p:sp>
      <p:sp>
        <p:nvSpPr>
          <p:cNvPr id="3" name="Content Placeholder 2">
            <a:extLst>
              <a:ext uri="{FF2B5EF4-FFF2-40B4-BE49-F238E27FC236}">
                <a16:creationId xmlns:a16="http://schemas.microsoft.com/office/drawing/2014/main" id="{B4268C2D-A1B5-452D-94FE-72FF9B82AC9F}"/>
              </a:ext>
            </a:extLst>
          </p:cNvPr>
          <p:cNvSpPr>
            <a:spLocks noGrp="1"/>
          </p:cNvSpPr>
          <p:nvPr>
            <p:ph idx="1"/>
          </p:nvPr>
        </p:nvSpPr>
        <p:spPr>
          <a:xfrm>
            <a:off x="718458" y="1635487"/>
            <a:ext cx="10670268" cy="3990230"/>
          </a:xfrm>
        </p:spPr>
        <p:txBody>
          <a:bodyPr>
            <a:normAutofit/>
          </a:bodyPr>
          <a:lstStyle/>
          <a:p>
            <a:r>
              <a:rPr lang="en-GB" sz="1800" dirty="0">
                <a:solidFill>
                  <a:schemeClr val="accent5"/>
                </a:solidFill>
              </a:rPr>
              <a:t>The 2020 European Academy of Andrology (EAA) guidelines on investigation, treatment and monitoring of functional hypogonadism in males (Endorsing Organization: European Society of Endocrinology) suggest the use of transdermal T gels, as the preferred preparation in the initiation of TRT due to the potentially reversible nature of functional hypogonadism</a:t>
            </a:r>
            <a:r>
              <a:rPr lang="en-GB" sz="1800" baseline="30000" dirty="0">
                <a:solidFill>
                  <a:schemeClr val="accent5"/>
                </a:solidFill>
              </a:rPr>
              <a:t>1</a:t>
            </a:r>
          </a:p>
          <a:p>
            <a:endParaRPr lang="en-GB" sz="1800" baseline="30000" dirty="0">
              <a:solidFill>
                <a:schemeClr val="accent5"/>
              </a:solidFill>
            </a:endParaRPr>
          </a:p>
          <a:p>
            <a:r>
              <a:rPr lang="en-GB" sz="1800" dirty="0">
                <a:solidFill>
                  <a:schemeClr val="accent5"/>
                </a:solidFill>
              </a:rPr>
              <a:t>In frail elderly patients with multiple morbidities, in whom the risks of adverse effects are higher, a short-acting gel T preparation at a lower starting dose is advisable </a:t>
            </a:r>
            <a:r>
              <a:rPr lang="en-GB" sz="1800" baseline="30000" dirty="0">
                <a:solidFill>
                  <a:schemeClr val="accent5"/>
                </a:solidFill>
              </a:rPr>
              <a:t>1</a:t>
            </a:r>
          </a:p>
          <a:p>
            <a:endParaRPr lang="en-GB" sz="1800" baseline="30000" dirty="0">
              <a:solidFill>
                <a:schemeClr val="accent5"/>
              </a:solidFill>
            </a:endParaRPr>
          </a:p>
          <a:p>
            <a:r>
              <a:rPr lang="en-GB" sz="1800" dirty="0">
                <a:solidFill>
                  <a:schemeClr val="accent5"/>
                </a:solidFill>
              </a:rPr>
              <a:t>The 2018 British Society for Sexual Medicine (BSSM) Practical Guide for Testosterone Deficiency states that when considering side effects and drug withdrawal times, physicians should bear in mind the pharmacodynamic and pharmacokinetic properties of the injectable versus the transdermal formulations </a:t>
            </a:r>
            <a:r>
              <a:rPr lang="en-GB" sz="1800" baseline="30000" dirty="0">
                <a:solidFill>
                  <a:schemeClr val="accent5"/>
                </a:solidFill>
              </a:rPr>
              <a:t>2</a:t>
            </a:r>
          </a:p>
        </p:txBody>
      </p:sp>
      <p:sp>
        <p:nvSpPr>
          <p:cNvPr id="5" name="TextBox 4">
            <a:extLst>
              <a:ext uri="{FF2B5EF4-FFF2-40B4-BE49-F238E27FC236}">
                <a16:creationId xmlns:a16="http://schemas.microsoft.com/office/drawing/2014/main" id="{ADCFCA96-B3D3-4DB3-A325-7B880FDEA5CF}"/>
              </a:ext>
            </a:extLst>
          </p:cNvPr>
          <p:cNvSpPr txBox="1"/>
          <p:nvPr/>
        </p:nvSpPr>
        <p:spPr>
          <a:xfrm>
            <a:off x="1558858" y="5803980"/>
            <a:ext cx="9467212" cy="461665"/>
          </a:xfrm>
          <a:prstGeom prst="rect">
            <a:avLst/>
          </a:prstGeom>
          <a:noFill/>
        </p:spPr>
        <p:txBody>
          <a:bodyPr wrap="square">
            <a:spAutoFit/>
          </a:bodyPr>
          <a:lstStyle/>
          <a:p>
            <a:r>
              <a:rPr lang="en-GB" sz="1200" dirty="0"/>
              <a:t>1. Corona, G et al. Andrology. 2020 Sep;8(5):970-987</a:t>
            </a:r>
          </a:p>
          <a:p>
            <a:r>
              <a:rPr lang="en-GB" sz="1200" dirty="0"/>
              <a:t>2. Hackett, G et al. </a:t>
            </a:r>
            <a:r>
              <a:rPr lang="en-GB" sz="1200" dirty="0">
                <a:hlinkClick r:id="rId2"/>
              </a:rPr>
              <a:t>http://www.bssm.org.uk/wp-content/uploads/2018/02/BSSM-Practical-Guide-High-Res-single-pp-view-final.pdf</a:t>
            </a:r>
            <a:r>
              <a:rPr lang="en-GB" sz="1200" dirty="0"/>
              <a:t> </a:t>
            </a:r>
          </a:p>
        </p:txBody>
      </p:sp>
    </p:spTree>
    <p:extLst>
      <p:ext uri="{BB962C8B-B14F-4D97-AF65-F5344CB8AC3E}">
        <p14:creationId xmlns:p14="http://schemas.microsoft.com/office/powerpoint/2010/main" val="109442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6888" y="224781"/>
            <a:ext cx="11183112" cy="742620"/>
          </a:xfrm>
        </p:spPr>
        <p:txBody>
          <a:bodyPr>
            <a:noAutofit/>
          </a:bodyPr>
          <a:lstStyle/>
          <a:p>
            <a:pPr algn="ctr"/>
            <a:r>
              <a:rPr lang="en-GB" sz="2800" dirty="0">
                <a:solidFill>
                  <a:srgbClr val="000000"/>
                </a:solidFill>
              </a:rPr>
              <a:t>Challenges and controversies of treating testosterone deficiency (TD) with testosterone therapy (</a:t>
            </a:r>
            <a:r>
              <a:rPr lang="en-GB" sz="2800" dirty="0" err="1">
                <a:solidFill>
                  <a:srgbClr val="000000"/>
                </a:solidFill>
              </a:rPr>
              <a:t>TTh</a:t>
            </a:r>
            <a:r>
              <a:rPr lang="en-GB" sz="2800" dirty="0">
                <a:solidFill>
                  <a:srgbClr val="000000"/>
                </a:solidFill>
              </a:rPr>
              <a:t>) </a:t>
            </a:r>
            <a:endParaRPr lang="en-US" sz="2800" dirty="0">
              <a:solidFill>
                <a:srgbClr val="000000"/>
              </a:solidFill>
            </a:endParaRPr>
          </a:p>
        </p:txBody>
      </p:sp>
      <p:sp>
        <p:nvSpPr>
          <p:cNvPr id="5" name="Content Placeholder 4"/>
          <p:cNvSpPr>
            <a:spLocks noGrp="1"/>
          </p:cNvSpPr>
          <p:nvPr>
            <p:ph idx="1"/>
          </p:nvPr>
        </p:nvSpPr>
        <p:spPr>
          <a:xfrm>
            <a:off x="548640" y="1486007"/>
            <a:ext cx="10579608" cy="3598875"/>
          </a:xfrm>
        </p:spPr>
        <p:txBody>
          <a:bodyPr>
            <a:normAutofit fontScale="25000" lnSpcReduction="20000"/>
          </a:bodyPr>
          <a:lstStyle/>
          <a:p>
            <a:pPr marL="182563" indent="-182563">
              <a:lnSpc>
                <a:spcPct val="120000"/>
              </a:lnSpc>
              <a:spcAft>
                <a:spcPts val="600"/>
              </a:spcAft>
              <a:buClrTx/>
            </a:pPr>
            <a:r>
              <a:rPr lang="en-US" sz="6400" dirty="0">
                <a:solidFill>
                  <a:schemeClr val="accent5"/>
                </a:solidFill>
              </a:rPr>
              <a:t>TD is an increasingly common problem, with significant health implications for those affected</a:t>
            </a:r>
            <a:r>
              <a:rPr lang="en-US" sz="6400" baseline="30000" dirty="0">
                <a:solidFill>
                  <a:schemeClr val="accent5"/>
                </a:solidFill>
              </a:rPr>
              <a:t>1</a:t>
            </a:r>
          </a:p>
          <a:p>
            <a:pPr marL="182563" indent="-182563">
              <a:lnSpc>
                <a:spcPct val="120000"/>
              </a:lnSpc>
              <a:spcAft>
                <a:spcPts val="600"/>
              </a:spcAft>
              <a:buClrTx/>
            </a:pPr>
            <a:r>
              <a:rPr lang="en-GB" sz="6400" dirty="0">
                <a:solidFill>
                  <a:schemeClr val="accent5"/>
                </a:solidFill>
              </a:rPr>
              <a:t>National guidelines from the British Society for Sexual Medicine (BSSM) are clear that improving the diagnosis and management of TD in adult men should provide somatic, sexual and psychological benefits and subsequent improvements in quality of life.</a:t>
            </a:r>
            <a:r>
              <a:rPr lang="en-US" sz="6400" baseline="30000" dirty="0">
                <a:solidFill>
                  <a:schemeClr val="accent5"/>
                </a:solidFill>
              </a:rPr>
              <a:t>1</a:t>
            </a:r>
            <a:endParaRPr lang="en-GB" sz="6400" dirty="0">
              <a:solidFill>
                <a:schemeClr val="accent5"/>
              </a:solidFill>
            </a:endParaRPr>
          </a:p>
          <a:p>
            <a:pPr marL="182563" indent="-182563">
              <a:lnSpc>
                <a:spcPct val="120000"/>
              </a:lnSpc>
              <a:spcAft>
                <a:spcPts val="600"/>
              </a:spcAft>
              <a:buClrTx/>
            </a:pPr>
            <a:r>
              <a:rPr lang="en-GB" sz="6400" dirty="0">
                <a:solidFill>
                  <a:schemeClr val="accent5"/>
                </a:solidFill>
              </a:rPr>
              <a:t>Erectile dysfunction (ED) is one of the most common symptoms of TD. Therefore, the increasing realisation that ED is a strong marker for CHD risk</a:t>
            </a:r>
            <a:r>
              <a:rPr lang="en-US" sz="6400" dirty="0">
                <a:solidFill>
                  <a:schemeClr val="accent5"/>
                </a:solidFill>
              </a:rPr>
              <a:t>, and recent recommendations on obesity and diabetes by the AACE, ACE and the ADA, are likely to increase the number of men with TD detected by routine screening</a:t>
            </a:r>
            <a:r>
              <a:rPr lang="en-US" sz="6400" baseline="30000" dirty="0">
                <a:solidFill>
                  <a:schemeClr val="accent5"/>
                </a:solidFill>
              </a:rPr>
              <a:t>1</a:t>
            </a:r>
            <a:endParaRPr lang="en-US" sz="6400" dirty="0">
              <a:solidFill>
                <a:schemeClr val="accent5"/>
              </a:solidFill>
            </a:endParaRPr>
          </a:p>
          <a:p>
            <a:pPr marL="182563" indent="-182563">
              <a:lnSpc>
                <a:spcPct val="120000"/>
              </a:lnSpc>
              <a:spcAft>
                <a:spcPts val="600"/>
              </a:spcAft>
              <a:buClrTx/>
            </a:pPr>
            <a:r>
              <a:rPr lang="en-GB" sz="6400" dirty="0">
                <a:solidFill>
                  <a:schemeClr val="accent5"/>
                </a:solidFill>
              </a:rPr>
              <a:t>Despite these guidelines and recommendations many patients remain untreated</a:t>
            </a:r>
            <a:r>
              <a:rPr lang="en-GB" sz="6400" baseline="30000" dirty="0">
                <a:solidFill>
                  <a:schemeClr val="accent5"/>
                </a:solidFill>
              </a:rPr>
              <a:t>2</a:t>
            </a:r>
            <a:endParaRPr lang="en-US" sz="6400" baseline="30000" dirty="0">
              <a:solidFill>
                <a:schemeClr val="accent5"/>
              </a:solidFill>
            </a:endParaRPr>
          </a:p>
          <a:p>
            <a:pPr marL="182563" indent="-182563">
              <a:lnSpc>
                <a:spcPct val="120000"/>
              </a:lnSpc>
              <a:spcAft>
                <a:spcPts val="600"/>
              </a:spcAft>
              <a:buClrTx/>
            </a:pPr>
            <a:r>
              <a:rPr lang="en-GB" sz="6400" dirty="0">
                <a:solidFill>
                  <a:schemeClr val="accent5"/>
                </a:solidFill>
              </a:rPr>
              <a:t>Treatment has been limited, in some part, by specific </a:t>
            </a:r>
            <a:r>
              <a:rPr lang="en-US" sz="6400" dirty="0">
                <a:solidFill>
                  <a:schemeClr val="accent5"/>
                </a:solidFill>
              </a:rPr>
              <a:t>studies that appeared to find evidence linking testosterone (T) with prostate cancer and CV risk</a:t>
            </a:r>
            <a:r>
              <a:rPr lang="en-US" sz="6400" baseline="30000" dirty="0">
                <a:solidFill>
                  <a:schemeClr val="accent5"/>
                </a:solidFill>
              </a:rPr>
              <a:t>3-5</a:t>
            </a:r>
            <a:r>
              <a:rPr lang="en-US" sz="6400" dirty="0">
                <a:solidFill>
                  <a:schemeClr val="accent5"/>
                </a:solidFill>
              </a:rPr>
              <a:t> </a:t>
            </a:r>
          </a:p>
          <a:p>
            <a:endParaRPr lang="en-US" dirty="0"/>
          </a:p>
        </p:txBody>
      </p:sp>
      <p:sp>
        <p:nvSpPr>
          <p:cNvPr id="2" name="TextBox 1"/>
          <p:cNvSpPr txBox="1"/>
          <p:nvPr/>
        </p:nvSpPr>
        <p:spPr>
          <a:xfrm>
            <a:off x="621792" y="5363907"/>
            <a:ext cx="10735056"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CHD, coronary heart disease; AACE, American Association of Clinical Endocrinologists; ACE, American College of Endocrinology; ADA, American Diabetes Association; CV, cardiovascular</a:t>
            </a:r>
            <a:r>
              <a:rPr kumimoji="0" lang="en-US" sz="700" b="0" i="0" u="none" strike="noStrike" kern="1200" cap="none" spc="0" normalizeH="0" baseline="0" noProof="0" dirty="0">
                <a:ln>
                  <a:noFill/>
                </a:ln>
                <a:solidFill>
                  <a:srgbClr val="006EAB"/>
                </a:solidFill>
                <a:effectLst/>
                <a:uLnTx/>
                <a:uFillTx/>
                <a:latin typeface="Arial"/>
                <a:ea typeface="+mn-ea"/>
                <a:cs typeface="+mn-cs"/>
              </a:rPr>
              <a:t>.</a:t>
            </a:r>
          </a:p>
        </p:txBody>
      </p:sp>
      <p:sp>
        <p:nvSpPr>
          <p:cNvPr id="7" name="TextBox 6"/>
          <p:cNvSpPr txBox="1"/>
          <p:nvPr/>
        </p:nvSpPr>
        <p:spPr>
          <a:xfrm>
            <a:off x="1764510" y="5873765"/>
            <a:ext cx="966549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mn-cs"/>
              </a:rPr>
              <a:t>1. Hackett G, </a:t>
            </a:r>
            <a:r>
              <a:rPr kumimoji="0" lang="en-US" sz="10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10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2017;14:1504-1523.</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 2. David J, Diabetes &amp; Primary Care Vol 19 No 2 2017  3.</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Vigen</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R, et al. JAMA 2013;310(17):1829-36; 4. Finkle WD, et al.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PloS</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One 2014;9(1):e85805. 5. Huggins C, Hodges CV. </a:t>
            </a:r>
            <a:r>
              <a:rPr kumimoji="0" lang="en-US" sz="1000" b="0" i="1" u="none" strike="noStrike" kern="1200" cap="none" spc="0" normalizeH="0" baseline="0" noProof="0" dirty="0">
                <a:ln>
                  <a:noFill/>
                </a:ln>
                <a:solidFill>
                  <a:srgbClr val="000000"/>
                </a:solidFill>
                <a:effectLst/>
                <a:uLnTx/>
                <a:uFillTx/>
                <a:latin typeface="Poppins Light"/>
                <a:ea typeface="+mn-ea"/>
                <a:cs typeface="+mn-cs"/>
              </a:rPr>
              <a:t>Cancer Res </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1941;1:293-297</a:t>
            </a:r>
            <a:r>
              <a:rPr kumimoji="0" lang="en-US" sz="800" b="0" i="0" u="none" strike="noStrike" kern="1200" cap="none" spc="0" normalizeH="0" baseline="0" noProof="0" dirty="0">
                <a:ln>
                  <a:noFill/>
                </a:ln>
                <a:solidFill>
                  <a:srgbClr val="000000"/>
                </a:solidFill>
                <a:effectLst/>
                <a:uLnTx/>
                <a:uFillTx/>
                <a:latin typeface="Arial"/>
                <a:ea typeface="+mn-ea"/>
                <a:cs typeface="+mn-cs"/>
              </a:rPr>
              <a:t>.  </a:t>
            </a:r>
          </a:p>
        </p:txBody>
      </p:sp>
    </p:spTree>
    <p:extLst>
      <p:ext uri="{BB962C8B-B14F-4D97-AF65-F5344CB8AC3E}">
        <p14:creationId xmlns:p14="http://schemas.microsoft.com/office/powerpoint/2010/main" val="31752388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p:cNvSpPr>
          <p:nvPr>
            <p:ph idx="1"/>
          </p:nvPr>
        </p:nvSpPr>
        <p:spPr>
          <a:xfrm>
            <a:off x="484632" y="1330434"/>
            <a:ext cx="10725912" cy="3552176"/>
          </a:xfrm>
        </p:spPr>
        <p:txBody>
          <a:bodyPr>
            <a:noAutofit/>
          </a:bodyPr>
          <a:lstStyle/>
          <a:p>
            <a:pPr>
              <a:buClrTx/>
              <a:buFont typeface="Arial" panose="020B0604020202020204" pitchFamily="34" charset="0"/>
              <a:buChar char="•"/>
            </a:pPr>
            <a:r>
              <a:rPr lang="en-GB" sz="1400" dirty="0">
                <a:solidFill>
                  <a:srgbClr val="000000"/>
                </a:solidFill>
              </a:rPr>
              <a:t>TD is an increasingly common problem, however despite this many patients with TD remain untreated</a:t>
            </a:r>
            <a:r>
              <a:rPr lang="en-GB" sz="1400" baseline="30000" dirty="0">
                <a:solidFill>
                  <a:srgbClr val="000000"/>
                </a:solidFill>
              </a:rPr>
              <a:t>1,2</a:t>
            </a:r>
          </a:p>
          <a:p>
            <a:pPr>
              <a:buClrTx/>
              <a:buFont typeface="Arial" panose="020B0604020202020204" pitchFamily="34" charset="0"/>
              <a:buChar char="•"/>
            </a:pPr>
            <a:r>
              <a:rPr lang="en-GB" sz="1400" dirty="0">
                <a:solidFill>
                  <a:srgbClr val="000000"/>
                </a:solidFill>
              </a:rPr>
              <a:t>There are historical concerns surrounding the use of </a:t>
            </a:r>
            <a:r>
              <a:rPr lang="en-GB" sz="1400" dirty="0" err="1">
                <a:solidFill>
                  <a:srgbClr val="000000"/>
                </a:solidFill>
              </a:rPr>
              <a:t>TTh</a:t>
            </a:r>
            <a:r>
              <a:rPr lang="en-GB" sz="1400" dirty="0">
                <a:solidFill>
                  <a:srgbClr val="000000"/>
                </a:solidFill>
              </a:rPr>
              <a:t> specifically with regards to prostate cancer (</a:t>
            </a:r>
            <a:r>
              <a:rPr lang="en-GB" sz="1400" dirty="0" err="1">
                <a:solidFill>
                  <a:srgbClr val="000000"/>
                </a:solidFill>
              </a:rPr>
              <a:t>PCa</a:t>
            </a:r>
            <a:r>
              <a:rPr lang="en-GB" sz="1400" dirty="0">
                <a:solidFill>
                  <a:srgbClr val="000000"/>
                </a:solidFill>
              </a:rPr>
              <a:t>) and CV risk</a:t>
            </a:r>
            <a:r>
              <a:rPr lang="en-GB" sz="1400" baseline="30000" dirty="0">
                <a:solidFill>
                  <a:srgbClr val="000000"/>
                </a:solidFill>
              </a:rPr>
              <a:t>3-5</a:t>
            </a:r>
          </a:p>
          <a:p>
            <a:pPr>
              <a:buClrTx/>
              <a:buFont typeface="Arial" panose="020B0604020202020204" pitchFamily="34" charset="0"/>
              <a:buChar char="•"/>
            </a:pPr>
            <a:r>
              <a:rPr lang="en-GB" sz="1400" dirty="0">
                <a:solidFill>
                  <a:srgbClr val="000000"/>
                </a:solidFill>
              </a:rPr>
              <a:t>Guidelines from the </a:t>
            </a:r>
            <a:r>
              <a:rPr lang="en-US" sz="1400" dirty="0">
                <a:solidFill>
                  <a:srgbClr val="000000"/>
                </a:solidFill>
              </a:rPr>
              <a:t>EAU,</a:t>
            </a:r>
            <a:r>
              <a:rPr lang="en-US" sz="1400" baseline="30000" dirty="0">
                <a:solidFill>
                  <a:srgbClr val="000000"/>
                </a:solidFill>
              </a:rPr>
              <a:t>6</a:t>
            </a:r>
            <a:r>
              <a:rPr lang="en-US" sz="1400" dirty="0">
                <a:solidFill>
                  <a:srgbClr val="000000"/>
                </a:solidFill>
              </a:rPr>
              <a:t> BSSM,</a:t>
            </a:r>
            <a:r>
              <a:rPr lang="en-US" sz="1400" baseline="30000" dirty="0">
                <a:solidFill>
                  <a:srgbClr val="000000"/>
                </a:solidFill>
              </a:rPr>
              <a:t>1</a:t>
            </a:r>
            <a:r>
              <a:rPr lang="en-US" sz="1400" dirty="0">
                <a:solidFill>
                  <a:srgbClr val="000000"/>
                </a:solidFill>
              </a:rPr>
              <a:t> ICSM,</a:t>
            </a:r>
            <a:r>
              <a:rPr lang="en-US" sz="1400" baseline="30000" dirty="0">
                <a:solidFill>
                  <a:srgbClr val="000000"/>
                </a:solidFill>
              </a:rPr>
              <a:t>7</a:t>
            </a:r>
            <a:r>
              <a:rPr lang="en-US" sz="1400" dirty="0">
                <a:solidFill>
                  <a:srgbClr val="000000"/>
                </a:solidFill>
              </a:rPr>
              <a:t> ISSM,</a:t>
            </a:r>
            <a:r>
              <a:rPr lang="en-US" sz="1400" baseline="30000" dirty="0">
                <a:solidFill>
                  <a:srgbClr val="000000"/>
                </a:solidFill>
              </a:rPr>
              <a:t>8</a:t>
            </a:r>
            <a:r>
              <a:rPr lang="en-US" sz="1400" dirty="0">
                <a:solidFill>
                  <a:srgbClr val="000000"/>
                </a:solidFill>
              </a:rPr>
              <a:t> ES</a:t>
            </a:r>
            <a:r>
              <a:rPr lang="en-US" sz="1400" baseline="30000" dirty="0">
                <a:solidFill>
                  <a:srgbClr val="000000"/>
                </a:solidFill>
              </a:rPr>
              <a:t>9</a:t>
            </a:r>
            <a:r>
              <a:rPr lang="en-US" sz="1400" dirty="0">
                <a:solidFill>
                  <a:srgbClr val="000000"/>
                </a:solidFill>
              </a:rPr>
              <a:t> and ISSAM</a:t>
            </a:r>
            <a:r>
              <a:rPr lang="en-US" sz="1400" baseline="30000" dirty="0">
                <a:solidFill>
                  <a:srgbClr val="000000"/>
                </a:solidFill>
              </a:rPr>
              <a:t>10</a:t>
            </a:r>
            <a:r>
              <a:rPr lang="en-US" sz="1400" dirty="0">
                <a:solidFill>
                  <a:srgbClr val="000000"/>
                </a:solidFill>
              </a:rPr>
              <a:t> </a:t>
            </a:r>
            <a:r>
              <a:rPr lang="en-GB" sz="1400" dirty="0">
                <a:solidFill>
                  <a:srgbClr val="000000"/>
                </a:solidFill>
              </a:rPr>
              <a:t>state that there is no compelling evidence that </a:t>
            </a:r>
            <a:r>
              <a:rPr lang="en-GB" sz="1400" dirty="0" err="1">
                <a:solidFill>
                  <a:srgbClr val="000000"/>
                </a:solidFill>
              </a:rPr>
              <a:t>TTh</a:t>
            </a:r>
            <a:r>
              <a:rPr lang="en-GB" sz="1400" dirty="0">
                <a:solidFill>
                  <a:srgbClr val="000000"/>
                </a:solidFill>
              </a:rPr>
              <a:t> is associated with an increased risk of </a:t>
            </a:r>
            <a:r>
              <a:rPr lang="en-GB" sz="1400" dirty="0" err="1">
                <a:solidFill>
                  <a:srgbClr val="000000"/>
                </a:solidFill>
              </a:rPr>
              <a:t>PCa</a:t>
            </a:r>
            <a:endParaRPr lang="en-GB" sz="1400" dirty="0">
              <a:solidFill>
                <a:srgbClr val="000000"/>
              </a:solidFill>
            </a:endParaRPr>
          </a:p>
          <a:p>
            <a:pPr lvl="1">
              <a:buClrTx/>
              <a:buFont typeface="Calibri" panose="020F0502020204030204" pitchFamily="34" charset="0"/>
              <a:buChar char="-"/>
            </a:pPr>
            <a:r>
              <a:rPr lang="en-GB" sz="1400" dirty="0">
                <a:solidFill>
                  <a:srgbClr val="000000"/>
                </a:solidFill>
              </a:rPr>
              <a:t>However, studies have been unable to demonstrate conclusively what the relationship between </a:t>
            </a:r>
            <a:r>
              <a:rPr lang="en-GB" sz="1400" dirty="0" err="1">
                <a:solidFill>
                  <a:srgbClr val="000000"/>
                </a:solidFill>
              </a:rPr>
              <a:t>TTh</a:t>
            </a:r>
            <a:r>
              <a:rPr lang="en-GB" sz="1400" dirty="0">
                <a:solidFill>
                  <a:srgbClr val="000000"/>
                </a:solidFill>
              </a:rPr>
              <a:t> and </a:t>
            </a:r>
            <a:r>
              <a:rPr lang="en-GB" sz="1400" dirty="0" err="1">
                <a:solidFill>
                  <a:srgbClr val="000000"/>
                </a:solidFill>
              </a:rPr>
              <a:t>PCa</a:t>
            </a:r>
            <a:r>
              <a:rPr lang="en-GB" sz="1400" dirty="0">
                <a:solidFill>
                  <a:srgbClr val="000000"/>
                </a:solidFill>
              </a:rPr>
              <a:t> is</a:t>
            </a:r>
          </a:p>
          <a:p>
            <a:pPr lvl="1">
              <a:buClrTx/>
              <a:buFont typeface="Calibri" panose="020F0502020204030204" pitchFamily="34" charset="0"/>
              <a:buChar char="-"/>
            </a:pPr>
            <a:r>
              <a:rPr lang="en-GB" sz="1400" dirty="0">
                <a:solidFill>
                  <a:srgbClr val="000000"/>
                </a:solidFill>
              </a:rPr>
              <a:t>Please note that </a:t>
            </a:r>
            <a:r>
              <a:rPr lang="en-GB" sz="1400" dirty="0" err="1">
                <a:solidFill>
                  <a:srgbClr val="000000"/>
                </a:solidFill>
              </a:rPr>
              <a:t>Testogel</a:t>
            </a:r>
            <a:r>
              <a:rPr lang="en-GB" sz="1400" dirty="0">
                <a:solidFill>
                  <a:srgbClr val="000000"/>
                </a:solidFill>
              </a:rPr>
              <a:t> is contraindicated in known or suspected PCa</a:t>
            </a:r>
            <a:r>
              <a:rPr lang="en-GB" sz="1400" baseline="30000" dirty="0">
                <a:solidFill>
                  <a:srgbClr val="000000"/>
                </a:solidFill>
              </a:rPr>
              <a:t>11,12</a:t>
            </a:r>
          </a:p>
          <a:p>
            <a:pPr>
              <a:buClrTx/>
              <a:buFont typeface="Arial" panose="020B0604020202020204" pitchFamily="34" charset="0"/>
              <a:buChar char="•"/>
            </a:pPr>
            <a:r>
              <a:rPr lang="en-GB" sz="1400" dirty="0">
                <a:solidFill>
                  <a:srgbClr val="000000"/>
                </a:solidFill>
              </a:rPr>
              <a:t>In 2014 the EMA PRAC reviewed all available published data on the CV risks associated with </a:t>
            </a:r>
            <a:r>
              <a:rPr lang="en-GB" sz="1400" dirty="0" err="1">
                <a:solidFill>
                  <a:srgbClr val="000000"/>
                </a:solidFill>
              </a:rPr>
              <a:t>TTh</a:t>
            </a:r>
            <a:r>
              <a:rPr lang="en-GB" sz="1400" dirty="0">
                <a:solidFill>
                  <a:srgbClr val="000000"/>
                </a:solidFill>
              </a:rPr>
              <a:t>, and judged that the signal for an increased risk of CV risk associated with the use of </a:t>
            </a:r>
            <a:r>
              <a:rPr lang="en-GB" sz="1400" dirty="0" err="1">
                <a:solidFill>
                  <a:srgbClr val="000000"/>
                </a:solidFill>
              </a:rPr>
              <a:t>TTh</a:t>
            </a:r>
            <a:r>
              <a:rPr lang="en-GB" sz="1400" dirty="0">
                <a:solidFill>
                  <a:srgbClr val="000000"/>
                </a:solidFill>
              </a:rPr>
              <a:t> remains weak and inconclusive</a:t>
            </a:r>
            <a:r>
              <a:rPr lang="en-GB" sz="1400" baseline="30000" dirty="0">
                <a:solidFill>
                  <a:srgbClr val="000000"/>
                </a:solidFill>
              </a:rPr>
              <a:t>13</a:t>
            </a:r>
          </a:p>
          <a:p>
            <a:pPr lvl="1">
              <a:buClrTx/>
              <a:buFont typeface="Calibri" panose="020F0502020204030204" pitchFamily="34" charset="0"/>
              <a:buChar char="-"/>
            </a:pPr>
            <a:r>
              <a:rPr lang="en-GB" sz="1400" dirty="0">
                <a:solidFill>
                  <a:srgbClr val="000000"/>
                </a:solidFill>
              </a:rPr>
              <a:t>The PRAC recommended the variation to the European licenses for testosterone-containing medicinal products to reflect current knowledge on CV risks associated with testosterone therapy and the need to monitor</a:t>
            </a:r>
            <a:r>
              <a:rPr lang="en-GB" sz="1400" baseline="30000" dirty="0">
                <a:solidFill>
                  <a:srgbClr val="000000"/>
                </a:solidFill>
              </a:rPr>
              <a:t>13</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1400" dirty="0">
                <a:solidFill>
                  <a:srgbClr val="000000"/>
                </a:solidFill>
                <a:latin typeface="Poppins Light"/>
              </a:rPr>
              <a:t>Short-acting testosterone gel preparations are preferred by the European Academy of Andrology (EAA) for the initial treatment of functional hypogonadism especially in the older man due to concerns over increased likelihood of erythrocytosis </a:t>
            </a:r>
            <a:r>
              <a:rPr kumimoji="0" lang="en-GB" sz="1400" b="0" i="0" u="none" strike="noStrike" kern="1200" cap="none" spc="0" normalizeH="0" baseline="30000" noProof="0" dirty="0">
                <a:ln>
                  <a:noFill/>
                </a:ln>
                <a:solidFill>
                  <a:srgbClr val="000000"/>
                </a:solidFill>
                <a:effectLst/>
                <a:uLnTx/>
                <a:uFillTx/>
                <a:latin typeface="Poppins Light"/>
                <a:ea typeface="+mn-ea"/>
                <a:cs typeface="+mn-cs"/>
              </a:rPr>
              <a:t>14</a:t>
            </a:r>
          </a:p>
          <a:p>
            <a:pPr lvl="1">
              <a:buClrTx/>
              <a:buFont typeface="Calibri" panose="020F0502020204030204" pitchFamily="34" charset="0"/>
              <a:buChar char="-"/>
            </a:pPr>
            <a:endParaRPr lang="en-GB" sz="1400" baseline="30000" dirty="0">
              <a:solidFill>
                <a:srgbClr val="000000"/>
              </a:solidFill>
            </a:endParaRPr>
          </a:p>
        </p:txBody>
      </p:sp>
      <p:sp>
        <p:nvSpPr>
          <p:cNvPr id="11" name="TextBox 10"/>
          <p:cNvSpPr txBox="1"/>
          <p:nvPr/>
        </p:nvSpPr>
        <p:spPr>
          <a:xfrm>
            <a:off x="1501932" y="5698964"/>
            <a:ext cx="9809196" cy="6309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Poppins Light"/>
                <a:ea typeface="+mn-ea"/>
                <a:cs typeface="+mn-cs"/>
              </a:rPr>
              <a:t>1. Hackett G,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2017;14:1504-1523.</a:t>
            </a:r>
            <a:r>
              <a:rPr kumimoji="0" lang="en-GB" sz="700" b="0" i="0" u="none" strike="noStrike" kern="1200" cap="none" spc="0" normalizeH="0" baseline="0" noProof="0" dirty="0">
                <a:ln>
                  <a:noFill/>
                </a:ln>
                <a:solidFill>
                  <a:srgbClr val="000000"/>
                </a:solidFill>
                <a:effectLst/>
                <a:uLnTx/>
                <a:uFillTx/>
                <a:latin typeface="Poppins Light"/>
                <a:ea typeface="+mn-ea"/>
                <a:cs typeface="+mn-cs"/>
              </a:rPr>
              <a:t> 2. David J, Diabetes &amp; Primary Care Vol 19 No 2 2017 </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3.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Vigen</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R, et al. JAMA 2013;310(17):1829-36; 4. Finkle WD, et al.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PloS</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One 2014;9(1):e85805. 5. Huggins C, Hodges CV.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Cancer Res </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1941;1:293-297. 6.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GR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Guidelines of Male Hypogonadism. European Association of Urology 2015. Available at: https://uroweb.org/wp-content/uploads/18-Male-Hypogonadism_LR1.pdf Accessed February 2019. 7.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Khera</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M,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Adaikan</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G,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Buvat</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J,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a:t>
            </a:r>
            <a:r>
              <a:rPr kumimoji="0" lang="is-IS" sz="7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is-IS" sz="700" b="0" i="0" u="none" strike="noStrike" kern="1200" cap="none" spc="0" normalizeH="0" baseline="0" noProof="0" dirty="0">
                <a:ln>
                  <a:noFill/>
                </a:ln>
                <a:solidFill>
                  <a:srgbClr val="000000"/>
                </a:solidFill>
                <a:effectLst/>
                <a:uLnTx/>
                <a:uFillTx/>
                <a:latin typeface="Poppins Light"/>
                <a:ea typeface="+mn-ea"/>
                <a:cs typeface="+mn-cs"/>
              </a:rPr>
              <a:t>2016;13:1787-1804. 8. </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Dean JD, McMahon CG,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Guay</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AT,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2015;12:1660-1686. 9.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Bhasin</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S, Cunningham GR, Hayes FJ,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J Clin Endocrinol </a:t>
            </a:r>
            <a:r>
              <a:rPr kumimoji="0" lang="en-US" sz="700" b="0" i="1"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 </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2010;</a:t>
            </a:r>
            <a:r>
              <a:rPr kumimoji="0" lang="it-IT" sz="700" b="0" i="0" u="none" strike="noStrike" kern="1200" cap="none" spc="0" normalizeH="0" baseline="0" noProof="0" dirty="0">
                <a:ln>
                  <a:noFill/>
                </a:ln>
                <a:solidFill>
                  <a:srgbClr val="000000"/>
                </a:solidFill>
                <a:effectLst/>
                <a:uLnTx/>
                <a:uFillTx/>
                <a:latin typeface="Poppins Light"/>
                <a:ea typeface="+mn-ea"/>
                <a:cs typeface="+mn-cs"/>
              </a:rPr>
              <a:t>95:2536-2559. 10.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Lunenfeld</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B,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Mskhalaya</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G, </a:t>
            </a:r>
            <a:r>
              <a:rPr kumimoji="0" lang="en-US" sz="700" b="0" i="0" u="none" strike="noStrike" kern="1200" cap="none" spc="0" normalizeH="0" baseline="0" noProof="0" dirty="0" err="1">
                <a:ln>
                  <a:noFill/>
                </a:ln>
                <a:solidFill>
                  <a:srgbClr val="000000"/>
                </a:solidFill>
                <a:effectLst/>
                <a:uLnTx/>
                <a:uFillTx/>
                <a:latin typeface="Poppins Light"/>
                <a:ea typeface="+mn-ea"/>
                <a:cs typeface="+mn-cs"/>
              </a:rPr>
              <a:t>Zitzmann</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M,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700" b="0" i="1" u="none" strike="noStrike" kern="1200" cap="none" spc="0" normalizeH="0" baseline="0" noProof="0" dirty="0">
                <a:ln>
                  <a:noFill/>
                </a:ln>
                <a:solidFill>
                  <a:srgbClr val="000000"/>
                </a:solidFill>
                <a:effectLst/>
                <a:uLnTx/>
                <a:uFillTx/>
                <a:latin typeface="Poppins Light"/>
                <a:ea typeface="+mn-ea"/>
                <a:cs typeface="+mn-cs"/>
              </a:rPr>
              <a:t>Aging Male </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2015;18:5-15. 11. </a:t>
            </a:r>
            <a:r>
              <a:rPr kumimoji="0" lang="en-GB" sz="700" b="0" i="0" u="none" strike="noStrike" kern="1200" cap="none" spc="0" normalizeH="0" baseline="0" noProof="0" dirty="0">
                <a:ln>
                  <a:noFill/>
                </a:ln>
                <a:solidFill>
                  <a:srgbClr val="000000"/>
                </a:solidFill>
                <a:effectLst/>
                <a:uLnTx/>
                <a:uFillTx/>
                <a:latin typeface="Poppins Light"/>
                <a:ea typeface="+mn-ea"/>
                <a:cs typeface="+mn-cs"/>
              </a:rPr>
              <a:t>TESTOGEL® 16.2 mg/g Summary of Product Characteristics July 2018. 12. TESTOGEL® 50 mg Summary of Product Characteristics August 2018.</a:t>
            </a:r>
            <a:r>
              <a:rPr kumimoji="0" lang="en-US" sz="700" b="0" i="0" u="none" strike="noStrike" kern="1200" cap="none" spc="0" normalizeH="0" baseline="0" noProof="0" dirty="0">
                <a:ln>
                  <a:noFill/>
                </a:ln>
                <a:solidFill>
                  <a:srgbClr val="000000"/>
                </a:solidFill>
                <a:effectLst/>
                <a:uLnTx/>
                <a:uFillTx/>
                <a:latin typeface="Poppins Light"/>
                <a:ea typeface="+mn-ea"/>
                <a:cs typeface="+mn-cs"/>
              </a:rPr>
              <a:t>13.</a:t>
            </a:r>
            <a:r>
              <a:rPr kumimoji="0" lang="nb-NO" sz="700" b="0" i="0" u="none" strike="noStrike" kern="1200" cap="none" spc="0" normalizeH="0" baseline="0" noProof="0" dirty="0">
                <a:ln>
                  <a:noFill/>
                </a:ln>
                <a:solidFill>
                  <a:srgbClr val="000000"/>
                </a:solidFill>
                <a:effectLst/>
                <a:uLnTx/>
                <a:uFillTx/>
                <a:latin typeface="Poppins Light"/>
                <a:ea typeface="+mn-ea"/>
                <a:cs typeface="+mn-cs"/>
              </a:rPr>
              <a:t> Pharmacovigilance Risk Assessment Committee EMEA/H/A-31/1396 EMA/PRAC/599233/2014.</a:t>
            </a:r>
            <a:r>
              <a:rPr kumimoji="0" lang="en-GB" sz="700" b="0" i="0" u="none" strike="noStrike" kern="1200" cap="none" spc="0" normalizeH="0" baseline="0" noProof="0" dirty="0">
                <a:ln>
                  <a:noFill/>
                </a:ln>
                <a:solidFill>
                  <a:srgbClr val="000000"/>
                </a:solidFill>
                <a:effectLst/>
                <a:uLnTx/>
                <a:uFillTx/>
                <a:latin typeface="Poppins Light"/>
                <a:ea typeface="+mn-ea"/>
                <a:cs typeface="+mn-cs"/>
              </a:rPr>
              <a:t> 14.</a:t>
            </a:r>
            <a:r>
              <a:rPr kumimoji="0" lang="it-IT" sz="700" b="0" i="0" u="none" strike="noStrike" kern="1200" cap="none" spc="0" normalizeH="0" baseline="0" noProof="0" dirty="0">
                <a:ln>
                  <a:noFill/>
                </a:ln>
                <a:solidFill>
                  <a:srgbClr val="000000"/>
                </a:solidFill>
                <a:effectLst/>
                <a:uLnTx/>
                <a:uFillTx/>
                <a:latin typeface="Poppins Light"/>
                <a:ea typeface="+mn-ea"/>
                <a:cs typeface="+mn-cs"/>
              </a:rPr>
              <a:t> Corona, G et al. Andrology. 2020 Sep;8(5):970-987</a:t>
            </a:r>
            <a:r>
              <a:rPr kumimoji="0" lang="en-GB" sz="700" b="0" i="0" u="none" strike="noStrike" kern="1200" cap="none" spc="0" normalizeH="0" baseline="0" noProof="0" dirty="0">
                <a:ln>
                  <a:noFill/>
                </a:ln>
                <a:solidFill>
                  <a:srgbClr val="000000"/>
                </a:solidFill>
                <a:effectLst/>
                <a:uLnTx/>
                <a:uFillTx/>
                <a:latin typeface="Poppins Light"/>
                <a:ea typeface="+mn-ea"/>
                <a:cs typeface="+mn-cs"/>
              </a:rPr>
              <a:t> </a:t>
            </a:r>
            <a:endParaRPr kumimoji="0" lang="en-US" sz="700" b="0"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6" name="Rectangle 5">
            <a:extLst>
              <a:ext uri="{FF2B5EF4-FFF2-40B4-BE49-F238E27FC236}">
                <a16:creationId xmlns:a16="http://schemas.microsoft.com/office/drawing/2014/main" id="{832B2B4B-B9E7-411C-B5B0-F840F37DDAD5}"/>
              </a:ext>
            </a:extLst>
          </p:cNvPr>
          <p:cNvSpPr/>
          <p:nvPr/>
        </p:nvSpPr>
        <p:spPr>
          <a:xfrm>
            <a:off x="1501932" y="5226596"/>
            <a:ext cx="9065422" cy="40011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000000"/>
                </a:solidFill>
                <a:effectLst/>
                <a:uLnTx/>
                <a:uFillTx/>
                <a:latin typeface="Poppins Light"/>
                <a:ea typeface="+mn-ea"/>
                <a:cs typeface="+mn-cs"/>
              </a:rPr>
              <a:t>European Association of Urology (EAU); British Society for Sexual Medicine (BSSM); International Consultation for Sexual Medicine (ICSM); International Society for Sexual Medicine (ISSM); Endocrine Society (ES); International Society for the Study of the Ageing Male (ISSAM)</a:t>
            </a:r>
            <a:endParaRPr kumimoji="0" lang="en-GB" sz="2400" b="0"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8" name="Title 1">
            <a:extLst>
              <a:ext uri="{FF2B5EF4-FFF2-40B4-BE49-F238E27FC236}">
                <a16:creationId xmlns:a16="http://schemas.microsoft.com/office/drawing/2014/main" id="{02E8D954-29BD-49A2-AA10-F6C3D419C702}"/>
              </a:ext>
            </a:extLst>
          </p:cNvPr>
          <p:cNvSpPr>
            <a:spLocks noGrp="1"/>
          </p:cNvSpPr>
          <p:nvPr>
            <p:ph type="title"/>
          </p:nvPr>
        </p:nvSpPr>
        <p:spPr>
          <a:xfrm>
            <a:off x="658368" y="152401"/>
            <a:ext cx="10250424" cy="834047"/>
          </a:xfrm>
        </p:spPr>
        <p:txBody>
          <a:bodyPr/>
          <a:lstStyle/>
          <a:p>
            <a:pPr algn="ctr"/>
            <a:r>
              <a:rPr lang="en-US" dirty="0">
                <a:solidFill>
                  <a:srgbClr val="000000"/>
                </a:solidFill>
              </a:rPr>
              <a:t>Summary </a:t>
            </a:r>
          </a:p>
        </p:txBody>
      </p:sp>
    </p:spTree>
    <p:extLst>
      <p:ext uri="{BB962C8B-B14F-4D97-AF65-F5344CB8AC3E}">
        <p14:creationId xmlns:p14="http://schemas.microsoft.com/office/powerpoint/2010/main" val="61593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fontScale="92500" lnSpcReduction="10000"/>
          </a:bodyPr>
          <a:lstStyle/>
          <a:p>
            <a:pPr>
              <a:lnSpc>
                <a:spcPct val="130000"/>
              </a:lnSpc>
              <a:buFontTx/>
              <a:buNone/>
            </a:pPr>
            <a:r>
              <a:rPr lang="en-US" altLang="en-US" sz="2200" dirty="0">
                <a:solidFill>
                  <a:schemeClr val="accent5"/>
                </a:solidFill>
              </a:rPr>
              <a:t>1. Who were the authors of the 1941 paper that concluded that </a:t>
            </a:r>
            <a:r>
              <a:rPr lang="en-GB" altLang="en-US" sz="2200" dirty="0">
                <a:solidFill>
                  <a:schemeClr val="accent5"/>
                </a:solidFill>
              </a:rPr>
              <a:t>cancer of the prostate is activated  by testosterone injections?</a:t>
            </a:r>
            <a:r>
              <a:rPr lang="en-US" altLang="en-US" dirty="0">
                <a:solidFill>
                  <a:schemeClr val="accent5"/>
                </a:solidFill>
              </a:rPr>
              <a:t>                                </a:t>
            </a:r>
          </a:p>
          <a:p>
            <a:pPr lvl="1">
              <a:lnSpc>
                <a:spcPct val="130000"/>
              </a:lnSpc>
              <a:buFontTx/>
              <a:buChar char="•"/>
            </a:pPr>
            <a:r>
              <a:rPr lang="en-US" altLang="en-US" sz="1800" dirty="0" err="1">
                <a:solidFill>
                  <a:schemeClr val="accent5"/>
                </a:solidFill>
              </a:rPr>
              <a:t>Dohle</a:t>
            </a:r>
            <a:r>
              <a:rPr lang="en-US" altLang="en-US" sz="1800" dirty="0">
                <a:solidFill>
                  <a:schemeClr val="accent5"/>
                </a:solidFill>
              </a:rPr>
              <a:t> &amp; Hackett </a:t>
            </a:r>
          </a:p>
          <a:p>
            <a:pPr lvl="1">
              <a:lnSpc>
                <a:spcPct val="130000"/>
              </a:lnSpc>
              <a:buFontTx/>
              <a:buChar char="•"/>
            </a:pPr>
            <a:r>
              <a:rPr lang="en-US" altLang="en-US" sz="1800" dirty="0" err="1">
                <a:solidFill>
                  <a:schemeClr val="accent5"/>
                </a:solidFill>
              </a:rPr>
              <a:t>Behre</a:t>
            </a:r>
            <a:r>
              <a:rPr lang="en-US" altLang="en-US" sz="1800" dirty="0">
                <a:solidFill>
                  <a:schemeClr val="accent5"/>
                </a:solidFill>
              </a:rPr>
              <a:t> &amp; </a:t>
            </a:r>
            <a:r>
              <a:rPr lang="en-US" altLang="en-US" sz="1800" dirty="0" err="1">
                <a:solidFill>
                  <a:schemeClr val="accent5"/>
                </a:solidFill>
              </a:rPr>
              <a:t>Heufelder</a:t>
            </a:r>
            <a:endParaRPr lang="en-US" altLang="en-US" sz="1800" dirty="0">
              <a:solidFill>
                <a:schemeClr val="accent5"/>
              </a:solidFill>
            </a:endParaRPr>
          </a:p>
          <a:p>
            <a:pPr lvl="1">
              <a:lnSpc>
                <a:spcPct val="130000"/>
              </a:lnSpc>
              <a:buFontTx/>
              <a:buChar char="•"/>
            </a:pPr>
            <a:r>
              <a:rPr lang="en-US" altLang="en-US" sz="1800" dirty="0">
                <a:solidFill>
                  <a:schemeClr val="accent5"/>
                </a:solidFill>
              </a:rPr>
              <a:t>Morgentaler &amp; </a:t>
            </a:r>
            <a:r>
              <a:rPr lang="en-US" altLang="en-US" sz="1800" dirty="0" err="1">
                <a:solidFill>
                  <a:schemeClr val="accent5"/>
                </a:solidFill>
              </a:rPr>
              <a:t>Traish</a:t>
            </a:r>
            <a:endParaRPr lang="en-US" altLang="en-US" sz="1800" dirty="0">
              <a:solidFill>
                <a:schemeClr val="accent5"/>
              </a:solidFill>
            </a:endParaRPr>
          </a:p>
          <a:p>
            <a:pPr lvl="1">
              <a:lnSpc>
                <a:spcPct val="130000"/>
              </a:lnSpc>
              <a:buFontTx/>
              <a:buChar char="•"/>
            </a:pPr>
            <a:r>
              <a:rPr lang="en-US" altLang="en-US" sz="1800" dirty="0">
                <a:solidFill>
                  <a:schemeClr val="accent5"/>
                </a:solidFill>
              </a:rPr>
              <a:t>Huggins &amp; Hodges</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lnSpcReduction="10000"/>
          </a:bodyPr>
          <a:lstStyle/>
          <a:p>
            <a:pPr>
              <a:lnSpc>
                <a:spcPct val="130000"/>
              </a:lnSpc>
              <a:buFontTx/>
              <a:buNone/>
            </a:pPr>
            <a:r>
              <a:rPr lang="en-US" altLang="en-US" sz="2200" dirty="0">
                <a:solidFill>
                  <a:schemeClr val="accent5"/>
                </a:solidFill>
              </a:rPr>
              <a:t>2. </a:t>
            </a:r>
            <a:r>
              <a:rPr lang="en-GB" altLang="en-US" sz="2200" dirty="0">
                <a:solidFill>
                  <a:schemeClr val="accent5"/>
                </a:solidFill>
              </a:rPr>
              <a:t>How many patients received testosterone injections in the Huggins &amp; Hodges study from 1941?</a:t>
            </a:r>
            <a:endParaRPr lang="en-US" altLang="en-US" dirty="0">
              <a:solidFill>
                <a:schemeClr val="accent5"/>
              </a:solidFill>
            </a:endParaRPr>
          </a:p>
          <a:p>
            <a:pPr lvl="1">
              <a:lnSpc>
                <a:spcPct val="130000"/>
              </a:lnSpc>
              <a:buFontTx/>
              <a:buChar char="•"/>
            </a:pPr>
            <a:r>
              <a:rPr lang="en-US" altLang="en-US" sz="1800" dirty="0">
                <a:solidFill>
                  <a:schemeClr val="accent5"/>
                </a:solidFill>
              </a:rPr>
              <a:t>175</a:t>
            </a:r>
          </a:p>
          <a:p>
            <a:pPr lvl="1">
              <a:lnSpc>
                <a:spcPct val="130000"/>
              </a:lnSpc>
              <a:buFontTx/>
              <a:buChar char="•"/>
            </a:pPr>
            <a:r>
              <a:rPr lang="en-US" altLang="en-US" sz="1800" dirty="0">
                <a:solidFill>
                  <a:schemeClr val="accent5"/>
                </a:solidFill>
              </a:rPr>
              <a:t>3</a:t>
            </a:r>
          </a:p>
          <a:p>
            <a:pPr lvl="1">
              <a:lnSpc>
                <a:spcPct val="130000"/>
              </a:lnSpc>
              <a:buFontTx/>
              <a:buChar char="•"/>
            </a:pPr>
            <a:r>
              <a:rPr lang="en-US" altLang="en-US" sz="1800" dirty="0">
                <a:solidFill>
                  <a:schemeClr val="accent5"/>
                </a:solidFill>
              </a:rPr>
              <a:t>49</a:t>
            </a:r>
          </a:p>
          <a:p>
            <a:pPr lvl="1">
              <a:lnSpc>
                <a:spcPct val="130000"/>
              </a:lnSpc>
              <a:buFontTx/>
              <a:buChar char="•"/>
            </a:pPr>
            <a:r>
              <a:rPr lang="en-US" altLang="en-US" sz="1800" dirty="0">
                <a:solidFill>
                  <a:schemeClr val="accent5"/>
                </a:solidFill>
              </a:rPr>
              <a:t>122</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88746E4E-3D2E-4423-A258-611A8573C866}"/>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3057529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659923"/>
            <a:ext cx="10617529" cy="3836205"/>
          </a:xfrm>
          <a:noFill/>
          <a:ln/>
        </p:spPr>
        <p:txBody>
          <a:bodyPr>
            <a:normAutofit/>
          </a:bodyPr>
          <a:lstStyle/>
          <a:p>
            <a:pPr>
              <a:lnSpc>
                <a:spcPct val="130000"/>
              </a:lnSpc>
              <a:buFontTx/>
              <a:buNone/>
            </a:pPr>
            <a:r>
              <a:rPr lang="en-US" altLang="en-US" sz="2200" dirty="0">
                <a:solidFill>
                  <a:schemeClr val="accent5"/>
                </a:solidFill>
              </a:rPr>
              <a:t>3. Which of these is NOT a criteria for sending patients for further urological evaluation prior to commencing or during </a:t>
            </a:r>
            <a:r>
              <a:rPr lang="en-US" altLang="en-US" sz="2200" dirty="0" err="1">
                <a:solidFill>
                  <a:schemeClr val="accent5"/>
                </a:solidFill>
              </a:rPr>
              <a:t>TTh</a:t>
            </a:r>
            <a:r>
              <a:rPr lang="en-US" altLang="en-US" sz="2200" dirty="0">
                <a:solidFill>
                  <a:schemeClr val="accent5"/>
                </a:solidFill>
              </a:rPr>
              <a:t>?</a:t>
            </a:r>
            <a:endParaRPr lang="en-US" altLang="en-US" dirty="0">
              <a:solidFill>
                <a:schemeClr val="accent5"/>
              </a:solidFill>
            </a:endParaRPr>
          </a:p>
          <a:p>
            <a:pPr lvl="1">
              <a:buFont typeface="Arial" panose="020B0604020202020204" pitchFamily="34" charset="0"/>
              <a:buChar char="•"/>
            </a:pPr>
            <a:r>
              <a:rPr lang="en-GB" sz="1800" dirty="0">
                <a:solidFill>
                  <a:schemeClr val="accent5"/>
                </a:solidFill>
              </a:rPr>
              <a:t>Unevaluated prostate nodule or induration</a:t>
            </a:r>
          </a:p>
          <a:p>
            <a:pPr lvl="1">
              <a:buFont typeface="Arial" panose="020B0604020202020204" pitchFamily="34" charset="0"/>
              <a:buChar char="•"/>
            </a:pPr>
            <a:r>
              <a:rPr lang="en-GB" sz="1800" dirty="0">
                <a:solidFill>
                  <a:schemeClr val="accent5"/>
                </a:solidFill>
              </a:rPr>
              <a:t>Baseline PSA level higher than 4 ng/mL (or &gt;3 ng/mL in men at high risk of </a:t>
            </a:r>
            <a:r>
              <a:rPr lang="en-GB" sz="1800" dirty="0" err="1">
                <a:solidFill>
                  <a:schemeClr val="accent5"/>
                </a:solidFill>
              </a:rPr>
              <a:t>pCa</a:t>
            </a:r>
            <a:r>
              <a:rPr lang="en-GB" sz="1800" dirty="0">
                <a:solidFill>
                  <a:schemeClr val="accent5"/>
                </a:solidFill>
              </a:rPr>
              <a:t>, such as African Americans and those with first-degree relatives who have </a:t>
            </a:r>
            <a:r>
              <a:rPr lang="en-GB" sz="1800" dirty="0" err="1">
                <a:solidFill>
                  <a:schemeClr val="accent5"/>
                </a:solidFill>
              </a:rPr>
              <a:t>pCa</a:t>
            </a:r>
            <a:r>
              <a:rPr lang="en-GB" sz="1800" dirty="0">
                <a:solidFill>
                  <a:schemeClr val="accent5"/>
                </a:solidFill>
              </a:rPr>
              <a:t>)</a:t>
            </a:r>
          </a:p>
          <a:p>
            <a:pPr lvl="1">
              <a:buFont typeface="Arial" panose="020B0604020202020204" pitchFamily="34" charset="0"/>
              <a:buChar char="•"/>
            </a:pPr>
            <a:r>
              <a:rPr lang="en-GB" sz="1800" dirty="0">
                <a:solidFill>
                  <a:schemeClr val="accent5"/>
                </a:solidFill>
              </a:rPr>
              <a:t>PSA increases &gt;1.4 ng/mL over any 1-year period after initiation of </a:t>
            </a:r>
            <a:r>
              <a:rPr lang="en-GB" sz="1800" dirty="0" err="1">
                <a:solidFill>
                  <a:schemeClr val="accent5"/>
                </a:solidFill>
              </a:rPr>
              <a:t>TTh</a:t>
            </a:r>
            <a:endParaRPr lang="en-GB" sz="1800" dirty="0">
              <a:solidFill>
                <a:schemeClr val="accent5"/>
              </a:solidFill>
            </a:endParaRPr>
          </a:p>
          <a:p>
            <a:pPr lvl="1">
              <a:buFont typeface="Arial" panose="020B0604020202020204" pitchFamily="34" charset="0"/>
              <a:buChar char="•"/>
            </a:pPr>
            <a:r>
              <a:rPr lang="en-GB" sz="1800" dirty="0">
                <a:solidFill>
                  <a:schemeClr val="accent5"/>
                </a:solidFill>
              </a:rPr>
              <a:t>Nocturia</a:t>
            </a:r>
          </a:p>
          <a:p>
            <a:pPr lvl="1">
              <a:buFont typeface="Arial" panose="020B0604020202020204" pitchFamily="34" charset="0"/>
              <a:buChar char="•"/>
            </a:pPr>
            <a:r>
              <a:rPr lang="en-GB" sz="1800" dirty="0">
                <a:solidFill>
                  <a:schemeClr val="accent5"/>
                </a:solidFill>
              </a:rPr>
              <a:t>PSA velocity increased &gt;0.4 ng/mL/year during sequential measurement over &gt;2 years after initiation of </a:t>
            </a:r>
            <a:r>
              <a:rPr lang="en-GB" sz="1800" dirty="0" err="1">
                <a:solidFill>
                  <a:schemeClr val="accent5"/>
                </a:solidFill>
              </a:rPr>
              <a:t>TTh</a:t>
            </a:r>
            <a:endParaRPr lang="en-GB" sz="1800" dirty="0">
              <a:solidFill>
                <a:schemeClr val="accent5"/>
              </a:solidFill>
            </a:endParaRP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92DBC169-CFEE-4DD7-8464-7BDA1E77F301}"/>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417319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lnSpcReduction="10000"/>
          </a:bodyPr>
          <a:lstStyle/>
          <a:p>
            <a:pPr>
              <a:lnSpc>
                <a:spcPct val="130000"/>
              </a:lnSpc>
              <a:buFontTx/>
              <a:buNone/>
            </a:pPr>
            <a:r>
              <a:rPr lang="en-US" altLang="en-US" sz="2200" dirty="0">
                <a:solidFill>
                  <a:schemeClr val="accent5"/>
                </a:solidFill>
              </a:rPr>
              <a:t>4. According to the BSSM guidelines, a</a:t>
            </a:r>
            <a:r>
              <a:rPr lang="en-GB" altLang="en-US" sz="2200" dirty="0">
                <a:solidFill>
                  <a:schemeClr val="accent5"/>
                </a:solidFill>
              </a:rPr>
              <a:t>t what level of haematocrit is it recommended for HCPs to reduce the dose or even stop testosterone treatment?</a:t>
            </a:r>
            <a:endParaRPr lang="en-US" altLang="en-US" dirty="0">
              <a:solidFill>
                <a:schemeClr val="accent5"/>
              </a:solidFill>
            </a:endParaRPr>
          </a:p>
          <a:p>
            <a:pPr lvl="1">
              <a:lnSpc>
                <a:spcPct val="130000"/>
              </a:lnSpc>
              <a:buFontTx/>
              <a:buChar char="•"/>
            </a:pPr>
            <a:r>
              <a:rPr lang="en-US" altLang="en-US" sz="1800" dirty="0">
                <a:solidFill>
                  <a:schemeClr val="accent5"/>
                </a:solidFill>
              </a:rPr>
              <a:t>&gt;54%</a:t>
            </a:r>
          </a:p>
          <a:p>
            <a:pPr lvl="1">
              <a:lnSpc>
                <a:spcPct val="130000"/>
              </a:lnSpc>
              <a:buFontTx/>
              <a:buChar char="•"/>
            </a:pPr>
            <a:r>
              <a:rPr lang="en-US" altLang="en-US" sz="1800" dirty="0">
                <a:solidFill>
                  <a:schemeClr val="accent5"/>
                </a:solidFill>
              </a:rPr>
              <a:t>&gt;52%</a:t>
            </a:r>
          </a:p>
          <a:p>
            <a:pPr lvl="1">
              <a:lnSpc>
                <a:spcPct val="130000"/>
              </a:lnSpc>
              <a:buFontTx/>
              <a:buChar char="•"/>
            </a:pPr>
            <a:r>
              <a:rPr lang="en-US" altLang="en-US" sz="1800" dirty="0">
                <a:solidFill>
                  <a:schemeClr val="accent5"/>
                </a:solidFill>
              </a:rPr>
              <a:t>&gt;50%</a:t>
            </a:r>
          </a:p>
          <a:p>
            <a:pPr lvl="1">
              <a:lnSpc>
                <a:spcPct val="130000"/>
              </a:lnSpc>
              <a:buFontTx/>
              <a:buChar char="•"/>
            </a:pPr>
            <a:r>
              <a:rPr lang="en-US" altLang="en-US" sz="1800" dirty="0">
                <a:solidFill>
                  <a:schemeClr val="accent5"/>
                </a:solidFill>
              </a:rPr>
              <a:t>&gt;48%</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ACDC6C56-FC89-4663-870A-32DF1CCF6701}"/>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330082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442804"/>
            <a:ext cx="10617529" cy="3972392"/>
          </a:xfrm>
          <a:noFill/>
          <a:ln/>
        </p:spPr>
        <p:txBody>
          <a:bodyPr>
            <a:normAutofit lnSpcReduction="10000"/>
          </a:bodyPr>
          <a:lstStyle/>
          <a:p>
            <a:pPr marL="0" indent="0">
              <a:lnSpc>
                <a:spcPct val="130000"/>
              </a:lnSpc>
              <a:buNone/>
            </a:pPr>
            <a:r>
              <a:rPr lang="en-GB" altLang="en-US" dirty="0">
                <a:solidFill>
                  <a:schemeClr val="accent5"/>
                </a:solidFill>
              </a:rPr>
              <a:t>5. How many RCTs were included in the 2014 meta-analysis by Cui et al that concluded that there was no significant effect of </a:t>
            </a:r>
            <a:r>
              <a:rPr lang="en-GB" altLang="en-US" dirty="0" err="1">
                <a:solidFill>
                  <a:schemeClr val="accent5"/>
                </a:solidFill>
              </a:rPr>
              <a:t>TTh</a:t>
            </a:r>
            <a:r>
              <a:rPr lang="en-GB" altLang="en-US" dirty="0">
                <a:solidFill>
                  <a:schemeClr val="accent5"/>
                </a:solidFill>
              </a:rPr>
              <a:t> on the incidence of prostate cancer, compared with placebo?</a:t>
            </a:r>
          </a:p>
          <a:p>
            <a:pPr marL="457200" indent="-457200">
              <a:lnSpc>
                <a:spcPct val="130000"/>
              </a:lnSpc>
              <a:buFontTx/>
              <a:buAutoNum type="arabicPeriod" startAt="5"/>
            </a:pPr>
            <a:endParaRPr lang="en-GB" altLang="en-US" sz="400" dirty="0">
              <a:solidFill>
                <a:schemeClr val="accent5"/>
              </a:solidFill>
            </a:endParaRPr>
          </a:p>
          <a:p>
            <a:pPr lvl="1">
              <a:lnSpc>
                <a:spcPct val="130000"/>
              </a:lnSpc>
              <a:buFontTx/>
              <a:buChar char="•"/>
            </a:pPr>
            <a:r>
              <a:rPr lang="en-US" altLang="en-US" sz="1800" dirty="0">
                <a:solidFill>
                  <a:schemeClr val="accent5"/>
                </a:solidFill>
              </a:rPr>
              <a:t>11</a:t>
            </a:r>
          </a:p>
          <a:p>
            <a:pPr lvl="1">
              <a:lnSpc>
                <a:spcPct val="130000"/>
              </a:lnSpc>
              <a:buFontTx/>
              <a:buChar char="•"/>
            </a:pPr>
            <a:r>
              <a:rPr lang="en-US" altLang="en-US" sz="1800" dirty="0">
                <a:solidFill>
                  <a:schemeClr val="accent5"/>
                </a:solidFill>
              </a:rPr>
              <a:t>22</a:t>
            </a:r>
          </a:p>
          <a:p>
            <a:pPr lvl="1">
              <a:lnSpc>
                <a:spcPct val="130000"/>
              </a:lnSpc>
              <a:buFontTx/>
              <a:buChar char="•"/>
            </a:pPr>
            <a:r>
              <a:rPr lang="en-US" altLang="en-US" sz="1800" dirty="0">
                <a:solidFill>
                  <a:schemeClr val="accent5"/>
                </a:solidFill>
              </a:rPr>
              <a:t>33</a:t>
            </a:r>
          </a:p>
          <a:p>
            <a:pPr lvl="1">
              <a:lnSpc>
                <a:spcPct val="130000"/>
              </a:lnSpc>
              <a:buFontTx/>
              <a:buChar char="•"/>
            </a:pPr>
            <a:r>
              <a:rPr lang="en-US" altLang="en-US" sz="1800" dirty="0">
                <a:solidFill>
                  <a:schemeClr val="accent5"/>
                </a:solidFill>
              </a:rPr>
              <a:t>44</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ED532877-D835-4B44-97AA-E38EB660BFA6}"/>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592519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lnSpcReduction="10000"/>
          </a:bodyPr>
          <a:lstStyle/>
          <a:p>
            <a:pPr>
              <a:lnSpc>
                <a:spcPct val="130000"/>
              </a:lnSpc>
              <a:buFontTx/>
              <a:buNone/>
            </a:pPr>
            <a:r>
              <a:rPr lang="en-US" altLang="en-US" sz="2200" dirty="0">
                <a:solidFill>
                  <a:schemeClr val="accent5"/>
                </a:solidFill>
              </a:rPr>
              <a:t>6. </a:t>
            </a:r>
            <a:r>
              <a:rPr lang="en-GB" altLang="en-US" sz="2200" dirty="0">
                <a:solidFill>
                  <a:schemeClr val="accent5"/>
                </a:solidFill>
              </a:rPr>
              <a:t>What is the name of the ongoing gold-standard RCT cardiovascular safety study that is due to complete in 2022?</a:t>
            </a:r>
            <a:endParaRPr lang="en-US" altLang="en-US" dirty="0">
              <a:solidFill>
                <a:schemeClr val="accent5"/>
              </a:solidFill>
            </a:endParaRPr>
          </a:p>
          <a:p>
            <a:pPr lvl="1">
              <a:lnSpc>
                <a:spcPct val="130000"/>
              </a:lnSpc>
              <a:buFontTx/>
              <a:buChar char="•"/>
            </a:pPr>
            <a:r>
              <a:rPr lang="en-US" altLang="en-US" sz="1800" dirty="0">
                <a:solidFill>
                  <a:schemeClr val="accent5"/>
                </a:solidFill>
              </a:rPr>
              <a:t>TRANSCEND</a:t>
            </a:r>
          </a:p>
          <a:p>
            <a:pPr lvl="1">
              <a:lnSpc>
                <a:spcPct val="130000"/>
              </a:lnSpc>
              <a:buFontTx/>
              <a:buChar char="•"/>
            </a:pPr>
            <a:r>
              <a:rPr lang="en-US" altLang="en-US" sz="1800" dirty="0">
                <a:solidFill>
                  <a:schemeClr val="accent5"/>
                </a:solidFill>
              </a:rPr>
              <a:t>TRAVESTY</a:t>
            </a:r>
          </a:p>
          <a:p>
            <a:pPr lvl="1">
              <a:lnSpc>
                <a:spcPct val="130000"/>
              </a:lnSpc>
              <a:buFontTx/>
              <a:buChar char="•"/>
            </a:pPr>
            <a:r>
              <a:rPr lang="en-US" altLang="en-US" sz="1800" dirty="0">
                <a:solidFill>
                  <a:schemeClr val="accent5"/>
                </a:solidFill>
              </a:rPr>
              <a:t>TRACTION</a:t>
            </a:r>
          </a:p>
          <a:p>
            <a:pPr lvl="1">
              <a:lnSpc>
                <a:spcPct val="130000"/>
              </a:lnSpc>
              <a:buFontTx/>
              <a:buChar char="•"/>
            </a:pPr>
            <a:r>
              <a:rPr lang="en-US" altLang="en-US" sz="1800" dirty="0">
                <a:solidFill>
                  <a:schemeClr val="accent5"/>
                </a:solidFill>
              </a:rPr>
              <a:t>TRAVERSE</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A9F169D9-C1F1-4258-8886-14069AF6ACD0}"/>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9063161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fontScale="92500"/>
          </a:bodyPr>
          <a:lstStyle/>
          <a:p>
            <a:pPr>
              <a:lnSpc>
                <a:spcPct val="130000"/>
              </a:lnSpc>
              <a:buFontTx/>
              <a:buNone/>
            </a:pPr>
            <a:r>
              <a:rPr lang="en-US" altLang="en-US" sz="2200" dirty="0">
                <a:solidFill>
                  <a:schemeClr val="accent5"/>
                </a:solidFill>
              </a:rPr>
              <a:t>7. Who authored the study from 2015 of 83,010 US veterans that demonstrated the importance of not just treating TD patients with </a:t>
            </a:r>
            <a:r>
              <a:rPr lang="en-US" altLang="en-US" sz="2200" dirty="0" err="1">
                <a:solidFill>
                  <a:schemeClr val="accent5"/>
                </a:solidFill>
              </a:rPr>
              <a:t>TTh</a:t>
            </a:r>
            <a:r>
              <a:rPr lang="en-US" altLang="en-US" sz="2200" dirty="0">
                <a:solidFill>
                  <a:schemeClr val="accent5"/>
                </a:solidFill>
              </a:rPr>
              <a:t> but ensuring that T levels </a:t>
            </a:r>
            <a:r>
              <a:rPr lang="en-US" altLang="en-US" sz="2200" dirty="0" err="1">
                <a:solidFill>
                  <a:schemeClr val="accent5"/>
                </a:solidFill>
              </a:rPr>
              <a:t>normalise</a:t>
            </a:r>
            <a:r>
              <a:rPr lang="en-US" altLang="en-US" sz="2200" dirty="0">
                <a:solidFill>
                  <a:schemeClr val="accent5"/>
                </a:solidFill>
              </a:rPr>
              <a:t>?</a:t>
            </a:r>
            <a:endParaRPr lang="en-US" altLang="en-US" dirty="0">
              <a:solidFill>
                <a:schemeClr val="accent5"/>
              </a:solidFill>
            </a:endParaRPr>
          </a:p>
          <a:p>
            <a:pPr lvl="1">
              <a:lnSpc>
                <a:spcPct val="130000"/>
              </a:lnSpc>
              <a:buFontTx/>
              <a:buChar char="•"/>
            </a:pPr>
            <a:r>
              <a:rPr lang="en-US" altLang="en-US" sz="1800" dirty="0">
                <a:solidFill>
                  <a:schemeClr val="accent5"/>
                </a:solidFill>
              </a:rPr>
              <a:t>Sharma</a:t>
            </a:r>
          </a:p>
          <a:p>
            <a:pPr lvl="1">
              <a:lnSpc>
                <a:spcPct val="130000"/>
              </a:lnSpc>
              <a:buFontTx/>
              <a:buChar char="•"/>
            </a:pPr>
            <a:r>
              <a:rPr lang="en-US" altLang="en-US" sz="1800" dirty="0">
                <a:solidFill>
                  <a:schemeClr val="accent5"/>
                </a:solidFill>
              </a:rPr>
              <a:t>Srinivas-Shankar</a:t>
            </a:r>
          </a:p>
          <a:p>
            <a:pPr lvl="1">
              <a:lnSpc>
                <a:spcPct val="130000"/>
              </a:lnSpc>
              <a:buFontTx/>
              <a:buChar char="•"/>
            </a:pPr>
            <a:r>
              <a:rPr lang="en-US" altLang="en-US" sz="1800" dirty="0">
                <a:solidFill>
                  <a:schemeClr val="accent5"/>
                </a:solidFill>
              </a:rPr>
              <a:t>Cunningham</a:t>
            </a:r>
          </a:p>
          <a:p>
            <a:pPr lvl="1">
              <a:lnSpc>
                <a:spcPct val="130000"/>
              </a:lnSpc>
              <a:buFontTx/>
              <a:buChar char="•"/>
            </a:pPr>
            <a:r>
              <a:rPr lang="en-US" altLang="en-US" sz="1800" dirty="0">
                <a:solidFill>
                  <a:schemeClr val="accent5"/>
                </a:solidFill>
              </a:rPr>
              <a:t>Wang</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D1B6EC0A-F576-4B49-BDDF-E6377ECB65BB}"/>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866615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fontScale="92500"/>
          </a:bodyPr>
          <a:lstStyle/>
          <a:p>
            <a:pPr>
              <a:lnSpc>
                <a:spcPct val="130000"/>
              </a:lnSpc>
              <a:buFontTx/>
              <a:buNone/>
            </a:pPr>
            <a:r>
              <a:rPr lang="en-US" altLang="en-US" sz="2200" dirty="0">
                <a:solidFill>
                  <a:schemeClr val="accent5"/>
                </a:solidFill>
              </a:rPr>
              <a:t>8. Following a review of the data in 2014, what did the EMA PRAC conclude regarding the safety signal </a:t>
            </a:r>
            <a:r>
              <a:rPr lang="en-GB" altLang="en-US" sz="2200" dirty="0">
                <a:solidFill>
                  <a:schemeClr val="accent5"/>
                </a:solidFill>
              </a:rPr>
              <a:t>for an increased risk of CV risk associated with the use of </a:t>
            </a:r>
            <a:r>
              <a:rPr lang="en-GB" altLang="en-US" sz="2200" dirty="0" err="1">
                <a:solidFill>
                  <a:schemeClr val="accent5"/>
                </a:solidFill>
              </a:rPr>
              <a:t>TTh</a:t>
            </a:r>
            <a:r>
              <a:rPr lang="en-GB" altLang="en-US" sz="2200" dirty="0">
                <a:solidFill>
                  <a:schemeClr val="accent5"/>
                </a:solidFill>
              </a:rPr>
              <a:t>? </a:t>
            </a:r>
            <a:endParaRPr lang="en-US" altLang="en-US" dirty="0">
              <a:solidFill>
                <a:schemeClr val="accent5"/>
              </a:solidFill>
            </a:endParaRPr>
          </a:p>
          <a:p>
            <a:pPr lvl="1">
              <a:lnSpc>
                <a:spcPct val="130000"/>
              </a:lnSpc>
              <a:buFontTx/>
              <a:buChar char="•"/>
            </a:pPr>
            <a:r>
              <a:rPr lang="en-US" altLang="en-US" sz="1800" dirty="0">
                <a:solidFill>
                  <a:schemeClr val="accent5"/>
                </a:solidFill>
              </a:rPr>
              <a:t>It is strong &amp; worrisome</a:t>
            </a:r>
          </a:p>
          <a:p>
            <a:pPr lvl="1">
              <a:lnSpc>
                <a:spcPct val="130000"/>
              </a:lnSpc>
              <a:buFontTx/>
              <a:buChar char="•"/>
            </a:pPr>
            <a:r>
              <a:rPr lang="en-US" altLang="en-US" sz="1800" dirty="0">
                <a:solidFill>
                  <a:schemeClr val="accent5"/>
                </a:solidFill>
              </a:rPr>
              <a:t>It is weak &amp; inconclusive</a:t>
            </a:r>
          </a:p>
          <a:p>
            <a:pPr lvl="1">
              <a:lnSpc>
                <a:spcPct val="130000"/>
              </a:lnSpc>
              <a:buFontTx/>
              <a:buChar char="•"/>
            </a:pPr>
            <a:r>
              <a:rPr lang="en-US" altLang="en-US" sz="1800" dirty="0">
                <a:solidFill>
                  <a:schemeClr val="accent5"/>
                </a:solidFill>
              </a:rPr>
              <a:t>It provides sufficient evidence to revoke licenses for testosterone products</a:t>
            </a:r>
          </a:p>
          <a:p>
            <a:pPr lvl="1">
              <a:lnSpc>
                <a:spcPct val="130000"/>
              </a:lnSpc>
              <a:buFontTx/>
              <a:buChar char="•"/>
            </a:pPr>
            <a:r>
              <a:rPr lang="en-US" altLang="en-US" sz="1800" dirty="0">
                <a:solidFill>
                  <a:schemeClr val="accent5"/>
                </a:solidFill>
              </a:rPr>
              <a:t>It is non-existent</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4A1E4C80-D5F5-4AC5-A431-23DD3FF7153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9364818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lnSpcReduction="10000"/>
          </a:bodyPr>
          <a:lstStyle/>
          <a:p>
            <a:pPr>
              <a:lnSpc>
                <a:spcPct val="130000"/>
              </a:lnSpc>
              <a:buFontTx/>
              <a:buNone/>
            </a:pPr>
            <a:r>
              <a:rPr lang="en-US" altLang="en-US" sz="2200" dirty="0">
                <a:solidFill>
                  <a:schemeClr val="accent5"/>
                </a:solidFill>
              </a:rPr>
              <a:t>9. What do the European Academy of Andrology (EAA) recommend for the initial treatment of functional hypogonadism due to concerns over erythrocytosis?</a:t>
            </a:r>
            <a:endParaRPr lang="en-US" altLang="en-US" dirty="0">
              <a:solidFill>
                <a:schemeClr val="accent5"/>
              </a:solidFill>
            </a:endParaRPr>
          </a:p>
          <a:p>
            <a:pPr lvl="1">
              <a:lnSpc>
                <a:spcPct val="130000"/>
              </a:lnSpc>
              <a:buFontTx/>
              <a:buChar char="•"/>
            </a:pPr>
            <a:r>
              <a:rPr lang="en-US" altLang="en-US" sz="1800" dirty="0">
                <a:solidFill>
                  <a:schemeClr val="accent5"/>
                </a:solidFill>
              </a:rPr>
              <a:t>Short-acting injectables</a:t>
            </a:r>
          </a:p>
          <a:p>
            <a:pPr lvl="1">
              <a:lnSpc>
                <a:spcPct val="130000"/>
              </a:lnSpc>
              <a:buFontTx/>
              <a:buChar char="•"/>
            </a:pPr>
            <a:r>
              <a:rPr lang="en-US" altLang="en-US" sz="1800" dirty="0">
                <a:solidFill>
                  <a:schemeClr val="accent5"/>
                </a:solidFill>
              </a:rPr>
              <a:t>Transdermal patches</a:t>
            </a:r>
          </a:p>
          <a:p>
            <a:pPr lvl="1">
              <a:lnSpc>
                <a:spcPct val="130000"/>
              </a:lnSpc>
              <a:buFontTx/>
              <a:buChar char="•"/>
            </a:pPr>
            <a:r>
              <a:rPr lang="en-US" altLang="en-US" sz="1800" dirty="0">
                <a:solidFill>
                  <a:schemeClr val="accent5"/>
                </a:solidFill>
              </a:rPr>
              <a:t>Transdermal gels</a:t>
            </a:r>
          </a:p>
          <a:p>
            <a:pPr lvl="1">
              <a:lnSpc>
                <a:spcPct val="130000"/>
              </a:lnSpc>
              <a:buFontTx/>
              <a:buChar char="•"/>
            </a:pPr>
            <a:r>
              <a:rPr lang="en-US" altLang="en-US" sz="1800" dirty="0">
                <a:solidFill>
                  <a:schemeClr val="accent5"/>
                </a:solidFill>
              </a:rPr>
              <a:t>Long-acting injectables</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7358A46A-4C6A-47A1-A198-B1CE6A750A7B}"/>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3320823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1" y="152400"/>
            <a:ext cx="3240405"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237744" y="909133"/>
            <a:ext cx="9067800" cy="1421928"/>
          </a:xfrm>
          <a:noFill/>
        </p:spPr>
        <p:txBody>
          <a:bodyPr wrap="square">
            <a:spAutoFit/>
          </a:bodyPr>
          <a:lstStyle/>
          <a:p>
            <a:r>
              <a:rPr lang="en-GB" dirty="0"/>
              <a:t>Testosterone Therapy &amp; </a:t>
            </a:r>
            <a:br>
              <a:rPr lang="en-GB" dirty="0"/>
            </a:br>
            <a:r>
              <a:rPr lang="en-GB" dirty="0"/>
              <a:t>Prostate Cancer (</a:t>
            </a:r>
            <a:r>
              <a:rPr lang="en-GB" dirty="0" err="1"/>
              <a:t>PCa</a:t>
            </a:r>
            <a:r>
              <a:rPr lang="en-GB" dirty="0"/>
              <a:t>)</a:t>
            </a:r>
          </a:p>
        </p:txBody>
      </p:sp>
    </p:spTree>
    <p:extLst>
      <p:ext uri="{BB962C8B-B14F-4D97-AF65-F5344CB8AC3E}">
        <p14:creationId xmlns:p14="http://schemas.microsoft.com/office/powerpoint/2010/main" val="1073347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486890" y="1348638"/>
            <a:ext cx="10761378" cy="4001575"/>
          </a:xfrm>
          <a:noFill/>
          <a:ln/>
        </p:spPr>
        <p:txBody>
          <a:bodyPr>
            <a:normAutofit/>
          </a:bodyPr>
          <a:lstStyle/>
          <a:p>
            <a:pPr>
              <a:lnSpc>
                <a:spcPct val="130000"/>
              </a:lnSpc>
              <a:buFontTx/>
              <a:buNone/>
            </a:pPr>
            <a:r>
              <a:rPr lang="en-US" altLang="en-US" sz="2200" dirty="0">
                <a:solidFill>
                  <a:schemeClr val="accent5"/>
                </a:solidFill>
              </a:rPr>
              <a:t>10. Who was the lead author of the 2018 meta-analysis of </a:t>
            </a:r>
            <a:r>
              <a:rPr lang="en-GB" altLang="en-US" sz="2200" dirty="0">
                <a:solidFill>
                  <a:schemeClr val="accent5"/>
                </a:solidFill>
              </a:rPr>
              <a:t>15 pharmaco-epidemiological studies and 93 RCTs</a:t>
            </a:r>
            <a:r>
              <a:rPr lang="en-US" altLang="en-US" sz="2200" dirty="0">
                <a:solidFill>
                  <a:schemeClr val="accent5"/>
                </a:solidFill>
              </a:rPr>
              <a:t> that concluded that </a:t>
            </a:r>
            <a:r>
              <a:rPr lang="en-GB" altLang="en-US" sz="2200" dirty="0">
                <a:solidFill>
                  <a:schemeClr val="accent5"/>
                </a:solidFill>
              </a:rPr>
              <a:t>when </a:t>
            </a:r>
            <a:r>
              <a:rPr lang="en-GB" altLang="en-US" sz="2200" dirty="0" err="1">
                <a:solidFill>
                  <a:schemeClr val="accent5"/>
                </a:solidFill>
              </a:rPr>
              <a:t>TTh</a:t>
            </a:r>
            <a:r>
              <a:rPr lang="en-GB" altLang="en-US" sz="2200" dirty="0">
                <a:solidFill>
                  <a:schemeClr val="accent5"/>
                </a:solidFill>
              </a:rPr>
              <a:t> was applied within recommended dosages, it was not associated with an increase in CV risk?</a:t>
            </a:r>
          </a:p>
          <a:p>
            <a:pPr>
              <a:lnSpc>
                <a:spcPct val="130000"/>
              </a:lnSpc>
              <a:buFontTx/>
              <a:buNone/>
            </a:pPr>
            <a:endParaRPr lang="en-US" altLang="en-US" sz="700" dirty="0">
              <a:solidFill>
                <a:schemeClr val="accent5"/>
              </a:solidFill>
            </a:endParaRPr>
          </a:p>
          <a:p>
            <a:pPr lvl="1">
              <a:lnSpc>
                <a:spcPct val="130000"/>
              </a:lnSpc>
              <a:buFontTx/>
              <a:buChar char="•"/>
            </a:pPr>
            <a:r>
              <a:rPr lang="en-US" altLang="en-US" sz="1800" dirty="0">
                <a:solidFill>
                  <a:schemeClr val="accent5"/>
                </a:solidFill>
              </a:rPr>
              <a:t>Corona</a:t>
            </a:r>
          </a:p>
          <a:p>
            <a:pPr lvl="1">
              <a:lnSpc>
                <a:spcPct val="130000"/>
              </a:lnSpc>
              <a:buFontTx/>
              <a:buChar char="•"/>
            </a:pPr>
            <a:r>
              <a:rPr lang="en-US" altLang="en-US" sz="1800" dirty="0" err="1">
                <a:solidFill>
                  <a:schemeClr val="accent5"/>
                </a:solidFill>
              </a:rPr>
              <a:t>Dohle</a:t>
            </a:r>
            <a:endParaRPr lang="en-US" altLang="en-US" sz="1800" dirty="0">
              <a:solidFill>
                <a:schemeClr val="accent5"/>
              </a:solidFill>
            </a:endParaRPr>
          </a:p>
          <a:p>
            <a:pPr lvl="1">
              <a:lnSpc>
                <a:spcPct val="130000"/>
              </a:lnSpc>
              <a:buFontTx/>
              <a:buChar char="•"/>
            </a:pPr>
            <a:r>
              <a:rPr lang="en-US" altLang="en-US" sz="1800" dirty="0" err="1">
                <a:solidFill>
                  <a:schemeClr val="accent5"/>
                </a:solidFill>
              </a:rPr>
              <a:t>Zitzmann</a:t>
            </a:r>
            <a:endParaRPr lang="en-US" altLang="en-US" sz="1800" dirty="0">
              <a:solidFill>
                <a:schemeClr val="accent5"/>
              </a:solidFill>
            </a:endParaRPr>
          </a:p>
          <a:p>
            <a:pPr lvl="1">
              <a:lnSpc>
                <a:spcPct val="130000"/>
              </a:lnSpc>
              <a:buFontTx/>
              <a:buChar char="•"/>
            </a:pPr>
            <a:r>
              <a:rPr lang="en-US" altLang="en-US" sz="1800" dirty="0">
                <a:solidFill>
                  <a:schemeClr val="accent5"/>
                </a:solidFill>
              </a:rPr>
              <a:t>Morgentaler</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5" name="Rectangle 4">
            <a:extLst>
              <a:ext uri="{FF2B5EF4-FFF2-40B4-BE49-F238E27FC236}">
                <a16:creationId xmlns:a16="http://schemas.microsoft.com/office/drawing/2014/main" id="{3362FE42-B972-4CBB-B9A7-F7B905A3C70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err="1">
                <a:ln>
                  <a:noFill/>
                </a:ln>
                <a:solidFill>
                  <a:srgbClr val="000000"/>
                </a:solidFill>
                <a:effectLst/>
                <a:uLnTx/>
                <a:uFillTx/>
                <a:latin typeface="Poppins Medium"/>
                <a:ea typeface="+mj-ea"/>
                <a:cs typeface="+mj-cs"/>
              </a:rPr>
              <a:t>Safet</a:t>
            </a:r>
            <a:r>
              <a:rPr lang="en-US" altLang="en-US" sz="3200" b="1" dirty="0">
                <a:solidFill>
                  <a:srgbClr val="000000"/>
                </a:solidFill>
                <a:latin typeface="Poppins Medium"/>
              </a:rPr>
              <a:t>y Consideration </a:t>
            </a: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Questions: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Tree>
    <p:extLst>
      <p:ext uri="{BB962C8B-B14F-4D97-AF65-F5344CB8AC3E}">
        <p14:creationId xmlns:p14="http://schemas.microsoft.com/office/powerpoint/2010/main" val="40152537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21E24EB1-5AB8-4179-BDCD-4C82959BFB44}"/>
              </a:ext>
            </a:extLst>
          </p:cNvPr>
          <p:cNvSpPr txBox="1">
            <a:spLocks noChangeArrowheads="1"/>
          </p:cNvSpPr>
          <p:nvPr/>
        </p:nvSpPr>
        <p:spPr>
          <a:xfrm>
            <a:off x="486890" y="213981"/>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en-US" sz="3200" b="1" i="0" u="none" strike="noStrike" kern="1200" cap="none" spc="0" normalizeH="0" baseline="0" noProof="0" dirty="0">
                <a:ln>
                  <a:noFill/>
                </a:ln>
                <a:solidFill>
                  <a:srgbClr val="000000"/>
                </a:solidFill>
                <a:effectLst/>
                <a:uLnTx/>
                <a:uFillTx/>
                <a:latin typeface="Poppins Medium"/>
                <a:ea typeface="+mj-ea"/>
                <a:cs typeface="+mj-cs"/>
              </a:rPr>
              <a:t>Safety Consideration Answers:</a:t>
            </a:r>
            <a:endParaRPr kumimoji="0" lang="nl-NL" altLang="en-US" sz="3200" b="1" i="0" u="none" strike="noStrike" kern="1200" cap="none" spc="0" normalizeH="0" baseline="0" noProof="0" dirty="0">
              <a:ln>
                <a:noFill/>
              </a:ln>
              <a:solidFill>
                <a:srgbClr val="000000"/>
              </a:solidFill>
              <a:effectLst/>
              <a:uLnTx/>
              <a:uFillTx/>
              <a:latin typeface="Poppins Medium"/>
              <a:ea typeface="+mj-ea"/>
              <a:cs typeface="+mj-cs"/>
            </a:endParaRPr>
          </a:p>
        </p:txBody>
      </p:sp>
      <p:sp>
        <p:nvSpPr>
          <p:cNvPr id="6" name="Rectangle 5">
            <a:extLst>
              <a:ext uri="{FF2B5EF4-FFF2-40B4-BE49-F238E27FC236}">
                <a16:creationId xmlns:a16="http://schemas.microsoft.com/office/drawing/2014/main" id="{60B3F578-B628-4EA0-822C-B387B6B4A27D}"/>
              </a:ext>
            </a:extLst>
          </p:cNvPr>
          <p:cNvSpPr txBox="1">
            <a:spLocks noChangeArrowheads="1"/>
          </p:cNvSpPr>
          <p:nvPr/>
        </p:nvSpPr>
        <p:spPr>
          <a:xfrm>
            <a:off x="486890" y="966848"/>
            <a:ext cx="10970530" cy="4924303"/>
          </a:xfrm>
          <a:prstGeom prst="rect">
            <a:avLst/>
          </a:prstGeom>
          <a:no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chemeClr val="tx1"/>
              </a:buClr>
              <a:buFont typeface="Wingdings" panose="05000000000000000000" pitchFamily="2" charset="2"/>
              <a:buChar char="§"/>
              <a:defRPr sz="24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Wingdings" panose="05000000000000000000" pitchFamily="2" charset="2"/>
              <a:buChar char="§"/>
              <a:defRPr sz="20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Wingdings" panose="05000000000000000000" pitchFamily="2" charset="2"/>
              <a:buChar char="§"/>
              <a:defRPr sz="16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Wingdings" panose="05000000000000000000" pitchFamily="2" charset="2"/>
              <a:buChar char="§"/>
              <a:defRPr sz="14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US" altLang="en-US" sz="1800" b="1" i="0" u="none" strike="noStrike" kern="1200" cap="none" spc="0" normalizeH="0" baseline="0" noProof="0" dirty="0">
                <a:ln>
                  <a:noFill/>
                </a:ln>
                <a:solidFill>
                  <a:srgbClr val="000000"/>
                </a:solidFill>
                <a:effectLst/>
                <a:uLnTx/>
                <a:uFillTx/>
                <a:latin typeface="Poppins Light"/>
                <a:ea typeface="+mn-ea"/>
                <a:cs typeface="+mn-cs"/>
              </a:rPr>
              <a:t>Q1: </a:t>
            </a:r>
            <a:r>
              <a:rPr kumimoji="0" lang="en-GB" altLang="en-US" sz="1800" b="0" i="0" u="none" strike="noStrike" kern="1200" cap="none" spc="0" normalizeH="0" baseline="0" noProof="0" dirty="0">
                <a:ln>
                  <a:noFill/>
                </a:ln>
                <a:solidFill>
                  <a:srgbClr val="000000"/>
                </a:solidFill>
                <a:effectLst/>
                <a:uLnTx/>
                <a:uFillTx/>
                <a:latin typeface="Poppins Light"/>
                <a:ea typeface="+mn-ea"/>
                <a:cs typeface="+mn-cs"/>
              </a:rPr>
              <a:t>Huggins &amp; Hodges</a:t>
            </a:r>
            <a:endParaRPr kumimoji="0" lang="en-GB" altLang="en-US" sz="1800" b="1" i="0" u="none" strike="noStrike" kern="1200" cap="none" spc="0" normalizeH="0" baseline="0" noProof="0" dirty="0">
              <a:ln>
                <a:noFill/>
              </a:ln>
              <a:solidFill>
                <a:srgbClr val="000000"/>
              </a:solidFill>
              <a:effectLst/>
              <a:uLnTx/>
              <a:uFillTx/>
              <a:latin typeface="Poppins Light"/>
              <a:ea typeface="+mn-ea"/>
              <a:cs typeface="+mn-cs"/>
            </a:endParaRP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Q2: </a:t>
            </a:r>
            <a:r>
              <a:rPr kumimoji="0" lang="en-GB" altLang="en-US" sz="1800" b="0" i="0" u="none" strike="noStrike" kern="1200" cap="none" spc="0" normalizeH="0" baseline="0" noProof="0" dirty="0">
                <a:ln>
                  <a:noFill/>
                </a:ln>
                <a:solidFill>
                  <a:srgbClr val="000000"/>
                </a:solidFill>
                <a:effectLst/>
                <a:uLnTx/>
                <a:uFillTx/>
                <a:latin typeface="Poppins Light"/>
                <a:ea typeface="+mn-ea"/>
                <a:cs typeface="+mn-cs"/>
              </a:rPr>
              <a:t>3</a:t>
            </a: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Q3: </a:t>
            </a:r>
            <a:r>
              <a:rPr kumimoji="0" lang="en-GB" altLang="en-US" sz="1800" b="0" i="0" u="none" strike="noStrike" kern="1200" cap="none" spc="0" normalizeH="0" baseline="0" noProof="0" dirty="0">
                <a:ln>
                  <a:noFill/>
                </a:ln>
                <a:solidFill>
                  <a:srgbClr val="000000"/>
                </a:solidFill>
                <a:effectLst/>
                <a:uLnTx/>
                <a:uFillTx/>
                <a:latin typeface="Poppins Light"/>
                <a:ea typeface="+mn-ea"/>
                <a:cs typeface="+mn-cs"/>
              </a:rPr>
              <a:t>Nocturia</a:t>
            </a: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Q4: </a:t>
            </a:r>
            <a:r>
              <a:rPr lang="en-GB" altLang="en-US" sz="1800" dirty="0">
                <a:solidFill>
                  <a:srgbClr val="000000"/>
                </a:solidFill>
                <a:latin typeface="Poppins Light"/>
              </a:rPr>
              <a:t>&gt;54%</a:t>
            </a:r>
            <a:endParaRPr kumimoji="0" lang="en-GB" altLang="en-US" sz="1800" b="0" i="0" u="none" strike="noStrike" kern="1200" cap="none" spc="0" normalizeH="0" baseline="0" noProof="0" dirty="0">
              <a:ln>
                <a:noFill/>
              </a:ln>
              <a:solidFill>
                <a:srgbClr val="000000"/>
              </a:solidFill>
              <a:effectLst/>
              <a:uLnTx/>
              <a:uFillTx/>
              <a:latin typeface="Poppins Light"/>
              <a:ea typeface="+mn-ea"/>
              <a:cs typeface="+mn-cs"/>
            </a:endParaRP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Q5: </a:t>
            </a:r>
            <a:r>
              <a:rPr kumimoji="0" lang="en-GB" altLang="en-US" sz="1800" i="0" u="none" strike="noStrike" kern="1200" cap="none" spc="0" normalizeH="0" baseline="0" noProof="0" dirty="0">
                <a:ln>
                  <a:noFill/>
                </a:ln>
                <a:solidFill>
                  <a:srgbClr val="000000"/>
                </a:solidFill>
                <a:effectLst/>
                <a:uLnTx/>
                <a:uFillTx/>
                <a:latin typeface="Poppins Light"/>
                <a:ea typeface="+mn-ea"/>
                <a:cs typeface="+mn-cs"/>
              </a:rPr>
              <a:t>22</a:t>
            </a: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Q6: </a:t>
            </a:r>
            <a:r>
              <a:rPr kumimoji="0" lang="en-GB" altLang="en-US" sz="1800" b="0" i="0" u="none" strike="noStrike" kern="1200" cap="none" spc="0" normalizeH="0" baseline="0" noProof="0" dirty="0">
                <a:ln>
                  <a:noFill/>
                </a:ln>
                <a:solidFill>
                  <a:srgbClr val="000000"/>
                </a:solidFill>
                <a:effectLst/>
                <a:uLnTx/>
                <a:uFillTx/>
                <a:latin typeface="Poppins Light"/>
                <a:ea typeface="+mn-ea"/>
                <a:cs typeface="+mn-cs"/>
              </a:rPr>
              <a:t>TRAVERSE</a:t>
            </a: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Q7: </a:t>
            </a:r>
            <a:r>
              <a:rPr lang="en-GB" altLang="en-US" sz="1800" dirty="0">
                <a:solidFill>
                  <a:srgbClr val="000000"/>
                </a:solidFill>
                <a:latin typeface="Poppins Light"/>
              </a:rPr>
              <a:t>Sharma</a:t>
            </a:r>
            <a:endParaRPr kumimoji="0" lang="en-GB" altLang="en-US" sz="1800" b="0" i="0" u="none" strike="noStrike" kern="1200" cap="none" spc="0" normalizeH="0" baseline="0" noProof="0" dirty="0">
              <a:ln>
                <a:noFill/>
              </a:ln>
              <a:solidFill>
                <a:srgbClr val="000000"/>
              </a:solidFill>
              <a:effectLst/>
              <a:uLnTx/>
              <a:uFillTx/>
              <a:latin typeface="Poppins Light"/>
              <a:ea typeface="+mn-ea"/>
              <a:cs typeface="+mn-cs"/>
            </a:endParaRP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Q8: </a:t>
            </a:r>
            <a:r>
              <a:rPr kumimoji="0" lang="en-GB" altLang="en-US" sz="1800" b="0" i="0" u="none" strike="noStrike" kern="1200" cap="none" spc="0" normalizeH="0" baseline="0" noProof="0" dirty="0">
                <a:ln>
                  <a:noFill/>
                </a:ln>
                <a:solidFill>
                  <a:srgbClr val="000000"/>
                </a:solidFill>
                <a:effectLst/>
                <a:uLnTx/>
                <a:uFillTx/>
                <a:latin typeface="Poppins Light"/>
                <a:ea typeface="+mn-ea"/>
                <a:cs typeface="+mn-cs"/>
              </a:rPr>
              <a:t>Weak &amp; Inconclusive </a:t>
            </a: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Q9: </a:t>
            </a:r>
            <a:r>
              <a:rPr kumimoji="0" lang="en-GB" altLang="en-US" sz="1800" b="0" i="0" u="none" strike="noStrike" kern="1200" cap="none" spc="0" normalizeH="0" baseline="0" noProof="0" dirty="0">
                <a:ln>
                  <a:noFill/>
                </a:ln>
                <a:solidFill>
                  <a:srgbClr val="000000"/>
                </a:solidFill>
                <a:effectLst/>
                <a:uLnTx/>
                <a:uFillTx/>
                <a:latin typeface="Poppins Light"/>
                <a:ea typeface="+mn-ea"/>
                <a:cs typeface="+mn-cs"/>
              </a:rPr>
              <a:t>Transdermal gels</a:t>
            </a: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r>
              <a:rPr kumimoji="0" lang="en-GB" altLang="en-US" sz="1800" b="1" i="0" u="none" strike="noStrike" kern="1200" cap="none" spc="0" normalizeH="0" baseline="0" noProof="0" dirty="0">
                <a:ln>
                  <a:noFill/>
                </a:ln>
                <a:solidFill>
                  <a:srgbClr val="000000"/>
                </a:solidFill>
                <a:effectLst/>
                <a:uLnTx/>
                <a:uFillTx/>
                <a:latin typeface="Poppins Light"/>
                <a:ea typeface="+mn-ea"/>
                <a:cs typeface="+mn-cs"/>
              </a:rPr>
              <a:t>Q10: </a:t>
            </a:r>
            <a:r>
              <a:rPr kumimoji="0" lang="en-GB" altLang="en-US" sz="1800" b="0" i="0" u="none" strike="noStrike" kern="1200" cap="none" spc="0" normalizeH="0" baseline="0" noProof="0" dirty="0">
                <a:ln>
                  <a:noFill/>
                </a:ln>
                <a:solidFill>
                  <a:srgbClr val="000000"/>
                </a:solidFill>
                <a:effectLst/>
                <a:uLnTx/>
                <a:uFillTx/>
                <a:latin typeface="Poppins Light"/>
                <a:ea typeface="+mn-ea"/>
                <a:cs typeface="+mn-cs"/>
              </a:rPr>
              <a:t>Corona</a:t>
            </a: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endParaRPr kumimoji="0" lang="en-GB" altLang="en-US" sz="1800" b="0" i="0" u="none" strike="noStrike" kern="1200" cap="none" spc="0" normalizeH="0" baseline="0" noProof="0" dirty="0">
              <a:ln>
                <a:noFill/>
              </a:ln>
              <a:solidFill>
                <a:srgbClr val="E7E6E6">
                  <a:lumMod val="25000"/>
                </a:srgbClr>
              </a:solidFill>
              <a:effectLst/>
              <a:uLnTx/>
              <a:uFillTx/>
              <a:latin typeface="Poppins Light"/>
              <a:ea typeface="+mn-ea"/>
              <a:cs typeface="+mn-cs"/>
            </a:endParaRP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endParaRPr kumimoji="0" lang="en-GB" altLang="en-US" sz="1800" b="0" i="0" u="none" strike="noStrike" kern="1200" cap="none" spc="0" normalizeH="0" baseline="0" noProof="0" dirty="0">
              <a:ln>
                <a:noFill/>
              </a:ln>
              <a:solidFill>
                <a:srgbClr val="E7E6E6">
                  <a:lumMod val="25000"/>
                </a:srgbClr>
              </a:solidFill>
              <a:effectLst/>
              <a:uLnTx/>
              <a:uFillTx/>
              <a:latin typeface="Poppins Light"/>
              <a:ea typeface="+mn-ea"/>
              <a:cs typeface="+mn-cs"/>
            </a:endParaRPr>
          </a:p>
          <a:p>
            <a:pPr marL="363538" marR="0" lvl="0" indent="-363538" algn="l" defTabSz="914400" rtl="0" eaLnBrk="1" fontAlgn="auto" latinLnBrk="0" hangingPunct="1">
              <a:lnSpc>
                <a:spcPct val="140000"/>
              </a:lnSpc>
              <a:spcBef>
                <a:spcPts val="1000"/>
              </a:spcBef>
              <a:spcAft>
                <a:spcPts val="0"/>
              </a:spcAft>
              <a:buClr>
                <a:srgbClr val="006EAB"/>
              </a:buClr>
              <a:buSzTx/>
              <a:buFont typeface="Wingdings" panose="05000000000000000000" pitchFamily="2" charset="2"/>
              <a:buNone/>
              <a:tabLst/>
              <a:defRPr/>
            </a:pPr>
            <a:endParaRPr kumimoji="0" lang="en-GB" altLang="en-US" sz="1800" b="0" i="0" u="none" strike="noStrike" kern="1200" cap="none" spc="0" normalizeH="0" baseline="0" noProof="0" dirty="0">
              <a:ln>
                <a:noFill/>
              </a:ln>
              <a:solidFill>
                <a:srgbClr val="E7E6E6">
                  <a:lumMod val="25000"/>
                </a:srgbClr>
              </a:solidFill>
              <a:effectLst/>
              <a:uLnTx/>
              <a:uFillTx/>
              <a:latin typeface="Poppins Ligh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328" y="152401"/>
            <a:ext cx="11036808" cy="1322403"/>
          </a:xfrm>
        </p:spPr>
        <p:txBody>
          <a:bodyPr>
            <a:normAutofit/>
          </a:bodyPr>
          <a:lstStyle/>
          <a:p>
            <a:pPr algn="ctr"/>
            <a:r>
              <a:rPr lang="en-US" dirty="0">
                <a:solidFill>
                  <a:srgbClr val="000000"/>
                </a:solidFill>
              </a:rPr>
              <a:t>TESTOGEL</a:t>
            </a:r>
            <a:r>
              <a:rPr lang="en-US" baseline="30000" dirty="0">
                <a:solidFill>
                  <a:srgbClr val="000000"/>
                </a:solidFill>
              </a:rPr>
              <a:t>®</a:t>
            </a:r>
            <a:r>
              <a:rPr lang="en-US" dirty="0">
                <a:solidFill>
                  <a:srgbClr val="000000"/>
                </a:solidFill>
              </a:rPr>
              <a:t> (testosterone) contraindications regarding </a:t>
            </a:r>
            <a:r>
              <a:rPr lang="en-US" dirty="0" err="1">
                <a:solidFill>
                  <a:srgbClr val="000000"/>
                </a:solidFill>
              </a:rPr>
              <a:t>PCa</a:t>
            </a:r>
            <a:r>
              <a:rPr lang="en-US" dirty="0">
                <a:solidFill>
                  <a:srgbClr val="000000"/>
                </a:solidFill>
              </a:rPr>
              <a:t> </a:t>
            </a:r>
          </a:p>
        </p:txBody>
      </p:sp>
      <p:sp>
        <p:nvSpPr>
          <p:cNvPr id="3" name="Content Placeholder 2"/>
          <p:cNvSpPr>
            <a:spLocks noGrp="1"/>
          </p:cNvSpPr>
          <p:nvPr>
            <p:ph idx="1"/>
          </p:nvPr>
        </p:nvSpPr>
        <p:spPr>
          <a:xfrm>
            <a:off x="603504" y="1967023"/>
            <a:ext cx="10506456" cy="2652824"/>
          </a:xfrm>
        </p:spPr>
        <p:txBody>
          <a:bodyPr>
            <a:normAutofit/>
          </a:bodyPr>
          <a:lstStyle/>
          <a:p>
            <a:pPr marL="0" indent="0">
              <a:buNone/>
            </a:pPr>
            <a:r>
              <a:rPr lang="en-GB" sz="1800" b="1" u="sng" dirty="0">
                <a:solidFill>
                  <a:srgbClr val="000000"/>
                </a:solidFill>
              </a:rPr>
              <a:t>Contraindication</a:t>
            </a:r>
          </a:p>
          <a:p>
            <a:pPr>
              <a:spcBef>
                <a:spcPts val="600"/>
              </a:spcBef>
              <a:buClrTx/>
            </a:pPr>
            <a:r>
              <a:rPr lang="en-GB" sz="1800" dirty="0">
                <a:solidFill>
                  <a:srgbClr val="000000"/>
                </a:solidFill>
              </a:rPr>
              <a:t>TESTOGEL</a:t>
            </a:r>
            <a:r>
              <a:rPr lang="en-GB" sz="1800" baseline="30000" dirty="0">
                <a:solidFill>
                  <a:srgbClr val="000000"/>
                </a:solidFill>
              </a:rPr>
              <a:t>®</a:t>
            </a:r>
            <a:r>
              <a:rPr lang="en-GB" sz="1800" dirty="0">
                <a:solidFill>
                  <a:srgbClr val="000000"/>
                </a:solidFill>
              </a:rPr>
              <a:t> is contraindicated in cases of known or suspected prostatic cancer or breast carcinoma</a:t>
            </a:r>
            <a:r>
              <a:rPr lang="en-GB" sz="1800" baseline="30000" dirty="0">
                <a:solidFill>
                  <a:srgbClr val="000000"/>
                </a:solidFill>
              </a:rPr>
              <a:t>1,2</a:t>
            </a:r>
            <a:endParaRPr lang="en-GB" sz="1800" dirty="0">
              <a:solidFill>
                <a:srgbClr val="000000"/>
              </a:solidFill>
            </a:endParaRPr>
          </a:p>
          <a:p>
            <a:pPr marL="0" indent="0">
              <a:buNone/>
            </a:pPr>
            <a:endParaRPr lang="en-GB" sz="1800" dirty="0">
              <a:solidFill>
                <a:srgbClr val="000000"/>
              </a:solidFill>
            </a:endParaRPr>
          </a:p>
          <a:p>
            <a:pPr marL="0" indent="0">
              <a:buNone/>
            </a:pPr>
            <a:r>
              <a:rPr lang="en-GB" sz="1800" b="1" u="sng" dirty="0">
                <a:solidFill>
                  <a:srgbClr val="000000"/>
                </a:solidFill>
              </a:rPr>
              <a:t>Special Warnings and Precautions</a:t>
            </a:r>
          </a:p>
          <a:p>
            <a:pPr>
              <a:spcBef>
                <a:spcPts val="600"/>
              </a:spcBef>
              <a:buClrTx/>
            </a:pPr>
            <a:r>
              <a:rPr lang="en-GB" sz="1800" dirty="0">
                <a:solidFill>
                  <a:srgbClr val="000000"/>
                </a:solidFill>
              </a:rPr>
              <a:t>Androgens may accelerate the progression of sub-clinical prostatic cancer</a:t>
            </a:r>
            <a:r>
              <a:rPr lang="en-GB" sz="1800" baseline="30000" dirty="0">
                <a:solidFill>
                  <a:srgbClr val="000000"/>
                </a:solidFill>
              </a:rPr>
              <a:t>1,2</a:t>
            </a:r>
            <a:endParaRPr lang="en-GB" sz="1800" dirty="0">
              <a:solidFill>
                <a:srgbClr val="000000"/>
              </a:solidFill>
            </a:endParaRPr>
          </a:p>
          <a:p>
            <a:pPr>
              <a:spcBef>
                <a:spcPts val="600"/>
              </a:spcBef>
              <a:buClrTx/>
            </a:pPr>
            <a:r>
              <a:rPr lang="en-GB" sz="1800" dirty="0">
                <a:solidFill>
                  <a:srgbClr val="000000"/>
                </a:solidFill>
              </a:rPr>
              <a:t>Data on prostate cancer risk in association with testosterone therapy are inconclusive</a:t>
            </a:r>
            <a:r>
              <a:rPr lang="en-GB" sz="1800" baseline="30000" dirty="0">
                <a:solidFill>
                  <a:srgbClr val="000000"/>
                </a:solidFill>
              </a:rPr>
              <a:t>2</a:t>
            </a:r>
            <a:endParaRPr lang="en-GB" sz="1800" dirty="0">
              <a:solidFill>
                <a:srgbClr val="000000"/>
              </a:solidFill>
            </a:endParaRPr>
          </a:p>
          <a:p>
            <a:endParaRPr lang="en-US" dirty="0"/>
          </a:p>
        </p:txBody>
      </p:sp>
      <p:sp>
        <p:nvSpPr>
          <p:cNvPr id="6" name="Rectangle 5"/>
          <p:cNvSpPr/>
          <p:nvPr/>
        </p:nvSpPr>
        <p:spPr>
          <a:xfrm>
            <a:off x="1642703" y="5840576"/>
            <a:ext cx="7274560" cy="400110"/>
          </a:xfrm>
          <a:prstGeom prst="rect">
            <a:avLst/>
          </a:prstGeom>
        </p:spPr>
        <p:txBody>
          <a:bodyPr wrap="square">
            <a:spAutoFit/>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mn-cs"/>
              </a:rPr>
              <a:t>TESTOGEL</a:t>
            </a:r>
            <a:r>
              <a:rPr kumimoji="0" lang="en-US" sz="1000" b="0" i="0" u="none" strike="noStrike" kern="1200" cap="none" spc="0" normalizeH="0" baseline="30000" noProof="0" dirty="0">
                <a:ln>
                  <a:noFill/>
                </a:ln>
                <a:solidFill>
                  <a:srgbClr val="000000"/>
                </a:solidFill>
                <a:effectLst/>
                <a:uLnTx/>
                <a:uFillTx/>
                <a:latin typeface="Poppins Light"/>
                <a:ea typeface="+mn-ea"/>
                <a:cs typeface="+mn-cs"/>
              </a:rPr>
              <a:t>®</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16.2 mg/g Summary of Product Characteristics July 2018 UK.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mn-cs"/>
              </a:rPr>
              <a:t>TESTOGEL</a:t>
            </a:r>
            <a:r>
              <a:rPr kumimoji="0" lang="en-US" sz="1000" b="0" i="0" u="none" strike="noStrike" kern="1200" cap="none" spc="0" normalizeH="0" baseline="30000" noProof="0" dirty="0">
                <a:ln>
                  <a:noFill/>
                </a:ln>
                <a:solidFill>
                  <a:srgbClr val="000000"/>
                </a:solidFill>
                <a:effectLst/>
                <a:uLnTx/>
                <a:uFillTx/>
                <a:latin typeface="Poppins Light"/>
                <a:ea typeface="+mn-ea"/>
                <a:cs typeface="+mn-cs"/>
              </a:rPr>
              <a:t>®</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50 mg Summary of Product Characteristics August 2018 UK.</a:t>
            </a:r>
          </a:p>
        </p:txBody>
      </p:sp>
    </p:spTree>
    <p:extLst>
      <p:ext uri="{BB962C8B-B14F-4D97-AF65-F5344CB8AC3E}">
        <p14:creationId xmlns:p14="http://schemas.microsoft.com/office/powerpoint/2010/main" val="84890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176" y="152401"/>
            <a:ext cx="11192256" cy="834047"/>
          </a:xfrm>
        </p:spPr>
        <p:txBody>
          <a:bodyPr>
            <a:normAutofit/>
          </a:bodyPr>
          <a:lstStyle/>
          <a:p>
            <a:pPr algn="ctr"/>
            <a:r>
              <a:rPr lang="en-US" sz="2800" dirty="0">
                <a:solidFill>
                  <a:srgbClr val="000000"/>
                </a:solidFill>
              </a:rPr>
              <a:t>Historical perspective on testosterone and prostate cancer (1/2)</a:t>
            </a:r>
          </a:p>
        </p:txBody>
      </p:sp>
      <p:sp>
        <p:nvSpPr>
          <p:cNvPr id="3" name="Content Placeholder 2"/>
          <p:cNvSpPr>
            <a:spLocks noGrp="1"/>
          </p:cNvSpPr>
          <p:nvPr>
            <p:ph idx="1"/>
          </p:nvPr>
        </p:nvSpPr>
        <p:spPr>
          <a:xfrm>
            <a:off x="521208" y="1312057"/>
            <a:ext cx="10680192" cy="3854304"/>
          </a:xfrm>
        </p:spPr>
        <p:txBody>
          <a:bodyPr>
            <a:normAutofit/>
          </a:bodyPr>
          <a:lstStyle/>
          <a:p>
            <a:pPr marL="0" indent="0" algn="ctr">
              <a:spcBef>
                <a:spcPts val="1200"/>
              </a:spcBef>
              <a:buNone/>
            </a:pPr>
            <a:r>
              <a:rPr lang="en-GB" sz="2000" b="1" u="sng" dirty="0">
                <a:solidFill>
                  <a:srgbClr val="000000"/>
                </a:solidFill>
              </a:rPr>
              <a:t>Morgentaler A. Testosterone and Prostate Cancer: </a:t>
            </a:r>
          </a:p>
          <a:p>
            <a:pPr marL="0" indent="0" algn="ctr">
              <a:spcBef>
                <a:spcPts val="1200"/>
              </a:spcBef>
              <a:buNone/>
            </a:pPr>
            <a:r>
              <a:rPr lang="en-GB" sz="2000" b="1" u="sng" dirty="0">
                <a:solidFill>
                  <a:srgbClr val="000000"/>
                </a:solidFill>
              </a:rPr>
              <a:t>An Historical Perspective on a Modern Myth -  </a:t>
            </a:r>
            <a:r>
              <a:rPr lang="en-GB" sz="2000" b="1" i="1" u="sng" dirty="0">
                <a:solidFill>
                  <a:srgbClr val="000000"/>
                </a:solidFill>
              </a:rPr>
              <a:t>Eur </a:t>
            </a:r>
            <a:r>
              <a:rPr lang="en-GB" sz="2000" b="1" i="1" u="sng" dirty="0" err="1">
                <a:solidFill>
                  <a:srgbClr val="000000"/>
                </a:solidFill>
              </a:rPr>
              <a:t>Urol</a:t>
            </a:r>
            <a:r>
              <a:rPr lang="en-GB" sz="2000" b="1" i="1" u="sng" dirty="0">
                <a:solidFill>
                  <a:srgbClr val="000000"/>
                </a:solidFill>
              </a:rPr>
              <a:t> 2006;50(5):935-939. </a:t>
            </a:r>
            <a:endParaRPr lang="en-US" sz="2000" b="1" i="1" u="sng" dirty="0">
              <a:solidFill>
                <a:srgbClr val="000000"/>
              </a:solidFill>
            </a:endParaRPr>
          </a:p>
          <a:p>
            <a:pPr>
              <a:spcBef>
                <a:spcPts val="1200"/>
              </a:spcBef>
              <a:buClrTx/>
            </a:pPr>
            <a:r>
              <a:rPr lang="en-US" sz="1600" dirty="0">
                <a:solidFill>
                  <a:srgbClr val="000000"/>
                </a:solidFill>
              </a:rPr>
              <a:t>In 2006, Abraham Morgentaler, a urologist at the </a:t>
            </a:r>
            <a:r>
              <a:rPr lang="en-GB" sz="1600" dirty="0">
                <a:solidFill>
                  <a:srgbClr val="000000"/>
                </a:solidFill>
              </a:rPr>
              <a:t>Beth Israel Deaconess Medical Centre, Harvard Medical School, </a:t>
            </a:r>
            <a:r>
              <a:rPr lang="en-US" sz="1600" dirty="0">
                <a:solidFill>
                  <a:srgbClr val="000000"/>
                </a:solidFill>
              </a:rPr>
              <a:t>carried out a review of the historical origins and current evidence for the belief that testosterone (T) caused prostate cancer (</a:t>
            </a:r>
            <a:r>
              <a:rPr lang="en-US" sz="1600" dirty="0" err="1">
                <a:solidFill>
                  <a:srgbClr val="000000"/>
                </a:solidFill>
              </a:rPr>
              <a:t>PCa</a:t>
            </a:r>
            <a:r>
              <a:rPr lang="en-US" sz="1600" dirty="0">
                <a:solidFill>
                  <a:srgbClr val="000000"/>
                </a:solidFill>
              </a:rPr>
              <a:t>) growth</a:t>
            </a:r>
            <a:r>
              <a:rPr lang="en-US" sz="1600" baseline="30000" dirty="0">
                <a:solidFill>
                  <a:srgbClr val="000000"/>
                </a:solidFill>
              </a:rPr>
              <a:t>1</a:t>
            </a:r>
            <a:endParaRPr lang="en-US" sz="1600" dirty="0">
              <a:solidFill>
                <a:srgbClr val="000000"/>
              </a:solidFill>
            </a:endParaRPr>
          </a:p>
          <a:p>
            <a:pPr>
              <a:spcBef>
                <a:spcPts val="1200"/>
              </a:spcBef>
              <a:buClrTx/>
            </a:pPr>
            <a:r>
              <a:rPr lang="en-US" sz="1600" dirty="0">
                <a:solidFill>
                  <a:srgbClr val="000000"/>
                </a:solidFill>
              </a:rPr>
              <a:t>The review included historical literature regarding T administration and </a:t>
            </a:r>
            <a:r>
              <a:rPr lang="en-US" sz="1600" dirty="0" err="1">
                <a:solidFill>
                  <a:srgbClr val="000000"/>
                </a:solidFill>
              </a:rPr>
              <a:t>PCa</a:t>
            </a:r>
            <a:r>
              <a:rPr lang="en-US" sz="1600" dirty="0">
                <a:solidFill>
                  <a:srgbClr val="000000"/>
                </a:solidFill>
              </a:rPr>
              <a:t>, as well as more recent studies investigating the relationship of T and </a:t>
            </a:r>
            <a:r>
              <a:rPr lang="en-US" sz="1600" dirty="0" err="1">
                <a:solidFill>
                  <a:srgbClr val="000000"/>
                </a:solidFill>
              </a:rPr>
              <a:t>PCa</a:t>
            </a:r>
            <a:r>
              <a:rPr lang="en-US" sz="1600" dirty="0">
                <a:solidFill>
                  <a:srgbClr val="000000"/>
                </a:solidFill>
              </a:rPr>
              <a:t> </a:t>
            </a:r>
            <a:r>
              <a:rPr lang="en-US" sz="1600" baseline="30000" dirty="0">
                <a:solidFill>
                  <a:srgbClr val="000000"/>
                </a:solidFill>
              </a:rPr>
              <a:t>1</a:t>
            </a:r>
            <a:endParaRPr lang="en-US" sz="1600" dirty="0">
              <a:solidFill>
                <a:srgbClr val="000000"/>
              </a:solidFill>
            </a:endParaRPr>
          </a:p>
          <a:p>
            <a:pPr>
              <a:spcBef>
                <a:spcPts val="1200"/>
              </a:spcBef>
              <a:buClrTx/>
            </a:pPr>
            <a:r>
              <a:rPr lang="en-US" sz="1600" dirty="0">
                <a:solidFill>
                  <a:srgbClr val="000000"/>
                </a:solidFill>
              </a:rPr>
              <a:t>He explained that in 1941, Huggins and Hodges reported that marked reductions in T by castration or oestrogen treatment caused metastatic </a:t>
            </a:r>
            <a:r>
              <a:rPr lang="en-US" sz="1600" dirty="0" err="1">
                <a:solidFill>
                  <a:srgbClr val="000000"/>
                </a:solidFill>
              </a:rPr>
              <a:t>PCa</a:t>
            </a:r>
            <a:r>
              <a:rPr lang="en-US" sz="1600" dirty="0">
                <a:solidFill>
                  <a:srgbClr val="000000"/>
                </a:solidFill>
              </a:rPr>
              <a:t> to regress, and administration of exogenous T caused </a:t>
            </a:r>
            <a:r>
              <a:rPr lang="en-US" sz="1600" dirty="0" err="1">
                <a:solidFill>
                  <a:srgbClr val="000000"/>
                </a:solidFill>
              </a:rPr>
              <a:t>PCa</a:t>
            </a:r>
            <a:r>
              <a:rPr lang="en-US" sz="1600" dirty="0">
                <a:solidFill>
                  <a:srgbClr val="000000"/>
                </a:solidFill>
              </a:rPr>
              <a:t> to grow.  </a:t>
            </a:r>
          </a:p>
          <a:p>
            <a:pPr>
              <a:spcBef>
                <a:spcPts val="1200"/>
              </a:spcBef>
              <a:buClrTx/>
            </a:pPr>
            <a:r>
              <a:rPr lang="en-US" sz="1600" dirty="0">
                <a:solidFill>
                  <a:srgbClr val="000000"/>
                </a:solidFill>
              </a:rPr>
              <a:t>Only 3 patients in the Huggins &amp; Hodges study were given testosterone injections and results were reported for only 2 of them.</a:t>
            </a:r>
          </a:p>
          <a:p>
            <a:pPr marL="0" indent="0">
              <a:buNone/>
            </a:pPr>
            <a:endParaRPr lang="en-US" dirty="0"/>
          </a:p>
        </p:txBody>
      </p:sp>
      <p:sp>
        <p:nvSpPr>
          <p:cNvPr id="6" name="TextBox 5"/>
          <p:cNvSpPr txBox="1"/>
          <p:nvPr/>
        </p:nvSpPr>
        <p:spPr>
          <a:xfrm>
            <a:off x="1595594" y="5855546"/>
            <a:ext cx="5763116"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1. Morgentaler A. </a:t>
            </a:r>
            <a:r>
              <a:rPr kumimoji="0" lang="en-US" sz="9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Eur </a:t>
            </a:r>
            <a:r>
              <a:rPr kumimoji="0" lang="en-US" sz="900" b="0" i="1"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Urol</a:t>
            </a:r>
            <a:r>
              <a:rPr kumimoji="0" lang="en-US" sz="9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t>
            </a:r>
            <a:r>
              <a:rPr kumimoji="0" lang="en-US" sz="9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2006;50(5):935-939. 2.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Huggins C, Hodges CV. </a:t>
            </a:r>
            <a:r>
              <a:rPr kumimoji="0" lang="en-US" sz="900" b="0" i="1" u="none" strike="noStrike" kern="1200" cap="none" spc="0" normalizeH="0" baseline="0" noProof="0" dirty="0">
                <a:ln>
                  <a:noFill/>
                </a:ln>
                <a:solidFill>
                  <a:srgbClr val="000000"/>
                </a:solidFill>
                <a:effectLst/>
                <a:uLnTx/>
                <a:uFillTx/>
                <a:latin typeface="Poppins Light"/>
                <a:ea typeface="+mn-ea"/>
                <a:cs typeface="+mn-cs"/>
              </a:rPr>
              <a:t>Cancer Res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1941;1:293-297.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22399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496" y="1179576"/>
            <a:ext cx="10552176" cy="4306825"/>
          </a:xfrm>
        </p:spPr>
        <p:txBody>
          <a:bodyPr>
            <a:normAutofit/>
          </a:bodyPr>
          <a:lstStyle/>
          <a:p>
            <a:pPr>
              <a:spcBef>
                <a:spcPts val="1200"/>
              </a:spcBef>
              <a:buClrTx/>
            </a:pPr>
            <a:r>
              <a:rPr lang="en-GB" sz="1600" dirty="0">
                <a:solidFill>
                  <a:srgbClr val="000000"/>
                </a:solidFill>
              </a:rPr>
              <a:t>However, at the time of review, the published rate of </a:t>
            </a:r>
            <a:r>
              <a:rPr lang="en-GB" sz="1600" dirty="0" err="1">
                <a:solidFill>
                  <a:srgbClr val="000000"/>
                </a:solidFill>
              </a:rPr>
              <a:t>PCa</a:t>
            </a:r>
            <a:r>
              <a:rPr lang="en-GB" sz="1600" dirty="0">
                <a:solidFill>
                  <a:srgbClr val="000000"/>
                </a:solidFill>
              </a:rPr>
              <a:t> from more recent data from clinical trials was approximately 1%, similar to the cancer detection rate in prostate cancer screening trials</a:t>
            </a:r>
          </a:p>
          <a:p>
            <a:pPr>
              <a:spcBef>
                <a:spcPts val="1200"/>
              </a:spcBef>
              <a:buClrTx/>
            </a:pPr>
            <a:r>
              <a:rPr lang="en-GB" sz="1600" dirty="0">
                <a:solidFill>
                  <a:srgbClr val="000000"/>
                </a:solidFill>
              </a:rPr>
              <a:t>Furthermore, no direct correlation between total T levels and </a:t>
            </a:r>
            <a:r>
              <a:rPr lang="en-GB" sz="1600" dirty="0" err="1">
                <a:solidFill>
                  <a:srgbClr val="000000"/>
                </a:solidFill>
              </a:rPr>
              <a:t>PCa</a:t>
            </a:r>
            <a:r>
              <a:rPr lang="en-GB" sz="1600" dirty="0">
                <a:solidFill>
                  <a:srgbClr val="000000"/>
                </a:solidFill>
              </a:rPr>
              <a:t> was identified in any of the 16 longitudinal studies evaluated, nor was a reduced risk of </a:t>
            </a:r>
            <a:r>
              <a:rPr lang="en-GB" sz="1600" dirty="0" err="1">
                <a:solidFill>
                  <a:srgbClr val="000000"/>
                </a:solidFill>
              </a:rPr>
              <a:t>PCa</a:t>
            </a:r>
            <a:r>
              <a:rPr lang="en-GB" sz="1600" dirty="0">
                <a:solidFill>
                  <a:srgbClr val="000000"/>
                </a:solidFill>
              </a:rPr>
              <a:t> identified in men with low T levels</a:t>
            </a:r>
          </a:p>
          <a:p>
            <a:pPr>
              <a:spcBef>
                <a:spcPts val="1200"/>
              </a:spcBef>
              <a:buClrTx/>
            </a:pPr>
            <a:r>
              <a:rPr lang="en-GB" sz="1600" dirty="0">
                <a:solidFill>
                  <a:srgbClr val="000000"/>
                </a:solidFill>
              </a:rPr>
              <a:t>Therefore, there appears to be a lack of evidence for what has been assumed for decades to be a solid relationship between T and </a:t>
            </a:r>
            <a:r>
              <a:rPr lang="en-GB" sz="1600" dirty="0" err="1">
                <a:solidFill>
                  <a:srgbClr val="000000"/>
                </a:solidFill>
              </a:rPr>
              <a:t>PCa</a:t>
            </a:r>
            <a:r>
              <a:rPr lang="en-GB" sz="1600" dirty="0">
                <a:solidFill>
                  <a:srgbClr val="000000"/>
                </a:solidFill>
              </a:rPr>
              <a:t> </a:t>
            </a:r>
          </a:p>
          <a:p>
            <a:pPr>
              <a:spcBef>
                <a:spcPts val="1200"/>
              </a:spcBef>
              <a:buClrTx/>
            </a:pPr>
            <a:r>
              <a:rPr lang="en-GB" sz="1600" dirty="0">
                <a:solidFill>
                  <a:srgbClr val="000000"/>
                </a:solidFill>
              </a:rPr>
              <a:t>In 2009, Morgentaler and </a:t>
            </a:r>
            <a:r>
              <a:rPr lang="en-GB" sz="1600" dirty="0" err="1">
                <a:solidFill>
                  <a:srgbClr val="000000"/>
                </a:solidFill>
              </a:rPr>
              <a:t>Traish</a:t>
            </a:r>
            <a:r>
              <a:rPr lang="en-GB" sz="1600" dirty="0">
                <a:solidFill>
                  <a:srgbClr val="000000"/>
                </a:solidFill>
              </a:rPr>
              <a:t> published the saturation model</a:t>
            </a:r>
            <a:r>
              <a:rPr lang="en-GB" sz="1600" baseline="30000" dirty="0">
                <a:solidFill>
                  <a:srgbClr val="000000"/>
                </a:solidFill>
              </a:rPr>
              <a:t>2</a:t>
            </a:r>
            <a:r>
              <a:rPr lang="en-GB" sz="1600" dirty="0">
                <a:solidFill>
                  <a:srgbClr val="000000"/>
                </a:solidFill>
              </a:rPr>
              <a:t>, a conceptual framework that had been developed to help account for the apparent paradox in which; If lowering T causes </a:t>
            </a:r>
            <a:r>
              <a:rPr lang="en-GB" sz="1600" dirty="0" err="1">
                <a:solidFill>
                  <a:srgbClr val="000000"/>
                </a:solidFill>
              </a:rPr>
              <a:t>PCa</a:t>
            </a:r>
            <a:r>
              <a:rPr lang="en-GB" sz="1600" dirty="0">
                <a:solidFill>
                  <a:srgbClr val="000000"/>
                </a:solidFill>
              </a:rPr>
              <a:t> to regress, why is it that raising T fails to cause PCA to grow? </a:t>
            </a:r>
          </a:p>
          <a:p>
            <a:pPr>
              <a:spcBef>
                <a:spcPts val="1200"/>
              </a:spcBef>
              <a:buClrTx/>
            </a:pPr>
            <a:r>
              <a:rPr lang="en-GB" sz="1600" dirty="0">
                <a:solidFill>
                  <a:srgbClr val="000000"/>
                </a:solidFill>
              </a:rPr>
              <a:t>The Saturation Model was developed using publications dating from 1941 to 2008 that addressed the experimental and clinical effects of androgens on prostate growth in human and animal studies. This included studies investigating the effect of testosterone administration in hypogonadal men without </a:t>
            </a:r>
            <a:r>
              <a:rPr lang="en-GB" sz="1600" dirty="0" err="1">
                <a:solidFill>
                  <a:srgbClr val="000000"/>
                </a:solidFill>
              </a:rPr>
              <a:t>PCa</a:t>
            </a:r>
            <a:endParaRPr lang="en-GB" sz="1600" dirty="0">
              <a:solidFill>
                <a:srgbClr val="000000"/>
              </a:solidFill>
            </a:endParaRPr>
          </a:p>
          <a:p>
            <a:pPr marL="0" indent="0">
              <a:buNone/>
            </a:pPr>
            <a:endParaRPr lang="en-US" dirty="0"/>
          </a:p>
        </p:txBody>
      </p:sp>
      <p:sp>
        <p:nvSpPr>
          <p:cNvPr id="11" name="TextBox 10">
            <a:extLst>
              <a:ext uri="{FF2B5EF4-FFF2-40B4-BE49-F238E27FC236}">
                <a16:creationId xmlns:a16="http://schemas.microsoft.com/office/drawing/2014/main" id="{A251AD35-DB20-4D5E-97E7-A7552A05801D}"/>
              </a:ext>
            </a:extLst>
          </p:cNvPr>
          <p:cNvSpPr txBox="1"/>
          <p:nvPr/>
        </p:nvSpPr>
        <p:spPr>
          <a:xfrm>
            <a:off x="1732348" y="5771073"/>
            <a:ext cx="3201517" cy="400110"/>
          </a:xfrm>
          <a:prstGeom prst="rect">
            <a:avLst/>
          </a:prstGeom>
          <a:noFill/>
        </p:spPr>
        <p:txBody>
          <a:bodyPr wrap="none" rtlCol="0">
            <a:spAutoFit/>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Morgentaler A. </a:t>
            </a:r>
            <a:r>
              <a:rPr kumimoji="0" lang="en-US" sz="10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Eur </a:t>
            </a:r>
            <a:r>
              <a:rPr kumimoji="0" lang="en-US" sz="1000" b="0" i="1"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Urol</a:t>
            </a:r>
            <a:r>
              <a:rPr kumimoji="0" lang="en-US" sz="1000" b="0"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t>
            </a: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2006;50(5):935-939.</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Morgentaler </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A </a:t>
            </a:r>
            <a:r>
              <a:rPr kumimoji="0" lang="en-GB" sz="1000" b="0" i="1" u="none" strike="noStrike" kern="1200" cap="none" spc="0" normalizeH="0" baseline="0" noProof="0" dirty="0">
                <a:ln>
                  <a:noFill/>
                </a:ln>
                <a:solidFill>
                  <a:srgbClr val="000000"/>
                </a:solidFill>
                <a:effectLst/>
                <a:uLnTx/>
                <a:uFillTx/>
                <a:latin typeface="Poppins Light"/>
                <a:ea typeface="+mn-ea"/>
                <a:cs typeface="+mn-cs"/>
              </a:rPr>
              <a:t>et al. Eur </a:t>
            </a:r>
            <a:r>
              <a:rPr kumimoji="0" lang="en-GB" sz="1000" b="0" i="1" u="none" strike="noStrike" kern="1200" cap="none" spc="0" normalizeH="0" baseline="0" noProof="0" dirty="0" err="1">
                <a:ln>
                  <a:noFill/>
                </a:ln>
                <a:solidFill>
                  <a:srgbClr val="000000"/>
                </a:solidFill>
                <a:effectLst/>
                <a:uLnTx/>
                <a:uFillTx/>
                <a:latin typeface="Poppins Light"/>
                <a:ea typeface="+mn-ea"/>
                <a:cs typeface="+mn-cs"/>
              </a:rPr>
              <a:t>Urol</a:t>
            </a:r>
            <a:r>
              <a:rPr kumimoji="0" lang="en-GB" sz="1000" b="0" i="1" u="none" strike="noStrike" kern="1200" cap="none" spc="0" normalizeH="0" baseline="0" noProof="0" dirty="0">
                <a:ln>
                  <a:noFill/>
                </a:ln>
                <a:solidFill>
                  <a:srgbClr val="000000"/>
                </a:solidFill>
                <a:effectLst/>
                <a:uLnTx/>
                <a:uFillTx/>
                <a:latin typeface="Poppins Light"/>
                <a:ea typeface="+mn-ea"/>
                <a:cs typeface="+mn-cs"/>
              </a:rPr>
              <a:t> </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2009; 55: 310–21</a:t>
            </a: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t>
            </a:r>
          </a:p>
        </p:txBody>
      </p:sp>
      <p:sp>
        <p:nvSpPr>
          <p:cNvPr id="12" name="Title 1">
            <a:extLst>
              <a:ext uri="{FF2B5EF4-FFF2-40B4-BE49-F238E27FC236}">
                <a16:creationId xmlns:a16="http://schemas.microsoft.com/office/drawing/2014/main" id="{37801F99-A49D-4198-85B8-6A8F58AD618C}"/>
              </a:ext>
            </a:extLst>
          </p:cNvPr>
          <p:cNvSpPr>
            <a:spLocks noGrp="1"/>
          </p:cNvSpPr>
          <p:nvPr>
            <p:ph type="title"/>
          </p:nvPr>
        </p:nvSpPr>
        <p:spPr>
          <a:xfrm>
            <a:off x="265176" y="152401"/>
            <a:ext cx="11192256" cy="834047"/>
          </a:xfrm>
        </p:spPr>
        <p:txBody>
          <a:bodyPr>
            <a:normAutofit/>
          </a:bodyPr>
          <a:lstStyle/>
          <a:p>
            <a:pPr algn="ctr"/>
            <a:r>
              <a:rPr lang="en-US" sz="2800" dirty="0">
                <a:solidFill>
                  <a:srgbClr val="000000"/>
                </a:solidFill>
              </a:rPr>
              <a:t>Historical perspective on testosterone and prostate cancer (2/2)</a:t>
            </a:r>
          </a:p>
        </p:txBody>
      </p:sp>
    </p:spTree>
    <p:extLst>
      <p:ext uri="{BB962C8B-B14F-4D97-AF65-F5344CB8AC3E}">
        <p14:creationId xmlns:p14="http://schemas.microsoft.com/office/powerpoint/2010/main" val="99931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53E77219-4BE0-4CA5-9998-73CC366A06BC}"/>
              </a:ext>
            </a:extLst>
          </p:cNvPr>
          <p:cNvSpPr>
            <a:spLocks noGrp="1" noChangeArrowheads="1"/>
          </p:cNvSpPr>
          <p:nvPr>
            <p:ph type="title"/>
          </p:nvPr>
        </p:nvSpPr>
        <p:spPr>
          <a:xfrm>
            <a:off x="1815829" y="205411"/>
            <a:ext cx="8229600" cy="1143000"/>
          </a:xfrm>
        </p:spPr>
        <p:txBody>
          <a:bodyPr/>
          <a:lstStyle/>
          <a:p>
            <a:pPr algn="ctr" eaLnBrk="1" hangingPunct="1"/>
            <a:r>
              <a:rPr lang="en-US" altLang="cs-CZ" sz="2800" dirty="0">
                <a:solidFill>
                  <a:schemeClr val="accent5"/>
                </a:solidFill>
                <a:ea typeface="Verdana" panose="020B0604030504040204" pitchFamily="34" charset="0"/>
                <a:cs typeface="Verdana" panose="020B0604030504040204" pitchFamily="34" charset="0"/>
              </a:rPr>
              <a:t>PSA at Supraphysiologic Levels of Testosterone</a:t>
            </a:r>
          </a:p>
        </p:txBody>
      </p:sp>
      <p:sp>
        <p:nvSpPr>
          <p:cNvPr id="222211" name="Rectangle 3">
            <a:extLst>
              <a:ext uri="{FF2B5EF4-FFF2-40B4-BE49-F238E27FC236}">
                <a16:creationId xmlns:a16="http://schemas.microsoft.com/office/drawing/2014/main" id="{0A4A63F7-50C8-4B11-86FC-84875793541D}"/>
              </a:ext>
            </a:extLst>
          </p:cNvPr>
          <p:cNvSpPr>
            <a:spLocks noGrp="1" noChangeArrowheads="1"/>
          </p:cNvSpPr>
          <p:nvPr>
            <p:ph type="body" idx="1"/>
          </p:nvPr>
        </p:nvSpPr>
        <p:spPr>
          <a:xfrm>
            <a:off x="1294923" y="2339182"/>
            <a:ext cx="4890649" cy="2716212"/>
          </a:xfrm>
        </p:spPr>
        <p:txBody>
          <a:bodyPr>
            <a:normAutofit/>
          </a:bodyPr>
          <a:lstStyle/>
          <a:p>
            <a:pPr eaLnBrk="1" hangingPunct="1">
              <a:defRPr/>
            </a:pPr>
            <a:r>
              <a:rPr lang="en-US" altLang="cs-CZ" sz="2000" dirty="0">
                <a:solidFill>
                  <a:schemeClr val="accent5"/>
                </a:solidFill>
              </a:rPr>
              <a:t>Testosterone 600 mg or placebo weekly for 10 weeks</a:t>
            </a:r>
          </a:p>
          <a:p>
            <a:pPr eaLnBrk="1" hangingPunct="1">
              <a:defRPr/>
            </a:pPr>
            <a:r>
              <a:rPr lang="en-US" altLang="cs-CZ" sz="2000" dirty="0">
                <a:solidFill>
                  <a:schemeClr val="accent5"/>
                </a:solidFill>
              </a:rPr>
              <a:t>PSA did not change significantly from baseline despite supraphysiologic testosterone levels (&gt;2500 ng/dL)</a:t>
            </a:r>
          </a:p>
        </p:txBody>
      </p:sp>
      <p:sp>
        <p:nvSpPr>
          <p:cNvPr id="57348" name="TextBox 10">
            <a:extLst>
              <a:ext uri="{FF2B5EF4-FFF2-40B4-BE49-F238E27FC236}">
                <a16:creationId xmlns:a16="http://schemas.microsoft.com/office/drawing/2014/main" id="{A3BDA597-B4CD-4F84-A385-C71784A03B28}"/>
              </a:ext>
            </a:extLst>
          </p:cNvPr>
          <p:cNvSpPr txBox="1">
            <a:spLocks noChangeArrowheads="1"/>
          </p:cNvSpPr>
          <p:nvPr/>
        </p:nvSpPr>
        <p:spPr bwMode="auto">
          <a:xfrm>
            <a:off x="1686815" y="5980115"/>
            <a:ext cx="4106863" cy="24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5000"/>
              </a:lnSpc>
              <a:spcBef>
                <a:spcPct val="35000"/>
              </a:spcBef>
              <a:buFontTx/>
              <a:buNone/>
            </a:pPr>
            <a:r>
              <a:rPr lang="da-DK" altLang="fr-FR" sz="1200" b="1" dirty="0">
                <a:solidFill>
                  <a:schemeClr val="accent5"/>
                </a:solidFill>
                <a:latin typeface="+mn-lt"/>
                <a:cs typeface="Arial" panose="020B0604020202020204" pitchFamily="34" charset="0"/>
              </a:rPr>
              <a:t>Bhasin S </a:t>
            </a:r>
            <a:r>
              <a:rPr lang="da-DK" altLang="fr-FR" sz="1200" dirty="0">
                <a:solidFill>
                  <a:schemeClr val="accent5"/>
                </a:solidFill>
                <a:latin typeface="+mn-lt"/>
                <a:cs typeface="Arial" panose="020B0604020202020204" pitchFamily="34" charset="0"/>
              </a:rPr>
              <a:t>et al. </a:t>
            </a:r>
            <a:r>
              <a:rPr lang="da-DK" altLang="fr-FR" sz="1200" i="1" dirty="0">
                <a:solidFill>
                  <a:schemeClr val="accent5"/>
                </a:solidFill>
                <a:latin typeface="+mn-lt"/>
                <a:cs typeface="Arial" panose="020B0604020202020204" pitchFamily="34" charset="0"/>
              </a:rPr>
              <a:t>N Engl J Med </a:t>
            </a:r>
            <a:r>
              <a:rPr lang="da-DK" altLang="fr-FR" sz="1200" dirty="0">
                <a:solidFill>
                  <a:schemeClr val="accent5"/>
                </a:solidFill>
                <a:latin typeface="+mn-lt"/>
                <a:cs typeface="Arial" panose="020B0604020202020204" pitchFamily="34" charset="0"/>
              </a:rPr>
              <a:t>1996;</a:t>
            </a:r>
            <a:r>
              <a:rPr lang="da-DK" altLang="fr-FR" sz="1200" b="1" dirty="0">
                <a:solidFill>
                  <a:schemeClr val="accent5"/>
                </a:solidFill>
                <a:latin typeface="+mn-lt"/>
                <a:cs typeface="Arial" panose="020B0604020202020204" pitchFamily="34" charset="0"/>
              </a:rPr>
              <a:t>335(1):</a:t>
            </a:r>
            <a:r>
              <a:rPr lang="da-DK" altLang="fr-FR" sz="1200" dirty="0">
                <a:solidFill>
                  <a:schemeClr val="accent5"/>
                </a:solidFill>
                <a:latin typeface="+mn-lt"/>
                <a:cs typeface="Arial" panose="020B0604020202020204" pitchFamily="34" charset="0"/>
              </a:rPr>
              <a:t>1-7.</a:t>
            </a:r>
            <a:endParaRPr lang="en-US" altLang="fr-FR" sz="1200" dirty="0">
              <a:solidFill>
                <a:schemeClr val="accent5"/>
              </a:solidFill>
              <a:latin typeface="+mn-lt"/>
              <a:cs typeface="Arial" panose="020B0604020202020204" pitchFamily="34" charset="0"/>
            </a:endParaRPr>
          </a:p>
        </p:txBody>
      </p:sp>
      <p:sp>
        <p:nvSpPr>
          <p:cNvPr id="15365" name="Rectangle 5">
            <a:extLst>
              <a:ext uri="{FF2B5EF4-FFF2-40B4-BE49-F238E27FC236}">
                <a16:creationId xmlns:a16="http://schemas.microsoft.com/office/drawing/2014/main" id="{2EBBAECD-6224-4AA2-8E6B-F81456A2EC30}"/>
              </a:ext>
            </a:extLst>
          </p:cNvPr>
          <p:cNvSpPr>
            <a:spLocks noChangeArrowheads="1"/>
          </p:cNvSpPr>
          <p:nvPr/>
        </p:nvSpPr>
        <p:spPr bwMode="auto">
          <a:xfrm>
            <a:off x="6902417" y="2342356"/>
            <a:ext cx="7937" cy="2281237"/>
          </a:xfrm>
          <a:prstGeom prst="rect">
            <a:avLst/>
          </a:prstGeom>
          <a:solidFill>
            <a:srgbClr val="FFFFFF"/>
          </a:solidFill>
          <a:ln w="19050">
            <a:solidFill>
              <a:schemeClr val="tx1"/>
            </a:solidFill>
            <a:bevel/>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66" name="Freeform 6">
            <a:extLst>
              <a:ext uri="{FF2B5EF4-FFF2-40B4-BE49-F238E27FC236}">
                <a16:creationId xmlns:a16="http://schemas.microsoft.com/office/drawing/2014/main" id="{A54D0B9D-EEE1-4F53-A34D-F57A47E4D9C7}"/>
              </a:ext>
            </a:extLst>
          </p:cNvPr>
          <p:cNvSpPr>
            <a:spLocks noEditPoints="1"/>
          </p:cNvSpPr>
          <p:nvPr/>
        </p:nvSpPr>
        <p:spPr bwMode="auto">
          <a:xfrm>
            <a:off x="6877016" y="2339181"/>
            <a:ext cx="30162" cy="2289175"/>
          </a:xfrm>
          <a:custGeom>
            <a:avLst/>
            <a:gdLst>
              <a:gd name="T0" fmla="*/ 0 w 22"/>
              <a:gd name="T1" fmla="*/ 2147483647 h 1267"/>
              <a:gd name="T2" fmla="*/ 71597155 w 22"/>
              <a:gd name="T3" fmla="*/ 2147483647 h 1267"/>
              <a:gd name="T4" fmla="*/ 71597155 w 22"/>
              <a:gd name="T5" fmla="*/ 2147483647 h 1267"/>
              <a:gd name="T6" fmla="*/ 0 w 22"/>
              <a:gd name="T7" fmla="*/ 2147483647 h 1267"/>
              <a:gd name="T8" fmla="*/ 0 w 22"/>
              <a:gd name="T9" fmla="*/ 2147483647 h 1267"/>
              <a:gd name="T10" fmla="*/ 0 w 22"/>
              <a:gd name="T11" fmla="*/ 2147483647 h 1267"/>
              <a:gd name="T12" fmla="*/ 71597155 w 22"/>
              <a:gd name="T13" fmla="*/ 2147483647 h 1267"/>
              <a:gd name="T14" fmla="*/ 71597155 w 22"/>
              <a:gd name="T15" fmla="*/ 2147483647 h 1267"/>
              <a:gd name="T16" fmla="*/ 0 w 22"/>
              <a:gd name="T17" fmla="*/ 2147483647 h 1267"/>
              <a:gd name="T18" fmla="*/ 0 w 22"/>
              <a:gd name="T19" fmla="*/ 2147483647 h 1267"/>
              <a:gd name="T20" fmla="*/ 0 w 22"/>
              <a:gd name="T21" fmla="*/ 2147483647 h 1267"/>
              <a:gd name="T22" fmla="*/ 71597155 w 22"/>
              <a:gd name="T23" fmla="*/ 2147483647 h 1267"/>
              <a:gd name="T24" fmla="*/ 71597155 w 22"/>
              <a:gd name="T25" fmla="*/ 2147483647 h 1267"/>
              <a:gd name="T26" fmla="*/ 0 w 22"/>
              <a:gd name="T27" fmla="*/ 2147483647 h 1267"/>
              <a:gd name="T28" fmla="*/ 0 w 22"/>
              <a:gd name="T29" fmla="*/ 2147483647 h 1267"/>
              <a:gd name="T30" fmla="*/ 0 w 22"/>
              <a:gd name="T31" fmla="*/ 2147483647 h 1267"/>
              <a:gd name="T32" fmla="*/ 71597155 w 22"/>
              <a:gd name="T33" fmla="*/ 2147483647 h 1267"/>
              <a:gd name="T34" fmla="*/ 71597155 w 22"/>
              <a:gd name="T35" fmla="*/ 2147483647 h 1267"/>
              <a:gd name="T36" fmla="*/ 0 w 22"/>
              <a:gd name="T37" fmla="*/ 2147483647 h 1267"/>
              <a:gd name="T38" fmla="*/ 0 w 22"/>
              <a:gd name="T39" fmla="*/ 2147483647 h 1267"/>
              <a:gd name="T40" fmla="*/ 0 w 22"/>
              <a:gd name="T41" fmla="*/ 1473040858 h 1267"/>
              <a:gd name="T42" fmla="*/ 71597155 w 22"/>
              <a:gd name="T43" fmla="*/ 1473040858 h 1267"/>
              <a:gd name="T44" fmla="*/ 71597155 w 22"/>
              <a:gd name="T45" fmla="*/ 1502037847 h 1267"/>
              <a:gd name="T46" fmla="*/ 0 w 22"/>
              <a:gd name="T47" fmla="*/ 1502037847 h 1267"/>
              <a:gd name="T48" fmla="*/ 0 w 22"/>
              <a:gd name="T49" fmla="*/ 1473040858 h 1267"/>
              <a:gd name="T50" fmla="*/ 0 w 22"/>
              <a:gd name="T51" fmla="*/ 0 h 1267"/>
              <a:gd name="T52" fmla="*/ 71597155 w 22"/>
              <a:gd name="T53" fmla="*/ 0 h 1267"/>
              <a:gd name="T54" fmla="*/ 71597155 w 22"/>
              <a:gd name="T55" fmla="*/ 28996998 h 1267"/>
              <a:gd name="T56" fmla="*/ 0 w 22"/>
              <a:gd name="T57" fmla="*/ 28996998 h 1267"/>
              <a:gd name="T58" fmla="*/ 0 w 22"/>
              <a:gd name="T59" fmla="*/ 0 h 12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2"/>
              <a:gd name="T91" fmla="*/ 0 h 1267"/>
              <a:gd name="T92" fmla="*/ 22 w 22"/>
              <a:gd name="T93" fmla="*/ 1267 h 126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2" h="1267">
                <a:moveTo>
                  <a:pt x="0" y="1263"/>
                </a:moveTo>
                <a:lnTo>
                  <a:pt x="22" y="1263"/>
                </a:lnTo>
                <a:lnTo>
                  <a:pt x="22" y="1267"/>
                </a:lnTo>
                <a:lnTo>
                  <a:pt x="0" y="1267"/>
                </a:lnTo>
                <a:lnTo>
                  <a:pt x="0" y="1263"/>
                </a:lnTo>
                <a:close/>
                <a:moveTo>
                  <a:pt x="0" y="1009"/>
                </a:moveTo>
                <a:lnTo>
                  <a:pt x="22" y="1009"/>
                </a:lnTo>
                <a:lnTo>
                  <a:pt x="22" y="1013"/>
                </a:lnTo>
                <a:lnTo>
                  <a:pt x="0" y="1013"/>
                </a:lnTo>
                <a:lnTo>
                  <a:pt x="0" y="1009"/>
                </a:lnTo>
                <a:close/>
                <a:moveTo>
                  <a:pt x="0" y="759"/>
                </a:moveTo>
                <a:lnTo>
                  <a:pt x="22" y="759"/>
                </a:lnTo>
                <a:lnTo>
                  <a:pt x="22" y="763"/>
                </a:lnTo>
                <a:lnTo>
                  <a:pt x="0" y="763"/>
                </a:lnTo>
                <a:lnTo>
                  <a:pt x="0" y="759"/>
                </a:lnTo>
                <a:close/>
                <a:moveTo>
                  <a:pt x="0" y="504"/>
                </a:moveTo>
                <a:lnTo>
                  <a:pt x="22" y="504"/>
                </a:lnTo>
                <a:lnTo>
                  <a:pt x="22" y="509"/>
                </a:lnTo>
                <a:lnTo>
                  <a:pt x="0" y="509"/>
                </a:lnTo>
                <a:lnTo>
                  <a:pt x="0" y="504"/>
                </a:lnTo>
                <a:close/>
                <a:moveTo>
                  <a:pt x="0" y="254"/>
                </a:moveTo>
                <a:lnTo>
                  <a:pt x="22" y="254"/>
                </a:lnTo>
                <a:lnTo>
                  <a:pt x="22" y="259"/>
                </a:lnTo>
                <a:lnTo>
                  <a:pt x="0" y="259"/>
                </a:lnTo>
                <a:lnTo>
                  <a:pt x="0" y="254"/>
                </a:lnTo>
                <a:close/>
                <a:moveTo>
                  <a:pt x="0" y="0"/>
                </a:moveTo>
                <a:lnTo>
                  <a:pt x="22" y="0"/>
                </a:lnTo>
                <a:lnTo>
                  <a:pt x="22" y="5"/>
                </a:lnTo>
                <a:lnTo>
                  <a:pt x="0" y="5"/>
                </a:lnTo>
                <a:lnTo>
                  <a:pt x="0" y="0"/>
                </a:lnTo>
                <a:close/>
              </a:path>
            </a:pathLst>
          </a:custGeom>
          <a:solidFill>
            <a:srgbClr val="FFFFFF"/>
          </a:solidFill>
          <a:ln w="19050" cap="flat" cmpd="sng">
            <a:solidFill>
              <a:schemeClr val="tx1"/>
            </a:solidFill>
            <a:prstDash val="solid"/>
            <a:bevel/>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67" name="Rectangle 7">
            <a:extLst>
              <a:ext uri="{FF2B5EF4-FFF2-40B4-BE49-F238E27FC236}">
                <a16:creationId xmlns:a16="http://schemas.microsoft.com/office/drawing/2014/main" id="{6AA028F6-B530-428C-A4FE-C4BF68DFD50F}"/>
              </a:ext>
            </a:extLst>
          </p:cNvPr>
          <p:cNvSpPr>
            <a:spLocks noChangeArrowheads="1"/>
          </p:cNvSpPr>
          <p:nvPr/>
        </p:nvSpPr>
        <p:spPr bwMode="auto">
          <a:xfrm>
            <a:off x="6907179" y="4620417"/>
            <a:ext cx="2259013" cy="7938"/>
          </a:xfrm>
          <a:prstGeom prst="rect">
            <a:avLst/>
          </a:prstGeom>
          <a:solidFill>
            <a:srgbClr val="FFFFFF"/>
          </a:solidFill>
          <a:ln w="19050">
            <a:solidFill>
              <a:schemeClr val="tx1"/>
            </a:solidFill>
            <a:bevel/>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68" name="Freeform 8">
            <a:extLst>
              <a:ext uri="{FF2B5EF4-FFF2-40B4-BE49-F238E27FC236}">
                <a16:creationId xmlns:a16="http://schemas.microsoft.com/office/drawing/2014/main" id="{E11D1F3B-3EC9-4AEA-8525-42A60CA989DF}"/>
              </a:ext>
            </a:extLst>
          </p:cNvPr>
          <p:cNvSpPr>
            <a:spLocks noEditPoints="1"/>
          </p:cNvSpPr>
          <p:nvPr/>
        </p:nvSpPr>
        <p:spPr bwMode="auto">
          <a:xfrm>
            <a:off x="6902416" y="4623592"/>
            <a:ext cx="2266950" cy="39688"/>
          </a:xfrm>
          <a:custGeom>
            <a:avLst/>
            <a:gdLst>
              <a:gd name="T0" fmla="*/ 16052936 w 1686"/>
              <a:gd name="T1" fmla="*/ 0 h 22"/>
              <a:gd name="T2" fmla="*/ 16052936 w 1686"/>
              <a:gd name="T3" fmla="*/ 124745347 h 22"/>
              <a:gd name="T4" fmla="*/ 0 w 1686"/>
              <a:gd name="T5" fmla="*/ 124745347 h 22"/>
              <a:gd name="T6" fmla="*/ 0 w 1686"/>
              <a:gd name="T7" fmla="*/ 0 h 22"/>
              <a:gd name="T8" fmla="*/ 16052936 w 1686"/>
              <a:gd name="T9" fmla="*/ 0 h 22"/>
              <a:gd name="T10" fmla="*/ 1098034066 w 1686"/>
              <a:gd name="T11" fmla="*/ 0 h 22"/>
              <a:gd name="T12" fmla="*/ 1098034066 w 1686"/>
              <a:gd name="T13" fmla="*/ 124745347 h 22"/>
              <a:gd name="T14" fmla="*/ 1085192081 w 1686"/>
              <a:gd name="T15" fmla="*/ 124745347 h 22"/>
              <a:gd name="T16" fmla="*/ 1085192081 w 1686"/>
              <a:gd name="T17" fmla="*/ 0 h 22"/>
              <a:gd name="T18" fmla="*/ 1098034066 w 1686"/>
              <a:gd name="T19" fmla="*/ 0 h 22"/>
              <a:gd name="T20" fmla="*/ 2147483647 w 1686"/>
              <a:gd name="T21" fmla="*/ 0 h 22"/>
              <a:gd name="T22" fmla="*/ 2147483647 w 1686"/>
              <a:gd name="T23" fmla="*/ 124745347 h 22"/>
              <a:gd name="T24" fmla="*/ 2147483647 w 1686"/>
              <a:gd name="T25" fmla="*/ 124745347 h 22"/>
              <a:gd name="T26" fmla="*/ 2147483647 w 1686"/>
              <a:gd name="T27" fmla="*/ 0 h 22"/>
              <a:gd name="T28" fmla="*/ 2147483647 w 1686"/>
              <a:gd name="T29" fmla="*/ 0 h 22"/>
              <a:gd name="T30" fmla="*/ 2147483647 w 1686"/>
              <a:gd name="T31" fmla="*/ 0 h 22"/>
              <a:gd name="T32" fmla="*/ 2147483647 w 1686"/>
              <a:gd name="T33" fmla="*/ 124745347 h 22"/>
              <a:gd name="T34" fmla="*/ 2147483647 w 1686"/>
              <a:gd name="T35" fmla="*/ 124745347 h 22"/>
              <a:gd name="T36" fmla="*/ 2147483647 w 1686"/>
              <a:gd name="T37" fmla="*/ 0 h 22"/>
              <a:gd name="T38" fmla="*/ 2147483647 w 1686"/>
              <a:gd name="T39" fmla="*/ 0 h 22"/>
              <a:gd name="T40" fmla="*/ 2147483647 w 1686"/>
              <a:gd name="T41" fmla="*/ 0 h 22"/>
              <a:gd name="T42" fmla="*/ 2147483647 w 1686"/>
              <a:gd name="T43" fmla="*/ 124745347 h 22"/>
              <a:gd name="T44" fmla="*/ 2147483647 w 1686"/>
              <a:gd name="T45" fmla="*/ 124745347 h 22"/>
              <a:gd name="T46" fmla="*/ 2147483647 w 1686"/>
              <a:gd name="T47" fmla="*/ 0 h 22"/>
              <a:gd name="T48" fmla="*/ 2147483647 w 1686"/>
              <a:gd name="T49" fmla="*/ 0 h 22"/>
              <a:gd name="T50" fmla="*/ 2147483647 w 1686"/>
              <a:gd name="T51" fmla="*/ 0 h 22"/>
              <a:gd name="T52" fmla="*/ 2147483647 w 1686"/>
              <a:gd name="T53" fmla="*/ 124745347 h 22"/>
              <a:gd name="T54" fmla="*/ 2147483647 w 1686"/>
              <a:gd name="T55" fmla="*/ 124745347 h 22"/>
              <a:gd name="T56" fmla="*/ 2147483647 w 1686"/>
              <a:gd name="T57" fmla="*/ 0 h 22"/>
              <a:gd name="T58" fmla="*/ 2147483647 w 1686"/>
              <a:gd name="T59" fmla="*/ 0 h 2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686"/>
              <a:gd name="T91" fmla="*/ 0 h 22"/>
              <a:gd name="T92" fmla="*/ 1686 w 1686"/>
              <a:gd name="T93" fmla="*/ 22 h 2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686" h="22">
                <a:moveTo>
                  <a:pt x="5" y="0"/>
                </a:moveTo>
                <a:lnTo>
                  <a:pt x="5" y="22"/>
                </a:lnTo>
                <a:lnTo>
                  <a:pt x="0" y="22"/>
                </a:lnTo>
                <a:lnTo>
                  <a:pt x="0" y="0"/>
                </a:lnTo>
                <a:lnTo>
                  <a:pt x="5" y="0"/>
                </a:lnTo>
                <a:close/>
                <a:moveTo>
                  <a:pt x="342" y="0"/>
                </a:moveTo>
                <a:lnTo>
                  <a:pt x="342" y="22"/>
                </a:lnTo>
                <a:lnTo>
                  <a:pt x="338" y="22"/>
                </a:lnTo>
                <a:lnTo>
                  <a:pt x="338" y="0"/>
                </a:lnTo>
                <a:lnTo>
                  <a:pt x="342" y="0"/>
                </a:lnTo>
                <a:close/>
                <a:moveTo>
                  <a:pt x="679" y="0"/>
                </a:moveTo>
                <a:lnTo>
                  <a:pt x="679" y="22"/>
                </a:lnTo>
                <a:lnTo>
                  <a:pt x="675" y="22"/>
                </a:lnTo>
                <a:lnTo>
                  <a:pt x="675" y="0"/>
                </a:lnTo>
                <a:lnTo>
                  <a:pt x="679" y="0"/>
                </a:lnTo>
                <a:close/>
                <a:moveTo>
                  <a:pt x="1012" y="0"/>
                </a:moveTo>
                <a:lnTo>
                  <a:pt x="1012" y="22"/>
                </a:lnTo>
                <a:lnTo>
                  <a:pt x="1007" y="22"/>
                </a:lnTo>
                <a:lnTo>
                  <a:pt x="1007" y="0"/>
                </a:lnTo>
                <a:lnTo>
                  <a:pt x="1012" y="0"/>
                </a:lnTo>
                <a:close/>
                <a:moveTo>
                  <a:pt x="1349" y="0"/>
                </a:moveTo>
                <a:lnTo>
                  <a:pt x="1349" y="22"/>
                </a:lnTo>
                <a:lnTo>
                  <a:pt x="1345" y="22"/>
                </a:lnTo>
                <a:lnTo>
                  <a:pt x="1345" y="0"/>
                </a:lnTo>
                <a:lnTo>
                  <a:pt x="1349" y="0"/>
                </a:lnTo>
                <a:close/>
                <a:moveTo>
                  <a:pt x="1686" y="0"/>
                </a:moveTo>
                <a:lnTo>
                  <a:pt x="1686" y="22"/>
                </a:lnTo>
                <a:lnTo>
                  <a:pt x="1682" y="22"/>
                </a:lnTo>
                <a:lnTo>
                  <a:pt x="1682" y="0"/>
                </a:lnTo>
                <a:lnTo>
                  <a:pt x="1686" y="0"/>
                </a:lnTo>
                <a:close/>
              </a:path>
            </a:pathLst>
          </a:custGeom>
          <a:solidFill>
            <a:srgbClr val="FFFFFF"/>
          </a:solidFill>
          <a:ln w="19050" cap="flat" cmpd="sng">
            <a:solidFill>
              <a:schemeClr val="tx1"/>
            </a:solidFill>
            <a:prstDash val="solid"/>
            <a:bevel/>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69" name="Freeform 9">
            <a:extLst>
              <a:ext uri="{FF2B5EF4-FFF2-40B4-BE49-F238E27FC236}">
                <a16:creationId xmlns:a16="http://schemas.microsoft.com/office/drawing/2014/main" id="{AD952573-64FF-45C6-8DB4-64E58E0F6992}"/>
              </a:ext>
            </a:extLst>
          </p:cNvPr>
          <p:cNvSpPr>
            <a:spLocks/>
          </p:cNvSpPr>
          <p:nvPr/>
        </p:nvSpPr>
        <p:spPr bwMode="gray">
          <a:xfrm>
            <a:off x="7127842" y="2450306"/>
            <a:ext cx="1824037" cy="1957387"/>
          </a:xfrm>
          <a:custGeom>
            <a:avLst/>
            <a:gdLst>
              <a:gd name="T0" fmla="*/ 5521106 w 4964"/>
              <a:gd name="T1" fmla="*/ 1700876957 h 3956"/>
              <a:gd name="T2" fmla="*/ 297408266 w 4964"/>
              <a:gd name="T3" fmla="*/ 1659095617 h 3956"/>
              <a:gd name="T4" fmla="*/ 295727781 w 4964"/>
              <a:gd name="T5" fmla="*/ 1659531032 h 3956"/>
              <a:gd name="T6" fmla="*/ 591455563 w 4964"/>
              <a:gd name="T7" fmla="*/ 1443656379 h 3956"/>
              <a:gd name="T8" fmla="*/ 589055360 w 4964"/>
              <a:gd name="T9" fmla="*/ 1446702963 h 3956"/>
              <a:gd name="T10" fmla="*/ 884783018 w 4964"/>
              <a:gd name="T11" fmla="*/ 826936640 h 3956"/>
              <a:gd name="T12" fmla="*/ 1180030294 w 4964"/>
              <a:gd name="T13" fmla="*/ 6093170 h 3956"/>
              <a:gd name="T14" fmla="*/ 1188191670 w 4964"/>
              <a:gd name="T15" fmla="*/ 3046585 h 3956"/>
              <a:gd name="T16" fmla="*/ 1189872155 w 4964"/>
              <a:gd name="T17" fmla="*/ 17844091 h 3956"/>
              <a:gd name="T18" fmla="*/ 893664113 w 4964"/>
              <a:gd name="T19" fmla="*/ 840428558 h 3956"/>
              <a:gd name="T20" fmla="*/ 597936454 w 4964"/>
              <a:gd name="T21" fmla="*/ 1460195541 h 3956"/>
              <a:gd name="T22" fmla="*/ 595536251 w 4964"/>
              <a:gd name="T23" fmla="*/ 1463242124 h 3956"/>
              <a:gd name="T24" fmla="*/ 299808470 w 4964"/>
              <a:gd name="T25" fmla="*/ 1679116777 h 3956"/>
              <a:gd name="T26" fmla="*/ 298127984 w 4964"/>
              <a:gd name="T27" fmla="*/ 1679550872 h 3956"/>
              <a:gd name="T28" fmla="*/ 6240824 w 4964"/>
              <a:gd name="T29" fmla="*/ 1721333531 h 3956"/>
              <a:gd name="T30" fmla="*/ 240069 w 4964"/>
              <a:gd name="T31" fmla="*/ 1711758366 h 3956"/>
              <a:gd name="T32" fmla="*/ 5521106 w 4964"/>
              <a:gd name="T33" fmla="*/ 1700876957 h 39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64"/>
              <a:gd name="T52" fmla="*/ 0 h 3956"/>
              <a:gd name="T53" fmla="*/ 4964 w 4964"/>
              <a:gd name="T54" fmla="*/ 3956 h 39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64" h="3956">
                <a:moveTo>
                  <a:pt x="23" y="3908"/>
                </a:moveTo>
                <a:lnTo>
                  <a:pt x="1239" y="3812"/>
                </a:lnTo>
                <a:lnTo>
                  <a:pt x="1232" y="3813"/>
                </a:lnTo>
                <a:lnTo>
                  <a:pt x="2464" y="3317"/>
                </a:lnTo>
                <a:lnTo>
                  <a:pt x="2454" y="3324"/>
                </a:lnTo>
                <a:lnTo>
                  <a:pt x="3686" y="1900"/>
                </a:lnTo>
                <a:lnTo>
                  <a:pt x="4916" y="14"/>
                </a:lnTo>
                <a:cubicBezTo>
                  <a:pt x="4924" y="3"/>
                  <a:pt x="4938" y="0"/>
                  <a:pt x="4950" y="7"/>
                </a:cubicBezTo>
                <a:cubicBezTo>
                  <a:pt x="4961" y="15"/>
                  <a:pt x="4964" y="29"/>
                  <a:pt x="4957" y="41"/>
                </a:cubicBezTo>
                <a:lnTo>
                  <a:pt x="3723" y="1931"/>
                </a:lnTo>
                <a:lnTo>
                  <a:pt x="2491" y="3355"/>
                </a:lnTo>
                <a:cubicBezTo>
                  <a:pt x="2488" y="3358"/>
                  <a:pt x="2485" y="3360"/>
                  <a:pt x="2481" y="3362"/>
                </a:cubicBezTo>
                <a:lnTo>
                  <a:pt x="1249" y="3858"/>
                </a:lnTo>
                <a:cubicBezTo>
                  <a:pt x="1247" y="3859"/>
                  <a:pt x="1245" y="3859"/>
                  <a:pt x="1242" y="3859"/>
                </a:cubicBezTo>
                <a:lnTo>
                  <a:pt x="26" y="3955"/>
                </a:lnTo>
                <a:cubicBezTo>
                  <a:pt x="13" y="3956"/>
                  <a:pt x="2" y="3947"/>
                  <a:pt x="1" y="3933"/>
                </a:cubicBezTo>
                <a:cubicBezTo>
                  <a:pt x="0" y="3920"/>
                  <a:pt x="9" y="3909"/>
                  <a:pt x="23" y="3908"/>
                </a:cubicBezTo>
                <a:close/>
              </a:path>
            </a:pathLst>
          </a:custGeom>
          <a:solidFill>
            <a:srgbClr val="0A62BA"/>
          </a:solidFill>
          <a:ln w="19050" cap="flat" cmpd="sng">
            <a:solidFill>
              <a:srgbClr val="0A62BA"/>
            </a:solidFill>
            <a:prstDash val="solid"/>
            <a:bevel/>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70" name="Freeform 10">
            <a:extLst>
              <a:ext uri="{FF2B5EF4-FFF2-40B4-BE49-F238E27FC236}">
                <a16:creationId xmlns:a16="http://schemas.microsoft.com/office/drawing/2014/main" id="{9B5A0DB3-431A-4832-9D76-85ED0A96695F}"/>
              </a:ext>
            </a:extLst>
          </p:cNvPr>
          <p:cNvSpPr>
            <a:spLocks/>
          </p:cNvSpPr>
          <p:nvPr/>
        </p:nvSpPr>
        <p:spPr bwMode="gray">
          <a:xfrm>
            <a:off x="7127841" y="4358480"/>
            <a:ext cx="1822450" cy="119062"/>
          </a:xfrm>
          <a:custGeom>
            <a:avLst/>
            <a:gdLst>
              <a:gd name="T0" fmla="*/ 5760408 w 4961"/>
              <a:gd name="T1" fmla="*/ 20827209 h 241"/>
              <a:gd name="T2" fmla="*/ 297619288 w 4961"/>
              <a:gd name="T3" fmla="*/ 0 h 241"/>
              <a:gd name="T4" fmla="*/ 298339461 w 4961"/>
              <a:gd name="T5" fmla="*/ 434092 h 241"/>
              <a:gd name="T6" fmla="*/ 594038776 w 4961"/>
              <a:gd name="T7" fmla="*/ 62916384 h 241"/>
              <a:gd name="T8" fmla="*/ 593318603 w 4961"/>
              <a:gd name="T9" fmla="*/ 62482292 h 241"/>
              <a:gd name="T10" fmla="*/ 889017796 w 4961"/>
              <a:gd name="T11" fmla="*/ 41655078 h 241"/>
              <a:gd name="T12" fmla="*/ 1185196860 w 4961"/>
              <a:gd name="T13" fmla="*/ 83743589 h 241"/>
              <a:gd name="T14" fmla="*/ 1190477150 w 4961"/>
              <a:gd name="T15" fmla="*/ 94591304 h 241"/>
              <a:gd name="T16" fmla="*/ 1184476687 w 4961"/>
              <a:gd name="T17" fmla="*/ 104136721 h 241"/>
              <a:gd name="T18" fmla="*/ 889257854 w 4961"/>
              <a:gd name="T19" fmla="*/ 62482292 h 241"/>
              <a:gd name="T20" fmla="*/ 593558661 w 4961"/>
              <a:gd name="T21" fmla="*/ 83309496 h 241"/>
              <a:gd name="T22" fmla="*/ 592838488 w 4961"/>
              <a:gd name="T23" fmla="*/ 83309496 h 241"/>
              <a:gd name="T24" fmla="*/ 297139172 w 4961"/>
              <a:gd name="T25" fmla="*/ 20827209 h 241"/>
              <a:gd name="T26" fmla="*/ 297859345 w 4961"/>
              <a:gd name="T27" fmla="*/ 20827209 h 241"/>
              <a:gd name="T28" fmla="*/ 6000465 w 4961"/>
              <a:gd name="T29" fmla="*/ 41655078 h 241"/>
              <a:gd name="T30" fmla="*/ 0 w 4961"/>
              <a:gd name="T31" fmla="*/ 31674909 h 241"/>
              <a:gd name="T32" fmla="*/ 5760408 w 4961"/>
              <a:gd name="T33" fmla="*/ 20827209 h 2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61"/>
              <a:gd name="T52" fmla="*/ 0 h 241"/>
              <a:gd name="T53" fmla="*/ 4961 w 4961"/>
              <a:gd name="T54" fmla="*/ 241 h 2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61" h="241">
                <a:moveTo>
                  <a:pt x="24" y="48"/>
                </a:moveTo>
                <a:lnTo>
                  <a:pt x="1240" y="0"/>
                </a:lnTo>
                <a:cubicBezTo>
                  <a:pt x="1241" y="0"/>
                  <a:pt x="1242" y="0"/>
                  <a:pt x="1243" y="1"/>
                </a:cubicBezTo>
                <a:lnTo>
                  <a:pt x="2475" y="145"/>
                </a:lnTo>
                <a:lnTo>
                  <a:pt x="2472" y="144"/>
                </a:lnTo>
                <a:lnTo>
                  <a:pt x="3704" y="96"/>
                </a:lnTo>
                <a:lnTo>
                  <a:pt x="4938" y="193"/>
                </a:lnTo>
                <a:cubicBezTo>
                  <a:pt x="4952" y="194"/>
                  <a:pt x="4961" y="205"/>
                  <a:pt x="4960" y="218"/>
                </a:cubicBezTo>
                <a:cubicBezTo>
                  <a:pt x="4959" y="232"/>
                  <a:pt x="4948" y="241"/>
                  <a:pt x="4935" y="240"/>
                </a:cubicBezTo>
                <a:lnTo>
                  <a:pt x="3705" y="144"/>
                </a:lnTo>
                <a:lnTo>
                  <a:pt x="2473" y="192"/>
                </a:lnTo>
                <a:cubicBezTo>
                  <a:pt x="2472" y="192"/>
                  <a:pt x="2471" y="192"/>
                  <a:pt x="2470" y="192"/>
                </a:cubicBezTo>
                <a:lnTo>
                  <a:pt x="1238" y="48"/>
                </a:lnTo>
                <a:lnTo>
                  <a:pt x="1241" y="48"/>
                </a:lnTo>
                <a:lnTo>
                  <a:pt x="25" y="96"/>
                </a:lnTo>
                <a:cubicBezTo>
                  <a:pt x="12" y="97"/>
                  <a:pt x="1" y="87"/>
                  <a:pt x="0" y="73"/>
                </a:cubicBezTo>
                <a:cubicBezTo>
                  <a:pt x="0" y="60"/>
                  <a:pt x="10" y="49"/>
                  <a:pt x="24" y="48"/>
                </a:cubicBezTo>
                <a:close/>
              </a:path>
            </a:pathLst>
          </a:custGeom>
          <a:solidFill>
            <a:srgbClr val="C69D06"/>
          </a:solidFill>
          <a:ln w="19050" cap="flat" cmpd="sng">
            <a:solidFill>
              <a:schemeClr val="accent3"/>
            </a:solidFill>
            <a:prstDash val="solid"/>
            <a:bevel/>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71" name="Rectangle 11">
            <a:extLst>
              <a:ext uri="{FF2B5EF4-FFF2-40B4-BE49-F238E27FC236}">
                <a16:creationId xmlns:a16="http://schemas.microsoft.com/office/drawing/2014/main" id="{3C2165E6-4542-4BD1-B7EF-94D40CA60A7A}"/>
              </a:ext>
            </a:extLst>
          </p:cNvPr>
          <p:cNvSpPr>
            <a:spLocks noChangeArrowheads="1"/>
          </p:cNvSpPr>
          <p:nvPr/>
        </p:nvSpPr>
        <p:spPr bwMode="auto">
          <a:xfrm>
            <a:off x="9251187" y="4542631"/>
            <a:ext cx="75342"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dirty="0">
                <a:solidFill>
                  <a:schemeClr val="accent5"/>
                </a:solidFill>
                <a:latin typeface="+mn-lt"/>
              </a:rPr>
              <a:t>0</a:t>
            </a:r>
          </a:p>
        </p:txBody>
      </p:sp>
      <p:sp>
        <p:nvSpPr>
          <p:cNvPr id="15372" name="Rectangle 12">
            <a:extLst>
              <a:ext uri="{FF2B5EF4-FFF2-40B4-BE49-F238E27FC236}">
                <a16:creationId xmlns:a16="http://schemas.microsoft.com/office/drawing/2014/main" id="{A61F1BCC-3ED4-41BC-93D4-AA4F413FB1B6}"/>
              </a:ext>
            </a:extLst>
          </p:cNvPr>
          <p:cNvSpPr>
            <a:spLocks noChangeArrowheads="1"/>
          </p:cNvSpPr>
          <p:nvPr/>
        </p:nvSpPr>
        <p:spPr bwMode="auto">
          <a:xfrm>
            <a:off x="9251187" y="4087018"/>
            <a:ext cx="75342"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2</a:t>
            </a:r>
          </a:p>
        </p:txBody>
      </p:sp>
      <p:sp>
        <p:nvSpPr>
          <p:cNvPr id="15373" name="Rectangle 13">
            <a:extLst>
              <a:ext uri="{FF2B5EF4-FFF2-40B4-BE49-F238E27FC236}">
                <a16:creationId xmlns:a16="http://schemas.microsoft.com/office/drawing/2014/main" id="{CBE084C3-CC43-4F5D-A64F-DCB7A8C2C45F}"/>
              </a:ext>
            </a:extLst>
          </p:cNvPr>
          <p:cNvSpPr>
            <a:spLocks noChangeArrowheads="1"/>
          </p:cNvSpPr>
          <p:nvPr/>
        </p:nvSpPr>
        <p:spPr bwMode="auto">
          <a:xfrm>
            <a:off x="9251187" y="3632992"/>
            <a:ext cx="75342"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4</a:t>
            </a:r>
          </a:p>
        </p:txBody>
      </p:sp>
      <p:sp>
        <p:nvSpPr>
          <p:cNvPr id="15374" name="Rectangle 14">
            <a:extLst>
              <a:ext uri="{FF2B5EF4-FFF2-40B4-BE49-F238E27FC236}">
                <a16:creationId xmlns:a16="http://schemas.microsoft.com/office/drawing/2014/main" id="{B42D4778-3287-47F5-A3B2-E80BE11603A3}"/>
              </a:ext>
            </a:extLst>
          </p:cNvPr>
          <p:cNvSpPr>
            <a:spLocks noChangeArrowheads="1"/>
          </p:cNvSpPr>
          <p:nvPr/>
        </p:nvSpPr>
        <p:spPr bwMode="auto">
          <a:xfrm>
            <a:off x="9251187" y="3175792"/>
            <a:ext cx="75342"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6</a:t>
            </a:r>
          </a:p>
        </p:txBody>
      </p:sp>
      <p:sp>
        <p:nvSpPr>
          <p:cNvPr id="15375" name="Rectangle 15">
            <a:extLst>
              <a:ext uri="{FF2B5EF4-FFF2-40B4-BE49-F238E27FC236}">
                <a16:creationId xmlns:a16="http://schemas.microsoft.com/office/drawing/2014/main" id="{0810CDB1-3902-448D-B25C-1B1664DE23F2}"/>
              </a:ext>
            </a:extLst>
          </p:cNvPr>
          <p:cNvSpPr>
            <a:spLocks noChangeArrowheads="1"/>
          </p:cNvSpPr>
          <p:nvPr/>
        </p:nvSpPr>
        <p:spPr bwMode="auto">
          <a:xfrm>
            <a:off x="9251187" y="2720181"/>
            <a:ext cx="75342"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dirty="0">
                <a:solidFill>
                  <a:schemeClr val="accent5"/>
                </a:solidFill>
                <a:latin typeface="+mn-lt"/>
              </a:rPr>
              <a:t>8</a:t>
            </a:r>
          </a:p>
        </p:txBody>
      </p:sp>
      <p:sp>
        <p:nvSpPr>
          <p:cNvPr id="15376" name="Rectangle 16">
            <a:extLst>
              <a:ext uri="{FF2B5EF4-FFF2-40B4-BE49-F238E27FC236}">
                <a16:creationId xmlns:a16="http://schemas.microsoft.com/office/drawing/2014/main" id="{B1000383-7B8D-4579-A7C0-F3C71CB33993}"/>
              </a:ext>
            </a:extLst>
          </p:cNvPr>
          <p:cNvSpPr>
            <a:spLocks noChangeArrowheads="1"/>
          </p:cNvSpPr>
          <p:nvPr/>
        </p:nvSpPr>
        <p:spPr bwMode="auto">
          <a:xfrm>
            <a:off x="9250458" y="2266156"/>
            <a:ext cx="150683"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10</a:t>
            </a:r>
          </a:p>
        </p:txBody>
      </p:sp>
      <p:sp>
        <p:nvSpPr>
          <p:cNvPr id="15377" name="Rectangle 17">
            <a:extLst>
              <a:ext uri="{FF2B5EF4-FFF2-40B4-BE49-F238E27FC236}">
                <a16:creationId xmlns:a16="http://schemas.microsoft.com/office/drawing/2014/main" id="{F83B447C-A3C8-442B-B674-A7F2DEAED129}"/>
              </a:ext>
            </a:extLst>
          </p:cNvPr>
          <p:cNvSpPr>
            <a:spLocks noChangeArrowheads="1"/>
          </p:cNvSpPr>
          <p:nvPr/>
        </p:nvSpPr>
        <p:spPr bwMode="auto">
          <a:xfrm>
            <a:off x="6750875" y="4542631"/>
            <a:ext cx="75342"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0</a:t>
            </a:r>
          </a:p>
        </p:txBody>
      </p:sp>
      <p:sp>
        <p:nvSpPr>
          <p:cNvPr id="15378" name="Rectangle 18">
            <a:extLst>
              <a:ext uri="{FF2B5EF4-FFF2-40B4-BE49-F238E27FC236}">
                <a16:creationId xmlns:a16="http://schemas.microsoft.com/office/drawing/2014/main" id="{B575018B-03A4-4662-9622-EF6765F13B5E}"/>
              </a:ext>
            </a:extLst>
          </p:cNvPr>
          <p:cNvSpPr>
            <a:spLocks noChangeArrowheads="1"/>
          </p:cNvSpPr>
          <p:nvPr/>
        </p:nvSpPr>
        <p:spPr bwMode="auto">
          <a:xfrm>
            <a:off x="6612893" y="4087018"/>
            <a:ext cx="226024"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500</a:t>
            </a:r>
          </a:p>
        </p:txBody>
      </p:sp>
      <p:sp>
        <p:nvSpPr>
          <p:cNvPr id="15379" name="Rectangle 19">
            <a:extLst>
              <a:ext uri="{FF2B5EF4-FFF2-40B4-BE49-F238E27FC236}">
                <a16:creationId xmlns:a16="http://schemas.microsoft.com/office/drawing/2014/main" id="{564F8B4D-A6A2-4D49-B218-8992A6F87159}"/>
              </a:ext>
            </a:extLst>
          </p:cNvPr>
          <p:cNvSpPr>
            <a:spLocks noChangeArrowheads="1"/>
          </p:cNvSpPr>
          <p:nvPr/>
        </p:nvSpPr>
        <p:spPr bwMode="auto">
          <a:xfrm>
            <a:off x="6543900" y="3632992"/>
            <a:ext cx="301366"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1000</a:t>
            </a:r>
          </a:p>
        </p:txBody>
      </p:sp>
      <p:sp>
        <p:nvSpPr>
          <p:cNvPr id="15380" name="Rectangle 20">
            <a:extLst>
              <a:ext uri="{FF2B5EF4-FFF2-40B4-BE49-F238E27FC236}">
                <a16:creationId xmlns:a16="http://schemas.microsoft.com/office/drawing/2014/main" id="{45F8101F-D0A0-4572-8949-3DBF8BBC183F}"/>
              </a:ext>
            </a:extLst>
          </p:cNvPr>
          <p:cNvSpPr>
            <a:spLocks noChangeArrowheads="1"/>
          </p:cNvSpPr>
          <p:nvPr/>
        </p:nvSpPr>
        <p:spPr bwMode="auto">
          <a:xfrm>
            <a:off x="6543900" y="3175792"/>
            <a:ext cx="301366"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a:solidFill>
                  <a:schemeClr val="accent5"/>
                </a:solidFill>
                <a:latin typeface="+mn-lt"/>
              </a:rPr>
              <a:t>1500</a:t>
            </a:r>
          </a:p>
        </p:txBody>
      </p:sp>
      <p:sp>
        <p:nvSpPr>
          <p:cNvPr id="15381" name="Rectangle 21">
            <a:extLst>
              <a:ext uri="{FF2B5EF4-FFF2-40B4-BE49-F238E27FC236}">
                <a16:creationId xmlns:a16="http://schemas.microsoft.com/office/drawing/2014/main" id="{C1E2A4C0-9EA5-42F4-BD6B-A34E6AB1F43B}"/>
              </a:ext>
            </a:extLst>
          </p:cNvPr>
          <p:cNvSpPr>
            <a:spLocks noChangeArrowheads="1"/>
          </p:cNvSpPr>
          <p:nvPr/>
        </p:nvSpPr>
        <p:spPr bwMode="auto">
          <a:xfrm>
            <a:off x="6543900" y="2720181"/>
            <a:ext cx="301366"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dirty="0">
                <a:solidFill>
                  <a:schemeClr val="accent5"/>
                </a:solidFill>
                <a:latin typeface="+mn-lt"/>
              </a:rPr>
              <a:t>2000</a:t>
            </a:r>
          </a:p>
        </p:txBody>
      </p:sp>
      <p:sp>
        <p:nvSpPr>
          <p:cNvPr id="15382" name="Rectangle 22">
            <a:extLst>
              <a:ext uri="{FF2B5EF4-FFF2-40B4-BE49-F238E27FC236}">
                <a16:creationId xmlns:a16="http://schemas.microsoft.com/office/drawing/2014/main" id="{0A014427-918E-4257-994E-67B4AE114122}"/>
              </a:ext>
            </a:extLst>
          </p:cNvPr>
          <p:cNvSpPr>
            <a:spLocks noChangeArrowheads="1"/>
          </p:cNvSpPr>
          <p:nvPr/>
        </p:nvSpPr>
        <p:spPr bwMode="auto">
          <a:xfrm>
            <a:off x="6543900" y="2266156"/>
            <a:ext cx="301366"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b="1" dirty="0">
                <a:solidFill>
                  <a:schemeClr val="accent5"/>
                </a:solidFill>
                <a:latin typeface="+mn-lt"/>
              </a:rPr>
              <a:t>2500</a:t>
            </a:r>
          </a:p>
        </p:txBody>
      </p:sp>
      <p:sp>
        <p:nvSpPr>
          <p:cNvPr id="15383" name="Rectangle 23">
            <a:extLst>
              <a:ext uri="{FF2B5EF4-FFF2-40B4-BE49-F238E27FC236}">
                <a16:creationId xmlns:a16="http://schemas.microsoft.com/office/drawing/2014/main" id="{1D2FCCB8-F59E-4456-8A27-797EF0DD3731}"/>
              </a:ext>
            </a:extLst>
          </p:cNvPr>
          <p:cNvSpPr>
            <a:spLocks noChangeArrowheads="1"/>
          </p:cNvSpPr>
          <p:nvPr/>
        </p:nvSpPr>
        <p:spPr bwMode="auto">
          <a:xfrm>
            <a:off x="7091502" y="4706143"/>
            <a:ext cx="128241" cy="138499"/>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900" b="1">
                <a:solidFill>
                  <a:schemeClr val="accent5"/>
                </a:solidFill>
                <a:latin typeface="+mn-lt"/>
              </a:rPr>
              <a:t>25</a:t>
            </a:r>
          </a:p>
        </p:txBody>
      </p:sp>
      <p:sp>
        <p:nvSpPr>
          <p:cNvPr id="15384" name="Rectangle 24">
            <a:extLst>
              <a:ext uri="{FF2B5EF4-FFF2-40B4-BE49-F238E27FC236}">
                <a16:creationId xmlns:a16="http://schemas.microsoft.com/office/drawing/2014/main" id="{EF27F41E-526D-489E-9025-15C0D19396C6}"/>
              </a:ext>
            </a:extLst>
          </p:cNvPr>
          <p:cNvSpPr>
            <a:spLocks noChangeArrowheads="1"/>
          </p:cNvSpPr>
          <p:nvPr/>
        </p:nvSpPr>
        <p:spPr bwMode="auto">
          <a:xfrm>
            <a:off x="7555052" y="4706143"/>
            <a:ext cx="128241" cy="138499"/>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900" b="1">
                <a:solidFill>
                  <a:schemeClr val="accent5"/>
                </a:solidFill>
                <a:latin typeface="+mn-lt"/>
              </a:rPr>
              <a:t>50</a:t>
            </a:r>
          </a:p>
        </p:txBody>
      </p:sp>
      <p:sp>
        <p:nvSpPr>
          <p:cNvPr id="15385" name="Rectangle 25">
            <a:extLst>
              <a:ext uri="{FF2B5EF4-FFF2-40B4-BE49-F238E27FC236}">
                <a16:creationId xmlns:a16="http://schemas.microsoft.com/office/drawing/2014/main" id="{70027C61-5E43-4747-AE6B-44672C279A12}"/>
              </a:ext>
            </a:extLst>
          </p:cNvPr>
          <p:cNvSpPr>
            <a:spLocks noChangeArrowheads="1"/>
          </p:cNvSpPr>
          <p:nvPr/>
        </p:nvSpPr>
        <p:spPr bwMode="auto">
          <a:xfrm>
            <a:off x="7965906" y="4706143"/>
            <a:ext cx="192360" cy="138499"/>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900" b="1">
                <a:solidFill>
                  <a:schemeClr val="accent5"/>
                </a:solidFill>
                <a:latin typeface="+mn-lt"/>
              </a:rPr>
              <a:t>125</a:t>
            </a:r>
          </a:p>
        </p:txBody>
      </p:sp>
      <p:sp>
        <p:nvSpPr>
          <p:cNvPr id="15386" name="Rectangle 26">
            <a:extLst>
              <a:ext uri="{FF2B5EF4-FFF2-40B4-BE49-F238E27FC236}">
                <a16:creationId xmlns:a16="http://schemas.microsoft.com/office/drawing/2014/main" id="{173144CF-4CEA-471D-B6E5-5DD7D3F47EBC}"/>
              </a:ext>
            </a:extLst>
          </p:cNvPr>
          <p:cNvSpPr>
            <a:spLocks noChangeArrowheads="1"/>
          </p:cNvSpPr>
          <p:nvPr/>
        </p:nvSpPr>
        <p:spPr bwMode="auto">
          <a:xfrm>
            <a:off x="8429456" y="4706143"/>
            <a:ext cx="192360" cy="138499"/>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900" b="1">
                <a:solidFill>
                  <a:schemeClr val="accent5"/>
                </a:solidFill>
                <a:latin typeface="+mn-lt"/>
              </a:rPr>
              <a:t>300</a:t>
            </a:r>
          </a:p>
        </p:txBody>
      </p:sp>
      <p:sp>
        <p:nvSpPr>
          <p:cNvPr id="15387" name="Rectangle 27">
            <a:extLst>
              <a:ext uri="{FF2B5EF4-FFF2-40B4-BE49-F238E27FC236}">
                <a16:creationId xmlns:a16="http://schemas.microsoft.com/office/drawing/2014/main" id="{AFBCD731-ECCE-4D08-8303-621AF0005958}"/>
              </a:ext>
            </a:extLst>
          </p:cNvPr>
          <p:cNvSpPr>
            <a:spLocks noChangeArrowheads="1"/>
          </p:cNvSpPr>
          <p:nvPr/>
        </p:nvSpPr>
        <p:spPr bwMode="auto">
          <a:xfrm>
            <a:off x="8880306" y="4706143"/>
            <a:ext cx="192360" cy="138499"/>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900" b="1">
                <a:solidFill>
                  <a:schemeClr val="accent5"/>
                </a:solidFill>
                <a:latin typeface="+mn-lt"/>
              </a:rPr>
              <a:t>600</a:t>
            </a:r>
          </a:p>
        </p:txBody>
      </p:sp>
      <p:sp>
        <p:nvSpPr>
          <p:cNvPr id="15388" name="Rectangle 28">
            <a:extLst>
              <a:ext uri="{FF2B5EF4-FFF2-40B4-BE49-F238E27FC236}">
                <a16:creationId xmlns:a16="http://schemas.microsoft.com/office/drawing/2014/main" id="{398D3FFA-E747-40A0-9FE1-F735F1D2742F}"/>
              </a:ext>
            </a:extLst>
          </p:cNvPr>
          <p:cNvSpPr>
            <a:spLocks noChangeArrowheads="1"/>
          </p:cNvSpPr>
          <p:nvPr/>
        </p:nvSpPr>
        <p:spPr bwMode="auto">
          <a:xfrm>
            <a:off x="6779745" y="4893468"/>
            <a:ext cx="2551981"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1050" b="1" dirty="0">
                <a:solidFill>
                  <a:schemeClr val="accent5"/>
                </a:solidFill>
                <a:latin typeface="+mn-lt"/>
              </a:rPr>
              <a:t>Testosterone Therapy Weekly Dose, mg</a:t>
            </a:r>
          </a:p>
        </p:txBody>
      </p:sp>
      <p:sp>
        <p:nvSpPr>
          <p:cNvPr id="15389" name="Rectangle 29">
            <a:extLst>
              <a:ext uri="{FF2B5EF4-FFF2-40B4-BE49-F238E27FC236}">
                <a16:creationId xmlns:a16="http://schemas.microsoft.com/office/drawing/2014/main" id="{CACEF953-0443-4AAA-844A-07965A60BF1B}"/>
              </a:ext>
            </a:extLst>
          </p:cNvPr>
          <p:cNvSpPr>
            <a:spLocks noChangeArrowheads="1"/>
          </p:cNvSpPr>
          <p:nvPr/>
        </p:nvSpPr>
        <p:spPr bwMode="auto">
          <a:xfrm>
            <a:off x="7453604" y="2678906"/>
            <a:ext cx="787075"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dirty="0">
                <a:solidFill>
                  <a:schemeClr val="accent5"/>
                </a:solidFill>
                <a:latin typeface="+mn-lt"/>
              </a:rPr>
              <a:t>Testosterone</a:t>
            </a:r>
          </a:p>
        </p:txBody>
      </p:sp>
      <p:sp>
        <p:nvSpPr>
          <p:cNvPr id="15390" name="Rectangle 30">
            <a:extLst>
              <a:ext uri="{FF2B5EF4-FFF2-40B4-BE49-F238E27FC236}">
                <a16:creationId xmlns:a16="http://schemas.microsoft.com/office/drawing/2014/main" id="{F7D34260-76DF-461D-868D-8535664265B0}"/>
              </a:ext>
            </a:extLst>
          </p:cNvPr>
          <p:cNvSpPr>
            <a:spLocks noChangeArrowheads="1"/>
          </p:cNvSpPr>
          <p:nvPr/>
        </p:nvSpPr>
        <p:spPr bwMode="auto">
          <a:xfrm>
            <a:off x="7459962" y="2881764"/>
            <a:ext cx="277320" cy="161583"/>
          </a:xfrm>
          <a:prstGeom prst="rect">
            <a:avLst/>
          </a:prstGeom>
          <a:noFill/>
          <a:ln w="9525">
            <a:noFill/>
            <a:miter lim="800000"/>
            <a:headEnd/>
            <a:tailEnd/>
          </a:ln>
        </p:spPr>
        <p:txBody>
          <a:bodyPr wrap="none" lIns="0" tIns="0" rIns="0" bIns="0">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r">
              <a:defRPr/>
            </a:pPr>
            <a:r>
              <a:rPr lang="en-US" altLang="cs-CZ" sz="1050" dirty="0">
                <a:solidFill>
                  <a:schemeClr val="accent5"/>
                </a:solidFill>
                <a:latin typeface="+mn-lt"/>
              </a:rPr>
              <a:t>PSA</a:t>
            </a:r>
          </a:p>
        </p:txBody>
      </p:sp>
      <p:sp>
        <p:nvSpPr>
          <p:cNvPr id="222239" name="Text Box 31">
            <a:extLst>
              <a:ext uri="{FF2B5EF4-FFF2-40B4-BE49-F238E27FC236}">
                <a16:creationId xmlns:a16="http://schemas.microsoft.com/office/drawing/2014/main" id="{0E8D1C78-FA43-4A92-92FE-2DE2D7D56E9A}"/>
              </a:ext>
            </a:extLst>
          </p:cNvPr>
          <p:cNvSpPr txBox="1">
            <a:spLocks noChangeArrowheads="1"/>
          </p:cNvSpPr>
          <p:nvPr/>
        </p:nvSpPr>
        <p:spPr bwMode="auto">
          <a:xfrm rot="10800000">
            <a:off x="6204623" y="2782105"/>
            <a:ext cx="346249" cy="1376339"/>
          </a:xfrm>
          <a:prstGeom prst="rect">
            <a:avLst/>
          </a:prstGeom>
          <a:noFill/>
          <a:ln>
            <a:noFill/>
          </a:ln>
          <a:effectLst>
            <a:prstShdw prst="shdw17" dist="17961" dir="2700000">
              <a:srgbClr val="934A2C"/>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1050" b="1" dirty="0">
                <a:solidFill>
                  <a:schemeClr val="accent5"/>
                </a:solidFill>
                <a:latin typeface="+mn-lt"/>
              </a:rPr>
              <a:t>Testosterone, ng/</a:t>
            </a:r>
            <a:r>
              <a:rPr lang="en-US" altLang="cs-CZ" sz="1050" b="1" dirty="0" err="1">
                <a:solidFill>
                  <a:schemeClr val="accent5"/>
                </a:solidFill>
                <a:latin typeface="+mn-lt"/>
              </a:rPr>
              <a:t>dL</a:t>
            </a:r>
            <a:endParaRPr lang="en-US" altLang="cs-CZ" sz="1050" b="1" dirty="0">
              <a:solidFill>
                <a:schemeClr val="accent5"/>
              </a:solidFill>
              <a:latin typeface="+mn-lt"/>
            </a:endParaRPr>
          </a:p>
        </p:txBody>
      </p:sp>
      <p:sp>
        <p:nvSpPr>
          <p:cNvPr id="222240" name="Text Box 32">
            <a:extLst>
              <a:ext uri="{FF2B5EF4-FFF2-40B4-BE49-F238E27FC236}">
                <a16:creationId xmlns:a16="http://schemas.microsoft.com/office/drawing/2014/main" id="{F6A2BF33-71BE-45C4-87AF-01B5D74D6ECF}"/>
              </a:ext>
            </a:extLst>
          </p:cNvPr>
          <p:cNvSpPr txBox="1">
            <a:spLocks noChangeArrowheads="1"/>
          </p:cNvSpPr>
          <p:nvPr/>
        </p:nvSpPr>
        <p:spPr bwMode="auto">
          <a:xfrm>
            <a:off x="9367630" y="3026585"/>
            <a:ext cx="346249" cy="882614"/>
          </a:xfrm>
          <a:prstGeom prst="rect">
            <a:avLst/>
          </a:prstGeom>
          <a:noFill/>
          <a:ln>
            <a:noFill/>
          </a:ln>
          <a:effectLst>
            <a:prstShdw prst="shdw17" dist="17961" dir="2700000">
              <a:srgbClr val="934A2C"/>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defRPr sz="4400">
                <a:solidFill>
                  <a:schemeClr val="tx1"/>
                </a:solidFill>
                <a:latin typeface="Times New Roman" panose="02020603050405020304" pitchFamily="18" charset="0"/>
                <a:ea typeface="MS PGothic" panose="020B0600070205080204" pitchFamily="34" charset="-128"/>
              </a:defRPr>
            </a:lvl1pPr>
            <a:lvl2pPr marL="742950" indent="-285750">
              <a:defRPr sz="4400">
                <a:solidFill>
                  <a:schemeClr val="tx1"/>
                </a:solidFill>
                <a:latin typeface="Times New Roman" panose="02020603050405020304" pitchFamily="18" charset="0"/>
                <a:ea typeface="MS PGothic" panose="020B0600070205080204" pitchFamily="34" charset="-128"/>
              </a:defRPr>
            </a:lvl2pPr>
            <a:lvl3pPr marL="1143000" indent="-228600">
              <a:defRPr sz="4400">
                <a:solidFill>
                  <a:schemeClr val="tx1"/>
                </a:solidFill>
                <a:latin typeface="Times New Roman" panose="02020603050405020304" pitchFamily="18" charset="0"/>
                <a:ea typeface="MS PGothic" panose="020B0600070205080204" pitchFamily="34" charset="-128"/>
              </a:defRPr>
            </a:lvl3pPr>
            <a:lvl4pPr marL="1600200" indent="-228600">
              <a:defRPr sz="4400">
                <a:solidFill>
                  <a:schemeClr val="tx1"/>
                </a:solidFill>
                <a:latin typeface="Times New Roman" panose="02020603050405020304" pitchFamily="18" charset="0"/>
                <a:ea typeface="MS PGothic" panose="020B0600070205080204" pitchFamily="34" charset="-128"/>
              </a:defRPr>
            </a:lvl4pPr>
            <a:lvl5pPr marL="2057400" indent="-228600">
              <a:defRPr sz="4400">
                <a:solidFill>
                  <a:schemeClr val="tx1"/>
                </a:solidFill>
                <a:latin typeface="Times New Roman" panose="02020603050405020304" pitchFamily="18" charset="0"/>
                <a:ea typeface="MS PGothic" panose="020B0600070205080204" pitchFamily="34" charset="-128"/>
              </a:defRPr>
            </a:lvl5pPr>
            <a:lvl6pPr marL="25146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6pPr>
            <a:lvl7pPr marL="29718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7pPr>
            <a:lvl8pPr marL="34290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8pPr>
            <a:lvl9pPr marL="3886200" indent="-228600" algn="r" eaLnBrk="0" fontAlgn="base" hangingPunct="0">
              <a:spcBef>
                <a:spcPct val="0"/>
              </a:spcBef>
              <a:spcAft>
                <a:spcPct val="0"/>
              </a:spcAft>
              <a:defRPr sz="4400">
                <a:solidFill>
                  <a:schemeClr val="tx1"/>
                </a:solidFill>
                <a:latin typeface="Times New Roman" panose="02020603050405020304" pitchFamily="18" charset="0"/>
                <a:ea typeface="MS PGothic" panose="020B0600070205080204" pitchFamily="34" charset="-128"/>
              </a:defRPr>
            </a:lvl9pPr>
          </a:lstStyle>
          <a:p>
            <a:pPr algn="ctr">
              <a:defRPr/>
            </a:pPr>
            <a:r>
              <a:rPr lang="en-US" altLang="cs-CZ" sz="1050" b="1" dirty="0">
                <a:solidFill>
                  <a:schemeClr val="accent5"/>
                </a:solidFill>
                <a:latin typeface="+mn-lt"/>
              </a:rPr>
              <a:t>PSA, ng/mL </a:t>
            </a:r>
          </a:p>
        </p:txBody>
      </p:sp>
      <p:sp>
        <p:nvSpPr>
          <p:cNvPr id="15393" name="Line 33">
            <a:extLst>
              <a:ext uri="{FF2B5EF4-FFF2-40B4-BE49-F238E27FC236}">
                <a16:creationId xmlns:a16="http://schemas.microsoft.com/office/drawing/2014/main" id="{19A6AB22-37BA-4479-9F5D-96672D98AA39}"/>
              </a:ext>
            </a:extLst>
          </p:cNvPr>
          <p:cNvSpPr>
            <a:spLocks noChangeShapeType="1"/>
          </p:cNvSpPr>
          <p:nvPr/>
        </p:nvSpPr>
        <p:spPr bwMode="gray">
          <a:xfrm>
            <a:off x="7178641" y="2763042"/>
            <a:ext cx="176212" cy="0"/>
          </a:xfrm>
          <a:prstGeom prst="line">
            <a:avLst/>
          </a:prstGeom>
          <a:noFill/>
          <a:ln w="38100">
            <a:solidFill>
              <a:srgbClr val="0A62BA"/>
            </a:solidFill>
            <a:round/>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94" name="Line 34">
            <a:extLst>
              <a:ext uri="{FF2B5EF4-FFF2-40B4-BE49-F238E27FC236}">
                <a16:creationId xmlns:a16="http://schemas.microsoft.com/office/drawing/2014/main" id="{818E41C8-3152-42E9-BF0E-4328F48E212A}"/>
              </a:ext>
            </a:extLst>
          </p:cNvPr>
          <p:cNvSpPr>
            <a:spLocks noChangeShapeType="1"/>
          </p:cNvSpPr>
          <p:nvPr/>
        </p:nvSpPr>
        <p:spPr bwMode="gray">
          <a:xfrm>
            <a:off x="7178641" y="2945605"/>
            <a:ext cx="176212" cy="0"/>
          </a:xfrm>
          <a:prstGeom prst="line">
            <a:avLst/>
          </a:prstGeom>
          <a:noFill/>
          <a:ln w="38100">
            <a:solidFill>
              <a:schemeClr val="accent3"/>
            </a:solidFill>
            <a:round/>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95" name="Rectangle 35">
            <a:extLst>
              <a:ext uri="{FF2B5EF4-FFF2-40B4-BE49-F238E27FC236}">
                <a16:creationId xmlns:a16="http://schemas.microsoft.com/office/drawing/2014/main" id="{A8D6A27C-31F1-4ACE-BA43-3599E4E461AE}"/>
              </a:ext>
            </a:extLst>
          </p:cNvPr>
          <p:cNvSpPr>
            <a:spLocks noChangeArrowheads="1"/>
          </p:cNvSpPr>
          <p:nvPr/>
        </p:nvSpPr>
        <p:spPr bwMode="auto">
          <a:xfrm>
            <a:off x="9163016" y="2342356"/>
            <a:ext cx="6350" cy="2281237"/>
          </a:xfrm>
          <a:prstGeom prst="rect">
            <a:avLst/>
          </a:prstGeom>
          <a:solidFill>
            <a:srgbClr val="FFFFFF"/>
          </a:solidFill>
          <a:ln w="19050">
            <a:solidFill>
              <a:schemeClr val="tx1"/>
            </a:solidFill>
            <a:bevel/>
            <a:headEnd/>
            <a:tailEnd/>
          </a:ln>
        </p:spPr>
        <p:txBody>
          <a:bodyPr/>
          <a:lstStyle/>
          <a:p>
            <a:pPr algn="r">
              <a:defRPr/>
            </a:pPr>
            <a:endParaRPr lang="en-US" sz="2100">
              <a:effectLst>
                <a:outerShdw blurRad="38100" dist="38100" dir="2700000" algn="tl">
                  <a:srgbClr val="000000">
                    <a:alpha val="43137"/>
                  </a:srgbClr>
                </a:outerShdw>
              </a:effectLst>
            </a:endParaRPr>
          </a:p>
        </p:txBody>
      </p:sp>
      <p:sp>
        <p:nvSpPr>
          <p:cNvPr id="15396" name="Freeform 36">
            <a:extLst>
              <a:ext uri="{FF2B5EF4-FFF2-40B4-BE49-F238E27FC236}">
                <a16:creationId xmlns:a16="http://schemas.microsoft.com/office/drawing/2014/main" id="{6921A017-77BB-4061-8438-67150C7D2C66}"/>
              </a:ext>
            </a:extLst>
          </p:cNvPr>
          <p:cNvSpPr>
            <a:spLocks noEditPoints="1"/>
          </p:cNvSpPr>
          <p:nvPr/>
        </p:nvSpPr>
        <p:spPr bwMode="auto">
          <a:xfrm>
            <a:off x="9164604" y="2342356"/>
            <a:ext cx="30163" cy="2287587"/>
          </a:xfrm>
          <a:custGeom>
            <a:avLst/>
            <a:gdLst>
              <a:gd name="T0" fmla="*/ 0 w 22"/>
              <a:gd name="T1" fmla="*/ 2147483647 h 1267"/>
              <a:gd name="T2" fmla="*/ 71593547 w 22"/>
              <a:gd name="T3" fmla="*/ 2147483647 h 1267"/>
              <a:gd name="T4" fmla="*/ 71593547 w 22"/>
              <a:gd name="T5" fmla="*/ 2147483647 h 1267"/>
              <a:gd name="T6" fmla="*/ 0 w 22"/>
              <a:gd name="T7" fmla="*/ 2147483647 h 1267"/>
              <a:gd name="T8" fmla="*/ 0 w 22"/>
              <a:gd name="T9" fmla="*/ 2147483647 h 1267"/>
              <a:gd name="T10" fmla="*/ 0 w 22"/>
              <a:gd name="T11" fmla="*/ 2147483647 h 1267"/>
              <a:gd name="T12" fmla="*/ 71593547 w 22"/>
              <a:gd name="T13" fmla="*/ 2147483647 h 1267"/>
              <a:gd name="T14" fmla="*/ 71593547 w 22"/>
              <a:gd name="T15" fmla="*/ 2147483647 h 1267"/>
              <a:gd name="T16" fmla="*/ 0 w 22"/>
              <a:gd name="T17" fmla="*/ 2147483647 h 1267"/>
              <a:gd name="T18" fmla="*/ 0 w 22"/>
              <a:gd name="T19" fmla="*/ 2147483647 h 1267"/>
              <a:gd name="T20" fmla="*/ 0 w 22"/>
              <a:gd name="T21" fmla="*/ 2147483647 h 1267"/>
              <a:gd name="T22" fmla="*/ 71593547 w 22"/>
              <a:gd name="T23" fmla="*/ 2147483647 h 1267"/>
              <a:gd name="T24" fmla="*/ 71593547 w 22"/>
              <a:gd name="T25" fmla="*/ 2147483647 h 1267"/>
              <a:gd name="T26" fmla="*/ 0 w 22"/>
              <a:gd name="T27" fmla="*/ 2147483647 h 1267"/>
              <a:gd name="T28" fmla="*/ 0 w 22"/>
              <a:gd name="T29" fmla="*/ 2147483647 h 1267"/>
              <a:gd name="T30" fmla="*/ 0 w 22"/>
              <a:gd name="T31" fmla="*/ 2147483647 h 1267"/>
              <a:gd name="T32" fmla="*/ 71593547 w 22"/>
              <a:gd name="T33" fmla="*/ 2147483647 h 1267"/>
              <a:gd name="T34" fmla="*/ 71593547 w 22"/>
              <a:gd name="T35" fmla="*/ 2147483647 h 1267"/>
              <a:gd name="T36" fmla="*/ 0 w 22"/>
              <a:gd name="T37" fmla="*/ 2147483647 h 1267"/>
              <a:gd name="T38" fmla="*/ 0 w 22"/>
              <a:gd name="T39" fmla="*/ 2147483647 h 1267"/>
              <a:gd name="T40" fmla="*/ 0 w 22"/>
              <a:gd name="T41" fmla="*/ 1473040858 h 1267"/>
              <a:gd name="T42" fmla="*/ 71593547 w 22"/>
              <a:gd name="T43" fmla="*/ 1473040858 h 1267"/>
              <a:gd name="T44" fmla="*/ 71593547 w 22"/>
              <a:gd name="T45" fmla="*/ 1502037847 h 1267"/>
              <a:gd name="T46" fmla="*/ 0 w 22"/>
              <a:gd name="T47" fmla="*/ 1502037847 h 1267"/>
              <a:gd name="T48" fmla="*/ 0 w 22"/>
              <a:gd name="T49" fmla="*/ 1473040858 h 1267"/>
              <a:gd name="T50" fmla="*/ 0 w 22"/>
              <a:gd name="T51" fmla="*/ 0 h 1267"/>
              <a:gd name="T52" fmla="*/ 71593547 w 22"/>
              <a:gd name="T53" fmla="*/ 0 h 1267"/>
              <a:gd name="T54" fmla="*/ 71593547 w 22"/>
              <a:gd name="T55" fmla="*/ 28996998 h 1267"/>
              <a:gd name="T56" fmla="*/ 0 w 22"/>
              <a:gd name="T57" fmla="*/ 28996998 h 1267"/>
              <a:gd name="T58" fmla="*/ 0 w 22"/>
              <a:gd name="T59" fmla="*/ 0 h 12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2"/>
              <a:gd name="T91" fmla="*/ 0 h 1267"/>
              <a:gd name="T92" fmla="*/ 22 w 22"/>
              <a:gd name="T93" fmla="*/ 1267 h 126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2" h="1267">
                <a:moveTo>
                  <a:pt x="0" y="1263"/>
                </a:moveTo>
                <a:lnTo>
                  <a:pt x="22" y="1263"/>
                </a:lnTo>
                <a:lnTo>
                  <a:pt x="22" y="1267"/>
                </a:lnTo>
                <a:lnTo>
                  <a:pt x="0" y="1267"/>
                </a:lnTo>
                <a:lnTo>
                  <a:pt x="0" y="1263"/>
                </a:lnTo>
                <a:close/>
                <a:moveTo>
                  <a:pt x="0" y="1009"/>
                </a:moveTo>
                <a:lnTo>
                  <a:pt x="22" y="1009"/>
                </a:lnTo>
                <a:lnTo>
                  <a:pt x="22" y="1013"/>
                </a:lnTo>
                <a:lnTo>
                  <a:pt x="0" y="1013"/>
                </a:lnTo>
                <a:lnTo>
                  <a:pt x="0" y="1009"/>
                </a:lnTo>
                <a:close/>
                <a:moveTo>
                  <a:pt x="0" y="759"/>
                </a:moveTo>
                <a:lnTo>
                  <a:pt x="22" y="759"/>
                </a:lnTo>
                <a:lnTo>
                  <a:pt x="22" y="763"/>
                </a:lnTo>
                <a:lnTo>
                  <a:pt x="0" y="763"/>
                </a:lnTo>
                <a:lnTo>
                  <a:pt x="0" y="759"/>
                </a:lnTo>
                <a:close/>
                <a:moveTo>
                  <a:pt x="0" y="504"/>
                </a:moveTo>
                <a:lnTo>
                  <a:pt x="22" y="504"/>
                </a:lnTo>
                <a:lnTo>
                  <a:pt x="22" y="509"/>
                </a:lnTo>
                <a:lnTo>
                  <a:pt x="0" y="509"/>
                </a:lnTo>
                <a:lnTo>
                  <a:pt x="0" y="504"/>
                </a:lnTo>
                <a:close/>
                <a:moveTo>
                  <a:pt x="0" y="254"/>
                </a:moveTo>
                <a:lnTo>
                  <a:pt x="22" y="254"/>
                </a:lnTo>
                <a:lnTo>
                  <a:pt x="22" y="259"/>
                </a:lnTo>
                <a:lnTo>
                  <a:pt x="0" y="259"/>
                </a:lnTo>
                <a:lnTo>
                  <a:pt x="0" y="254"/>
                </a:lnTo>
                <a:close/>
                <a:moveTo>
                  <a:pt x="0" y="0"/>
                </a:moveTo>
                <a:lnTo>
                  <a:pt x="22" y="0"/>
                </a:lnTo>
                <a:lnTo>
                  <a:pt x="22" y="5"/>
                </a:lnTo>
                <a:lnTo>
                  <a:pt x="0" y="5"/>
                </a:lnTo>
                <a:lnTo>
                  <a:pt x="0" y="0"/>
                </a:lnTo>
                <a:close/>
              </a:path>
            </a:pathLst>
          </a:custGeom>
          <a:solidFill>
            <a:srgbClr val="FFFFFF"/>
          </a:solidFill>
          <a:ln w="19050" cap="flat" cmpd="sng">
            <a:solidFill>
              <a:schemeClr val="tx1"/>
            </a:solidFill>
            <a:prstDash val="solid"/>
            <a:bevel/>
            <a:headEnd/>
            <a:tailEnd/>
          </a:ln>
        </p:spPr>
        <p:txBody>
          <a:bodyPr/>
          <a:lstStyle/>
          <a:p>
            <a:pPr algn="r">
              <a:defRPr/>
            </a:pPr>
            <a:endParaRPr lang="en-US" sz="210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176" y="338866"/>
            <a:ext cx="11155680" cy="564858"/>
          </a:xfrm>
        </p:spPr>
        <p:txBody>
          <a:bodyPr>
            <a:noAutofit/>
          </a:bodyPr>
          <a:lstStyle/>
          <a:p>
            <a:pPr algn="ctr"/>
            <a:r>
              <a:rPr lang="en-US" sz="3200" dirty="0">
                <a:solidFill>
                  <a:srgbClr val="000000"/>
                </a:solidFill>
              </a:rPr>
              <a:t>Saturation model: near-castrate and greater T levels have little or no effect on </a:t>
            </a:r>
            <a:r>
              <a:rPr lang="en-US" sz="3200" dirty="0" err="1">
                <a:solidFill>
                  <a:srgbClr val="000000"/>
                </a:solidFill>
              </a:rPr>
              <a:t>PCa</a:t>
            </a:r>
            <a:r>
              <a:rPr lang="en-US" sz="3200" dirty="0">
                <a:solidFill>
                  <a:srgbClr val="000000"/>
                </a:solidFill>
              </a:rPr>
              <a:t> growth</a:t>
            </a:r>
          </a:p>
        </p:txBody>
      </p:sp>
      <p:sp>
        <p:nvSpPr>
          <p:cNvPr id="4" name="TextBox 3"/>
          <p:cNvSpPr txBox="1"/>
          <p:nvPr/>
        </p:nvSpPr>
        <p:spPr>
          <a:xfrm>
            <a:off x="1824182" y="3598232"/>
            <a:ext cx="1846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6EAB"/>
              </a:solidFill>
              <a:effectLst/>
              <a:uLnTx/>
              <a:uFillTx/>
              <a:latin typeface="Arial"/>
              <a:ea typeface="+mn-ea"/>
              <a:cs typeface="+mn-cs"/>
            </a:endParaRPr>
          </a:p>
        </p:txBody>
      </p:sp>
      <p:sp>
        <p:nvSpPr>
          <p:cNvPr id="5" name="TextBox 4"/>
          <p:cNvSpPr txBox="1"/>
          <p:nvPr/>
        </p:nvSpPr>
        <p:spPr>
          <a:xfrm>
            <a:off x="444332" y="1355255"/>
            <a:ext cx="557242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0000"/>
                </a:solidFill>
                <a:effectLst/>
                <a:uLnTx/>
                <a:uFillTx/>
                <a:latin typeface="Poppins Light"/>
                <a:ea typeface="+mn-ea"/>
                <a:cs typeface="+mn-cs"/>
              </a:rPr>
              <a:t>Proposed saturation model for relationship between </a:t>
            </a:r>
            <a:r>
              <a:rPr kumimoji="0" lang="en-GB" sz="1200" b="1" i="0" u="none" strike="noStrike" kern="1200" cap="none" spc="0" normalizeH="0" baseline="0" noProof="0" dirty="0" err="1">
                <a:ln>
                  <a:noFill/>
                </a:ln>
                <a:solidFill>
                  <a:srgbClr val="000000"/>
                </a:solidFill>
                <a:effectLst/>
                <a:uLnTx/>
                <a:uFillTx/>
                <a:latin typeface="Poppins Light"/>
                <a:ea typeface="+mn-ea"/>
                <a:cs typeface="+mn-cs"/>
              </a:rPr>
              <a:t>PCa</a:t>
            </a:r>
            <a:r>
              <a:rPr kumimoji="0" lang="en-GB" sz="1200" b="1" i="0" u="none" strike="noStrike" kern="1200" cap="none" spc="0" normalizeH="0" baseline="0" noProof="0" dirty="0">
                <a:ln>
                  <a:noFill/>
                </a:ln>
                <a:solidFill>
                  <a:srgbClr val="000000"/>
                </a:solidFill>
                <a:effectLst/>
                <a:uLnTx/>
                <a:uFillTx/>
                <a:latin typeface="Poppins Light"/>
                <a:ea typeface="+mn-ea"/>
                <a:cs typeface="+mn-cs"/>
              </a:rPr>
              <a:t> growth and serum T concentration</a:t>
            </a:r>
            <a:r>
              <a:rPr kumimoji="0" lang="en-GB" sz="1200" b="1" i="0" u="none" strike="noStrike" kern="1200" cap="none" spc="0" normalizeH="0" baseline="30000" noProof="0" dirty="0">
                <a:ln>
                  <a:noFill/>
                </a:ln>
                <a:solidFill>
                  <a:srgbClr val="000000"/>
                </a:solidFill>
                <a:effectLst/>
                <a:uLnTx/>
                <a:uFillTx/>
                <a:latin typeface="Poppins Light"/>
                <a:ea typeface="+mn-ea"/>
                <a:cs typeface="+mn-cs"/>
              </a:rPr>
              <a:t>1,2</a:t>
            </a:r>
          </a:p>
        </p:txBody>
      </p:sp>
      <p:sp>
        <p:nvSpPr>
          <p:cNvPr id="7" name="Text Placeholder 3"/>
          <p:cNvSpPr txBox="1">
            <a:spLocks/>
          </p:cNvSpPr>
          <p:nvPr/>
        </p:nvSpPr>
        <p:spPr>
          <a:xfrm>
            <a:off x="1596921" y="5958808"/>
            <a:ext cx="8229600" cy="308460"/>
          </a:xfrm>
          <a:prstGeom prst="rect">
            <a:avLst/>
          </a:prstGeom>
        </p:spPr>
        <p:txBody>
          <a:bodyPr vert="horz" lIns="91440" tIns="45720" rIns="91440" bIns="45720" rtlCol="0" anchor="b">
            <a:noAutofit/>
          </a:bodyPr>
          <a:lstStyle>
            <a:lvl1pPr marL="342900" indent="-342900" algn="l" defTabSz="457200" rtl="0" eaLnBrk="1" latinLnBrk="0" hangingPunct="1">
              <a:spcBef>
                <a:spcPct val="20000"/>
              </a:spcBef>
              <a:buClr>
                <a:schemeClr val="tx2"/>
              </a:buClr>
              <a:buFont typeface="Arial"/>
              <a:buNone/>
              <a:defRPr sz="1200" kern="1200">
                <a:solidFill>
                  <a:srgbClr val="333333"/>
                </a:solidFill>
                <a:latin typeface="Calibri"/>
                <a:ea typeface="+mn-ea"/>
                <a:cs typeface="+mn-cs"/>
              </a:defRPr>
            </a:lvl1pPr>
            <a:lvl2pPr marL="742950" indent="-285750" algn="l" defTabSz="457200" rtl="0" eaLnBrk="1" latinLnBrk="0" hangingPunct="1">
              <a:spcBef>
                <a:spcPct val="20000"/>
              </a:spcBef>
              <a:buClr>
                <a:schemeClr val="tx2"/>
              </a:buClr>
              <a:buFont typeface="Arial"/>
              <a:buChar char="–"/>
              <a:defRPr sz="1200" kern="1200">
                <a:solidFill>
                  <a:schemeClr val="tx2"/>
                </a:solidFill>
                <a:latin typeface="Calibri"/>
                <a:ea typeface="+mn-ea"/>
                <a:cs typeface="+mn-cs"/>
              </a:defRPr>
            </a:lvl2pPr>
            <a:lvl3pPr marL="1143000" indent="-228600" algn="l" defTabSz="457200" rtl="0" eaLnBrk="1" latinLnBrk="0" hangingPunct="1">
              <a:spcBef>
                <a:spcPct val="20000"/>
              </a:spcBef>
              <a:buClr>
                <a:schemeClr val="tx2"/>
              </a:buClr>
              <a:buFont typeface="Arial"/>
              <a:buChar char="•"/>
              <a:defRPr sz="1200" kern="1200">
                <a:solidFill>
                  <a:schemeClr val="tx2"/>
                </a:solidFill>
                <a:latin typeface="Calibri"/>
                <a:ea typeface="+mn-ea"/>
                <a:cs typeface="+mn-cs"/>
              </a:defRPr>
            </a:lvl3pPr>
            <a:lvl4pPr marL="1600200" indent="-228600" algn="l" defTabSz="457200" rtl="0" eaLnBrk="1" latinLnBrk="0" hangingPunct="1">
              <a:spcBef>
                <a:spcPct val="20000"/>
              </a:spcBef>
              <a:buClr>
                <a:schemeClr val="tx2"/>
              </a:buClr>
              <a:buFont typeface="Arial"/>
              <a:buChar char="–"/>
              <a:defRPr sz="1200" kern="1200">
                <a:solidFill>
                  <a:schemeClr val="tx2"/>
                </a:solidFill>
                <a:latin typeface="Calibri"/>
                <a:ea typeface="+mn-ea"/>
                <a:cs typeface="+mn-cs"/>
              </a:defRPr>
            </a:lvl4pPr>
            <a:lvl5pPr marL="2057400" indent="-228600" algn="l" defTabSz="457200" rtl="0" eaLnBrk="1" latinLnBrk="0" hangingPunct="1">
              <a:spcBef>
                <a:spcPct val="20000"/>
              </a:spcBef>
              <a:buClr>
                <a:schemeClr val="tx2"/>
              </a:buClr>
              <a:buFont typeface="Arial"/>
              <a:buChar char="»"/>
              <a:defRPr sz="1200" kern="1200">
                <a:solidFill>
                  <a:schemeClr val="tx2"/>
                </a:solidFill>
                <a:latin typeface="Calibr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
                <a:srgbClr val="58595B"/>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mn-cs"/>
              </a:rPr>
              <a:t>1. Morgentaler A </a:t>
            </a:r>
            <a:r>
              <a:rPr kumimoji="0" lang="en-GB" sz="1000" b="0" i="1" u="none" strike="noStrike" kern="1200" cap="none" spc="0" normalizeH="0" baseline="0" noProof="0" dirty="0">
                <a:ln>
                  <a:noFill/>
                </a:ln>
                <a:solidFill>
                  <a:srgbClr val="000000"/>
                </a:solidFill>
                <a:effectLst/>
                <a:uLnTx/>
                <a:uFillTx/>
                <a:latin typeface="Poppins Light"/>
                <a:ea typeface="+mn-ea"/>
                <a:cs typeface="+mn-cs"/>
              </a:rPr>
              <a:t>et al. Asian J </a:t>
            </a:r>
            <a:r>
              <a:rPr kumimoji="0" lang="en-GB" sz="1000" b="0" i="1" u="none" strike="noStrike" kern="1200" cap="none" spc="0" normalizeH="0" baseline="0" noProof="0" dirty="0" err="1">
                <a:ln>
                  <a:noFill/>
                </a:ln>
                <a:solidFill>
                  <a:srgbClr val="000000"/>
                </a:solidFill>
                <a:effectLst/>
                <a:uLnTx/>
                <a:uFillTx/>
                <a:latin typeface="Poppins Light"/>
                <a:ea typeface="+mn-ea"/>
                <a:cs typeface="+mn-cs"/>
              </a:rPr>
              <a:t>Androl</a:t>
            </a:r>
            <a:r>
              <a:rPr kumimoji="0" lang="en-GB" sz="1000" b="0" i="1" u="none" strike="noStrike" kern="1200" cap="none" spc="0" normalizeH="0" baseline="0" noProof="0" dirty="0">
                <a:ln>
                  <a:noFill/>
                </a:ln>
                <a:solidFill>
                  <a:srgbClr val="000000"/>
                </a:solidFill>
                <a:effectLst/>
                <a:uLnTx/>
                <a:uFillTx/>
                <a:latin typeface="Poppins Light"/>
                <a:ea typeface="+mn-ea"/>
                <a:cs typeface="+mn-cs"/>
              </a:rPr>
              <a:t> </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2015; 17: 206–11; </a:t>
            </a:r>
          </a:p>
          <a:p>
            <a:pPr marL="0" marR="0" lvl="0" indent="0" algn="l" defTabSz="457200" rtl="0" eaLnBrk="1" fontAlgn="auto" latinLnBrk="0" hangingPunct="1">
              <a:lnSpc>
                <a:spcPct val="100000"/>
              </a:lnSpc>
              <a:spcBef>
                <a:spcPct val="20000"/>
              </a:spcBef>
              <a:spcAft>
                <a:spcPts val="0"/>
              </a:spcAft>
              <a:buClr>
                <a:srgbClr val="58595B"/>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mn-cs"/>
              </a:rPr>
              <a:t>2. Morgentaler A </a:t>
            </a:r>
            <a:r>
              <a:rPr kumimoji="0" lang="en-GB" sz="1000" b="0" i="1" u="none" strike="noStrike" kern="1200" cap="none" spc="0" normalizeH="0" baseline="0" noProof="0" dirty="0">
                <a:ln>
                  <a:noFill/>
                </a:ln>
                <a:solidFill>
                  <a:srgbClr val="000000"/>
                </a:solidFill>
                <a:effectLst/>
                <a:uLnTx/>
                <a:uFillTx/>
                <a:latin typeface="Poppins Light"/>
                <a:ea typeface="+mn-ea"/>
                <a:cs typeface="+mn-cs"/>
              </a:rPr>
              <a:t>et al. </a:t>
            </a:r>
            <a:r>
              <a:rPr kumimoji="0" lang="en-GB" sz="1000" b="0" i="1" u="none" strike="noStrike" kern="1200" cap="none" spc="0" normalizeH="0" baseline="0" noProof="0" dirty="0" err="1">
                <a:ln>
                  <a:noFill/>
                </a:ln>
                <a:solidFill>
                  <a:srgbClr val="000000"/>
                </a:solidFill>
                <a:effectLst/>
                <a:uLnTx/>
                <a:uFillTx/>
                <a:latin typeface="Poppins Light"/>
                <a:ea typeface="+mn-ea"/>
                <a:cs typeface="+mn-cs"/>
              </a:rPr>
              <a:t>Eur</a:t>
            </a:r>
            <a:r>
              <a:rPr kumimoji="0" lang="en-GB" sz="1000" b="0" i="1" u="none" strike="noStrike" kern="1200" cap="none" spc="0" normalizeH="0" baseline="0" noProof="0" dirty="0">
                <a:ln>
                  <a:noFill/>
                </a:ln>
                <a:solidFill>
                  <a:srgbClr val="000000"/>
                </a:solidFill>
                <a:effectLst/>
                <a:uLnTx/>
                <a:uFillTx/>
                <a:latin typeface="Poppins Light"/>
                <a:ea typeface="+mn-ea"/>
                <a:cs typeface="+mn-cs"/>
              </a:rPr>
              <a:t> </a:t>
            </a:r>
            <a:r>
              <a:rPr kumimoji="0" lang="en-GB" sz="1000" b="0" i="1" u="none" strike="noStrike" kern="1200" cap="none" spc="0" normalizeH="0" baseline="0" noProof="0" dirty="0" err="1">
                <a:ln>
                  <a:noFill/>
                </a:ln>
                <a:solidFill>
                  <a:srgbClr val="000000"/>
                </a:solidFill>
                <a:effectLst/>
                <a:uLnTx/>
                <a:uFillTx/>
                <a:latin typeface="Poppins Light"/>
                <a:ea typeface="+mn-ea"/>
                <a:cs typeface="+mn-cs"/>
              </a:rPr>
              <a:t>Urol</a:t>
            </a:r>
            <a:r>
              <a:rPr kumimoji="0" lang="en-GB" sz="1000" b="0" i="1" u="none" strike="noStrike" kern="1200" cap="none" spc="0" normalizeH="0" baseline="0" noProof="0" dirty="0">
                <a:ln>
                  <a:noFill/>
                </a:ln>
                <a:solidFill>
                  <a:srgbClr val="000000"/>
                </a:solidFill>
                <a:effectLst/>
                <a:uLnTx/>
                <a:uFillTx/>
                <a:latin typeface="Poppins Light"/>
                <a:ea typeface="+mn-ea"/>
                <a:cs typeface="+mn-cs"/>
              </a:rPr>
              <a:t> </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2009; 55: 310–21</a:t>
            </a:r>
            <a:r>
              <a:rPr kumimoji="0" lang="en-SG" sz="1000" b="0" i="0" u="none" strike="noStrike" kern="1200" cap="none" spc="0" normalizeH="0" baseline="0" noProof="0" dirty="0">
                <a:ln>
                  <a:noFill/>
                </a:ln>
                <a:solidFill>
                  <a:srgbClr val="000000"/>
                </a:solidFill>
                <a:effectLst/>
                <a:uLnTx/>
                <a:uFillTx/>
                <a:latin typeface="Poppins Light"/>
                <a:ea typeface="+mn-ea"/>
                <a:cs typeface="+mn-cs"/>
              </a:rPr>
              <a:t>.</a:t>
            </a:r>
            <a:endParaRPr kumimoji="0" lang="en-GB" sz="1000" b="0"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8" name="TextBox 7"/>
          <p:cNvSpPr txBox="1"/>
          <p:nvPr/>
        </p:nvSpPr>
        <p:spPr>
          <a:xfrm>
            <a:off x="6096000" y="1847266"/>
            <a:ext cx="5087112" cy="2669962"/>
          </a:xfrm>
          <a:prstGeom prst="rect">
            <a:avLst/>
          </a:prstGeom>
          <a:noFill/>
        </p:spPr>
        <p:txBody>
          <a:bodyPr wrap="square" rtlCol="0">
            <a:spAutoFit/>
          </a:bodyPr>
          <a:lstStyle/>
          <a:p>
            <a:pPr marL="182563" marR="0" lvl="0" indent="-182563"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GB" sz="1400" b="0" i="1" u="sng" strike="noStrike" kern="1200" cap="none" spc="0" normalizeH="0" baseline="0" noProof="0" dirty="0">
                <a:ln>
                  <a:noFill/>
                </a:ln>
                <a:solidFill>
                  <a:srgbClr val="000000"/>
                </a:solidFill>
                <a:effectLst/>
                <a:uLnTx/>
                <a:uFillTx/>
                <a:latin typeface="Poppins Light"/>
                <a:ea typeface="+mn-ea"/>
                <a:cs typeface="+mn-cs"/>
              </a:rPr>
              <a:t>Curves a, b</a:t>
            </a:r>
            <a:br>
              <a:rPr kumimoji="0" lang="en-GB" sz="1400" b="0" i="1" u="sng" strike="noStrike" kern="1200" cap="none" spc="0" normalizeH="0" baseline="0" noProof="0" dirty="0">
                <a:ln>
                  <a:noFill/>
                </a:ln>
                <a:solidFill>
                  <a:srgbClr val="000000"/>
                </a:solidFill>
                <a:effectLst/>
                <a:uLnTx/>
                <a:uFillTx/>
                <a:latin typeface="Poppins Light"/>
                <a:ea typeface="+mn-ea"/>
                <a:cs typeface="+mn-cs"/>
              </a:rPr>
            </a:br>
            <a:r>
              <a:rPr kumimoji="0" lang="en-GB" sz="1400" b="0" i="0" u="none" strike="noStrike" kern="1200" cap="none" spc="0" normalizeH="0" baseline="0" noProof="0" dirty="0">
                <a:ln>
                  <a:noFill/>
                </a:ln>
                <a:solidFill>
                  <a:srgbClr val="000000"/>
                </a:solidFill>
                <a:effectLst/>
                <a:uLnTx/>
                <a:uFillTx/>
                <a:latin typeface="Poppins Light"/>
                <a:ea typeface="+mn-ea"/>
                <a:cs typeface="+mn-cs"/>
              </a:rPr>
              <a:t>The traditional belief that a higher T concentration causes increasing rates of </a:t>
            </a:r>
            <a:r>
              <a:rPr kumimoji="0" lang="en-GB" sz="1400" b="0" i="0" u="none" strike="noStrike" kern="1200" cap="none" spc="0" normalizeH="0" baseline="0" noProof="0" dirty="0" err="1">
                <a:ln>
                  <a:noFill/>
                </a:ln>
                <a:solidFill>
                  <a:srgbClr val="000000"/>
                </a:solidFill>
                <a:effectLst/>
                <a:uLnTx/>
                <a:uFillTx/>
                <a:latin typeface="Poppins Light"/>
                <a:ea typeface="+mn-ea"/>
                <a:cs typeface="+mn-cs"/>
              </a:rPr>
              <a:t>PCa</a:t>
            </a:r>
            <a:r>
              <a:rPr kumimoji="0" lang="en-GB" sz="1400" b="0" i="0" u="none" strike="noStrike" kern="1200" cap="none" spc="0" normalizeH="0" baseline="0" noProof="0" dirty="0">
                <a:ln>
                  <a:noFill/>
                </a:ln>
                <a:solidFill>
                  <a:srgbClr val="000000"/>
                </a:solidFill>
                <a:effectLst/>
                <a:uLnTx/>
                <a:uFillTx/>
                <a:latin typeface="Poppins Light"/>
                <a:ea typeface="+mn-ea"/>
                <a:cs typeface="+mn-cs"/>
              </a:rPr>
              <a:t> growth (curves a and b) has been challenged</a:t>
            </a:r>
            <a:r>
              <a:rPr kumimoji="0" lang="en-GB" sz="1400" b="0" i="0" u="none" strike="noStrike" kern="1200" cap="none" spc="0" normalizeH="0" baseline="30000" noProof="0" dirty="0">
                <a:ln>
                  <a:noFill/>
                </a:ln>
                <a:solidFill>
                  <a:srgbClr val="000000"/>
                </a:solidFill>
                <a:effectLst/>
                <a:uLnTx/>
                <a:uFillTx/>
                <a:latin typeface="Poppins Light"/>
                <a:ea typeface="+mn-ea"/>
                <a:cs typeface="+mn-cs"/>
              </a:rPr>
              <a:t>2 </a:t>
            </a:r>
          </a:p>
          <a:p>
            <a:pPr marL="182563" marR="0" lvl="0" indent="-182563"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GB" sz="1400" b="0" i="1" u="sng" strike="noStrike" kern="1200" cap="none" spc="0" normalizeH="0" baseline="0" noProof="0" dirty="0">
                <a:ln>
                  <a:noFill/>
                </a:ln>
                <a:solidFill>
                  <a:srgbClr val="000000"/>
                </a:solidFill>
                <a:effectLst/>
                <a:uLnTx/>
                <a:uFillTx/>
                <a:latin typeface="Poppins Light"/>
                <a:ea typeface="+mn-ea"/>
                <a:cs typeface="+mn-cs"/>
              </a:rPr>
              <a:t>Curve c</a:t>
            </a:r>
            <a:br>
              <a:rPr kumimoji="0" lang="en-GB" sz="1400" b="0" i="0" u="none" strike="noStrike" kern="1200" cap="none" spc="0" normalizeH="0" baseline="0" noProof="0" dirty="0">
                <a:ln>
                  <a:noFill/>
                </a:ln>
                <a:solidFill>
                  <a:srgbClr val="000000"/>
                </a:solidFill>
                <a:effectLst/>
                <a:uLnTx/>
                <a:uFillTx/>
                <a:latin typeface="Poppins Light"/>
                <a:ea typeface="+mn-ea"/>
                <a:cs typeface="+mn-cs"/>
              </a:rPr>
            </a:br>
            <a:r>
              <a:rPr kumimoji="0" lang="en-GB" sz="1400" b="0" i="0" u="none" strike="noStrike" kern="1200" cap="none" spc="0" normalizeH="0" baseline="0" noProof="0" dirty="0">
                <a:ln>
                  <a:noFill/>
                </a:ln>
                <a:solidFill>
                  <a:srgbClr val="000000"/>
                </a:solidFill>
                <a:effectLst/>
                <a:uLnTx/>
                <a:uFillTx/>
                <a:latin typeface="Poppins Light"/>
                <a:ea typeface="+mn-ea"/>
                <a:cs typeface="+mn-cs"/>
              </a:rPr>
              <a:t>The Saturation Model describes a steep T-dependent curve for </a:t>
            </a:r>
            <a:r>
              <a:rPr kumimoji="0" lang="en-GB" sz="1400" b="0" i="0" u="none" strike="noStrike" kern="1200" cap="none" spc="0" normalizeH="0" baseline="0" noProof="0" dirty="0" err="1">
                <a:ln>
                  <a:noFill/>
                </a:ln>
                <a:solidFill>
                  <a:srgbClr val="000000"/>
                </a:solidFill>
                <a:effectLst/>
                <a:uLnTx/>
                <a:uFillTx/>
                <a:latin typeface="Poppins Light"/>
                <a:ea typeface="+mn-ea"/>
                <a:cs typeface="+mn-cs"/>
              </a:rPr>
              <a:t>PCa</a:t>
            </a:r>
            <a:r>
              <a:rPr kumimoji="0" lang="en-GB" sz="1400" b="0" i="0" u="none" strike="noStrike" kern="1200" cap="none" spc="0" normalizeH="0" baseline="0" noProof="0" dirty="0">
                <a:ln>
                  <a:noFill/>
                </a:ln>
                <a:solidFill>
                  <a:srgbClr val="000000"/>
                </a:solidFill>
                <a:effectLst/>
                <a:uLnTx/>
                <a:uFillTx/>
                <a:latin typeface="Poppins Light"/>
                <a:ea typeface="+mn-ea"/>
                <a:cs typeface="+mn-cs"/>
              </a:rPr>
              <a:t> growth at T-concentrations at or below the near-castrate range, yet little or no further growth above this concentration</a:t>
            </a:r>
            <a:r>
              <a:rPr kumimoji="0" lang="en-GB" sz="1400" b="0" i="0" u="none" strike="noStrike" kern="1200" cap="none" spc="0" normalizeH="0" baseline="30000" noProof="0" dirty="0">
                <a:ln>
                  <a:noFill/>
                </a:ln>
                <a:solidFill>
                  <a:srgbClr val="000000"/>
                </a:solidFill>
                <a:effectLst/>
                <a:uLnTx/>
                <a:uFillTx/>
                <a:latin typeface="Poppins Light"/>
                <a:ea typeface="+mn-ea"/>
                <a:cs typeface="+mn-cs"/>
              </a:rPr>
              <a:t>1,2</a:t>
            </a:r>
          </a:p>
          <a:p>
            <a:pPr marL="639763" marR="0" lvl="1" indent="-182563"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Poppins Light"/>
                <a:ea typeface="+mn-ea"/>
                <a:cs typeface="+mn-cs"/>
              </a:rPr>
              <a:t>The proposed saturation model for the relationship between T and </a:t>
            </a:r>
            <a:r>
              <a:rPr kumimoji="0" lang="en-GB" sz="1100" b="0" i="0" u="none" strike="noStrike" kern="1200" cap="none" spc="0" normalizeH="0" baseline="0" noProof="0" dirty="0" err="1">
                <a:ln>
                  <a:noFill/>
                </a:ln>
                <a:solidFill>
                  <a:srgbClr val="000000"/>
                </a:solidFill>
                <a:effectLst/>
                <a:uLnTx/>
                <a:uFillTx/>
                <a:latin typeface="Poppins Light"/>
                <a:ea typeface="+mn-ea"/>
                <a:cs typeface="+mn-cs"/>
              </a:rPr>
              <a:t>PCa</a:t>
            </a:r>
            <a:r>
              <a:rPr kumimoji="0" lang="en-GB" sz="1100" b="0" i="0" u="none" strike="noStrike" kern="1200" cap="none" spc="0" normalizeH="0" baseline="0" noProof="0" dirty="0">
                <a:ln>
                  <a:noFill/>
                </a:ln>
                <a:solidFill>
                  <a:srgbClr val="000000"/>
                </a:solidFill>
                <a:effectLst/>
                <a:uLnTx/>
                <a:uFillTx/>
                <a:latin typeface="Poppins Light"/>
                <a:ea typeface="+mn-ea"/>
                <a:cs typeface="+mn-cs"/>
              </a:rPr>
              <a:t> (curve c) is consistent with that seen in many other biologic systems</a:t>
            </a:r>
            <a:r>
              <a:rPr kumimoji="0" lang="en-GB" sz="1100" b="0" i="0" u="none" strike="noStrike" kern="1200" cap="none" spc="0" normalizeH="0" baseline="30000" noProof="0" dirty="0">
                <a:ln>
                  <a:noFill/>
                </a:ln>
                <a:solidFill>
                  <a:srgbClr val="000000"/>
                </a:solidFill>
                <a:effectLst/>
                <a:uLnTx/>
                <a:uFillTx/>
                <a:latin typeface="Poppins Light"/>
                <a:ea typeface="+mn-ea"/>
                <a:cs typeface="+mn-cs"/>
              </a:rPr>
              <a:t>2</a:t>
            </a:r>
          </a:p>
        </p:txBody>
      </p:sp>
      <p:sp>
        <p:nvSpPr>
          <p:cNvPr id="6" name="TextBox 5"/>
          <p:cNvSpPr txBox="1"/>
          <p:nvPr/>
        </p:nvSpPr>
        <p:spPr>
          <a:xfrm>
            <a:off x="1596921" y="4907042"/>
            <a:ext cx="3267241"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mn-cs"/>
              </a:rPr>
              <a:t>Adapted from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Morgentaler</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10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2009 and 2015</a:t>
            </a:r>
            <a:r>
              <a:rPr kumimoji="0" lang="en-US" sz="1000" b="0" i="0" u="none" strike="noStrike" kern="1200" cap="none" spc="0" normalizeH="0" baseline="30000" noProof="0" dirty="0">
                <a:ln>
                  <a:noFill/>
                </a:ln>
                <a:solidFill>
                  <a:srgbClr val="000000"/>
                </a:solidFill>
                <a:effectLst/>
                <a:uLnTx/>
                <a:uFillTx/>
                <a:latin typeface="Poppins Light"/>
                <a:ea typeface="+mn-ea"/>
                <a:cs typeface="+mn-cs"/>
              </a:rPr>
              <a:t>1,2</a:t>
            </a:r>
            <a:endParaRPr kumimoji="0" lang="en-US" sz="1000" b="0" i="0" u="none" strike="noStrike" kern="1200" cap="none" spc="0" normalizeH="0" baseline="0" noProof="0" dirty="0">
              <a:ln>
                <a:noFill/>
              </a:ln>
              <a:solidFill>
                <a:srgbClr val="000000"/>
              </a:solidFill>
              <a:effectLst/>
              <a:uLnTx/>
              <a:uFillTx/>
              <a:latin typeface="Poppins Light"/>
              <a:ea typeface="+mn-ea"/>
              <a:cs typeface="+mn-cs"/>
            </a:endParaRPr>
          </a:p>
        </p:txBody>
      </p:sp>
      <p:pic>
        <p:nvPicPr>
          <p:cNvPr id="13" name="Picture 12">
            <a:extLst>
              <a:ext uri="{FF2B5EF4-FFF2-40B4-BE49-F238E27FC236}">
                <a16:creationId xmlns:a16="http://schemas.microsoft.com/office/drawing/2014/main" id="{AA342C97-2875-4215-90A1-24A3769E232D}"/>
              </a:ext>
            </a:extLst>
          </p:cNvPr>
          <p:cNvPicPr>
            <a:picLocks noChangeAspect="1"/>
          </p:cNvPicPr>
          <p:nvPr/>
        </p:nvPicPr>
        <p:blipFill>
          <a:blip r:embed="rId3"/>
          <a:stretch>
            <a:fillRect/>
          </a:stretch>
        </p:blipFill>
        <p:spPr>
          <a:xfrm>
            <a:off x="465638" y="1848192"/>
            <a:ext cx="5377378" cy="2974840"/>
          </a:xfrm>
          <a:prstGeom prst="rect">
            <a:avLst/>
          </a:prstGeom>
        </p:spPr>
      </p:pic>
    </p:spTree>
    <p:extLst>
      <p:ext uri="{BB962C8B-B14F-4D97-AF65-F5344CB8AC3E}">
        <p14:creationId xmlns:p14="http://schemas.microsoft.com/office/powerpoint/2010/main" val="2758067891"/>
      </p:ext>
    </p:extLst>
  </p:cSld>
  <p:clrMapOvr>
    <a:masterClrMapping/>
  </p:clrMapOvr>
</p:sld>
</file>

<file path=ppt/theme/theme1.xml><?xml version="1.0" encoding="utf-8"?>
<a:theme xmlns:a="http://schemas.openxmlformats.org/drawingml/2006/main" name="1_Office Theme">
  <a:themeElements>
    <a:clrScheme name="Besins MA Hub">
      <a:dk1>
        <a:srgbClr val="006EAB"/>
      </a:dk1>
      <a:lt1>
        <a:sysClr val="window" lastClr="FFFFFF"/>
      </a:lt1>
      <a:dk2>
        <a:srgbClr val="58595B"/>
      </a:dk2>
      <a:lt2>
        <a:srgbClr val="E7E6E6"/>
      </a:lt2>
      <a:accent1>
        <a:srgbClr val="1272AE"/>
      </a:accent1>
      <a:accent2>
        <a:srgbClr val="00A8E1"/>
      </a:accent2>
      <a:accent3>
        <a:srgbClr val="95D600"/>
      </a:accent3>
      <a:accent4>
        <a:srgbClr val="F0C846"/>
      </a:accent4>
      <a:accent5>
        <a:srgbClr val="000000"/>
      </a:accent5>
      <a:accent6>
        <a:srgbClr val="CCDCE2"/>
      </a:accent6>
      <a:hlink>
        <a:srgbClr val="006EAB"/>
      </a:hlink>
      <a:folHlink>
        <a:srgbClr val="00A8E1"/>
      </a:folHlink>
    </a:clrScheme>
    <a:fontScheme name="Custom 2">
      <a:majorFont>
        <a:latin typeface="Poppins Medium"/>
        <a:ea typeface=""/>
        <a:cs typeface=""/>
      </a:majorFont>
      <a:minorFont>
        <a:latin typeface="Poppi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sins_tmp.potx" id="{58CFAB49-F3C1-4BE9-BA6C-4FFE0344BB85}" vid="{711EA1BB-B068-4CB0-AFBC-DEF8CF7720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5C31388130E845B306F08280035E70" ma:contentTypeVersion="10" ma:contentTypeDescription="Create a new document." ma:contentTypeScope="" ma:versionID="7e7cc3e53a1c6c13768d61cee4c666df">
  <xsd:schema xmlns:xsd="http://www.w3.org/2001/XMLSchema" xmlns:xs="http://www.w3.org/2001/XMLSchema" xmlns:p="http://schemas.microsoft.com/office/2006/metadata/properties" xmlns:ns2="2bd39ed4-040d-4575-9ecd-51b09e17f4f6" targetNamespace="http://schemas.microsoft.com/office/2006/metadata/properties" ma:root="true" ma:fieldsID="e59c39555b5737b5f5563e59e9207369" ns2:_="">
    <xsd:import namespace="2bd39ed4-040d-4575-9ecd-51b09e17f4f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d39ed4-040d-4575-9ecd-51b09e17f4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3154A8-94F5-420B-901D-0502A057FE90}"/>
</file>

<file path=customXml/itemProps2.xml><?xml version="1.0" encoding="utf-8"?>
<ds:datastoreItem xmlns:ds="http://schemas.openxmlformats.org/officeDocument/2006/customXml" ds:itemID="{19AD99B9-E52C-4C7C-BFD7-F8A606469DD5}"/>
</file>

<file path=customXml/itemProps3.xml><?xml version="1.0" encoding="utf-8"?>
<ds:datastoreItem xmlns:ds="http://schemas.openxmlformats.org/officeDocument/2006/customXml" ds:itemID="{5792A902-EEC9-422D-8B7F-C21F06FA402C}"/>
</file>

<file path=docProps/app.xml><?xml version="1.0" encoding="utf-8"?>
<Properties xmlns="http://schemas.openxmlformats.org/officeDocument/2006/extended-properties" xmlns:vt="http://schemas.openxmlformats.org/officeDocument/2006/docPropsVTypes">
  <TotalTime>239</TotalTime>
  <Words>8114</Words>
  <Application>Microsoft Office PowerPoint</Application>
  <PresentationFormat>Widescreen</PresentationFormat>
  <Paragraphs>614</Paragraphs>
  <Slides>41</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Arial Narrow</vt:lpstr>
      <vt:lpstr>Calibri</vt:lpstr>
      <vt:lpstr>Poppins Light</vt:lpstr>
      <vt:lpstr>Poppins Medium</vt:lpstr>
      <vt:lpstr>Wingdings</vt:lpstr>
      <vt:lpstr>1_Office Theme</vt:lpstr>
      <vt:lpstr>Safety Considerations with Testosterone Therapy  (TTh)</vt:lpstr>
      <vt:lpstr>Contents</vt:lpstr>
      <vt:lpstr>Challenges and controversies of treating testosterone deficiency (TD) with testosterone therapy (TTh) </vt:lpstr>
      <vt:lpstr>Testosterone Therapy &amp;  Prostate Cancer (PCa)</vt:lpstr>
      <vt:lpstr>TESTOGEL® (testosterone) contraindications regarding PCa </vt:lpstr>
      <vt:lpstr>Historical perspective on testosterone and prostate cancer (1/2)</vt:lpstr>
      <vt:lpstr>Historical perspective on testosterone and prostate cancer (2/2)</vt:lpstr>
      <vt:lpstr>PSA at Supraphysiologic Levels of Testosterone</vt:lpstr>
      <vt:lpstr>Saturation model: near-castrate and greater T levels have little or no effect on PCa growth</vt:lpstr>
      <vt:lpstr>PowerPoint Presentation</vt:lpstr>
      <vt:lpstr>PowerPoint Presentation</vt:lpstr>
      <vt:lpstr>Safety Data – Mean PSA Levels (PADAM Study)</vt:lpstr>
      <vt:lpstr>The relationship between total testosterone (TT) and prostate cancer (PCa) is unclear</vt:lpstr>
      <vt:lpstr>Meta-analysis of 51 studies showed no significant effect on prostate outcomes (1 of 2)</vt:lpstr>
      <vt:lpstr>Meta-analysis of 51 studies showed no significant effect on prostate outcomes (2 of 2)</vt:lpstr>
      <vt:lpstr>A more recent meta-analysis (2014) of 22 RCTs also showed no significant effect of TTh on incidence of prostate cancer vs placebo</vt:lpstr>
      <vt:lpstr>What do the Guidelines say about TTh and risk of prostate cancer?</vt:lpstr>
      <vt:lpstr>Urological Evaluation</vt:lpstr>
      <vt:lpstr>Testosterone &amp;  Cardiovascular Disease </vt:lpstr>
      <vt:lpstr>TESTOGEL® and Cardiovascular Risk1</vt:lpstr>
      <vt:lpstr>Recent media controversy surrounding CV risk of TTh</vt:lpstr>
      <vt:lpstr>EMA PRAC Evaluation of CV risk following TTh 1</vt:lpstr>
      <vt:lpstr>Subsequent studies have also shown no compelling evidence of increased CV risk with TTh</vt:lpstr>
      <vt:lpstr>Normalisation of T level was associated with reduced incidence of MI &amp; mortality in men without previous history of MI or ischaemic stroke1</vt:lpstr>
      <vt:lpstr>TRAVERSE: study overview</vt:lpstr>
      <vt:lpstr>Haematocrit</vt:lpstr>
      <vt:lpstr>PowerPoint Presentation</vt:lpstr>
      <vt:lpstr>Haematocrit (1/2)</vt:lpstr>
      <vt:lpstr>Haematocrit (2/2)</vt:lpstr>
      <vt:lpstr>Summary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Considerations with Testosterone Therapy  (TTh)</dc:title>
  <dc:creator>richard jones</dc:creator>
  <cp:lastModifiedBy>richard jones</cp:lastModifiedBy>
  <cp:revision>28</cp:revision>
  <dcterms:created xsi:type="dcterms:W3CDTF">2021-03-26T10:32:24Z</dcterms:created>
  <dcterms:modified xsi:type="dcterms:W3CDTF">2021-03-27T11:12:27Z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0x010100915C31388130E845B306F08280035E70</vt:lpwstr>
  </property>
</Properties>
</file>