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chart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6" r:id="rId2"/>
    <p:sldId id="971" r:id="rId3"/>
    <p:sldId id="269" r:id="rId4"/>
    <p:sldId id="279" r:id="rId5"/>
    <p:sldId id="978" r:id="rId6"/>
    <p:sldId id="277" r:id="rId7"/>
    <p:sldId id="1018" r:id="rId8"/>
    <p:sldId id="842" r:id="rId9"/>
    <p:sldId id="286" r:id="rId10"/>
    <p:sldId id="981" r:id="rId11"/>
    <p:sldId id="851" r:id="rId12"/>
    <p:sldId id="810" r:id="rId13"/>
    <p:sldId id="863" r:id="rId14"/>
    <p:sldId id="1010" r:id="rId15"/>
    <p:sldId id="1132" r:id="rId16"/>
    <p:sldId id="1211" r:id="rId17"/>
    <p:sldId id="353" r:id="rId18"/>
    <p:sldId id="910" r:id="rId19"/>
    <p:sldId id="885" r:id="rId20"/>
    <p:sldId id="911" r:id="rId21"/>
    <p:sldId id="1217" r:id="rId22"/>
    <p:sldId id="912" r:id="rId23"/>
    <p:sldId id="913" r:id="rId24"/>
    <p:sldId id="982" r:id="rId25"/>
    <p:sldId id="983" r:id="rId26"/>
    <p:sldId id="984" r:id="rId27"/>
    <p:sldId id="271" r:id="rId28"/>
    <p:sldId id="985" r:id="rId29"/>
    <p:sldId id="1015" r:id="rId30"/>
    <p:sldId id="1218" r:id="rId31"/>
    <p:sldId id="1016" r:id="rId32"/>
    <p:sldId id="1219" r:id="rId33"/>
    <p:sldId id="1017" r:id="rId34"/>
    <p:sldId id="291"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Helvetica" panose="020B0604020202020204" pitchFamily="34" charset="0"/>
      <p:regular r:id="rId41"/>
      <p:bold r:id="rId42"/>
      <p:italic r:id="rId43"/>
      <p:boldItalic r:id="rId44"/>
    </p:embeddedFont>
    <p:embeddedFont>
      <p:font typeface="Poppins Light" panose="020B0604020202020204" charset="0"/>
      <p:regular r:id="rId45"/>
      <p:italic r:id="rId46"/>
    </p:embeddedFont>
    <p:embeddedFont>
      <p:font typeface="Poppins Medium" panose="020B0604020202020204" charset="0"/>
      <p:regular r:id="rId47"/>
      <p:italic r:id="rId48"/>
    </p:embeddedFont>
    <p:embeddedFont>
      <p:font typeface="Verdana" panose="020B0604030504040204" pitchFamily="3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6357" autoAdjust="0"/>
  </p:normalViewPr>
  <p:slideViewPr>
    <p:cSldViewPr snapToGrid="0" showGuides="1">
      <p:cViewPr varScale="1">
        <p:scale>
          <a:sx n="98" d="100"/>
          <a:sy n="98" d="100"/>
        </p:scale>
        <p:origin x="84" y="3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spPr>
            <a:solidFill>
              <a:schemeClr val="tx2"/>
            </a:solidFill>
            <a:ln>
              <a:solidFill>
                <a:schemeClr val="tx1">
                  <a:lumMod val="75000"/>
                  <a:lumOff val="25000"/>
                </a:schemeClr>
              </a:solidFill>
            </a:ln>
            <a:effectLst>
              <a:outerShdw blurRad="50800" dist="38100" dir="2700000" algn="tl" rotWithShape="0">
                <a:prstClr val="black">
                  <a:alpha val="40000"/>
                </a:prstClr>
              </a:outerShdw>
            </a:effectLst>
            <a:scene3d>
              <a:camera prst="orthographicFront"/>
              <a:lightRig rig="threePt" dir="t"/>
            </a:scene3d>
            <a:sp3d>
              <a:bevelT/>
            </a:sp3d>
          </c:spPr>
          <c:dPt>
            <c:idx val="1"/>
            <c:bubble3D val="0"/>
            <c:spPr>
              <a:solidFill>
                <a:schemeClr val="bg1">
                  <a:lumMod val="75000"/>
                </a:schemeClr>
              </a:solidFill>
              <a:ln>
                <a:solidFill>
                  <a:schemeClr val="tx1">
                    <a:lumMod val="75000"/>
                    <a:lumOff val="25000"/>
                  </a:schemeClr>
                </a:solidFill>
              </a:ln>
              <a:effectLst>
                <a:outerShdw blurRad="50800" dist="38100" dir="2700000" algn="tl" rotWithShape="0">
                  <a:prstClr val="black">
                    <a:alpha val="40000"/>
                  </a:prstClr>
                </a:outerShdw>
              </a:effectLst>
              <a:scene3d>
                <a:camera prst="orthographicFront"/>
                <a:lightRig rig="threePt" dir="t"/>
              </a:scene3d>
              <a:sp3d>
                <a:bevelT/>
              </a:sp3d>
            </c:spPr>
            <c:extLst>
              <c:ext xmlns:c16="http://schemas.microsoft.com/office/drawing/2014/chart" uri="{C3380CC4-5D6E-409C-BE32-E72D297353CC}">
                <c16:uniqueId val="{00000001-594F-412A-8422-B302FD5E873A}"/>
              </c:ext>
            </c:extLst>
          </c:dPt>
          <c:dPt>
            <c:idx val="2"/>
            <c:bubble3D val="0"/>
            <c:spPr>
              <a:solidFill>
                <a:schemeClr val="tx1"/>
              </a:solidFill>
              <a:ln>
                <a:solidFill>
                  <a:schemeClr val="tx1">
                    <a:lumMod val="75000"/>
                    <a:lumOff val="25000"/>
                  </a:schemeClr>
                </a:solidFill>
              </a:ln>
              <a:effectLst>
                <a:outerShdw blurRad="50800" dist="38100" dir="2700000" algn="tl" rotWithShape="0">
                  <a:prstClr val="black">
                    <a:alpha val="40000"/>
                  </a:prstClr>
                </a:outerShdw>
              </a:effectLst>
              <a:scene3d>
                <a:camera prst="orthographicFront"/>
                <a:lightRig rig="threePt" dir="t"/>
              </a:scene3d>
              <a:sp3d>
                <a:bevelT/>
              </a:sp3d>
            </c:spPr>
            <c:extLst>
              <c:ext xmlns:c16="http://schemas.microsoft.com/office/drawing/2014/chart" uri="{C3380CC4-5D6E-409C-BE32-E72D297353CC}">
                <c16:uniqueId val="{00000003-594F-412A-8422-B302FD5E873A}"/>
              </c:ext>
            </c:extLst>
          </c:dPt>
          <c:dLbls>
            <c:dLbl>
              <c:idx val="0"/>
              <c:tx>
                <c:rich>
                  <a:bodyPr/>
                  <a:lstStyle/>
                  <a:p>
                    <a:r>
                      <a:rPr lang="en-US">
                        <a:solidFill>
                          <a:schemeClr val="bg1"/>
                        </a:solidFill>
                      </a:rPr>
                      <a:t>38%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94F-412A-8422-B302FD5E873A}"/>
                </c:ext>
              </c:extLst>
            </c:dLbl>
            <c:dLbl>
              <c:idx val="1"/>
              <c:tx>
                <c:rich>
                  <a:bodyPr/>
                  <a:lstStyle/>
                  <a:p>
                    <a:r>
                      <a:rPr lang="en-US"/>
                      <a:t>60%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94F-412A-8422-B302FD5E873A}"/>
                </c:ext>
              </c:extLst>
            </c:dLbl>
            <c:dLbl>
              <c:idx val="2"/>
              <c:tx>
                <c:rich>
                  <a:bodyPr/>
                  <a:lstStyle/>
                  <a:p>
                    <a:r>
                      <a:rPr lang="en-US"/>
                      <a:t>2%</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94F-412A-8422-B302FD5E873A}"/>
                </c:ext>
              </c:extLst>
            </c:dLbl>
            <c:spPr>
              <a:noFill/>
              <a:ln>
                <a:noFill/>
              </a:ln>
              <a:effectLst/>
            </c:spPr>
            <c:txPr>
              <a:bodyPr/>
              <a:lstStyle/>
              <a:p>
                <a:pPr>
                  <a:defRPr sz="2400" b="1"/>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Albumin-bound T</c:v>
                </c:pt>
                <c:pt idx="1">
                  <c:v>SHBG-bound T</c:v>
                </c:pt>
                <c:pt idx="2">
                  <c:v>Free T</c:v>
                </c:pt>
              </c:strCache>
            </c:strRef>
          </c:cat>
          <c:val>
            <c:numRef>
              <c:f>Sheet1!$B$2:$B$4</c:f>
              <c:numCache>
                <c:formatCode>General</c:formatCode>
                <c:ptCount val="3"/>
                <c:pt idx="0">
                  <c:v>38</c:v>
                </c:pt>
                <c:pt idx="1">
                  <c:v>60</c:v>
                </c:pt>
                <c:pt idx="2">
                  <c:v>2</c:v>
                </c:pt>
              </c:numCache>
            </c:numRef>
          </c:val>
          <c:extLst>
            <c:ext xmlns:c16="http://schemas.microsoft.com/office/drawing/2014/chart" uri="{C3380CC4-5D6E-409C-BE32-E72D297353CC}">
              <c16:uniqueId val="{00000005-594F-412A-8422-B302FD5E873A}"/>
            </c:ext>
          </c:extLst>
        </c:ser>
        <c:dLbls>
          <c:dLblPos val="ctr"/>
          <c:showLegendKey val="0"/>
          <c:showVal val="1"/>
          <c:showCatName val="0"/>
          <c:showSerName val="0"/>
          <c:showPercent val="0"/>
          <c:showBubbleSize val="0"/>
          <c:showLeaderLines val="1"/>
        </c:dLbls>
        <c:firstSliceAng val="25"/>
      </c:pieChart>
    </c:plotArea>
    <c:legend>
      <c:legendPos val="r"/>
      <c:layout>
        <c:manualLayout>
          <c:xMode val="edge"/>
          <c:yMode val="edge"/>
          <c:x val="0.61777185790973821"/>
          <c:y val="5.9430305514856598E-2"/>
          <c:w val="0.31410344214028407"/>
          <c:h val="0.2591248641921293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8508090627676"/>
          <c:y val="0.15663797772215635"/>
          <c:w val="0.85237942534271049"/>
          <c:h val="0.64097908341749732"/>
        </c:manualLayout>
      </c:layout>
      <c:barChart>
        <c:barDir val="col"/>
        <c:grouping val="clustered"/>
        <c:varyColors val="0"/>
        <c:ser>
          <c:idx val="0"/>
          <c:order val="0"/>
          <c:tx>
            <c:strRef>
              <c:f>Sheet1!$B$1</c:f>
              <c:strCache>
                <c:ptCount val="1"/>
                <c:pt idx="0">
                  <c:v>Calc. free T &lt;0.255 nmol/L</c:v>
                </c:pt>
              </c:strCache>
            </c:strRef>
          </c:tx>
          <c:spPr>
            <a:solidFill>
              <a:schemeClr val="tx2"/>
            </a:solidFill>
          </c:spPr>
          <c:invertIfNegative val="0"/>
          <c:dPt>
            <c:idx val="0"/>
            <c:invertIfNegative val="0"/>
            <c:bubble3D val="0"/>
            <c:extLst>
              <c:ext xmlns:c16="http://schemas.microsoft.com/office/drawing/2014/chart" uri="{C3380CC4-5D6E-409C-BE32-E72D297353CC}">
                <c16:uniqueId val="{00000000-A4F4-47C6-9D4E-62B88148E367}"/>
              </c:ext>
            </c:extLst>
          </c:dPt>
          <c:dPt>
            <c:idx val="2"/>
            <c:invertIfNegative val="0"/>
            <c:bubble3D val="0"/>
            <c:extLst>
              <c:ext xmlns:c16="http://schemas.microsoft.com/office/drawing/2014/chart" uri="{C3380CC4-5D6E-409C-BE32-E72D297353CC}">
                <c16:uniqueId val="{00000001-A4F4-47C6-9D4E-62B88148E367}"/>
              </c:ext>
            </c:extLst>
          </c:dPt>
          <c:cat>
            <c:strRef>
              <c:f>Sheet1!$A$2:$A$6</c:f>
              <c:strCache>
                <c:ptCount val="5"/>
                <c:pt idx="0">
                  <c:v>&lt;40</c:v>
                </c:pt>
                <c:pt idx="1">
                  <c:v>40–49</c:v>
                </c:pt>
                <c:pt idx="2">
                  <c:v>50–59</c:v>
                </c:pt>
                <c:pt idx="3">
                  <c:v>60–69</c:v>
                </c:pt>
                <c:pt idx="4">
                  <c:v>&gt;69</c:v>
                </c:pt>
              </c:strCache>
            </c:strRef>
          </c:cat>
          <c:val>
            <c:numRef>
              <c:f>Sheet1!$B$2:$B$6</c:f>
              <c:numCache>
                <c:formatCode>General</c:formatCode>
                <c:ptCount val="5"/>
                <c:pt idx="0">
                  <c:v>38.5</c:v>
                </c:pt>
                <c:pt idx="1">
                  <c:v>38</c:v>
                </c:pt>
                <c:pt idx="2">
                  <c:v>45.9</c:v>
                </c:pt>
                <c:pt idx="3">
                  <c:v>55</c:v>
                </c:pt>
                <c:pt idx="4">
                  <c:v>69</c:v>
                </c:pt>
              </c:numCache>
            </c:numRef>
          </c:val>
          <c:extLst>
            <c:ext xmlns:c16="http://schemas.microsoft.com/office/drawing/2014/chart" uri="{C3380CC4-5D6E-409C-BE32-E72D297353CC}">
              <c16:uniqueId val="{00000002-A4F4-47C6-9D4E-62B88148E367}"/>
            </c:ext>
          </c:extLst>
        </c:ser>
        <c:dLbls>
          <c:showLegendKey val="0"/>
          <c:showVal val="0"/>
          <c:showCatName val="0"/>
          <c:showSerName val="0"/>
          <c:showPercent val="0"/>
          <c:showBubbleSize val="0"/>
        </c:dLbls>
        <c:gapWidth val="150"/>
        <c:axId val="247548928"/>
        <c:axId val="247558912"/>
      </c:barChart>
      <c:catAx>
        <c:axId val="247548928"/>
        <c:scaling>
          <c:orientation val="minMax"/>
        </c:scaling>
        <c:delete val="0"/>
        <c:axPos val="b"/>
        <c:numFmt formatCode="General" sourceLinked="1"/>
        <c:majorTickMark val="out"/>
        <c:minorTickMark val="none"/>
        <c:tickLblPos val="nextTo"/>
        <c:spPr>
          <a:ln w="19050" cap="sq">
            <a:solidFill>
              <a:schemeClr val="tx1"/>
            </a:solidFill>
          </a:ln>
        </c:spPr>
        <c:crossAx val="247558912"/>
        <c:crosses val="autoZero"/>
        <c:auto val="1"/>
        <c:lblAlgn val="ctr"/>
        <c:lblOffset val="100"/>
        <c:noMultiLvlLbl val="0"/>
      </c:catAx>
      <c:valAx>
        <c:axId val="247558912"/>
        <c:scaling>
          <c:orientation val="minMax"/>
          <c:max val="80"/>
        </c:scaling>
        <c:delete val="0"/>
        <c:axPos val="l"/>
        <c:numFmt formatCode="General" sourceLinked="1"/>
        <c:majorTickMark val="out"/>
        <c:minorTickMark val="none"/>
        <c:tickLblPos val="nextTo"/>
        <c:spPr>
          <a:ln w="19050" cap="sq">
            <a:solidFill>
              <a:schemeClr val="tx1"/>
            </a:solidFill>
          </a:ln>
        </c:spPr>
        <c:crossAx val="247548928"/>
        <c:crosses val="autoZero"/>
        <c:crossBetween val="between"/>
        <c:majorUnit val="20"/>
      </c:valAx>
    </c:plotArea>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427677669979"/>
          <c:y val="5.8365610564813923E-2"/>
          <c:w val="0.84711535088232204"/>
          <c:h val="0.6895819542306747"/>
        </c:manualLayout>
      </c:layout>
      <c:barChart>
        <c:barDir val="col"/>
        <c:grouping val="clustered"/>
        <c:varyColors val="0"/>
        <c:ser>
          <c:idx val="0"/>
          <c:order val="0"/>
          <c:tx>
            <c:strRef>
              <c:f>Sheet1!$B$1</c:f>
              <c:strCache>
                <c:ptCount val="1"/>
                <c:pt idx="0">
                  <c:v>Total T &lt;8 nmol/L</c:v>
                </c:pt>
              </c:strCache>
            </c:strRef>
          </c:tx>
          <c:spPr>
            <a:solidFill>
              <a:schemeClr val="tx2"/>
            </a:solidFill>
          </c:spPr>
          <c:invertIfNegative val="0"/>
          <c:dPt>
            <c:idx val="0"/>
            <c:invertIfNegative val="0"/>
            <c:bubble3D val="0"/>
            <c:extLst>
              <c:ext xmlns:c16="http://schemas.microsoft.com/office/drawing/2014/chart" uri="{C3380CC4-5D6E-409C-BE32-E72D297353CC}">
                <c16:uniqueId val="{00000000-E3A0-412D-B535-D3BD6147B995}"/>
              </c:ext>
            </c:extLst>
          </c:dPt>
          <c:dPt>
            <c:idx val="2"/>
            <c:invertIfNegative val="0"/>
            <c:bubble3D val="0"/>
            <c:extLst>
              <c:ext xmlns:c16="http://schemas.microsoft.com/office/drawing/2014/chart" uri="{C3380CC4-5D6E-409C-BE32-E72D297353CC}">
                <c16:uniqueId val="{00000001-E3A0-412D-B535-D3BD6147B995}"/>
              </c:ext>
            </c:extLst>
          </c:dPt>
          <c:cat>
            <c:strRef>
              <c:f>Sheet1!$A$2:$A$6</c:f>
              <c:strCache>
                <c:ptCount val="5"/>
                <c:pt idx="0">
                  <c:v>&lt;40</c:v>
                </c:pt>
                <c:pt idx="1">
                  <c:v>40–49</c:v>
                </c:pt>
                <c:pt idx="2">
                  <c:v>50–59</c:v>
                </c:pt>
                <c:pt idx="3">
                  <c:v>60–69</c:v>
                </c:pt>
                <c:pt idx="4">
                  <c:v>&gt;69</c:v>
                </c:pt>
              </c:strCache>
            </c:strRef>
          </c:cat>
          <c:val>
            <c:numRef>
              <c:f>Sheet1!$B$2:$B$6</c:f>
              <c:numCache>
                <c:formatCode>General</c:formatCode>
                <c:ptCount val="5"/>
                <c:pt idx="0">
                  <c:v>23.8</c:v>
                </c:pt>
                <c:pt idx="1">
                  <c:v>18.5</c:v>
                </c:pt>
                <c:pt idx="2">
                  <c:v>20.7</c:v>
                </c:pt>
                <c:pt idx="3">
                  <c:v>17.3</c:v>
                </c:pt>
                <c:pt idx="4">
                  <c:v>25.7</c:v>
                </c:pt>
              </c:numCache>
            </c:numRef>
          </c:val>
          <c:extLst>
            <c:ext xmlns:c16="http://schemas.microsoft.com/office/drawing/2014/chart" uri="{C3380CC4-5D6E-409C-BE32-E72D297353CC}">
              <c16:uniqueId val="{00000002-E3A0-412D-B535-D3BD6147B995}"/>
            </c:ext>
          </c:extLst>
        </c:ser>
        <c:ser>
          <c:idx val="1"/>
          <c:order val="1"/>
          <c:tx>
            <c:strRef>
              <c:f>Sheet1!$C$1</c:f>
              <c:strCache>
                <c:ptCount val="1"/>
                <c:pt idx="0">
                  <c:v>Total T &lt;12 nmol/L</c:v>
                </c:pt>
              </c:strCache>
            </c:strRef>
          </c:tx>
          <c:spPr>
            <a:solidFill>
              <a:schemeClr val="accent1"/>
            </a:solidFill>
          </c:spPr>
          <c:invertIfNegative val="0"/>
          <c:cat>
            <c:strRef>
              <c:f>Sheet1!$A$2:$A$6</c:f>
              <c:strCache>
                <c:ptCount val="5"/>
                <c:pt idx="0">
                  <c:v>&lt;40</c:v>
                </c:pt>
                <c:pt idx="1">
                  <c:v>40–49</c:v>
                </c:pt>
                <c:pt idx="2">
                  <c:v>50–59</c:v>
                </c:pt>
                <c:pt idx="3">
                  <c:v>60–69</c:v>
                </c:pt>
                <c:pt idx="4">
                  <c:v>&gt;69</c:v>
                </c:pt>
              </c:strCache>
            </c:strRef>
          </c:cat>
          <c:val>
            <c:numRef>
              <c:f>Sheet1!$C$2:$C$6</c:f>
              <c:numCache>
                <c:formatCode>General</c:formatCode>
                <c:ptCount val="5"/>
                <c:pt idx="0">
                  <c:v>54</c:v>
                </c:pt>
                <c:pt idx="1">
                  <c:v>50</c:v>
                </c:pt>
                <c:pt idx="2">
                  <c:v>52</c:v>
                </c:pt>
                <c:pt idx="3">
                  <c:v>46.5</c:v>
                </c:pt>
                <c:pt idx="4">
                  <c:v>56</c:v>
                </c:pt>
              </c:numCache>
            </c:numRef>
          </c:val>
          <c:extLst>
            <c:ext xmlns:c16="http://schemas.microsoft.com/office/drawing/2014/chart" uri="{C3380CC4-5D6E-409C-BE32-E72D297353CC}">
              <c16:uniqueId val="{00000003-E3A0-412D-B535-D3BD6147B995}"/>
            </c:ext>
          </c:extLst>
        </c:ser>
        <c:dLbls>
          <c:showLegendKey val="0"/>
          <c:showVal val="0"/>
          <c:showCatName val="0"/>
          <c:showSerName val="0"/>
          <c:showPercent val="0"/>
          <c:showBubbleSize val="0"/>
        </c:dLbls>
        <c:gapWidth val="150"/>
        <c:axId val="247623040"/>
        <c:axId val="247628928"/>
      </c:barChart>
      <c:catAx>
        <c:axId val="247623040"/>
        <c:scaling>
          <c:orientation val="minMax"/>
        </c:scaling>
        <c:delete val="0"/>
        <c:axPos val="b"/>
        <c:numFmt formatCode="General" sourceLinked="1"/>
        <c:majorTickMark val="out"/>
        <c:minorTickMark val="none"/>
        <c:tickLblPos val="nextTo"/>
        <c:spPr>
          <a:ln w="19050" cap="sq">
            <a:solidFill>
              <a:schemeClr val="tx1"/>
            </a:solidFill>
          </a:ln>
        </c:spPr>
        <c:txPr>
          <a:bodyPr/>
          <a:lstStyle/>
          <a:p>
            <a:pPr>
              <a:defRPr sz="1200" b="0">
                <a:solidFill>
                  <a:schemeClr val="tx1"/>
                </a:solidFill>
                <a:latin typeface="+mn-lt"/>
                <a:cs typeface="Arial" panose="020B0604020202020204" pitchFamily="34" charset="0"/>
              </a:defRPr>
            </a:pPr>
            <a:endParaRPr lang="en-US"/>
          </a:p>
        </c:txPr>
        <c:crossAx val="247628928"/>
        <c:crosses val="autoZero"/>
        <c:auto val="1"/>
        <c:lblAlgn val="ctr"/>
        <c:lblOffset val="100"/>
        <c:noMultiLvlLbl val="0"/>
      </c:catAx>
      <c:valAx>
        <c:axId val="247628928"/>
        <c:scaling>
          <c:orientation val="minMax"/>
          <c:max val="80"/>
        </c:scaling>
        <c:delete val="0"/>
        <c:axPos val="l"/>
        <c:numFmt formatCode="General" sourceLinked="1"/>
        <c:majorTickMark val="out"/>
        <c:minorTickMark val="none"/>
        <c:tickLblPos val="nextTo"/>
        <c:spPr>
          <a:ln w="19050" cap="sq">
            <a:solidFill>
              <a:schemeClr val="tx1"/>
            </a:solidFill>
          </a:ln>
        </c:spPr>
        <c:txPr>
          <a:bodyPr/>
          <a:lstStyle/>
          <a:p>
            <a:pPr>
              <a:defRPr sz="1200">
                <a:latin typeface="+mn-lt"/>
                <a:cs typeface="Arial" panose="020B0604020202020204" pitchFamily="34" charset="0"/>
              </a:defRPr>
            </a:pPr>
            <a:endParaRPr lang="en-US"/>
          </a:p>
        </c:txPr>
        <c:crossAx val="2476230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489FB-C429-4B5D-8498-6EB76CCEE956}" type="datetimeFigureOut">
              <a:rPr lang="en-GB" smtClean="0"/>
              <a:t>14/03/2021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84888-CB99-4036-82FD-431DCF68B846}" type="slidenum">
              <a:rPr lang="en-GB" smtClean="0"/>
              <a:t>‹#›</a:t>
            </a:fld>
            <a:endParaRPr lang="en-GB"/>
          </a:p>
        </p:txBody>
      </p:sp>
    </p:spTree>
    <p:extLst>
      <p:ext uri="{BB962C8B-B14F-4D97-AF65-F5344CB8AC3E}">
        <p14:creationId xmlns:p14="http://schemas.microsoft.com/office/powerpoint/2010/main" val="111935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D6B992-03C3-4AF6-ABBF-D5F9553D534A}"/>
              </a:ext>
            </a:extLst>
          </p:cNvPr>
          <p:cNvSpPr>
            <a:spLocks noGrp="1" noChangeArrowheads="1"/>
          </p:cNvSpPr>
          <p:nvPr>
            <p:ph type="sldNum" sz="quarter" idx="5"/>
          </p:nvPr>
        </p:nvSpPr>
        <p:spPr>
          <a:ln/>
        </p:spPr>
        <p:txBody>
          <a:bodyPr/>
          <a:lstStyle/>
          <a:p>
            <a:fld id="{975A1A85-8543-4AB5-BA99-F7FCB547C555}" type="slidenum">
              <a:rPr lang="en-GB" altLang="en-US"/>
              <a:pPr/>
              <a:t>2</a:t>
            </a:fld>
            <a:endParaRPr lang="en-GB" altLang="en-US"/>
          </a:p>
        </p:txBody>
      </p:sp>
      <p:sp>
        <p:nvSpPr>
          <p:cNvPr id="7170" name="Rectangle 2">
            <a:extLst>
              <a:ext uri="{FF2B5EF4-FFF2-40B4-BE49-F238E27FC236}">
                <a16:creationId xmlns:a16="http://schemas.microsoft.com/office/drawing/2014/main" id="{61012BD3-37CD-4FC6-B6A9-3AB93FBAE4F8}"/>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5307217C-F0D2-484B-A5A1-7B6E5355D08D}"/>
              </a:ext>
            </a:extLst>
          </p:cNvPr>
          <p:cNvSpPr>
            <a:spLocks noGrp="1" noChangeArrowheads="1"/>
          </p:cNvSpPr>
          <p:nvPr>
            <p:ph type="body" idx="1"/>
          </p:nvPr>
        </p:nvSpPr>
        <p:spPr/>
        <p:txBody>
          <a:bodyPr/>
          <a:lstStyle/>
          <a:p>
            <a:r>
              <a:rPr lang="en-US" altLang="en-US"/>
              <a:t>Male hypogonadism is a reduced or absent secretion of testosterone from the testes and is characterized by the resulting signs and symptoms.  The term “testosterone deficiency” may be used to eliminate confusion arising from the various classifications of hypogonadism and to more fully convey the clinical significance associated with lack of stimulation of androgen-dependent functions.</a:t>
            </a:r>
          </a:p>
          <a:p>
            <a:r>
              <a:rPr lang="en-US" altLang="en-US"/>
              <a:t>Male hypogonadism results from insufficient secretion of testosterone.  Testosterone deficiency may occur with a number of disorders, including those that damage the testes (primary testicular failure) or those associated with a reduction in gonadotropin stimulation of the testes (hypogonadotropic hypogonadism).  Functionally, the hypogonadal states may be classified according to the level at which the hypothalamic-pituitary-testicular axis is defective.</a:t>
            </a:r>
            <a:endParaRPr lang="en-US" altLang="zh-CN">
              <a:ea typeface="SimSun" panose="02010600030101010101" pitchFamily="2" charset="-122"/>
            </a:endParaRPr>
          </a:p>
          <a:p>
            <a:br>
              <a:rPr lang="en-US" altLang="zh-CN">
                <a:ea typeface="SimSun" panose="02010600030101010101" pitchFamily="2" charset="-122"/>
              </a:rPr>
            </a:br>
            <a:endParaRPr lang="en-US" altLang="en-US"/>
          </a:p>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8"/>
            <a:ext cx="5861843" cy="4029879"/>
          </a:xfrm>
        </p:spPr>
        <p:txBody>
          <a:bodyPr>
            <a:normAutofit fontScale="92500" lnSpcReduction="10000"/>
          </a:bodyPr>
          <a:lstStyle/>
          <a:p>
            <a:pPr marL="171436" indent="-171436">
              <a:buFont typeface="Arial" panose="020B0604020202020204" pitchFamily="34" charset="0"/>
              <a:buChar char="•"/>
              <a:defRPr/>
            </a:pPr>
            <a:r>
              <a:rPr lang="en-GB" sz="1200" dirty="0"/>
              <a:t>This cross-sectional study assessed the prevalence of clinical hypogonadism in men with T2DM.</a:t>
            </a:r>
          </a:p>
          <a:p>
            <a:pPr marL="171436" indent="-171436">
              <a:buFont typeface="Arial" panose="020B0604020202020204" pitchFamily="34" charset="0"/>
              <a:buChar char="•"/>
              <a:defRPr/>
            </a:pPr>
            <a:r>
              <a:rPr lang="en-GB" sz="1200" dirty="0"/>
              <a:t>It included 355 men with T2DM (mean age: 58.1 years) who were registered with the Centre for Diabetes and Endocrinology, Barnsley Hospital NHS Foundation Trust, Barnsley, UK. Study participants were recruited from the diabetic clinic and district retinal screening programme.</a:t>
            </a:r>
          </a:p>
          <a:p>
            <a:pPr marL="171436" indent="-171436">
              <a:buFont typeface="Arial" panose="020B0604020202020204" pitchFamily="34" charset="0"/>
              <a:buChar char="•"/>
              <a:defRPr/>
            </a:pPr>
            <a:r>
              <a:rPr lang="en-GB" sz="1200" dirty="0"/>
              <a:t>In total, 70 patients were treated with diet alone, 95 with insulin, and 160 with oral hypoglycaemic agents.</a:t>
            </a:r>
          </a:p>
          <a:p>
            <a:pPr marL="171436" indent="-171436">
              <a:buFont typeface="Arial" panose="020B0604020202020204" pitchFamily="34" charset="0"/>
              <a:buChar char="•"/>
              <a:defRPr/>
            </a:pPr>
            <a:r>
              <a:rPr lang="en-GB" sz="1200" dirty="0"/>
              <a:t>Patients were excluded if they had any inflammatory disease or infection with elevated CRP </a:t>
            </a:r>
            <a:br>
              <a:rPr lang="en-GB" sz="1200" dirty="0"/>
            </a:br>
            <a:r>
              <a:rPr lang="en-GB" sz="1200" dirty="0"/>
              <a:t>&gt;10 mg/L, or were already receiving </a:t>
            </a:r>
            <a:r>
              <a:rPr lang="en-GB" sz="1200" dirty="0" err="1"/>
              <a:t>TTh</a:t>
            </a:r>
            <a:r>
              <a:rPr lang="en-GB" sz="1200" dirty="0"/>
              <a:t>.</a:t>
            </a:r>
          </a:p>
          <a:p>
            <a:pPr marL="171436" indent="-171436">
              <a:buFont typeface="Arial" panose="020B0604020202020204" pitchFamily="34" charset="0"/>
              <a:buChar char="•"/>
              <a:defRPr/>
            </a:pPr>
            <a:r>
              <a:rPr lang="en-GB" sz="1200" dirty="0"/>
              <a:t>Assessments were always made between 8:00 and 10:00 in the morning.</a:t>
            </a:r>
          </a:p>
          <a:p>
            <a:pPr marL="171436" indent="-171436">
              <a:buFont typeface="Arial" panose="020B0604020202020204" pitchFamily="34" charset="0"/>
              <a:buChar char="•"/>
              <a:defRPr/>
            </a:pPr>
            <a:r>
              <a:rPr lang="en-GB" sz="1200" dirty="0"/>
              <a:t>Total testosterone levels were measured by ELISA, with &lt;8 </a:t>
            </a:r>
            <a:r>
              <a:rPr lang="en-GB" sz="1200" dirty="0" err="1"/>
              <a:t>nmol</a:t>
            </a:r>
            <a:r>
              <a:rPr lang="en-GB" sz="1200" dirty="0"/>
              <a:t>/L considered ‘low’ and </a:t>
            </a:r>
            <a:br>
              <a:rPr lang="en-GB" sz="1200" dirty="0"/>
            </a:br>
            <a:r>
              <a:rPr lang="en-GB" sz="1200" dirty="0"/>
              <a:t>8–12 </a:t>
            </a:r>
            <a:r>
              <a:rPr lang="en-GB" sz="1200" dirty="0" err="1"/>
              <a:t>nmol</a:t>
            </a:r>
            <a:r>
              <a:rPr lang="en-GB" sz="1200" dirty="0"/>
              <a:t>/L considered ‘borderline low’.</a:t>
            </a:r>
          </a:p>
          <a:p>
            <a:pPr marL="171436" indent="-171436">
              <a:buFont typeface="Arial" panose="020B0604020202020204" pitchFamily="34" charset="0"/>
              <a:buChar char="•"/>
              <a:defRPr/>
            </a:pPr>
            <a:r>
              <a:rPr lang="en-GB" sz="1200" dirty="0"/>
              <a:t>Age distribution and mean total and free testosterone levels, respectively, were:</a:t>
            </a:r>
          </a:p>
          <a:p>
            <a:pPr marL="681086" lvl="1" indent="-185751">
              <a:buFont typeface="Calibri" panose="020F0502020204030204" pitchFamily="34" charset="0"/>
              <a:buChar char="–"/>
              <a:defRPr/>
            </a:pPr>
            <a:r>
              <a:rPr lang="en-GB" sz="1200" dirty="0"/>
              <a:t>&lt;40 years (n=13; 4%): 11.1 and 4.05 </a:t>
            </a:r>
            <a:r>
              <a:rPr lang="en-GB" sz="1200" dirty="0" err="1"/>
              <a:t>nmol</a:t>
            </a:r>
            <a:r>
              <a:rPr lang="en-GB" sz="1200" dirty="0"/>
              <a:t>/L.</a:t>
            </a:r>
          </a:p>
          <a:p>
            <a:pPr marL="681086" lvl="1" indent="-185751">
              <a:buFont typeface="Calibri" panose="020F0502020204030204" pitchFamily="34" charset="0"/>
              <a:buChar char="–"/>
              <a:defRPr/>
            </a:pPr>
            <a:r>
              <a:rPr lang="en-GB" sz="1200" dirty="0"/>
              <a:t>40–49 years (n=60; 17%): 12.3 and 4.34 </a:t>
            </a:r>
            <a:r>
              <a:rPr lang="en-GB" sz="1200" dirty="0" err="1"/>
              <a:t>nmol</a:t>
            </a:r>
            <a:r>
              <a:rPr lang="en-GB" sz="1200" dirty="0"/>
              <a:t>/L.</a:t>
            </a:r>
          </a:p>
          <a:p>
            <a:pPr marL="681086" lvl="1" indent="-185751">
              <a:buFont typeface="Calibri" panose="020F0502020204030204" pitchFamily="34" charset="0"/>
              <a:buChar char="–"/>
              <a:defRPr/>
            </a:pPr>
            <a:r>
              <a:rPr lang="en-GB" sz="1200" dirty="0"/>
              <a:t>50–59 years (n=124; 35%): 12.4 and 4.05 </a:t>
            </a:r>
            <a:r>
              <a:rPr lang="en-GB" sz="1200" dirty="0" err="1"/>
              <a:t>nmol</a:t>
            </a:r>
            <a:r>
              <a:rPr lang="en-GB" sz="1200" dirty="0"/>
              <a:t>/L.</a:t>
            </a:r>
          </a:p>
          <a:p>
            <a:pPr marL="681086" lvl="1" indent="-185751">
              <a:buFont typeface="Calibri" panose="020F0502020204030204" pitchFamily="34" charset="0"/>
              <a:buChar char="–"/>
              <a:defRPr/>
            </a:pPr>
            <a:r>
              <a:rPr lang="en-GB" sz="1200" dirty="0"/>
              <a:t>60–69 years (n=112; 32%): 13.5 and 4.03 </a:t>
            </a:r>
            <a:r>
              <a:rPr lang="en-GB" sz="1200" dirty="0" err="1"/>
              <a:t>nmol</a:t>
            </a:r>
            <a:r>
              <a:rPr lang="en-GB" sz="1200" dirty="0"/>
              <a:t>/L.</a:t>
            </a:r>
          </a:p>
          <a:p>
            <a:pPr marL="681086" lvl="1" indent="-185751">
              <a:buFont typeface="Calibri" panose="020F0502020204030204" pitchFamily="34" charset="0"/>
              <a:buChar char="–"/>
              <a:defRPr/>
            </a:pPr>
            <a:r>
              <a:rPr lang="en-GB" sz="1200" dirty="0"/>
              <a:t>&gt;69 years (n=46; 12%): 12.45 and 3.51 </a:t>
            </a:r>
            <a:r>
              <a:rPr lang="en-GB" sz="1200" dirty="0" err="1"/>
              <a:t>nmol</a:t>
            </a:r>
            <a:r>
              <a:rPr lang="en-GB" sz="1200" dirty="0"/>
              <a:t>/L.</a:t>
            </a:r>
          </a:p>
          <a:p>
            <a:pPr marL="171436" indent="-171436">
              <a:buFont typeface="Arial" panose="020B0604020202020204" pitchFamily="34" charset="0"/>
              <a:buChar char="•"/>
              <a:defRPr/>
            </a:pPr>
            <a:r>
              <a:rPr lang="en-GB" sz="1200" dirty="0"/>
              <a:t>20% of men (n=71) had total testosterone levels &lt;8 </a:t>
            </a:r>
            <a:r>
              <a:rPr lang="en-GB" sz="1200" dirty="0" err="1"/>
              <a:t>nmol</a:t>
            </a:r>
            <a:r>
              <a:rPr lang="en-GB" sz="1200" dirty="0"/>
              <a:t>/L.</a:t>
            </a:r>
          </a:p>
          <a:p>
            <a:pPr marL="171436" indent="-171436">
              <a:buFont typeface="Arial" panose="020B0604020202020204" pitchFamily="34" charset="0"/>
              <a:buChar char="•"/>
              <a:defRPr/>
            </a:pPr>
            <a:r>
              <a:rPr lang="en-GB" sz="1200" dirty="0"/>
              <a:t>31% of men (n=109) had total testosterone levels between 8–12 </a:t>
            </a:r>
            <a:r>
              <a:rPr lang="en-GB" sz="1200" dirty="0" err="1"/>
              <a:t>nmol</a:t>
            </a:r>
            <a:r>
              <a:rPr lang="en-GB" sz="1200" dirty="0"/>
              <a:t>/L.</a:t>
            </a:r>
          </a:p>
          <a:p>
            <a:pPr marL="171436" indent="-171436">
              <a:buFont typeface="Arial" panose="020B0604020202020204" pitchFamily="34" charset="0"/>
              <a:buChar char="•"/>
              <a:defRPr/>
            </a:pPr>
            <a:r>
              <a:rPr lang="en-GB" sz="1200" dirty="0"/>
              <a:t>50% of men (n=179) had free testosterone levels &lt;0.255 </a:t>
            </a:r>
            <a:r>
              <a:rPr lang="en-GB" sz="1200" dirty="0" err="1"/>
              <a:t>nmol</a:t>
            </a:r>
            <a:r>
              <a:rPr lang="en-GB" sz="1200" dirty="0"/>
              <a:t>/L.</a:t>
            </a:r>
          </a:p>
          <a:p>
            <a:pPr>
              <a:defRPr/>
            </a:pPr>
            <a:endParaRPr lang="en-GB" sz="1200" dirty="0"/>
          </a:p>
          <a:p>
            <a:pPr>
              <a:defRPr/>
            </a:pPr>
            <a:r>
              <a:rPr lang="en-GB" sz="1200" dirty="0"/>
              <a:t>CRP, C-reactive protein; ELISA, enzyme-linked immunosorbent assay; NHS, National Health Service; T2DM, type 2 diabetes mellitus; </a:t>
            </a:r>
            <a:r>
              <a:rPr lang="en-GB" sz="1200" dirty="0" err="1"/>
              <a:t>TTh</a:t>
            </a:r>
            <a:r>
              <a:rPr lang="en-GB" sz="1200" dirty="0"/>
              <a:t>, testosterone therapy</a:t>
            </a:r>
          </a:p>
          <a:p>
            <a:pPr>
              <a:defRPr/>
            </a:pPr>
            <a:endParaRPr lang="en-GB" sz="1200" dirty="0"/>
          </a:p>
          <a:p>
            <a:pPr>
              <a:defRPr/>
            </a:pPr>
            <a:r>
              <a:rPr lang="en-GB" sz="1200" b="1" dirty="0"/>
              <a:t>Reference</a:t>
            </a:r>
          </a:p>
          <a:p>
            <a:pPr>
              <a:defRPr/>
            </a:pPr>
            <a:r>
              <a:rPr lang="nb-NO" sz="1200" dirty="0"/>
              <a:t>Kapoor D </a:t>
            </a:r>
            <a:r>
              <a:rPr lang="nb-NO" sz="1200" i="1" dirty="0"/>
              <a:t>et al. Diabetes Care</a:t>
            </a:r>
            <a:r>
              <a:rPr lang="nb-NO" sz="1200" dirty="0"/>
              <a:t> 2007;30:911–7.</a:t>
            </a:r>
            <a:endParaRPr lang="de-DE"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630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GB" dirty="0"/>
              <a:t>It is estimated that ~20–25% of the world’s adult population have metabolic syndrome.</a:t>
            </a:r>
          </a:p>
          <a:p>
            <a:pPr marL="185766" indent="-185766">
              <a:buFont typeface="Arial" panose="020B0604020202020204" pitchFamily="34" charset="0"/>
              <a:buChar char="•"/>
            </a:pPr>
            <a:r>
              <a:rPr lang="en-GB" dirty="0"/>
              <a:t>While the pathogenesis of the metabolic syndrome and each of its components is complex and not well understood, central obesity and insulin resistance are acknowledged as important causative factors.</a:t>
            </a:r>
          </a:p>
          <a:p>
            <a:pPr marL="185766" indent="-185766">
              <a:buFont typeface="Arial" panose="020B0604020202020204" pitchFamily="34" charset="0"/>
              <a:buChar char="•"/>
            </a:pPr>
            <a:r>
              <a:rPr lang="en-GB" dirty="0"/>
              <a:t>Central (i.e. abdominal) obesity is easily assessed using waist circumference and is independently associated with each of the other metabolic syndrome components, including insulin resistance. </a:t>
            </a:r>
          </a:p>
          <a:p>
            <a:pPr marL="185766" indent="-185766">
              <a:buFont typeface="Arial" panose="020B0604020202020204" pitchFamily="34" charset="0"/>
              <a:buChar char="•"/>
            </a:pPr>
            <a:r>
              <a:rPr lang="en-GB" dirty="0"/>
              <a:t>According to the International Diabetes Federation 2006 definition, central obesity is a prerequisite risk factor for diagnosis of the metabolic syndrome. Insulin resistance, which is difficult to measure in day-to-day clinical practice, is not an essential requirement.</a:t>
            </a:r>
          </a:p>
          <a:p>
            <a:endParaRPr lang="en-GB" b="1" dirty="0"/>
          </a:p>
          <a:p>
            <a:r>
              <a:rPr lang="en-GB" b="1" dirty="0"/>
              <a:t>Reference</a:t>
            </a:r>
          </a:p>
          <a:p>
            <a:r>
              <a:rPr lang="en-GB" dirty="0"/>
              <a:t>International Diabetes Federation 2006. https://www.idf.org/e-library/consensus-statements/60-idfconsensus-worldwide-definitionof-the-metabolic-syndrome.html </a:t>
            </a:r>
            <a:br>
              <a:rPr lang="en-GB" dirty="0"/>
            </a:br>
            <a:r>
              <a:rPr lang="en-GB" dirty="0"/>
              <a:t>(accessed July 2020).</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27263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4897EC87-5680-4E0D-9D7A-A5012D7DC4C7}" type="slidenum">
              <a:rPr lang="de-DE" altLang="en-US" smtClean="0"/>
              <a:pPr/>
              <a:t>17</a:t>
            </a:fld>
            <a:endParaRPr lang="de-DE"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731839" y="4960758"/>
            <a:ext cx="5851525" cy="4698301"/>
          </a:xfrm>
          <a:noFill/>
        </p:spPr>
        <p:txBody>
          <a:bodyPr/>
          <a:lstStyle/>
          <a:p>
            <a:pPr eaLnBrk="1" hangingPunct="1"/>
            <a:r>
              <a:rPr lang="en-GB" altLang="en-US" sz="1000" dirty="0"/>
              <a:t>In a consecutive series of 1491 attending an andrology clinic for erectile dysfunction, the prevalence of testosterone deficiency syndrome increased as a function of the number of metabolic syndrome components present in those men.</a:t>
            </a:r>
            <a:r>
              <a:rPr lang="en-GB" altLang="en-US" sz="1000" baseline="30000" dirty="0"/>
              <a:t>1</a:t>
            </a:r>
          </a:p>
          <a:p>
            <a:pPr eaLnBrk="1" hangingPunct="1"/>
            <a:endParaRPr lang="en-GB" altLang="en-US" sz="1000" baseline="30000" dirty="0"/>
          </a:p>
          <a:p>
            <a:pPr eaLnBrk="1" hangingPunct="1"/>
            <a:r>
              <a:rPr lang="en-GB" altLang="en-US" sz="1000" dirty="0"/>
              <a:t>1. Corona G </a:t>
            </a:r>
            <a:r>
              <a:rPr lang="en-GB" altLang="en-US" sz="1000" i="1" dirty="0"/>
              <a:t>et al.  Int J Androl</a:t>
            </a:r>
            <a:r>
              <a:rPr lang="en-GB" altLang="en-US" sz="1000" dirty="0"/>
              <a:t> 2009;</a:t>
            </a:r>
            <a:r>
              <a:rPr lang="en-GB" altLang="en-US" sz="1000" baseline="0" dirty="0"/>
              <a:t> 32: 587-598</a:t>
            </a:r>
            <a:endParaRPr lang="en-US" altLang="en-US" sz="1000" dirty="0"/>
          </a:p>
        </p:txBody>
      </p:sp>
    </p:spTree>
    <p:extLst>
      <p:ext uri="{BB962C8B-B14F-4D97-AF65-F5344CB8AC3E}">
        <p14:creationId xmlns:p14="http://schemas.microsoft.com/office/powerpoint/2010/main" val="4155679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745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3A3BD3-EDF6-EC41-8A52-583581547AB2}" type="slidenum">
              <a:rPr lang="en-US" smtClean="0"/>
              <a:pPr/>
              <a:t>19</a:t>
            </a:fld>
            <a:endParaRPr lang="en-US" dirty="0"/>
          </a:p>
        </p:txBody>
      </p:sp>
    </p:spTree>
    <p:extLst>
      <p:ext uri="{BB962C8B-B14F-4D97-AF65-F5344CB8AC3E}">
        <p14:creationId xmlns:p14="http://schemas.microsoft.com/office/powerpoint/2010/main" val="2580799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3A3BD3-EDF6-EC41-8A52-583581547AB2}" type="slidenum">
              <a:rPr lang="en-US" smtClean="0"/>
              <a:pPr/>
              <a:t>20</a:t>
            </a:fld>
            <a:endParaRPr lang="en-US" dirty="0"/>
          </a:p>
        </p:txBody>
      </p:sp>
    </p:spTree>
    <p:extLst>
      <p:ext uri="{BB962C8B-B14F-4D97-AF65-F5344CB8AC3E}">
        <p14:creationId xmlns:p14="http://schemas.microsoft.com/office/powerpoint/2010/main" val="1807822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3A3BD3-EDF6-EC41-8A52-583581547AB2}" type="slidenum">
              <a:rPr lang="en-US" smtClean="0"/>
              <a:pPr/>
              <a:t>21</a:t>
            </a:fld>
            <a:endParaRPr lang="en-US" dirty="0"/>
          </a:p>
        </p:txBody>
      </p:sp>
    </p:spTree>
    <p:extLst>
      <p:ext uri="{BB962C8B-B14F-4D97-AF65-F5344CB8AC3E}">
        <p14:creationId xmlns:p14="http://schemas.microsoft.com/office/powerpoint/2010/main" val="1840826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3A3BD3-EDF6-EC41-8A52-583581547AB2}" type="slidenum">
              <a:rPr lang="en-US" smtClean="0"/>
              <a:pPr/>
              <a:t>22</a:t>
            </a:fld>
            <a:endParaRPr lang="en-US" dirty="0"/>
          </a:p>
        </p:txBody>
      </p:sp>
    </p:spTree>
    <p:extLst>
      <p:ext uri="{BB962C8B-B14F-4D97-AF65-F5344CB8AC3E}">
        <p14:creationId xmlns:p14="http://schemas.microsoft.com/office/powerpoint/2010/main" val="3528627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59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Hypogonadism is now often referred to as testosterone deficiency </a:t>
            </a:r>
          </a:p>
        </p:txBody>
      </p:sp>
      <p:sp>
        <p:nvSpPr>
          <p:cNvPr id="4" name="Slide Number Placeholder 3"/>
          <p:cNvSpPr>
            <a:spLocks noGrp="1"/>
          </p:cNvSpPr>
          <p:nvPr>
            <p:ph type="sldNum" sz="quarter" idx="10"/>
          </p:nvPr>
        </p:nvSpPr>
        <p:spPr/>
        <p:txBody>
          <a:bodyPr/>
          <a:lstStyle/>
          <a:p>
            <a:fld id="{133A3BD3-EDF6-EC41-8A52-583581547AB2}" type="slidenum">
              <a:rPr lang="en-US" smtClean="0"/>
              <a:pPr/>
              <a:t>3</a:t>
            </a:fld>
            <a:endParaRPr lang="en-US" dirty="0"/>
          </a:p>
        </p:txBody>
      </p:sp>
    </p:spTree>
    <p:extLst>
      <p:ext uri="{BB962C8B-B14F-4D97-AF65-F5344CB8AC3E}">
        <p14:creationId xmlns:p14="http://schemas.microsoft.com/office/powerpoint/2010/main" val="381080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3A3BD3-EDF6-EC41-8A52-583581547AB2}" type="slidenum">
              <a:rPr lang="en-US" smtClean="0"/>
              <a:pPr/>
              <a:t>4</a:t>
            </a:fld>
            <a:endParaRPr lang="en-US" dirty="0"/>
          </a:p>
        </p:txBody>
      </p:sp>
    </p:spTree>
    <p:extLst>
      <p:ext uri="{BB962C8B-B14F-4D97-AF65-F5344CB8AC3E}">
        <p14:creationId xmlns:p14="http://schemas.microsoft.com/office/powerpoint/2010/main" val="3032647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E6B049-8BDE-4669-99C6-B3905F9A99A9}"/>
              </a:ext>
            </a:extLst>
          </p:cNvPr>
          <p:cNvSpPr>
            <a:spLocks noGrp="1" noChangeArrowheads="1"/>
          </p:cNvSpPr>
          <p:nvPr>
            <p:ph type="sldNum" sz="quarter" idx="5"/>
          </p:nvPr>
        </p:nvSpPr>
        <p:spPr>
          <a:ln/>
        </p:spPr>
        <p:txBody>
          <a:bodyPr/>
          <a:lstStyle/>
          <a:p>
            <a:fld id="{B9184263-6C38-479F-9AD7-4E5DF742180D}" type="slidenum">
              <a:rPr lang="en-GB" altLang="en-US"/>
              <a:pPr/>
              <a:t>5</a:t>
            </a:fld>
            <a:endParaRPr lang="en-GB" altLang="en-US"/>
          </a:p>
        </p:txBody>
      </p:sp>
      <p:sp>
        <p:nvSpPr>
          <p:cNvPr id="23554" name="Rectangle 2">
            <a:extLst>
              <a:ext uri="{FF2B5EF4-FFF2-40B4-BE49-F238E27FC236}">
                <a16:creationId xmlns:a16="http://schemas.microsoft.com/office/drawing/2014/main" id="{8E357225-A9B0-433A-BA85-701C83C91C76}"/>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42E2BBB6-1E77-439B-8DA3-6EB860C5FED0}"/>
              </a:ext>
            </a:extLst>
          </p:cNvPr>
          <p:cNvSpPr>
            <a:spLocks noGrp="1" noChangeArrowheads="1"/>
          </p:cNvSpPr>
          <p:nvPr>
            <p:ph type="body" idx="1"/>
          </p:nvPr>
        </p:nvSpPr>
        <p:spPr/>
        <p:txBody>
          <a:bodyPr/>
          <a:lstStyle/>
          <a:p>
            <a:r>
              <a:rPr lang="en-US" altLang="en-US"/>
              <a:t>The clinical manifestations of hypogonadism depend on the age of onset as well as the cause, severity and duration of the deficiency.</a:t>
            </a:r>
          </a:p>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With aging, men experience reproductive changes that are more gradual and subtle than the more profound cessation of ovarian function experienced by women at menopause.  Although early investigations reported equivocal findings, studies have now clearly demonstrated that men experience a slow but continuous (approximately 1% to 2% per year) decline in total and bioavailable serum testosterone levels after approximately age 30 years.</a:t>
            </a:r>
            <a:r>
              <a:rPr lang="en-US" altLang="zh-CN" dirty="0">
                <a:ea typeface="SimSun" panose="02010600030101010101" pitchFamily="2" charset="-122"/>
              </a:rPr>
              <a:t>  However, not all older men with a low testosterone will have the clinical features of hypogonadism. Therefore, it is the general consensus to treat men with age-related hypogonadism only when clinical symptoms are present that can be potentially corrected by testosterone administration as they will benefit most from such therapy. </a:t>
            </a:r>
          </a:p>
          <a:p>
            <a:endParaRPr lang="en-GB" dirty="0"/>
          </a:p>
        </p:txBody>
      </p:sp>
      <p:sp>
        <p:nvSpPr>
          <p:cNvPr id="4" name="Slide Number Placeholder 3"/>
          <p:cNvSpPr>
            <a:spLocks noGrp="1"/>
          </p:cNvSpPr>
          <p:nvPr>
            <p:ph type="sldNum" sz="quarter" idx="10"/>
          </p:nvPr>
        </p:nvSpPr>
        <p:spPr/>
        <p:txBody>
          <a:bodyPr/>
          <a:lstStyle/>
          <a:p>
            <a:fld id="{133A3BD3-EDF6-EC41-8A52-583581547AB2}" type="slidenum">
              <a:rPr lang="en-US" smtClean="0"/>
              <a:pPr/>
              <a:t>6</a:t>
            </a:fld>
            <a:endParaRPr lang="en-US" dirty="0"/>
          </a:p>
        </p:txBody>
      </p:sp>
    </p:spTree>
    <p:extLst>
      <p:ext uri="{BB962C8B-B14F-4D97-AF65-F5344CB8AC3E}">
        <p14:creationId xmlns:p14="http://schemas.microsoft.com/office/powerpoint/2010/main" val="4266271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1C978DA-2215-4257-964A-EFD3A04256A4}"/>
              </a:ext>
            </a:extLst>
          </p:cNvPr>
          <p:cNvSpPr>
            <a:spLocks noGrp="1" noChangeArrowheads="1"/>
          </p:cNvSpPr>
          <p:nvPr>
            <p:ph type="sldNum" sz="quarter" idx="5"/>
          </p:nvPr>
        </p:nvSpPr>
        <p:spPr>
          <a:ln/>
        </p:spPr>
        <p:txBody>
          <a:bodyPr/>
          <a:lstStyle/>
          <a:p>
            <a:fld id="{EE79AAD4-1F31-4E5C-BBEB-D9C059B00915}" type="slidenum">
              <a:rPr lang="en-GB" altLang="en-US"/>
              <a:pPr/>
              <a:t>10</a:t>
            </a:fld>
            <a:endParaRPr lang="en-GB" altLang="en-US"/>
          </a:p>
        </p:txBody>
      </p:sp>
      <p:sp>
        <p:nvSpPr>
          <p:cNvPr id="30722" name="Rectangle 2">
            <a:extLst>
              <a:ext uri="{FF2B5EF4-FFF2-40B4-BE49-F238E27FC236}">
                <a16:creationId xmlns:a16="http://schemas.microsoft.com/office/drawing/2014/main" id="{B9B06375-021E-408B-A0F3-1E3C551E101F}"/>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B0201E26-5E4F-45C9-8DA9-ABC7097B8B2A}"/>
              </a:ext>
            </a:extLst>
          </p:cNvPr>
          <p:cNvSpPr>
            <a:spLocks noGrp="1" noChangeArrowheads="1"/>
          </p:cNvSpPr>
          <p:nvPr>
            <p:ph type="body" idx="1"/>
          </p:nvPr>
        </p:nvSpPr>
        <p:spPr/>
        <p:txBody>
          <a:bodyPr/>
          <a:lstStyle/>
          <a:p>
            <a:r>
              <a:rPr lang="en-GB" altLang="en-US" dirty="0"/>
              <a:t>The gold standard for measuring testosterone is the </a:t>
            </a:r>
            <a:r>
              <a:rPr lang="en-US" altLang="en-US" dirty="0"/>
              <a:t>LC-MSMS = liquid chromatography-tandem mass spectrometry</a:t>
            </a:r>
            <a:r>
              <a:rPr lang="en-GB" altLang="en-US" dirty="0"/>
              <a:t> method but this is much more complicated to do that a RIA or immunoassay. These methods give similar results </a:t>
            </a:r>
            <a:r>
              <a:rPr lang="en-US" altLang="en-US" dirty="0"/>
              <a:t>± 20% so the local laboratories need to calibrate their RIA method. </a:t>
            </a:r>
            <a:r>
              <a:rPr lang="en-GB" altLang="en-US" dirty="0"/>
              <a:t>Radioimmunoassay is performed using an antibody to the testosterone-protein complex that is tagged with a radioactive nuclide.  After washing, the radioactivity bound is measured and related directly to the concentration of bound testosterone with suitable quantified controls.</a:t>
            </a:r>
          </a:p>
          <a:p>
            <a:endParaRPr lang="en-GB" altLang="en-US" dirty="0"/>
          </a:p>
          <a:p>
            <a:endParaRPr lang="en-US" altLang="en-US" dirty="0"/>
          </a:p>
          <a:p>
            <a:endParaRPr lang="en-GB"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212E-CC80-4343-822E-467350174EB9}"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188191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30000" dirty="0"/>
          </a:p>
          <a:p>
            <a:pPr marL="0" indent="0">
              <a:buFontTx/>
              <a:buNone/>
            </a:pPr>
            <a:endParaRPr lang="en-US" sz="1200" dirty="0"/>
          </a:p>
          <a:p>
            <a:endParaRPr lang="en-GB" sz="1200" kern="1200" dirty="0">
              <a:solidFill>
                <a:schemeClr val="tx1"/>
              </a:solidFill>
              <a:effectLs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fld id="{08E4C942-A958-884B-A3D2-B74A432C0337}" type="slidenum">
              <a:rPr lang="en-US" smtClean="0"/>
              <a:t>13</a:t>
            </a:fld>
            <a:endParaRPr lang="en-US" dirty="0"/>
          </a:p>
        </p:txBody>
      </p:sp>
    </p:spTree>
    <p:extLst>
      <p:ext uri="{BB962C8B-B14F-4D97-AF65-F5344CB8AC3E}">
        <p14:creationId xmlns:p14="http://schemas.microsoft.com/office/powerpoint/2010/main" val="906607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B790330D-A7DA-498C-B793-042AB587D41B}"/>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70E3AE-AF3C-430E-A305-2B5992A7C36F}" type="slidenum">
              <a:rPr lang="en-GB" altLang="en-US"/>
              <a:pPr eaLnBrk="1" hangingPunct="1"/>
              <a:t>14</a:t>
            </a:fld>
            <a:endParaRPr lang="en-GB" altLang="en-US"/>
          </a:p>
        </p:txBody>
      </p:sp>
      <p:sp>
        <p:nvSpPr>
          <p:cNvPr id="59395" name="Rectangle 2">
            <a:extLst>
              <a:ext uri="{FF2B5EF4-FFF2-40B4-BE49-F238E27FC236}">
                <a16:creationId xmlns:a16="http://schemas.microsoft.com/office/drawing/2014/main" id="{0ACC1C55-AD8F-4BF8-9B60-E1E26134D1B8}"/>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EC1A37BF-0558-453C-BBA0-F33D1FDD3915}"/>
              </a:ext>
            </a:extLst>
          </p:cNvPr>
          <p:cNvSpPr>
            <a:spLocks noGrp="1" noChangeArrowheads="1"/>
          </p:cNvSpPr>
          <p:nvPr>
            <p:ph type="body" idx="1"/>
          </p:nvPr>
        </p:nvSpPr>
        <p:spPr>
          <a:noFill/>
        </p:spPr>
        <p:txBody>
          <a:bodyPr/>
          <a:lstStyle/>
          <a:p>
            <a:pPr eaLnBrk="1" hangingPunct="1"/>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F4DC-DE03-428B-A6B8-D099DE2AC6B9}"/>
              </a:ext>
            </a:extLst>
          </p:cNvPr>
          <p:cNvSpPr>
            <a:spLocks noGrp="1"/>
          </p:cNvSpPr>
          <p:nvPr>
            <p:ph type="ctrTitle" hasCustomPrompt="1"/>
          </p:nvPr>
        </p:nvSpPr>
        <p:spPr>
          <a:xfrm>
            <a:off x="670956" y="457200"/>
            <a:ext cx="10474037" cy="1960050"/>
          </a:xfrm>
        </p:spPr>
        <p:txBody>
          <a:bodyPr anchor="b"/>
          <a:lstStyle>
            <a:lvl1pPr algn="l">
              <a:defRPr sz="4800"/>
            </a:lvl1pPr>
          </a:lstStyle>
          <a:p>
            <a:r>
              <a:rPr lang="en-US" dirty="0"/>
              <a:t>HERE IS THE MAIN TITLE</a:t>
            </a:r>
            <a:endParaRPr lang="en-GB" dirty="0"/>
          </a:p>
        </p:txBody>
      </p:sp>
      <p:sp>
        <p:nvSpPr>
          <p:cNvPr id="3" name="Subtitle 2">
            <a:extLst>
              <a:ext uri="{FF2B5EF4-FFF2-40B4-BE49-F238E27FC236}">
                <a16:creationId xmlns:a16="http://schemas.microsoft.com/office/drawing/2014/main" id="{C64935D9-ED78-4CDD-BA44-DB51FE9C22E4}"/>
              </a:ext>
            </a:extLst>
          </p:cNvPr>
          <p:cNvSpPr>
            <a:spLocks noGrp="1"/>
          </p:cNvSpPr>
          <p:nvPr>
            <p:ph type="subTitle" idx="1"/>
          </p:nvPr>
        </p:nvSpPr>
        <p:spPr>
          <a:xfrm>
            <a:off x="706581" y="2601119"/>
            <a:ext cx="8473045" cy="248152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37310BBD-AEFC-4104-A139-A21286FF97A9}"/>
              </a:ext>
            </a:extLst>
          </p:cNvPr>
          <p:cNvSpPr>
            <a:spLocks noGrp="1"/>
          </p:cNvSpPr>
          <p:nvPr>
            <p:ph type="dt" sz="half" idx="10"/>
          </p:nvPr>
        </p:nvSpPr>
        <p:spPr/>
        <p:txBody>
          <a:bodyPr/>
          <a:lstStyle/>
          <a:p>
            <a:fld id="{E7B736C5-0A92-4502-AA74-B995BDCF208A}" type="datetimeFigureOut">
              <a:rPr lang="en-GB" smtClean="0"/>
              <a:t>14/03/2021</a:t>
            </a:fld>
            <a:endParaRPr lang="en-GB"/>
          </a:p>
        </p:txBody>
      </p:sp>
      <p:sp>
        <p:nvSpPr>
          <p:cNvPr id="5" name="Footer Placeholder 4">
            <a:extLst>
              <a:ext uri="{FF2B5EF4-FFF2-40B4-BE49-F238E27FC236}">
                <a16:creationId xmlns:a16="http://schemas.microsoft.com/office/drawing/2014/main" id="{BF8AB2A1-A7A6-4581-BB46-7DE3C97F7D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9B314-D687-47AA-957E-11B89CAB37B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898965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34" userDrawn="1">
          <p15:clr>
            <a:srgbClr val="FBAE40"/>
          </p15:clr>
        </p15:guide>
        <p15:guide id="3" pos="7106" userDrawn="1">
          <p15:clr>
            <a:srgbClr val="FBAE40"/>
          </p15:clr>
        </p15:guide>
        <p15:guide id="4" orient="horz" pos="187" userDrawn="1">
          <p15:clr>
            <a:srgbClr val="FBAE40"/>
          </p15:clr>
        </p15:guide>
        <p15:guide id="5" orient="horz" pos="4247" userDrawn="1">
          <p15:clr>
            <a:srgbClr val="FBAE40"/>
          </p15:clr>
        </p15:guide>
        <p15:guide id="6" pos="100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3F3C-72B0-4542-8401-A719D3F3BF41}"/>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59EA80C7-1B9A-4454-80C3-6D83A051FB14}"/>
              </a:ext>
            </a:extLst>
          </p:cNvPr>
          <p:cNvSpPr>
            <a:spLocks noGrp="1"/>
          </p:cNvSpPr>
          <p:nvPr>
            <p:ph type="body" orient="vert" idx="1"/>
          </p:nvPr>
        </p:nvSpPr>
        <p:spPr>
          <a:xfrm>
            <a:off x="1595437" y="1813750"/>
            <a:ext cx="9793287" cy="396359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95A4362-C09C-4C17-B12F-EBEE6E91148B}"/>
              </a:ext>
            </a:extLst>
          </p:cNvPr>
          <p:cNvSpPr>
            <a:spLocks noGrp="1"/>
          </p:cNvSpPr>
          <p:nvPr>
            <p:ph type="dt" sz="half" idx="10"/>
          </p:nvPr>
        </p:nvSpPr>
        <p:spPr/>
        <p:txBody>
          <a:bodyPr/>
          <a:lstStyle/>
          <a:p>
            <a:fld id="{E7B736C5-0A92-4502-AA74-B995BDCF208A}" type="datetimeFigureOut">
              <a:rPr lang="en-GB" smtClean="0"/>
              <a:t>14/03/2021</a:t>
            </a:fld>
            <a:endParaRPr lang="en-GB"/>
          </a:p>
        </p:txBody>
      </p:sp>
      <p:sp>
        <p:nvSpPr>
          <p:cNvPr id="5" name="Footer Placeholder 4">
            <a:extLst>
              <a:ext uri="{FF2B5EF4-FFF2-40B4-BE49-F238E27FC236}">
                <a16:creationId xmlns:a16="http://schemas.microsoft.com/office/drawing/2014/main" id="{48EA6B0E-33BE-4305-B447-D03F4A203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487E8-9DC1-4516-A8D6-5F9948381829}"/>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69698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2248D-9E44-4D54-AB28-48CE9512DF6F}"/>
              </a:ext>
            </a:extLst>
          </p:cNvPr>
          <p:cNvSpPr>
            <a:spLocks noGrp="1"/>
          </p:cNvSpPr>
          <p:nvPr>
            <p:ph type="title" orient="vert" hasCustomPrompt="1"/>
          </p:nvPr>
        </p:nvSpPr>
        <p:spPr>
          <a:xfrm>
            <a:off x="8724900" y="365125"/>
            <a:ext cx="2628900" cy="5430033"/>
          </a:xfrm>
        </p:spPr>
        <p:txBody>
          <a:bodyPr vert="eaVert"/>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3B64EB79-FC22-4D6A-B30B-8BBB87ADE3EC}"/>
              </a:ext>
            </a:extLst>
          </p:cNvPr>
          <p:cNvSpPr>
            <a:spLocks noGrp="1"/>
          </p:cNvSpPr>
          <p:nvPr>
            <p:ph type="body" orient="vert" idx="1"/>
          </p:nvPr>
        </p:nvSpPr>
        <p:spPr>
          <a:xfrm>
            <a:off x="838200" y="365125"/>
            <a:ext cx="7734300" cy="543003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7EF15F-7695-422E-8136-2E3719E38EFF}"/>
              </a:ext>
            </a:extLst>
          </p:cNvPr>
          <p:cNvSpPr>
            <a:spLocks noGrp="1"/>
          </p:cNvSpPr>
          <p:nvPr>
            <p:ph type="dt" sz="half" idx="10"/>
          </p:nvPr>
        </p:nvSpPr>
        <p:spPr/>
        <p:txBody>
          <a:bodyPr/>
          <a:lstStyle/>
          <a:p>
            <a:fld id="{E7B736C5-0A92-4502-AA74-B995BDCF208A}" type="datetimeFigureOut">
              <a:rPr lang="en-GB" smtClean="0"/>
              <a:t>14/03/2021</a:t>
            </a:fld>
            <a:endParaRPr lang="en-GB"/>
          </a:p>
        </p:txBody>
      </p:sp>
      <p:sp>
        <p:nvSpPr>
          <p:cNvPr id="5" name="Footer Placeholder 4">
            <a:extLst>
              <a:ext uri="{FF2B5EF4-FFF2-40B4-BE49-F238E27FC236}">
                <a16:creationId xmlns:a16="http://schemas.microsoft.com/office/drawing/2014/main" id="{5F31E0BD-0534-4C88-A8C0-9D98EC96F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5EB4F-35B8-436F-953B-1FE1CB1A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12038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998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7E3E-461D-448D-BC3C-443911F7B654}"/>
              </a:ext>
            </a:extLst>
          </p:cNvPr>
          <p:cNvSpPr>
            <a:spLocks noGrp="1"/>
          </p:cNvSpPr>
          <p:nvPr>
            <p:ph type="title" hasCustomPrompt="1"/>
          </p:nvPr>
        </p:nvSpPr>
        <p:spPr>
          <a:xfrm>
            <a:off x="694708" y="483651"/>
            <a:ext cx="10652454" cy="1774104"/>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D39C72-89A7-4E43-B23E-1E4F002FE5B3}"/>
              </a:ext>
            </a:extLst>
          </p:cNvPr>
          <p:cNvSpPr>
            <a:spLocks noGrp="1"/>
          </p:cNvSpPr>
          <p:nvPr>
            <p:ph idx="1"/>
          </p:nvPr>
        </p:nvSpPr>
        <p:spPr>
          <a:xfrm>
            <a:off x="688767" y="2612570"/>
            <a:ext cx="10617529" cy="3141025"/>
          </a:xfrm>
        </p:spPr>
        <p:txBody>
          <a:bodyPr/>
          <a:lstStyle>
            <a:lvl1pPr>
              <a:buClr>
                <a:schemeClr val="tx1"/>
              </a:buClr>
              <a:buFont typeface="Wingdings" panose="05000000000000000000" pitchFamily="2" charset="2"/>
              <a:buChar char="§"/>
              <a:defRPr sz="2400"/>
            </a:lvl1pPr>
            <a:lvl2pPr>
              <a:buClr>
                <a:schemeClr val="tx1"/>
              </a:buClr>
              <a:buFont typeface="Wingdings" panose="05000000000000000000" pitchFamily="2" charset="2"/>
              <a:buChar char="§"/>
              <a:defRPr sz="2000"/>
            </a:lvl2pPr>
            <a:lvl3pPr>
              <a:buClr>
                <a:schemeClr val="tx1"/>
              </a:buClr>
              <a:buFont typeface="Wingdings" panose="05000000000000000000" pitchFamily="2" charset="2"/>
              <a:buChar char="§"/>
              <a:defRPr sz="1800"/>
            </a:lvl3pPr>
            <a:lvl4pPr>
              <a:buClr>
                <a:schemeClr val="tx1"/>
              </a:buClr>
              <a:buFont typeface="Wingdings" panose="05000000000000000000" pitchFamily="2" charset="2"/>
              <a:buChar char="§"/>
              <a:defRPr sz="1600"/>
            </a:lvl4pPr>
            <a:lvl5pPr>
              <a:buClr>
                <a:schemeClr val="tx1"/>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EE4DDDE-EFC3-46D0-8447-311BF249F18D}"/>
              </a:ext>
            </a:extLst>
          </p:cNvPr>
          <p:cNvSpPr>
            <a:spLocks noGrp="1"/>
          </p:cNvSpPr>
          <p:nvPr>
            <p:ph type="dt" sz="half" idx="10"/>
          </p:nvPr>
        </p:nvSpPr>
        <p:spPr/>
        <p:txBody>
          <a:bodyPr/>
          <a:lstStyle>
            <a:lvl1pPr>
              <a:defRPr>
                <a:solidFill>
                  <a:schemeClr val="tx1">
                    <a:lumMod val="20000"/>
                    <a:lumOff val="80000"/>
                  </a:schemeClr>
                </a:solidFill>
              </a:defRPr>
            </a:lvl1pPr>
          </a:lstStyle>
          <a:p>
            <a:fld id="{E7B736C5-0A92-4502-AA74-B995BDCF208A}" type="datetimeFigureOut">
              <a:rPr lang="en-GB" smtClean="0"/>
              <a:pPr/>
              <a:t>14/03/2021</a:t>
            </a:fld>
            <a:endParaRPr lang="en-GB" dirty="0"/>
          </a:p>
        </p:txBody>
      </p:sp>
      <p:sp>
        <p:nvSpPr>
          <p:cNvPr id="5" name="Footer Placeholder 4">
            <a:extLst>
              <a:ext uri="{FF2B5EF4-FFF2-40B4-BE49-F238E27FC236}">
                <a16:creationId xmlns:a16="http://schemas.microsoft.com/office/drawing/2014/main" id="{DE061B96-1EB1-4186-AC99-9CE56E80D81B}"/>
              </a:ext>
            </a:extLst>
          </p:cNvPr>
          <p:cNvSpPr>
            <a:spLocks noGrp="1"/>
          </p:cNvSpPr>
          <p:nvPr>
            <p:ph type="ftr" sz="quarter" idx="11"/>
          </p:nvPr>
        </p:nvSpPr>
        <p:spPr/>
        <p:txBody>
          <a:bodyPr/>
          <a:lstStyle>
            <a:lvl1pPr>
              <a:defRPr>
                <a:solidFill>
                  <a:schemeClr val="tx1">
                    <a:lumMod val="20000"/>
                    <a:lumOff val="80000"/>
                  </a:schemeClr>
                </a:solidFill>
              </a:defRPr>
            </a:lvl1pPr>
          </a:lstStyle>
          <a:p>
            <a:endParaRPr lang="en-GB" dirty="0">
              <a:solidFill>
                <a:schemeClr val="tx1">
                  <a:lumMod val="20000"/>
                  <a:lumOff val="80000"/>
                </a:schemeClr>
              </a:solidFill>
            </a:endParaRPr>
          </a:p>
        </p:txBody>
      </p:sp>
      <p:sp>
        <p:nvSpPr>
          <p:cNvPr id="6" name="Slide Number Placeholder 5">
            <a:extLst>
              <a:ext uri="{FF2B5EF4-FFF2-40B4-BE49-F238E27FC236}">
                <a16:creationId xmlns:a16="http://schemas.microsoft.com/office/drawing/2014/main" id="{5C9DBE08-DC3D-4503-9D13-C5B2020B13D9}"/>
              </a:ext>
            </a:extLst>
          </p:cNvPr>
          <p:cNvSpPr>
            <a:spLocks noGrp="1"/>
          </p:cNvSpPr>
          <p:nvPr>
            <p:ph type="sldNum" sz="quarter" idx="12"/>
          </p:nvPr>
        </p:nvSpPr>
        <p:spPr/>
        <p:txBody>
          <a:bodyPr/>
          <a:lstStyle>
            <a:lvl1pPr>
              <a:defRPr>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275976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D69-5867-4F94-B7CC-C5D5DE9EA867}"/>
              </a:ext>
            </a:extLst>
          </p:cNvPr>
          <p:cNvSpPr>
            <a:spLocks noGrp="1"/>
          </p:cNvSpPr>
          <p:nvPr>
            <p:ph type="title" hasCustomPrompt="1"/>
          </p:nvPr>
        </p:nvSpPr>
        <p:spPr>
          <a:xfrm>
            <a:off x="701213" y="1709738"/>
            <a:ext cx="10640007" cy="2852737"/>
          </a:xfrm>
        </p:spPr>
        <p:txBody>
          <a:bodyPr anchor="b"/>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423864-DFF3-4FD3-B035-8111D2A02C04}"/>
              </a:ext>
            </a:extLst>
          </p:cNvPr>
          <p:cNvSpPr>
            <a:spLocks noGrp="1"/>
          </p:cNvSpPr>
          <p:nvPr>
            <p:ph type="body" idx="1"/>
          </p:nvPr>
        </p:nvSpPr>
        <p:spPr>
          <a:xfrm>
            <a:off x="707152" y="4589463"/>
            <a:ext cx="10640007" cy="1045379"/>
          </a:xfrm>
        </p:spPr>
        <p:txBody>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44B5D1-BA80-473B-99D2-40AC1A142664}"/>
              </a:ext>
            </a:extLst>
          </p:cNvPr>
          <p:cNvSpPr>
            <a:spLocks noGrp="1"/>
          </p:cNvSpPr>
          <p:nvPr>
            <p:ph type="dt" sz="half" idx="10"/>
          </p:nvPr>
        </p:nvSpPr>
        <p:spPr/>
        <p:txBody>
          <a:bodyPr/>
          <a:lstStyle/>
          <a:p>
            <a:fld id="{E7B736C5-0A92-4502-AA74-B995BDCF208A}" type="datetimeFigureOut">
              <a:rPr lang="en-GB" smtClean="0"/>
              <a:t>14/03/2021</a:t>
            </a:fld>
            <a:endParaRPr lang="en-GB"/>
          </a:p>
        </p:txBody>
      </p:sp>
      <p:sp>
        <p:nvSpPr>
          <p:cNvPr id="5" name="Footer Placeholder 4">
            <a:extLst>
              <a:ext uri="{FF2B5EF4-FFF2-40B4-BE49-F238E27FC236}">
                <a16:creationId xmlns:a16="http://schemas.microsoft.com/office/drawing/2014/main" id="{7748CC5B-AFC8-48CF-B0F4-FDB5D36F6A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CAC44-1422-465F-A1E2-44EEC09C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15103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1708-F5FF-48FA-B940-8B639C81ADD5}"/>
              </a:ext>
            </a:extLst>
          </p:cNvPr>
          <p:cNvSpPr>
            <a:spLocks noGrp="1"/>
          </p:cNvSpPr>
          <p:nvPr>
            <p:ph type="title" hasCustomPrompt="1"/>
          </p:nvPr>
        </p:nvSpPr>
        <p:spPr>
          <a:xfrm>
            <a:off x="706579" y="365125"/>
            <a:ext cx="10682146" cy="1325563"/>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662EE47-83AE-48BB-9C5F-9BB0C40C9811}"/>
              </a:ext>
            </a:extLst>
          </p:cNvPr>
          <p:cNvSpPr>
            <a:spLocks noGrp="1"/>
          </p:cNvSpPr>
          <p:nvPr>
            <p:ph sz="half" idx="1"/>
          </p:nvPr>
        </p:nvSpPr>
        <p:spPr>
          <a:xfrm>
            <a:off x="694703" y="1825625"/>
            <a:ext cx="5146958"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3F0DFCC-45EB-4AA4-B615-6006019834E2}"/>
              </a:ext>
            </a:extLst>
          </p:cNvPr>
          <p:cNvSpPr>
            <a:spLocks noGrp="1"/>
          </p:cNvSpPr>
          <p:nvPr>
            <p:ph sz="half" idx="2"/>
          </p:nvPr>
        </p:nvSpPr>
        <p:spPr>
          <a:xfrm>
            <a:off x="6205993" y="1825625"/>
            <a:ext cx="5182732"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2E0965-C859-4EB6-89D3-7FD9C1057807}"/>
              </a:ext>
            </a:extLst>
          </p:cNvPr>
          <p:cNvSpPr>
            <a:spLocks noGrp="1"/>
          </p:cNvSpPr>
          <p:nvPr>
            <p:ph type="dt" sz="half" idx="10"/>
          </p:nvPr>
        </p:nvSpPr>
        <p:spPr/>
        <p:txBody>
          <a:bodyPr/>
          <a:lstStyle/>
          <a:p>
            <a:fld id="{E7B736C5-0A92-4502-AA74-B995BDCF208A}" type="datetimeFigureOut">
              <a:rPr lang="en-GB" smtClean="0"/>
              <a:t>14/03/2021</a:t>
            </a:fld>
            <a:endParaRPr lang="en-GB"/>
          </a:p>
        </p:txBody>
      </p:sp>
      <p:sp>
        <p:nvSpPr>
          <p:cNvPr id="6" name="Footer Placeholder 5">
            <a:extLst>
              <a:ext uri="{FF2B5EF4-FFF2-40B4-BE49-F238E27FC236}">
                <a16:creationId xmlns:a16="http://schemas.microsoft.com/office/drawing/2014/main" id="{30D12ECF-E291-41D6-AD1D-AAA71CA683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BCD248-3503-42B9-A86F-91923AF1607A}"/>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48092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4EF-528E-46A0-BF0D-6CA6E99996D1}"/>
              </a:ext>
            </a:extLst>
          </p:cNvPr>
          <p:cNvSpPr>
            <a:spLocks noGrp="1"/>
          </p:cNvSpPr>
          <p:nvPr>
            <p:ph type="title" hasCustomPrompt="1"/>
          </p:nvPr>
        </p:nvSpPr>
        <p:spPr>
          <a:xfrm>
            <a:off x="703226" y="365125"/>
            <a:ext cx="10515600" cy="1325563"/>
          </a:xfrm>
        </p:spPr>
        <p:txBody>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E204860-339B-4335-A0A5-39EC4A9C927C}"/>
              </a:ext>
            </a:extLst>
          </p:cNvPr>
          <p:cNvSpPr>
            <a:spLocks noGrp="1"/>
          </p:cNvSpPr>
          <p:nvPr>
            <p:ph type="body" idx="1" hasCustomPrompt="1"/>
          </p:nvPr>
        </p:nvSpPr>
        <p:spPr>
          <a:xfrm>
            <a:off x="703220" y="1690688"/>
            <a:ext cx="5115689" cy="791234"/>
          </a:xfrm>
        </p:spPr>
        <p:txBody>
          <a:bodyPr anchor="b">
            <a:norm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46196D-4EAC-45DF-8CCF-F084BEE22347}"/>
              </a:ext>
            </a:extLst>
          </p:cNvPr>
          <p:cNvSpPr>
            <a:spLocks noGrp="1"/>
          </p:cNvSpPr>
          <p:nvPr>
            <p:ph sz="half" idx="2"/>
          </p:nvPr>
        </p:nvSpPr>
        <p:spPr>
          <a:xfrm>
            <a:off x="701629" y="2505075"/>
            <a:ext cx="5115689" cy="3290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1857B0-6DA1-4E2B-A5D7-75DC5DEFD046}"/>
              </a:ext>
            </a:extLst>
          </p:cNvPr>
          <p:cNvSpPr>
            <a:spLocks noGrp="1"/>
          </p:cNvSpPr>
          <p:nvPr>
            <p:ph type="body" sz="quarter" idx="3" hasCustomPrompt="1"/>
          </p:nvPr>
        </p:nvSpPr>
        <p:spPr>
          <a:xfrm>
            <a:off x="6234540" y="1687101"/>
            <a:ext cx="4984286" cy="733041"/>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08117D5-3F7B-4181-90B3-28944E4516DE}"/>
              </a:ext>
            </a:extLst>
          </p:cNvPr>
          <p:cNvSpPr>
            <a:spLocks noGrp="1"/>
          </p:cNvSpPr>
          <p:nvPr>
            <p:ph sz="quarter" idx="4"/>
          </p:nvPr>
        </p:nvSpPr>
        <p:spPr>
          <a:xfrm>
            <a:off x="6240480" y="2516951"/>
            <a:ext cx="4978282" cy="327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A035A0-9E61-4FBF-83CB-DE2F14351C9F}"/>
              </a:ext>
            </a:extLst>
          </p:cNvPr>
          <p:cNvSpPr>
            <a:spLocks noGrp="1"/>
          </p:cNvSpPr>
          <p:nvPr>
            <p:ph type="dt" sz="half" idx="10"/>
          </p:nvPr>
        </p:nvSpPr>
        <p:spPr/>
        <p:txBody>
          <a:bodyPr/>
          <a:lstStyle/>
          <a:p>
            <a:fld id="{E7B736C5-0A92-4502-AA74-B995BDCF208A}" type="datetimeFigureOut">
              <a:rPr lang="en-GB" smtClean="0"/>
              <a:t>14/03/2021</a:t>
            </a:fld>
            <a:endParaRPr lang="en-GB"/>
          </a:p>
        </p:txBody>
      </p:sp>
      <p:sp>
        <p:nvSpPr>
          <p:cNvPr id="8" name="Footer Placeholder 7">
            <a:extLst>
              <a:ext uri="{FF2B5EF4-FFF2-40B4-BE49-F238E27FC236}">
                <a16:creationId xmlns:a16="http://schemas.microsoft.com/office/drawing/2014/main" id="{A90C0A21-114E-469B-BAF9-B45ECAB82B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90647-2E4D-4A1E-9B9F-292488369537}"/>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38404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0E4A-D5DA-4C4B-B8BE-9DDA91B3529E}"/>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77FD586-4B54-4C10-89D5-E4D9BD6A0AD8}"/>
              </a:ext>
            </a:extLst>
          </p:cNvPr>
          <p:cNvSpPr>
            <a:spLocks noGrp="1"/>
          </p:cNvSpPr>
          <p:nvPr>
            <p:ph type="dt" sz="half" idx="10"/>
          </p:nvPr>
        </p:nvSpPr>
        <p:spPr/>
        <p:txBody>
          <a:bodyPr/>
          <a:lstStyle/>
          <a:p>
            <a:fld id="{E7B736C5-0A92-4502-AA74-B995BDCF208A}" type="datetimeFigureOut">
              <a:rPr lang="en-GB" smtClean="0"/>
              <a:t>14/03/2021</a:t>
            </a:fld>
            <a:endParaRPr lang="en-GB"/>
          </a:p>
        </p:txBody>
      </p:sp>
      <p:sp>
        <p:nvSpPr>
          <p:cNvPr id="4" name="Footer Placeholder 3">
            <a:extLst>
              <a:ext uri="{FF2B5EF4-FFF2-40B4-BE49-F238E27FC236}">
                <a16:creationId xmlns:a16="http://schemas.microsoft.com/office/drawing/2014/main" id="{701D6CCB-E602-48D4-AF04-1CBCA40358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68710B-6D14-4617-AD4E-48509171E1DD}"/>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49935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F89FF-03DB-4633-84D0-08FBDD5A2F9F}"/>
              </a:ext>
            </a:extLst>
          </p:cNvPr>
          <p:cNvSpPr>
            <a:spLocks noGrp="1"/>
          </p:cNvSpPr>
          <p:nvPr>
            <p:ph type="dt" sz="half" idx="10"/>
          </p:nvPr>
        </p:nvSpPr>
        <p:spPr/>
        <p:txBody>
          <a:bodyPr/>
          <a:lstStyle/>
          <a:p>
            <a:fld id="{E7B736C5-0A92-4502-AA74-B995BDCF208A}" type="datetimeFigureOut">
              <a:rPr lang="en-GB" smtClean="0"/>
              <a:t>14/03/2021</a:t>
            </a:fld>
            <a:endParaRPr lang="en-GB"/>
          </a:p>
        </p:txBody>
      </p:sp>
      <p:sp>
        <p:nvSpPr>
          <p:cNvPr id="3" name="Footer Placeholder 2">
            <a:extLst>
              <a:ext uri="{FF2B5EF4-FFF2-40B4-BE49-F238E27FC236}">
                <a16:creationId xmlns:a16="http://schemas.microsoft.com/office/drawing/2014/main" id="{A7FE62DE-D883-4164-86CD-4E3CEA5C66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1CC548-CD17-49A7-913D-0D8C045CEDB5}"/>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703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6D22-5159-49E3-BB7F-52F868160056}"/>
              </a:ext>
            </a:extLst>
          </p:cNvPr>
          <p:cNvSpPr>
            <a:spLocks noGrp="1"/>
          </p:cNvSpPr>
          <p:nvPr>
            <p:ph type="title" hasCustomPrompt="1"/>
          </p:nvPr>
        </p:nvSpPr>
        <p:spPr>
          <a:xfrm>
            <a:off x="709157" y="457200"/>
            <a:ext cx="4114800" cy="1600200"/>
          </a:xfrm>
        </p:spPr>
        <p:txBody>
          <a:bodyPr anchor="b"/>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7C6D47-356F-44E5-8080-0113B776CD43}"/>
              </a:ext>
            </a:extLst>
          </p:cNvPr>
          <p:cNvSpPr>
            <a:spLocks noGrp="1"/>
          </p:cNvSpPr>
          <p:nvPr>
            <p:ph idx="1"/>
          </p:nvPr>
        </p:nvSpPr>
        <p:spPr>
          <a:xfrm>
            <a:off x="5183188" y="1276597"/>
            <a:ext cx="6172200" cy="4453247"/>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76ACAD40-8C40-4217-8ACC-A274E474F51C}"/>
              </a:ext>
            </a:extLst>
          </p:cNvPr>
          <p:cNvSpPr>
            <a:spLocks noGrp="1"/>
          </p:cNvSpPr>
          <p:nvPr>
            <p:ph type="body" sz="half" idx="2"/>
          </p:nvPr>
        </p:nvSpPr>
        <p:spPr>
          <a:xfrm>
            <a:off x="703223" y="2057400"/>
            <a:ext cx="4114800" cy="3672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A774C5-3E17-4B09-9890-8D828AF267DE}"/>
              </a:ext>
            </a:extLst>
          </p:cNvPr>
          <p:cNvSpPr>
            <a:spLocks noGrp="1"/>
          </p:cNvSpPr>
          <p:nvPr>
            <p:ph type="dt" sz="half" idx="10"/>
          </p:nvPr>
        </p:nvSpPr>
        <p:spPr/>
        <p:txBody>
          <a:bodyPr/>
          <a:lstStyle/>
          <a:p>
            <a:fld id="{E7B736C5-0A92-4502-AA74-B995BDCF208A}" type="datetimeFigureOut">
              <a:rPr lang="en-GB" smtClean="0"/>
              <a:t>14/03/2021</a:t>
            </a:fld>
            <a:endParaRPr lang="en-GB"/>
          </a:p>
        </p:txBody>
      </p:sp>
      <p:sp>
        <p:nvSpPr>
          <p:cNvPr id="6" name="Footer Placeholder 5">
            <a:extLst>
              <a:ext uri="{FF2B5EF4-FFF2-40B4-BE49-F238E27FC236}">
                <a16:creationId xmlns:a16="http://schemas.microsoft.com/office/drawing/2014/main" id="{02138872-F0D3-4D9B-A29D-2E63240AC6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69C9-220D-4F45-B812-5201BDA4334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51903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2670-8927-44BD-A2FE-2BA7E37A3333}"/>
              </a:ext>
            </a:extLst>
          </p:cNvPr>
          <p:cNvSpPr>
            <a:spLocks noGrp="1"/>
          </p:cNvSpPr>
          <p:nvPr>
            <p:ph type="title" hasCustomPrompt="1"/>
          </p:nvPr>
        </p:nvSpPr>
        <p:spPr>
          <a:xfrm>
            <a:off x="697282" y="457200"/>
            <a:ext cx="3932237" cy="1549262"/>
          </a:xfrm>
        </p:spPr>
        <p:txBody>
          <a:bodyPr anchor="b"/>
          <a:lstStyle>
            <a:lvl1pPr>
              <a:defRPr sz="28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F2F50D4-D809-48FF-8949-7B800C3A4AE3}"/>
              </a:ext>
            </a:extLst>
          </p:cNvPr>
          <p:cNvSpPr>
            <a:spLocks noGrp="1"/>
          </p:cNvSpPr>
          <p:nvPr>
            <p:ph type="pic" idx="1"/>
          </p:nvPr>
        </p:nvSpPr>
        <p:spPr>
          <a:xfrm>
            <a:off x="5183188" y="987426"/>
            <a:ext cx="6172200" cy="4760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8753EC-9A03-46E4-8CB3-5AC09D9695E0}"/>
              </a:ext>
            </a:extLst>
          </p:cNvPr>
          <p:cNvSpPr>
            <a:spLocks noGrp="1"/>
          </p:cNvSpPr>
          <p:nvPr>
            <p:ph type="body" sz="half" idx="2"/>
          </p:nvPr>
        </p:nvSpPr>
        <p:spPr>
          <a:xfrm>
            <a:off x="697282" y="2057400"/>
            <a:ext cx="3932237" cy="36902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E853C9-3EFB-41BB-ABA2-1F7831FA8D11}"/>
              </a:ext>
            </a:extLst>
          </p:cNvPr>
          <p:cNvSpPr>
            <a:spLocks noGrp="1"/>
          </p:cNvSpPr>
          <p:nvPr>
            <p:ph type="dt" sz="half" idx="10"/>
          </p:nvPr>
        </p:nvSpPr>
        <p:spPr/>
        <p:txBody>
          <a:bodyPr/>
          <a:lstStyle/>
          <a:p>
            <a:fld id="{E7B736C5-0A92-4502-AA74-B995BDCF208A}" type="datetimeFigureOut">
              <a:rPr lang="en-GB" smtClean="0"/>
              <a:t>14/03/2021</a:t>
            </a:fld>
            <a:endParaRPr lang="en-GB"/>
          </a:p>
        </p:txBody>
      </p:sp>
      <p:sp>
        <p:nvSpPr>
          <p:cNvPr id="6" name="Footer Placeholder 5">
            <a:extLst>
              <a:ext uri="{FF2B5EF4-FFF2-40B4-BE49-F238E27FC236}">
                <a16:creationId xmlns:a16="http://schemas.microsoft.com/office/drawing/2014/main" id="{0647DE5F-360D-44E3-B2AD-9C0C9E225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575E9E-46EA-46B7-B5EC-1FAABD06E2AB}"/>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75237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8B279-006E-45AE-9DF4-35CD375C41F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pic>
        <p:nvPicPr>
          <p:cNvPr id="12" name="Picture 11">
            <a:extLst>
              <a:ext uri="{FF2B5EF4-FFF2-40B4-BE49-F238E27FC236}">
                <a16:creationId xmlns:a16="http://schemas.microsoft.com/office/drawing/2014/main" id="{676482FF-5E57-49AE-9949-EC9D18A552B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7413" y="5803980"/>
            <a:ext cx="982312" cy="485699"/>
          </a:xfrm>
          <a:prstGeom prst="rect">
            <a:avLst/>
          </a:prstGeom>
        </p:spPr>
      </p:pic>
      <p:sp>
        <p:nvSpPr>
          <p:cNvPr id="2" name="Title Placeholder 1">
            <a:extLst>
              <a:ext uri="{FF2B5EF4-FFF2-40B4-BE49-F238E27FC236}">
                <a16:creationId xmlns:a16="http://schemas.microsoft.com/office/drawing/2014/main" id="{FDB02495-A369-4DE5-A8E8-FCE65F233CF8}"/>
              </a:ext>
            </a:extLst>
          </p:cNvPr>
          <p:cNvSpPr>
            <a:spLocks noGrp="1"/>
          </p:cNvSpPr>
          <p:nvPr>
            <p:ph type="title"/>
          </p:nvPr>
        </p:nvSpPr>
        <p:spPr>
          <a:xfrm>
            <a:off x="694705" y="365125"/>
            <a:ext cx="1063534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E4BE7ED-C0A1-4E9D-A00C-6999EAB33095}"/>
              </a:ext>
            </a:extLst>
          </p:cNvPr>
          <p:cNvSpPr>
            <a:spLocks noGrp="1"/>
          </p:cNvSpPr>
          <p:nvPr>
            <p:ph type="body" idx="1"/>
          </p:nvPr>
        </p:nvSpPr>
        <p:spPr>
          <a:xfrm>
            <a:off x="718458" y="1813750"/>
            <a:ext cx="10670268" cy="3990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8E994A6-E6C9-4077-8907-747E4514C333}"/>
              </a:ext>
            </a:extLst>
          </p:cNvPr>
          <p:cNvSpPr>
            <a:spLocks noGrp="1"/>
          </p:cNvSpPr>
          <p:nvPr>
            <p:ph type="dt" sz="half" idx="2"/>
          </p:nvPr>
        </p:nvSpPr>
        <p:spPr>
          <a:xfrm>
            <a:off x="838200" y="6463225"/>
            <a:ext cx="2743200" cy="365125"/>
          </a:xfrm>
          <a:prstGeom prst="rect">
            <a:avLst/>
          </a:prstGeom>
        </p:spPr>
        <p:txBody>
          <a:bodyPr vert="horz" lIns="91440" tIns="45720" rIns="91440" bIns="45720" rtlCol="0" anchor="ctr"/>
          <a:lstStyle>
            <a:lvl1pPr algn="l">
              <a:defRPr sz="1100">
                <a:solidFill>
                  <a:schemeClr val="tx1">
                    <a:lumMod val="20000"/>
                    <a:lumOff val="80000"/>
                  </a:schemeClr>
                </a:solidFill>
              </a:defRPr>
            </a:lvl1pPr>
          </a:lstStyle>
          <a:p>
            <a:fld id="{E7B736C5-0A92-4502-AA74-B995BDCF208A}" type="datetimeFigureOut">
              <a:rPr lang="en-GB" smtClean="0"/>
              <a:pPr/>
              <a:t>14/03/2021</a:t>
            </a:fld>
            <a:endParaRPr lang="en-GB" sz="1100" dirty="0"/>
          </a:p>
        </p:txBody>
      </p:sp>
      <p:sp>
        <p:nvSpPr>
          <p:cNvPr id="5" name="Footer Placeholder 4">
            <a:extLst>
              <a:ext uri="{FF2B5EF4-FFF2-40B4-BE49-F238E27FC236}">
                <a16:creationId xmlns:a16="http://schemas.microsoft.com/office/drawing/2014/main" id="{9A9EEE4E-F268-4348-9641-5AD819CF922F}"/>
              </a:ext>
            </a:extLst>
          </p:cNvPr>
          <p:cNvSpPr>
            <a:spLocks noGrp="1"/>
          </p:cNvSpPr>
          <p:nvPr>
            <p:ph type="ftr" sz="quarter" idx="3"/>
          </p:nvPr>
        </p:nvSpPr>
        <p:spPr>
          <a:xfrm>
            <a:off x="4038600" y="6457289"/>
            <a:ext cx="4114800" cy="365125"/>
          </a:xfrm>
          <a:prstGeom prst="rect">
            <a:avLst/>
          </a:prstGeom>
        </p:spPr>
        <p:txBody>
          <a:bodyPr vert="horz" lIns="91440" tIns="45720" rIns="91440" bIns="45720" rtlCol="0" anchor="ctr"/>
          <a:lstStyle>
            <a:lvl1pPr algn="ctr">
              <a:defRPr sz="1100">
                <a:solidFill>
                  <a:schemeClr val="tx1">
                    <a:lumMod val="20000"/>
                    <a:lumOff val="80000"/>
                  </a:schemeClr>
                </a:solidFill>
              </a:defRPr>
            </a:lvl1pPr>
          </a:lstStyle>
          <a:p>
            <a:endParaRPr lang="en-GB" sz="1100" dirty="0"/>
          </a:p>
        </p:txBody>
      </p:sp>
      <p:sp>
        <p:nvSpPr>
          <p:cNvPr id="6" name="Slide Number Placeholder 5">
            <a:extLst>
              <a:ext uri="{FF2B5EF4-FFF2-40B4-BE49-F238E27FC236}">
                <a16:creationId xmlns:a16="http://schemas.microsoft.com/office/drawing/2014/main" id="{19FF2274-0980-4F9F-8131-07FE6DF6C569}"/>
              </a:ext>
            </a:extLst>
          </p:cNvPr>
          <p:cNvSpPr>
            <a:spLocks noGrp="1"/>
          </p:cNvSpPr>
          <p:nvPr>
            <p:ph type="sldNum" sz="quarter" idx="4"/>
          </p:nvPr>
        </p:nvSpPr>
        <p:spPr>
          <a:xfrm>
            <a:off x="8610600" y="6457288"/>
            <a:ext cx="2743200" cy="365125"/>
          </a:xfrm>
          <a:prstGeom prst="rect">
            <a:avLst/>
          </a:prstGeom>
        </p:spPr>
        <p:txBody>
          <a:bodyPr vert="horz" lIns="91440" tIns="45720" rIns="91440" bIns="45720" rtlCol="0" anchor="ctr"/>
          <a:lstStyle>
            <a:lvl1pPr algn="r">
              <a:defRPr sz="1200">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3823364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3817" userDrawn="1">
          <p15:clr>
            <a:srgbClr val="F26B43"/>
          </p15:clr>
        </p15:guide>
        <p15:guide id="3" orient="horz" pos="187" userDrawn="1">
          <p15:clr>
            <a:srgbClr val="F26B43"/>
          </p15:clr>
        </p15:guide>
        <p15:guide id="4" pos="234" userDrawn="1">
          <p15:clr>
            <a:srgbClr val="F26B43"/>
          </p15:clr>
        </p15:guide>
        <p15:guide id="5" pos="7174" userDrawn="1">
          <p15:clr>
            <a:srgbClr val="F26B43"/>
          </p15:clr>
        </p15:guide>
        <p15:guide id="6" pos="506" userDrawn="1">
          <p15:clr>
            <a:srgbClr val="F26B43"/>
          </p15:clr>
        </p15:guide>
        <p15:guide id="7" pos="100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ww.pctag.uk/testosterone-calculato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www.diabetes.org.uk/professionals/position-statements-reports/diagnosis-ongoing-management-monitoring/new_diagnostic_criteria_for_diabet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p:txBody>
          <a:bodyPr>
            <a:normAutofit/>
          </a:bodyPr>
          <a:lstStyle/>
          <a:p>
            <a:r>
              <a:rPr lang="en-GB" dirty="0"/>
              <a:t>Pathophysiology </a:t>
            </a:r>
            <a:br>
              <a:rPr lang="en-GB" dirty="0"/>
            </a:br>
            <a:r>
              <a:rPr lang="en-GB" dirty="0"/>
              <a:t>&amp; Epidemiology</a:t>
            </a:r>
          </a:p>
        </p:txBody>
      </p:sp>
      <p:sp>
        <p:nvSpPr>
          <p:cNvPr id="4" name="Subtitle 2">
            <a:extLst>
              <a:ext uri="{FF2B5EF4-FFF2-40B4-BE49-F238E27FC236}">
                <a16:creationId xmlns:a16="http://schemas.microsoft.com/office/drawing/2014/main" id="{AA75F787-039B-4C14-8933-B227907D4A98}"/>
              </a:ext>
            </a:extLst>
          </p:cNvPr>
          <p:cNvSpPr>
            <a:spLocks noGrp="1"/>
          </p:cNvSpPr>
          <p:nvPr>
            <p:ph type="subTitle" idx="1"/>
          </p:nvPr>
        </p:nvSpPr>
        <p:spPr>
          <a:xfrm>
            <a:off x="706438" y="2601913"/>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1407039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a:extLst>
              <a:ext uri="{FF2B5EF4-FFF2-40B4-BE49-F238E27FC236}">
                <a16:creationId xmlns:a16="http://schemas.microsoft.com/office/drawing/2014/main" id="{8602D619-B745-4C46-A264-BE3EC9F00923}"/>
              </a:ext>
            </a:extLst>
          </p:cNvPr>
          <p:cNvSpPr>
            <a:spLocks noGrp="1" noChangeArrowheads="1"/>
          </p:cNvSpPr>
          <p:nvPr>
            <p:ph type="title"/>
          </p:nvPr>
        </p:nvSpPr>
        <p:spPr>
          <a:xfrm>
            <a:off x="445326" y="431696"/>
            <a:ext cx="10652454" cy="752867"/>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solidFill>
                  <a:schemeClr val="accent5"/>
                </a:solidFill>
              </a:rPr>
              <a:t>Testosterone Measurement</a:t>
            </a:r>
            <a:endParaRPr lang="nl-NL" altLang="en-US" sz="3200" b="1" dirty="0">
              <a:solidFill>
                <a:schemeClr val="accent5"/>
              </a:solidFill>
            </a:endParaRPr>
          </a:p>
        </p:txBody>
      </p:sp>
      <p:sp>
        <p:nvSpPr>
          <p:cNvPr id="25605" name="Rectangle 5">
            <a:extLst>
              <a:ext uri="{FF2B5EF4-FFF2-40B4-BE49-F238E27FC236}">
                <a16:creationId xmlns:a16="http://schemas.microsoft.com/office/drawing/2014/main" id="{2CADB6D6-FB23-43FD-9418-FF1B7313DFEA}"/>
              </a:ext>
            </a:extLst>
          </p:cNvPr>
          <p:cNvSpPr>
            <a:spLocks noGrp="1" noChangeArrowheads="1"/>
          </p:cNvSpPr>
          <p:nvPr>
            <p:ph type="body" idx="1"/>
          </p:nvPr>
        </p:nvSpPr>
        <p:spPr>
          <a:xfrm>
            <a:off x="480251" y="1677388"/>
            <a:ext cx="10825058" cy="3141025"/>
          </a:xfrm>
          <a:noFill/>
          <a:ln/>
        </p:spPr>
        <p:txBody>
          <a:bodyPr>
            <a:normAutofit lnSpcReduction="10000"/>
          </a:bodyPr>
          <a:lstStyle/>
          <a:p>
            <a:pPr>
              <a:buFontTx/>
              <a:buNone/>
            </a:pPr>
            <a:r>
              <a:rPr lang="en-US" altLang="en-US" b="1" dirty="0"/>
              <a:t>Total Testosterone</a:t>
            </a:r>
          </a:p>
          <a:p>
            <a:pPr lvl="1">
              <a:buFontTx/>
              <a:buChar char="•"/>
            </a:pPr>
            <a:r>
              <a:rPr lang="en-GB" altLang="en-US" dirty="0"/>
              <a:t>Serum T = free T + protein bound T (albumin &amp; sex hormone binding globulin)</a:t>
            </a:r>
          </a:p>
          <a:p>
            <a:pPr lvl="1">
              <a:buFontTx/>
              <a:buChar char="•"/>
            </a:pPr>
            <a:r>
              <a:rPr lang="en-GB" altLang="en-US" dirty="0"/>
              <a:t>Gold Standard method for measuring T is </a:t>
            </a:r>
            <a:r>
              <a:rPr lang="en-GB" altLang="en-US" b="1" dirty="0"/>
              <a:t>LC-MSMS</a:t>
            </a:r>
            <a:r>
              <a:rPr lang="en-GB" altLang="en-US" dirty="0"/>
              <a:t> (liquid chromatography-tandem mass spectrometry) but this is not commonly available</a:t>
            </a:r>
          </a:p>
          <a:p>
            <a:pPr lvl="1">
              <a:buFontTx/>
              <a:buChar char="•"/>
            </a:pPr>
            <a:r>
              <a:rPr lang="en-GB" altLang="en-US" dirty="0"/>
              <a:t>Common methods include immunoassay or radioimmunoassay</a:t>
            </a:r>
            <a:r>
              <a:rPr lang="en-US" altLang="en-US" dirty="0"/>
              <a:t> </a:t>
            </a:r>
            <a:r>
              <a:rPr lang="en-GB" altLang="en-US" dirty="0"/>
              <a:t> </a:t>
            </a:r>
          </a:p>
          <a:p>
            <a:pPr lvl="1">
              <a:buFontTx/>
              <a:buNone/>
            </a:pPr>
            <a:endParaRPr lang="en-GB" altLang="en-US" dirty="0"/>
          </a:p>
          <a:p>
            <a:pPr>
              <a:buFontTx/>
              <a:buNone/>
            </a:pPr>
            <a:r>
              <a:rPr lang="en-US" altLang="en-US" b="1" dirty="0"/>
              <a:t>Free Testosterone</a:t>
            </a:r>
            <a:r>
              <a:rPr lang="en-US" altLang="en-US" dirty="0"/>
              <a:t> </a:t>
            </a:r>
          </a:p>
          <a:p>
            <a:pPr lvl="1">
              <a:lnSpc>
                <a:spcPct val="120000"/>
              </a:lnSpc>
              <a:buFontTx/>
              <a:buChar char="•"/>
            </a:pPr>
            <a:r>
              <a:rPr lang="en-GB" altLang="en-US" dirty="0"/>
              <a:t>Free T = non protein bound T</a:t>
            </a:r>
          </a:p>
          <a:p>
            <a:pPr lvl="1">
              <a:lnSpc>
                <a:spcPct val="120000"/>
              </a:lnSpc>
              <a:buFontTx/>
              <a:buChar char="•"/>
            </a:pPr>
            <a:r>
              <a:rPr lang="en-GB" altLang="en-US" dirty="0"/>
              <a:t>Free T can be calculated from TT, SHBG, albumin </a:t>
            </a:r>
          </a:p>
          <a:p>
            <a:pPr marL="457200" lvl="1" indent="0">
              <a:lnSpc>
                <a:spcPct val="120000"/>
              </a:lnSpc>
              <a:buNone/>
            </a:pPr>
            <a:endParaRPr lang="en-GB" altLang="en-US" dirty="0">
              <a:latin typeface="Verdana" panose="020B0604030504040204" pitchFamily="34" charset="0"/>
            </a:endParaRPr>
          </a:p>
          <a:p>
            <a:endParaRPr lang="nl-NL" altLang="en-US" dirty="0">
              <a:latin typeface="Verdana" panose="020B0604030504040204" pitchFamily="34" charset="0"/>
            </a:endParaRPr>
          </a:p>
        </p:txBody>
      </p:sp>
      <p:sp>
        <p:nvSpPr>
          <p:cNvPr id="25606" name="Text Box 6">
            <a:extLst>
              <a:ext uri="{FF2B5EF4-FFF2-40B4-BE49-F238E27FC236}">
                <a16:creationId xmlns:a16="http://schemas.microsoft.com/office/drawing/2014/main" id="{3A921F35-7AF7-4C3C-96E7-833133CC7F50}"/>
              </a:ext>
            </a:extLst>
          </p:cNvPr>
          <p:cNvSpPr txBox="1">
            <a:spLocks noChangeArrowheads="1"/>
          </p:cNvSpPr>
          <p:nvPr/>
        </p:nvSpPr>
        <p:spPr bwMode="auto">
          <a:xfrm>
            <a:off x="1650424" y="5922056"/>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r>
              <a:rPr lang="en-US" altLang="en-US" sz="1100" b="1" dirty="0">
                <a:solidFill>
                  <a:schemeClr val="accent5"/>
                </a:solidFill>
              </a:rPr>
              <a:t>Wang C, Catlin DH </a:t>
            </a:r>
            <a:r>
              <a:rPr lang="en-US" altLang="en-US" sz="1100" b="1" i="1" dirty="0">
                <a:solidFill>
                  <a:schemeClr val="accent5"/>
                </a:solidFill>
              </a:rPr>
              <a:t>et al. J Clin Endocrinol </a:t>
            </a:r>
            <a:r>
              <a:rPr lang="en-US" altLang="en-US" sz="1100" b="1" i="1" dirty="0" err="1">
                <a:solidFill>
                  <a:schemeClr val="accent5"/>
                </a:solidFill>
              </a:rPr>
              <a:t>Metab</a:t>
            </a:r>
            <a:r>
              <a:rPr lang="en-US" altLang="en-US" sz="1100" b="1" i="1" dirty="0">
                <a:solidFill>
                  <a:schemeClr val="accent5"/>
                </a:solidFill>
              </a:rPr>
              <a:t> 2004; </a:t>
            </a:r>
            <a:r>
              <a:rPr lang="en-US" altLang="en-US" sz="1100" b="1" dirty="0">
                <a:solidFill>
                  <a:schemeClr val="accent5"/>
                </a:solidFill>
              </a:rPr>
              <a:t>89:534-543</a:t>
            </a:r>
            <a:r>
              <a:rPr lang="en-US" altLang="en-US" sz="1100" b="1"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554" y="189299"/>
            <a:ext cx="8382000" cy="758101"/>
          </a:xfrm>
        </p:spPr>
        <p:txBody>
          <a:bodyPr>
            <a:normAutofit/>
          </a:bodyPr>
          <a:lstStyle/>
          <a:p>
            <a:pPr algn="ctr"/>
            <a:r>
              <a:rPr lang="en-GB" sz="3600" b="1" dirty="0">
                <a:solidFill>
                  <a:srgbClr val="000000"/>
                </a:solidFill>
              </a:rPr>
              <a:t>Testosterone fractions in the blood</a:t>
            </a:r>
          </a:p>
        </p:txBody>
      </p:sp>
      <p:grpSp>
        <p:nvGrpSpPr>
          <p:cNvPr id="11" name="Group 10"/>
          <p:cNvGrpSpPr/>
          <p:nvPr/>
        </p:nvGrpSpPr>
        <p:grpSpPr>
          <a:xfrm>
            <a:off x="784400" y="1146967"/>
            <a:ext cx="5865982" cy="4351736"/>
            <a:chOff x="1569720" y="1752600"/>
            <a:chExt cx="5957340" cy="4351736"/>
          </a:xfrm>
        </p:grpSpPr>
        <p:sp>
          <p:nvSpPr>
            <p:cNvPr id="28" name="Rectangle 27"/>
            <p:cNvSpPr/>
            <p:nvPr/>
          </p:nvSpPr>
          <p:spPr>
            <a:xfrm>
              <a:off x="1873521" y="1965959"/>
              <a:ext cx="5228319" cy="3763413"/>
            </a:xfrm>
            <a:prstGeom prst="rect">
              <a:avLst/>
            </a:prstGeom>
            <a:solidFill>
              <a:schemeClr val="bg1"/>
            </a:solidFill>
            <a:ln w="28575">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graphicFrame>
          <p:nvGraphicFramePr>
            <p:cNvPr id="22" name="Chart 21"/>
            <p:cNvGraphicFramePr/>
            <p:nvPr/>
          </p:nvGraphicFramePr>
          <p:xfrm>
            <a:off x="1569720" y="1752600"/>
            <a:ext cx="5957340" cy="4351736"/>
          </p:xfrm>
          <a:graphic>
            <a:graphicData uri="http://schemas.openxmlformats.org/drawingml/2006/chart">
              <c:chart xmlns:c="http://schemas.openxmlformats.org/drawingml/2006/chart" xmlns:r="http://schemas.openxmlformats.org/officeDocument/2006/relationships" r:id="rId3"/>
            </a:graphicData>
          </a:graphic>
        </p:graphicFrame>
      </p:grpSp>
      <p:sp>
        <p:nvSpPr>
          <p:cNvPr id="27" name="TextBox 26"/>
          <p:cNvSpPr txBox="1"/>
          <p:nvPr/>
        </p:nvSpPr>
        <p:spPr>
          <a:xfrm>
            <a:off x="1495800" y="5409185"/>
            <a:ext cx="4173480" cy="276999"/>
          </a:xfrm>
          <a:prstGeom prst="rect">
            <a:avLst/>
          </a:prstGeom>
          <a:noFill/>
        </p:spPr>
        <p:txBody>
          <a:bodyPr wrap="square" rtlCol="0" anchor="b">
            <a:spAutoFit/>
          </a:bodyPr>
          <a:lstStyle/>
          <a:p>
            <a:pPr>
              <a:defRPr/>
            </a:pPr>
            <a:r>
              <a:rPr lang="en-GB" sz="1200" b="1" kern="0" dirty="0">
                <a:solidFill>
                  <a:srgbClr val="000000"/>
                </a:solidFill>
              </a:rPr>
              <a:t>SHBG, sex hormone-binding globulin; T, testosterone</a:t>
            </a:r>
          </a:p>
        </p:txBody>
      </p:sp>
      <p:sp>
        <p:nvSpPr>
          <p:cNvPr id="15" name="Content Placeholder 2"/>
          <p:cNvSpPr>
            <a:spLocks noGrp="1"/>
          </p:cNvSpPr>
          <p:nvPr>
            <p:ph idx="1"/>
          </p:nvPr>
        </p:nvSpPr>
        <p:spPr>
          <a:xfrm>
            <a:off x="6409071" y="1732584"/>
            <a:ext cx="4597069" cy="3180501"/>
          </a:xfrm>
        </p:spPr>
        <p:txBody>
          <a:bodyPr>
            <a:noAutofit/>
          </a:bodyPr>
          <a:lstStyle/>
          <a:p>
            <a:pPr>
              <a:spcBef>
                <a:spcPts val="1800"/>
              </a:spcBef>
              <a:buClrTx/>
            </a:pPr>
            <a:r>
              <a:rPr lang="en-GB" sz="1800" dirty="0">
                <a:solidFill>
                  <a:srgbClr val="000000"/>
                </a:solidFill>
              </a:rPr>
              <a:t>60% of testosterone in the   blood is tightly bound to SHBG </a:t>
            </a:r>
          </a:p>
          <a:p>
            <a:pPr>
              <a:spcBef>
                <a:spcPts val="1800"/>
              </a:spcBef>
              <a:buClrTx/>
            </a:pPr>
            <a:r>
              <a:rPr lang="en-GB" sz="1800" dirty="0">
                <a:solidFill>
                  <a:srgbClr val="000000"/>
                </a:solidFill>
              </a:rPr>
              <a:t>A further 38% is loosely bound   to albumin.  </a:t>
            </a:r>
          </a:p>
          <a:p>
            <a:pPr>
              <a:spcBef>
                <a:spcPts val="1800"/>
              </a:spcBef>
              <a:buClrTx/>
            </a:pPr>
            <a:r>
              <a:rPr lang="en-GB" sz="1800" dirty="0">
                <a:solidFill>
                  <a:srgbClr val="000000"/>
                </a:solidFill>
              </a:rPr>
              <a:t>Only 2% of the testosterone in the blood is free testosterone</a:t>
            </a:r>
          </a:p>
          <a:p>
            <a:pPr>
              <a:spcBef>
                <a:spcPts val="1800"/>
              </a:spcBef>
              <a:buClrTx/>
            </a:pPr>
            <a:r>
              <a:rPr lang="en-GB" sz="1800" dirty="0">
                <a:solidFill>
                  <a:srgbClr val="000000"/>
                </a:solidFill>
              </a:rPr>
              <a:t>The albumin-bound and the free testosterone portions   make up the bio-available testosterone</a:t>
            </a:r>
          </a:p>
        </p:txBody>
      </p:sp>
      <p:sp>
        <p:nvSpPr>
          <p:cNvPr id="3" name="Rectangle 2">
            <a:extLst>
              <a:ext uri="{FF2B5EF4-FFF2-40B4-BE49-F238E27FC236}">
                <a16:creationId xmlns:a16="http://schemas.microsoft.com/office/drawing/2014/main" id="{47E25BB6-3590-4DDC-928A-4E8C79375985}"/>
              </a:ext>
            </a:extLst>
          </p:cNvPr>
          <p:cNvSpPr/>
          <p:nvPr/>
        </p:nvSpPr>
        <p:spPr>
          <a:xfrm>
            <a:off x="1495800" y="5930837"/>
            <a:ext cx="9826542" cy="430887"/>
          </a:xfrm>
          <a:prstGeom prst="rect">
            <a:avLst/>
          </a:prstGeom>
        </p:spPr>
        <p:txBody>
          <a:bodyPr wrap="square">
            <a:spAutoFit/>
          </a:bodyPr>
          <a:lstStyle/>
          <a:p>
            <a:r>
              <a:rPr lang="en-GB" altLang="en-US" sz="1100" dirty="0">
                <a:solidFill>
                  <a:schemeClr val="accent5"/>
                </a:solidFill>
              </a:rPr>
              <a:t>Figure adapted from </a:t>
            </a:r>
            <a:r>
              <a:rPr lang="en-GB" altLang="en-US" sz="1100" dirty="0" err="1">
                <a:solidFill>
                  <a:schemeClr val="accent5"/>
                </a:solidFill>
              </a:rPr>
              <a:t>Anawalt</a:t>
            </a:r>
            <a:r>
              <a:rPr lang="en-GB" altLang="en-US" sz="1100" dirty="0">
                <a:solidFill>
                  <a:schemeClr val="accent5"/>
                </a:solidFill>
              </a:rPr>
              <a:t> BD &amp; Braunstein GD. Testes; In Greenspan’s Basic &amp; Clinical Endocrinology 10th Edition. Gardner DG &amp; </a:t>
            </a:r>
            <a:r>
              <a:rPr lang="en-GB" altLang="en-US" sz="1100" dirty="0" err="1">
                <a:solidFill>
                  <a:schemeClr val="accent5"/>
                </a:solidFill>
              </a:rPr>
              <a:t>Shoback</a:t>
            </a:r>
            <a:r>
              <a:rPr lang="en-GB" altLang="en-US" sz="1100" dirty="0">
                <a:solidFill>
                  <a:schemeClr val="accent5"/>
                </a:solidFill>
              </a:rPr>
              <a:t> D, McGraw-Hill Education, 2018</a:t>
            </a:r>
          </a:p>
        </p:txBody>
      </p:sp>
    </p:spTree>
    <p:extLst>
      <p:ext uri="{BB962C8B-B14F-4D97-AF65-F5344CB8AC3E}">
        <p14:creationId xmlns:p14="http://schemas.microsoft.com/office/powerpoint/2010/main" val="2309696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104763-71CC-4532-BA77-C49C8FDCF775}"/>
              </a:ext>
            </a:extLst>
          </p:cNvPr>
          <p:cNvSpPr txBox="1">
            <a:spLocks/>
          </p:cNvSpPr>
          <p:nvPr/>
        </p:nvSpPr>
        <p:spPr>
          <a:xfrm>
            <a:off x="3735018" y="183173"/>
            <a:ext cx="4166693" cy="1023594"/>
          </a:xfrm>
          <a:prstGeom prst="rect">
            <a:avLst/>
          </a:prstGeom>
        </p:spPr>
        <p:txBody>
          <a:bodyPr/>
          <a:lstStyle>
            <a:lvl1pPr algn="l" defTabSz="457200" rtl="0" eaLnBrk="1" latinLnBrk="0" hangingPunct="1">
              <a:spcBef>
                <a:spcPct val="0"/>
              </a:spcBef>
              <a:buClr>
                <a:schemeClr val="tx2"/>
              </a:buClr>
              <a:buNone/>
              <a:defRPr sz="4400" b="1" i="0" kern="1200">
                <a:solidFill>
                  <a:schemeClr val="tx2"/>
                </a:solidFill>
                <a:latin typeface="Calibri"/>
                <a:ea typeface="+mj-ea"/>
                <a:cs typeface="+mj-cs"/>
              </a:defRPr>
            </a:lvl1pPr>
          </a:lstStyle>
          <a:p>
            <a:pPr algn="ctr">
              <a:buClr>
                <a:srgbClr val="005294"/>
              </a:buClr>
              <a:defRPr/>
            </a:pPr>
            <a:r>
              <a:rPr lang="en-GB" sz="3600" dirty="0">
                <a:solidFill>
                  <a:srgbClr val="000000"/>
                </a:solidFill>
                <a:latin typeface="+mj-lt"/>
              </a:rPr>
              <a:t>“T </a:t>
            </a:r>
            <a:r>
              <a:rPr lang="en-GB" sz="3600" dirty="0" err="1">
                <a:solidFill>
                  <a:srgbClr val="000000"/>
                </a:solidFill>
                <a:latin typeface="+mj-lt"/>
              </a:rPr>
              <a:t>Calc</a:t>
            </a:r>
            <a:r>
              <a:rPr lang="en-GB" sz="3600" dirty="0">
                <a:solidFill>
                  <a:srgbClr val="000000"/>
                </a:solidFill>
                <a:latin typeface="+mj-lt"/>
              </a:rPr>
              <a:t>” App</a:t>
            </a:r>
          </a:p>
        </p:txBody>
      </p:sp>
      <p:pic>
        <p:nvPicPr>
          <p:cNvPr id="6" name="Content Placeholder 4">
            <a:extLst>
              <a:ext uri="{FF2B5EF4-FFF2-40B4-BE49-F238E27FC236}">
                <a16:creationId xmlns:a16="http://schemas.microsoft.com/office/drawing/2014/main" id="{1B689B84-28DB-4F17-B32C-82C044ECE57C}"/>
              </a:ext>
            </a:extLst>
          </p:cNvPr>
          <p:cNvPicPr>
            <a:picLocks noChangeAspect="1"/>
          </p:cNvPicPr>
          <p:nvPr/>
        </p:nvPicPr>
        <p:blipFill>
          <a:blip r:embed="rId2"/>
          <a:stretch>
            <a:fillRect/>
          </a:stretch>
        </p:blipFill>
        <p:spPr>
          <a:xfrm>
            <a:off x="2194560" y="1108966"/>
            <a:ext cx="2239908" cy="2148486"/>
          </a:xfrm>
          <a:prstGeom prst="rect">
            <a:avLst/>
          </a:prstGeom>
        </p:spPr>
      </p:pic>
      <p:pic>
        <p:nvPicPr>
          <p:cNvPr id="7" name="Picture 6">
            <a:extLst>
              <a:ext uri="{FF2B5EF4-FFF2-40B4-BE49-F238E27FC236}">
                <a16:creationId xmlns:a16="http://schemas.microsoft.com/office/drawing/2014/main" id="{A1CF301B-7C79-4B39-AB50-6DADCEE52861}"/>
              </a:ext>
            </a:extLst>
          </p:cNvPr>
          <p:cNvPicPr>
            <a:picLocks noChangeAspect="1"/>
          </p:cNvPicPr>
          <p:nvPr/>
        </p:nvPicPr>
        <p:blipFill>
          <a:blip r:embed="rId3"/>
          <a:stretch>
            <a:fillRect/>
          </a:stretch>
        </p:blipFill>
        <p:spPr>
          <a:xfrm>
            <a:off x="6831792" y="1108966"/>
            <a:ext cx="3501369" cy="3442744"/>
          </a:xfrm>
          <a:prstGeom prst="rect">
            <a:avLst/>
          </a:prstGeom>
        </p:spPr>
      </p:pic>
      <p:sp>
        <p:nvSpPr>
          <p:cNvPr id="8" name="Rectangle 7">
            <a:extLst>
              <a:ext uri="{FF2B5EF4-FFF2-40B4-BE49-F238E27FC236}">
                <a16:creationId xmlns:a16="http://schemas.microsoft.com/office/drawing/2014/main" id="{3297B92E-F5D6-4689-BD8C-CC619C0BC9F7}"/>
              </a:ext>
            </a:extLst>
          </p:cNvPr>
          <p:cNvSpPr/>
          <p:nvPr/>
        </p:nvSpPr>
        <p:spPr>
          <a:xfrm>
            <a:off x="771760" y="3351381"/>
            <a:ext cx="5926517" cy="1200329"/>
          </a:xfrm>
          <a:prstGeom prst="rect">
            <a:avLst/>
          </a:prstGeom>
        </p:spPr>
        <p:txBody>
          <a:bodyPr wrap="square">
            <a:spAutoFit/>
          </a:bodyPr>
          <a:lstStyle/>
          <a:p>
            <a:pPr marL="285750" indent="-285750">
              <a:buFont typeface="Arial" panose="020B0604020202020204" pitchFamily="34" charset="0"/>
              <a:buChar char="•"/>
              <a:defRPr/>
            </a:pPr>
            <a:r>
              <a:rPr lang="en-GB" b="1" kern="0" dirty="0">
                <a:solidFill>
                  <a:srgbClr val="272727"/>
                </a:solidFill>
                <a:cs typeface="Arial" charset="0"/>
              </a:rPr>
              <a:t>Free App - available on iOS and Android</a:t>
            </a:r>
          </a:p>
          <a:p>
            <a:pPr marL="285750" indent="-285750">
              <a:buFont typeface="Arial" panose="020B0604020202020204" pitchFamily="34" charset="0"/>
              <a:buChar char="•"/>
              <a:defRPr/>
            </a:pPr>
            <a:r>
              <a:rPr lang="en-GB" b="1" kern="0" dirty="0">
                <a:solidFill>
                  <a:srgbClr val="272727"/>
                </a:solidFill>
                <a:cs typeface="Arial" charset="0"/>
              </a:rPr>
              <a:t>Defaults to European Units (nmol/L) </a:t>
            </a:r>
          </a:p>
          <a:p>
            <a:pPr marL="285750" indent="-285750">
              <a:buFont typeface="Arial" panose="020B0604020202020204" pitchFamily="34" charset="0"/>
              <a:buChar char="•"/>
              <a:defRPr/>
            </a:pPr>
            <a:r>
              <a:rPr lang="en-GB" b="1" kern="0" dirty="0">
                <a:solidFill>
                  <a:srgbClr val="272727"/>
                </a:solidFill>
                <a:cs typeface="Arial" charset="0"/>
              </a:rPr>
              <a:t>Includes BSSM guidance on Free T cut-off levels</a:t>
            </a:r>
          </a:p>
          <a:p>
            <a:pPr marL="285750" indent="-285750">
              <a:buFont typeface="Arial" panose="020B0604020202020204" pitchFamily="34" charset="0"/>
              <a:buChar char="•"/>
              <a:defRPr/>
            </a:pPr>
            <a:r>
              <a:rPr lang="en-GB" b="1" kern="0" dirty="0">
                <a:solidFill>
                  <a:srgbClr val="272727"/>
                </a:solidFill>
                <a:cs typeface="Arial" charset="0"/>
              </a:rPr>
              <a:t>Aids interpretation of Testosterone results</a:t>
            </a:r>
          </a:p>
        </p:txBody>
      </p:sp>
      <p:sp>
        <p:nvSpPr>
          <p:cNvPr id="2" name="Rectangle 1">
            <a:extLst>
              <a:ext uri="{FF2B5EF4-FFF2-40B4-BE49-F238E27FC236}">
                <a16:creationId xmlns:a16="http://schemas.microsoft.com/office/drawing/2014/main" id="{48D70F60-D6EA-42F7-8960-042C1C207E4C}"/>
              </a:ext>
            </a:extLst>
          </p:cNvPr>
          <p:cNvSpPr/>
          <p:nvPr/>
        </p:nvSpPr>
        <p:spPr>
          <a:xfrm>
            <a:off x="3180236" y="5379702"/>
            <a:ext cx="5490606" cy="369332"/>
          </a:xfrm>
          <a:prstGeom prst="rect">
            <a:avLst/>
          </a:prstGeom>
        </p:spPr>
        <p:txBody>
          <a:bodyPr wrap="none">
            <a:spAutoFit/>
          </a:bodyPr>
          <a:lstStyle/>
          <a:p>
            <a:pPr>
              <a:defRPr/>
            </a:pPr>
            <a:r>
              <a:rPr lang="en-GB" b="1" dirty="0">
                <a:solidFill>
                  <a:schemeClr val="accent5"/>
                </a:solidFill>
                <a:cs typeface="Arial" charset="0"/>
                <a:hlinkClick r:id="rId4">
                  <a:extLst>
                    <a:ext uri="{A12FA001-AC4F-418D-AE19-62706E023703}">
                      <ahyp:hlinkClr xmlns:ahyp="http://schemas.microsoft.com/office/drawing/2018/hyperlinkcolor" val="tx"/>
                    </a:ext>
                  </a:extLst>
                </a:hlinkClick>
              </a:rPr>
              <a:t>http://www.pctag.uk/testosterone-calculator/</a:t>
            </a:r>
            <a:r>
              <a:rPr lang="en-GB" b="1" dirty="0">
                <a:solidFill>
                  <a:schemeClr val="accent5"/>
                </a:solidFill>
                <a:cs typeface="Arial" charset="0"/>
              </a:rPr>
              <a:t> </a:t>
            </a:r>
          </a:p>
        </p:txBody>
      </p:sp>
    </p:spTree>
    <p:extLst>
      <p:ext uri="{BB962C8B-B14F-4D97-AF65-F5344CB8AC3E}">
        <p14:creationId xmlns:p14="http://schemas.microsoft.com/office/powerpoint/2010/main" val="892397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2432686" y="4241800"/>
            <a:ext cx="7668000" cy="0"/>
          </a:xfrm>
          <a:prstGeom prst="line">
            <a:avLst/>
          </a:prstGeom>
          <a:ln w="6350">
            <a:solidFill>
              <a:srgbClr val="F0F1F4"/>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432686" y="4418013"/>
            <a:ext cx="7668000" cy="0"/>
          </a:xfrm>
          <a:prstGeom prst="line">
            <a:avLst/>
          </a:prstGeom>
          <a:ln w="6350">
            <a:solidFill>
              <a:srgbClr val="F0F1F4"/>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432686" y="4584701"/>
            <a:ext cx="7668000" cy="0"/>
          </a:xfrm>
          <a:prstGeom prst="line">
            <a:avLst/>
          </a:prstGeom>
          <a:ln w="6350">
            <a:solidFill>
              <a:srgbClr val="F0F1F4"/>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432686" y="4775200"/>
            <a:ext cx="7668000" cy="0"/>
          </a:xfrm>
          <a:prstGeom prst="line">
            <a:avLst/>
          </a:prstGeom>
          <a:ln w="6350">
            <a:solidFill>
              <a:srgbClr val="F0F1F4"/>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32686" y="4941888"/>
            <a:ext cx="7668000" cy="0"/>
          </a:xfrm>
          <a:prstGeom prst="line">
            <a:avLst/>
          </a:prstGeom>
          <a:ln w="6350">
            <a:solidFill>
              <a:srgbClr val="F0F1F4"/>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432686" y="3713163"/>
            <a:ext cx="7668000" cy="0"/>
          </a:xfrm>
          <a:prstGeom prst="line">
            <a:avLst/>
          </a:prstGeom>
          <a:ln w="6350">
            <a:solidFill>
              <a:srgbClr val="F0F1F4"/>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432686" y="3903662"/>
            <a:ext cx="7668000" cy="0"/>
          </a:xfrm>
          <a:prstGeom prst="line">
            <a:avLst/>
          </a:prstGeom>
          <a:ln w="6350">
            <a:solidFill>
              <a:srgbClr val="F0F1F4"/>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432686" y="4070350"/>
            <a:ext cx="7668000" cy="0"/>
          </a:xfrm>
          <a:prstGeom prst="line">
            <a:avLst/>
          </a:prstGeom>
          <a:ln w="6350">
            <a:solidFill>
              <a:srgbClr val="F0F1F4"/>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432686" y="3332163"/>
            <a:ext cx="7668000" cy="0"/>
          </a:xfrm>
          <a:prstGeom prst="line">
            <a:avLst/>
          </a:prstGeom>
          <a:ln w="6350">
            <a:solidFill>
              <a:srgbClr val="F0F1F4"/>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432686" y="3522662"/>
            <a:ext cx="7668000" cy="0"/>
          </a:xfrm>
          <a:prstGeom prst="line">
            <a:avLst/>
          </a:prstGeom>
          <a:ln w="6350">
            <a:solidFill>
              <a:srgbClr val="F0F1F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52112" y="160656"/>
            <a:ext cx="10635342" cy="784362"/>
          </a:xfrm>
        </p:spPr>
        <p:txBody>
          <a:bodyPr>
            <a:normAutofit/>
          </a:bodyPr>
          <a:lstStyle/>
          <a:p>
            <a:pPr algn="ctr"/>
            <a:r>
              <a:rPr lang="en-GB" sz="3600" b="1" dirty="0">
                <a:solidFill>
                  <a:srgbClr val="000000"/>
                </a:solidFill>
              </a:rPr>
              <a:t>Testosterone Deficiency &amp; Co-Morbidities</a:t>
            </a:r>
          </a:p>
        </p:txBody>
      </p:sp>
      <p:sp>
        <p:nvSpPr>
          <p:cNvPr id="40" name="Content Placeholder 39"/>
          <p:cNvSpPr>
            <a:spLocks noGrp="1"/>
          </p:cNvSpPr>
          <p:nvPr>
            <p:ph idx="1"/>
          </p:nvPr>
        </p:nvSpPr>
        <p:spPr>
          <a:xfrm>
            <a:off x="815928" y="1120452"/>
            <a:ext cx="10202212" cy="1189343"/>
          </a:xfrm>
          <a:ln>
            <a:noFill/>
          </a:ln>
          <a:effectLst/>
        </p:spPr>
        <p:style>
          <a:lnRef idx="2">
            <a:schemeClr val="accent1"/>
          </a:lnRef>
          <a:fillRef idx="0">
            <a:schemeClr val="accent1"/>
          </a:fillRef>
          <a:effectRef idx="1">
            <a:schemeClr val="accent1"/>
          </a:effectRef>
          <a:fontRef idx="minor">
            <a:schemeClr val="tx1"/>
          </a:fontRef>
        </p:style>
        <p:txBody>
          <a:bodyPr>
            <a:normAutofit/>
          </a:bodyPr>
          <a:lstStyle/>
          <a:p>
            <a:pPr marL="180975" indent="-180975">
              <a:spcAft>
                <a:spcPts val="1200"/>
              </a:spcAft>
            </a:pPr>
            <a:r>
              <a:rPr lang="en-GB" sz="2000" dirty="0">
                <a:solidFill>
                  <a:srgbClr val="000000"/>
                </a:solidFill>
              </a:rPr>
              <a:t>TD prevalence increases with age but can occur in men of all ages and is frequently associated with conditions that include:</a:t>
            </a:r>
            <a:r>
              <a:rPr lang="en-GB" sz="2000" baseline="30000" dirty="0">
                <a:solidFill>
                  <a:srgbClr val="000000"/>
                </a:solidFill>
              </a:rPr>
              <a:t>1</a:t>
            </a:r>
            <a:endParaRPr lang="en-GB" sz="2000" dirty="0">
              <a:solidFill>
                <a:srgbClr val="000000"/>
              </a:solidFill>
            </a:endParaRPr>
          </a:p>
          <a:p>
            <a:pPr marL="581025" lvl="1" indent="-180975">
              <a:spcAft>
                <a:spcPts val="1200"/>
              </a:spcAft>
            </a:pPr>
            <a:endParaRPr lang="en-GB" dirty="0"/>
          </a:p>
          <a:p>
            <a:pPr lvl="0"/>
            <a:endParaRPr lang="en-GB" dirty="0"/>
          </a:p>
          <a:p>
            <a:pPr lvl="0"/>
            <a:endParaRPr lang="en-GB" dirty="0"/>
          </a:p>
          <a:p>
            <a:pPr lvl="0"/>
            <a:endParaRPr lang="en-GB" dirty="0"/>
          </a:p>
          <a:p>
            <a:endParaRPr lang="en-US" dirty="0"/>
          </a:p>
        </p:txBody>
      </p:sp>
      <p:sp>
        <p:nvSpPr>
          <p:cNvPr id="3" name="TextBox 2"/>
          <p:cNvSpPr txBox="1"/>
          <p:nvPr/>
        </p:nvSpPr>
        <p:spPr>
          <a:xfrm>
            <a:off x="1534672" y="5979053"/>
            <a:ext cx="9122656" cy="253916"/>
          </a:xfrm>
          <a:prstGeom prst="rect">
            <a:avLst/>
          </a:prstGeom>
          <a:noFill/>
        </p:spPr>
        <p:txBody>
          <a:bodyPr wrap="square" rtlCol="0">
            <a:spAutoFit/>
          </a:bodyPr>
          <a:lstStyle/>
          <a:p>
            <a:r>
              <a:rPr lang="en-US" sz="1050" dirty="0">
                <a:solidFill>
                  <a:schemeClr val="accent5"/>
                </a:solidFill>
              </a:rPr>
              <a:t>1. </a:t>
            </a:r>
            <a:r>
              <a:rPr lang="da-DK" sz="1050" dirty="0" err="1">
                <a:solidFill>
                  <a:schemeClr val="accent5"/>
                </a:solidFill>
              </a:rPr>
              <a:t>Khera</a:t>
            </a:r>
            <a:r>
              <a:rPr lang="da-DK" sz="1050" dirty="0">
                <a:solidFill>
                  <a:schemeClr val="accent5"/>
                </a:solidFill>
              </a:rPr>
              <a:t> et al </a:t>
            </a:r>
            <a:r>
              <a:rPr lang="da-DK" sz="1050" i="1" dirty="0">
                <a:solidFill>
                  <a:schemeClr val="accent5"/>
                </a:solidFill>
              </a:rPr>
              <a:t>J Sex Med </a:t>
            </a:r>
            <a:r>
              <a:rPr lang="da-DK" sz="1050" dirty="0">
                <a:solidFill>
                  <a:schemeClr val="accent5"/>
                </a:solidFill>
              </a:rPr>
              <a:t>2016;13:1787-1804</a:t>
            </a:r>
            <a:r>
              <a:rPr lang="da-DK" sz="1050" b="1" dirty="0">
                <a:solidFill>
                  <a:schemeClr val="accent5"/>
                </a:solidFill>
                <a:latin typeface="Arial"/>
              </a:rPr>
              <a:t>. </a:t>
            </a:r>
            <a:r>
              <a:rPr lang="en-GB" sz="1050" dirty="0">
                <a:latin typeface="Arial"/>
              </a:rPr>
              <a:t>		</a:t>
            </a:r>
            <a:endParaRPr lang="en-US" sz="1050" dirty="0">
              <a:latin typeface="Arial"/>
            </a:endParaRPr>
          </a:p>
        </p:txBody>
      </p:sp>
      <p:sp>
        <p:nvSpPr>
          <p:cNvPr id="7" name="Rectangle 6"/>
          <p:cNvSpPr/>
          <p:nvPr/>
        </p:nvSpPr>
        <p:spPr>
          <a:xfrm>
            <a:off x="5129534" y="3650097"/>
            <a:ext cx="902429" cy="1287315"/>
          </a:xfrm>
          <a:prstGeom prst="rect">
            <a:avLst/>
          </a:prstGeom>
          <a:solidFill>
            <a:srgbClr val="75DB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Rectangle 7"/>
          <p:cNvSpPr/>
          <p:nvPr/>
        </p:nvSpPr>
        <p:spPr>
          <a:xfrm>
            <a:off x="6402925" y="4060558"/>
            <a:ext cx="902430" cy="875015"/>
          </a:xfrm>
          <a:prstGeom prst="rect">
            <a:avLst/>
          </a:prstGeom>
          <a:solidFill>
            <a:srgbClr val="75DB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9" name="Rectangle 8"/>
          <p:cNvSpPr/>
          <p:nvPr/>
        </p:nvSpPr>
        <p:spPr>
          <a:xfrm>
            <a:off x="2585173" y="4028813"/>
            <a:ext cx="900000" cy="906758"/>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 name="Rectangle 9"/>
          <p:cNvSpPr/>
          <p:nvPr/>
        </p:nvSpPr>
        <p:spPr>
          <a:xfrm>
            <a:off x="3858567" y="4060556"/>
            <a:ext cx="900000" cy="879326"/>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Rectangle 10"/>
          <p:cNvSpPr/>
          <p:nvPr/>
        </p:nvSpPr>
        <p:spPr>
          <a:xfrm>
            <a:off x="5131961" y="3993549"/>
            <a:ext cx="900000" cy="950644"/>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12" name="Picture 11" descr="dxfdddfdArtboard 2.png"/>
          <p:cNvPicPr>
            <a:picLocks noChangeAspect="1"/>
          </p:cNvPicPr>
          <p:nvPr/>
        </p:nvPicPr>
        <p:blipFill rotWithShape="1">
          <a:blip r:embed="rId3">
            <a:extLst>
              <a:ext uri="{28A0092B-C50C-407E-A947-70E740481C1C}">
                <a14:useLocalDpi xmlns:a14="http://schemas.microsoft.com/office/drawing/2010/main" val="0"/>
              </a:ext>
            </a:extLst>
          </a:blip>
          <a:srcRect l="16507" t="1994" r="73871" b="54233"/>
          <a:stretch/>
        </p:blipFill>
        <p:spPr>
          <a:xfrm>
            <a:off x="2785473" y="4065792"/>
            <a:ext cx="493927" cy="815494"/>
          </a:xfrm>
          <a:prstGeom prst="rect">
            <a:avLst/>
          </a:prstGeom>
        </p:spPr>
      </p:pic>
      <p:pic>
        <p:nvPicPr>
          <p:cNvPr id="13" name="Picture 12" descr="dxfdddfdArtboard 2.png"/>
          <p:cNvPicPr>
            <a:picLocks noChangeAspect="1"/>
          </p:cNvPicPr>
          <p:nvPr/>
        </p:nvPicPr>
        <p:blipFill rotWithShape="1">
          <a:blip r:embed="rId3">
            <a:extLst>
              <a:ext uri="{28A0092B-C50C-407E-A947-70E740481C1C}">
                <a14:useLocalDpi xmlns:a14="http://schemas.microsoft.com/office/drawing/2010/main" val="0"/>
              </a:ext>
            </a:extLst>
          </a:blip>
          <a:srcRect l="30221" t="3858" r="61709" b="54233"/>
          <a:stretch/>
        </p:blipFill>
        <p:spPr>
          <a:xfrm>
            <a:off x="4091674" y="4113942"/>
            <a:ext cx="449262" cy="846732"/>
          </a:xfrm>
          <a:prstGeom prst="rect">
            <a:avLst/>
          </a:prstGeom>
        </p:spPr>
      </p:pic>
      <p:pic>
        <p:nvPicPr>
          <p:cNvPr id="14" name="Picture 13" descr="dxfdddfdArtboard 2.png"/>
          <p:cNvPicPr>
            <a:picLocks noChangeAspect="1"/>
          </p:cNvPicPr>
          <p:nvPr/>
        </p:nvPicPr>
        <p:blipFill rotWithShape="1">
          <a:blip r:embed="rId3">
            <a:extLst>
              <a:ext uri="{28A0092B-C50C-407E-A947-70E740481C1C}">
                <a14:useLocalDpi xmlns:a14="http://schemas.microsoft.com/office/drawing/2010/main" val="0"/>
              </a:ext>
            </a:extLst>
          </a:blip>
          <a:srcRect l="42380" t="4868" r="47377" b="54232"/>
          <a:stretch/>
        </p:blipFill>
        <p:spPr>
          <a:xfrm>
            <a:off x="5299566" y="4052538"/>
            <a:ext cx="570217" cy="826350"/>
          </a:xfrm>
          <a:prstGeom prst="rect">
            <a:avLst/>
          </a:prstGeom>
        </p:spPr>
      </p:pic>
      <p:sp>
        <p:nvSpPr>
          <p:cNvPr id="16" name="Rectangle 15"/>
          <p:cNvSpPr/>
          <p:nvPr/>
        </p:nvSpPr>
        <p:spPr>
          <a:xfrm>
            <a:off x="7678749" y="4153881"/>
            <a:ext cx="900000" cy="782380"/>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18" name="Picture 17" descr="fdArtboard 2.png"/>
          <p:cNvPicPr>
            <a:picLocks noChangeAspect="1"/>
          </p:cNvPicPr>
          <p:nvPr/>
        </p:nvPicPr>
        <p:blipFill rotWithShape="1">
          <a:blip r:embed="rId4">
            <a:extLst>
              <a:ext uri="{28A0092B-C50C-407E-A947-70E740481C1C}">
                <a14:useLocalDpi xmlns:a14="http://schemas.microsoft.com/office/drawing/2010/main" val="0"/>
              </a:ext>
            </a:extLst>
          </a:blip>
          <a:srcRect l="56439" t="-2753" r="3507" b="67126"/>
          <a:stretch/>
        </p:blipFill>
        <p:spPr>
          <a:xfrm rot="3499571">
            <a:off x="7800997" y="4065063"/>
            <a:ext cx="695517" cy="944495"/>
          </a:xfrm>
          <a:prstGeom prst="rect">
            <a:avLst/>
          </a:prstGeom>
        </p:spPr>
      </p:pic>
      <p:sp>
        <p:nvSpPr>
          <p:cNvPr id="31" name="Rectangle 30"/>
          <p:cNvSpPr/>
          <p:nvPr/>
        </p:nvSpPr>
        <p:spPr>
          <a:xfrm>
            <a:off x="6405355" y="4597435"/>
            <a:ext cx="900000" cy="346759"/>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17" name="Picture 16" descr="fdArtboard 2.png"/>
          <p:cNvPicPr>
            <a:picLocks noChangeAspect="1"/>
          </p:cNvPicPr>
          <p:nvPr/>
        </p:nvPicPr>
        <p:blipFill rotWithShape="1">
          <a:blip r:embed="rId4">
            <a:extLst>
              <a:ext uri="{28A0092B-C50C-407E-A947-70E740481C1C}">
                <a14:useLocalDpi xmlns:a14="http://schemas.microsoft.com/office/drawing/2010/main" val="0"/>
              </a:ext>
            </a:extLst>
          </a:blip>
          <a:srcRect l="6268" t="69482" r="41400" b="2348"/>
          <a:stretch/>
        </p:blipFill>
        <p:spPr>
          <a:xfrm>
            <a:off x="6487895" y="4216541"/>
            <a:ext cx="755949" cy="621242"/>
          </a:xfrm>
          <a:prstGeom prst="rect">
            <a:avLst/>
          </a:prstGeom>
        </p:spPr>
      </p:pic>
      <p:cxnSp>
        <p:nvCxnSpPr>
          <p:cNvPr id="53" name="Straight Connector 52"/>
          <p:cNvCxnSpPr/>
          <p:nvPr/>
        </p:nvCxnSpPr>
        <p:spPr>
          <a:xfrm>
            <a:off x="2392997" y="3154397"/>
            <a:ext cx="0" cy="1789796"/>
          </a:xfrm>
          <a:prstGeom prst="line">
            <a:avLst/>
          </a:prstGeom>
          <a:ln>
            <a:solidFill>
              <a:srgbClr val="515676"/>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392997" y="4935571"/>
            <a:ext cx="7668000" cy="0"/>
          </a:xfrm>
          <a:prstGeom prst="line">
            <a:avLst/>
          </a:prstGeom>
          <a:ln w="19050">
            <a:solidFill>
              <a:srgbClr val="515676"/>
            </a:solidFill>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044233" y="4805456"/>
            <a:ext cx="357790" cy="261610"/>
          </a:xfrm>
          <a:prstGeom prst="rect">
            <a:avLst/>
          </a:prstGeom>
          <a:noFill/>
        </p:spPr>
        <p:txBody>
          <a:bodyPr wrap="none" rtlCol="0">
            <a:spAutoFit/>
          </a:bodyPr>
          <a:lstStyle/>
          <a:p>
            <a:r>
              <a:rPr lang="en-GB" sz="1100" dirty="0"/>
              <a:t>0%</a:t>
            </a:r>
          </a:p>
        </p:txBody>
      </p:sp>
      <p:sp>
        <p:nvSpPr>
          <p:cNvPr id="56" name="TextBox 55"/>
          <p:cNvSpPr txBox="1"/>
          <p:nvPr/>
        </p:nvSpPr>
        <p:spPr>
          <a:xfrm>
            <a:off x="1972097" y="4626047"/>
            <a:ext cx="402674" cy="261610"/>
          </a:xfrm>
          <a:prstGeom prst="rect">
            <a:avLst/>
          </a:prstGeom>
          <a:noFill/>
        </p:spPr>
        <p:txBody>
          <a:bodyPr wrap="none" rtlCol="0">
            <a:spAutoFit/>
          </a:bodyPr>
          <a:lstStyle/>
          <a:p>
            <a:r>
              <a:rPr lang="en-GB" sz="1100" dirty="0"/>
              <a:t>10%</a:t>
            </a:r>
          </a:p>
        </p:txBody>
      </p:sp>
      <p:sp>
        <p:nvSpPr>
          <p:cNvPr id="57" name="TextBox 56"/>
          <p:cNvSpPr txBox="1"/>
          <p:nvPr/>
        </p:nvSpPr>
        <p:spPr>
          <a:xfrm>
            <a:off x="1972097" y="4446642"/>
            <a:ext cx="441146" cy="261610"/>
          </a:xfrm>
          <a:prstGeom prst="rect">
            <a:avLst/>
          </a:prstGeom>
          <a:noFill/>
        </p:spPr>
        <p:txBody>
          <a:bodyPr wrap="none" rtlCol="0">
            <a:spAutoFit/>
          </a:bodyPr>
          <a:lstStyle/>
          <a:p>
            <a:r>
              <a:rPr lang="en-GB" sz="1100" dirty="0"/>
              <a:t>20%</a:t>
            </a:r>
          </a:p>
        </p:txBody>
      </p:sp>
      <p:sp>
        <p:nvSpPr>
          <p:cNvPr id="58" name="TextBox 57"/>
          <p:cNvSpPr txBox="1"/>
          <p:nvPr/>
        </p:nvSpPr>
        <p:spPr>
          <a:xfrm>
            <a:off x="1972097" y="4267237"/>
            <a:ext cx="442750" cy="261610"/>
          </a:xfrm>
          <a:prstGeom prst="rect">
            <a:avLst/>
          </a:prstGeom>
          <a:noFill/>
        </p:spPr>
        <p:txBody>
          <a:bodyPr wrap="none" rtlCol="0">
            <a:spAutoFit/>
          </a:bodyPr>
          <a:lstStyle/>
          <a:p>
            <a:r>
              <a:rPr lang="en-GB" sz="1100" dirty="0"/>
              <a:t>30%</a:t>
            </a:r>
          </a:p>
        </p:txBody>
      </p:sp>
      <p:sp>
        <p:nvSpPr>
          <p:cNvPr id="59" name="TextBox 58"/>
          <p:cNvSpPr txBox="1"/>
          <p:nvPr/>
        </p:nvSpPr>
        <p:spPr>
          <a:xfrm>
            <a:off x="1972097" y="4087832"/>
            <a:ext cx="447558" cy="261610"/>
          </a:xfrm>
          <a:prstGeom prst="rect">
            <a:avLst/>
          </a:prstGeom>
          <a:noFill/>
        </p:spPr>
        <p:txBody>
          <a:bodyPr wrap="none" rtlCol="0">
            <a:spAutoFit/>
          </a:bodyPr>
          <a:lstStyle/>
          <a:p>
            <a:r>
              <a:rPr lang="en-GB" sz="1100" dirty="0"/>
              <a:t>40%</a:t>
            </a:r>
          </a:p>
        </p:txBody>
      </p:sp>
      <p:sp>
        <p:nvSpPr>
          <p:cNvPr id="60" name="TextBox 59"/>
          <p:cNvSpPr txBox="1"/>
          <p:nvPr/>
        </p:nvSpPr>
        <p:spPr>
          <a:xfrm>
            <a:off x="1972097" y="3908427"/>
            <a:ext cx="447558" cy="261610"/>
          </a:xfrm>
          <a:prstGeom prst="rect">
            <a:avLst/>
          </a:prstGeom>
          <a:noFill/>
        </p:spPr>
        <p:txBody>
          <a:bodyPr wrap="none" rtlCol="0">
            <a:spAutoFit/>
          </a:bodyPr>
          <a:lstStyle/>
          <a:p>
            <a:r>
              <a:rPr lang="en-GB" sz="1100" dirty="0"/>
              <a:t>50%</a:t>
            </a:r>
          </a:p>
        </p:txBody>
      </p:sp>
      <p:sp>
        <p:nvSpPr>
          <p:cNvPr id="61" name="TextBox 60"/>
          <p:cNvSpPr txBox="1"/>
          <p:nvPr/>
        </p:nvSpPr>
        <p:spPr>
          <a:xfrm>
            <a:off x="1972097" y="3729022"/>
            <a:ext cx="449162" cy="261610"/>
          </a:xfrm>
          <a:prstGeom prst="rect">
            <a:avLst/>
          </a:prstGeom>
          <a:noFill/>
        </p:spPr>
        <p:txBody>
          <a:bodyPr wrap="none" rtlCol="0">
            <a:spAutoFit/>
          </a:bodyPr>
          <a:lstStyle/>
          <a:p>
            <a:r>
              <a:rPr lang="en-GB" sz="1100" dirty="0"/>
              <a:t>60%</a:t>
            </a:r>
          </a:p>
        </p:txBody>
      </p:sp>
      <p:sp>
        <p:nvSpPr>
          <p:cNvPr id="62" name="TextBox 61"/>
          <p:cNvSpPr txBox="1"/>
          <p:nvPr/>
        </p:nvSpPr>
        <p:spPr>
          <a:xfrm>
            <a:off x="1972097" y="3549617"/>
            <a:ext cx="436338" cy="261610"/>
          </a:xfrm>
          <a:prstGeom prst="rect">
            <a:avLst/>
          </a:prstGeom>
          <a:noFill/>
        </p:spPr>
        <p:txBody>
          <a:bodyPr wrap="none" rtlCol="0">
            <a:spAutoFit/>
          </a:bodyPr>
          <a:lstStyle/>
          <a:p>
            <a:r>
              <a:rPr lang="en-GB" sz="1100" dirty="0"/>
              <a:t>70%</a:t>
            </a:r>
          </a:p>
        </p:txBody>
      </p:sp>
      <p:sp>
        <p:nvSpPr>
          <p:cNvPr id="63" name="TextBox 62"/>
          <p:cNvSpPr txBox="1"/>
          <p:nvPr/>
        </p:nvSpPr>
        <p:spPr>
          <a:xfrm>
            <a:off x="1899964" y="3021005"/>
            <a:ext cx="502061" cy="261610"/>
          </a:xfrm>
          <a:prstGeom prst="rect">
            <a:avLst/>
          </a:prstGeom>
          <a:noFill/>
        </p:spPr>
        <p:txBody>
          <a:bodyPr wrap="none" rtlCol="0">
            <a:spAutoFit/>
          </a:bodyPr>
          <a:lstStyle/>
          <a:p>
            <a:r>
              <a:rPr lang="en-GB" sz="1100" dirty="0"/>
              <a:t>100%</a:t>
            </a:r>
          </a:p>
        </p:txBody>
      </p:sp>
      <p:sp>
        <p:nvSpPr>
          <p:cNvPr id="64" name="TextBox 63"/>
          <p:cNvSpPr txBox="1"/>
          <p:nvPr/>
        </p:nvSpPr>
        <p:spPr>
          <a:xfrm>
            <a:off x="1972097" y="3190807"/>
            <a:ext cx="449162" cy="261610"/>
          </a:xfrm>
          <a:prstGeom prst="rect">
            <a:avLst/>
          </a:prstGeom>
          <a:noFill/>
        </p:spPr>
        <p:txBody>
          <a:bodyPr wrap="none" rtlCol="0">
            <a:spAutoFit/>
          </a:bodyPr>
          <a:lstStyle/>
          <a:p>
            <a:r>
              <a:rPr lang="en-GB" sz="1100" dirty="0"/>
              <a:t>90%</a:t>
            </a:r>
          </a:p>
        </p:txBody>
      </p:sp>
      <p:sp>
        <p:nvSpPr>
          <p:cNvPr id="65" name="TextBox 64"/>
          <p:cNvSpPr txBox="1"/>
          <p:nvPr/>
        </p:nvSpPr>
        <p:spPr>
          <a:xfrm>
            <a:off x="1972097" y="3370212"/>
            <a:ext cx="449162" cy="261610"/>
          </a:xfrm>
          <a:prstGeom prst="rect">
            <a:avLst/>
          </a:prstGeom>
          <a:noFill/>
        </p:spPr>
        <p:txBody>
          <a:bodyPr wrap="none" rtlCol="0">
            <a:spAutoFit/>
          </a:bodyPr>
          <a:lstStyle/>
          <a:p>
            <a:r>
              <a:rPr lang="en-GB" sz="1100" dirty="0"/>
              <a:t>80%</a:t>
            </a:r>
          </a:p>
        </p:txBody>
      </p:sp>
      <p:sp>
        <p:nvSpPr>
          <p:cNvPr id="66" name="Rectangle 65"/>
          <p:cNvSpPr/>
          <p:nvPr/>
        </p:nvSpPr>
        <p:spPr>
          <a:xfrm>
            <a:off x="2349851" y="3536157"/>
            <a:ext cx="1546704" cy="461665"/>
          </a:xfrm>
          <a:prstGeom prst="rect">
            <a:avLst/>
          </a:prstGeom>
        </p:spPr>
        <p:txBody>
          <a:bodyPr wrap="square">
            <a:spAutoFit/>
          </a:bodyPr>
          <a:lstStyle/>
          <a:p>
            <a:pPr marL="123825" indent="-180975" algn="ctr"/>
            <a:r>
              <a:rPr lang="en-GB" sz="1200" b="1" dirty="0"/>
              <a:t>Obesity</a:t>
            </a:r>
            <a:r>
              <a:rPr lang="en-GB" sz="1200" dirty="0"/>
              <a:t>: </a:t>
            </a:r>
            <a:r>
              <a:rPr lang="en-GB" sz="1200" b="1" dirty="0"/>
              <a:t>52%</a:t>
            </a:r>
            <a:r>
              <a:rPr lang="en-GB" sz="1200" dirty="0"/>
              <a:t> </a:t>
            </a:r>
          </a:p>
          <a:p>
            <a:pPr marL="123825" indent="-180975" algn="ctr"/>
            <a:r>
              <a:rPr lang="en-GB" sz="1200" dirty="0"/>
              <a:t>(BMI &gt; 30 kg/m</a:t>
            </a:r>
            <a:r>
              <a:rPr lang="en-GB" sz="1200" baseline="30000" dirty="0"/>
              <a:t>2</a:t>
            </a:r>
            <a:r>
              <a:rPr lang="en-GB" sz="1200" dirty="0"/>
              <a:t>)</a:t>
            </a:r>
          </a:p>
        </p:txBody>
      </p:sp>
      <p:sp>
        <p:nvSpPr>
          <p:cNvPr id="67" name="Rectangle 66"/>
          <p:cNvSpPr/>
          <p:nvPr/>
        </p:nvSpPr>
        <p:spPr>
          <a:xfrm>
            <a:off x="3703768" y="3613499"/>
            <a:ext cx="1263487" cy="461665"/>
          </a:xfrm>
          <a:prstGeom prst="rect">
            <a:avLst/>
          </a:prstGeom>
        </p:spPr>
        <p:txBody>
          <a:bodyPr wrap="none">
            <a:spAutoFit/>
          </a:bodyPr>
          <a:lstStyle/>
          <a:p>
            <a:pPr marL="123825" indent="-180975" algn="ctr"/>
            <a:r>
              <a:rPr lang="en-GB" sz="1200" b="1" dirty="0"/>
              <a:t>Type 2 </a:t>
            </a:r>
          </a:p>
          <a:p>
            <a:pPr marL="123825" indent="-180975" algn="ctr">
              <a:spcAft>
                <a:spcPts val="1200"/>
              </a:spcAft>
            </a:pPr>
            <a:r>
              <a:rPr lang="en-GB" sz="1200" b="1" dirty="0"/>
              <a:t>diabetes: 50%</a:t>
            </a:r>
            <a:r>
              <a:rPr lang="en-GB" sz="1200" dirty="0"/>
              <a:t> </a:t>
            </a:r>
          </a:p>
        </p:txBody>
      </p:sp>
      <p:sp>
        <p:nvSpPr>
          <p:cNvPr id="68" name="Rectangle 67"/>
          <p:cNvSpPr/>
          <p:nvPr/>
        </p:nvSpPr>
        <p:spPr>
          <a:xfrm>
            <a:off x="4493013" y="3030672"/>
            <a:ext cx="2228850" cy="646331"/>
          </a:xfrm>
          <a:prstGeom prst="rect">
            <a:avLst/>
          </a:prstGeom>
        </p:spPr>
        <p:txBody>
          <a:bodyPr wrap="square">
            <a:spAutoFit/>
          </a:bodyPr>
          <a:lstStyle/>
          <a:p>
            <a:pPr marL="123825" indent="-180975" algn="ctr"/>
            <a:r>
              <a:rPr lang="en-GB" sz="1200" b="1" dirty="0"/>
              <a:t>Chronic opioid </a:t>
            </a:r>
          </a:p>
          <a:p>
            <a:pPr marL="123825" indent="-180975" algn="ctr"/>
            <a:r>
              <a:rPr lang="en-GB" sz="1200" b="1" dirty="0"/>
              <a:t>use </a:t>
            </a:r>
            <a:r>
              <a:rPr lang="en-GB" sz="1200" dirty="0"/>
              <a:t>– </a:t>
            </a:r>
            <a:r>
              <a:rPr lang="en-GB" sz="1200" b="1" dirty="0"/>
              <a:t>53%</a:t>
            </a:r>
            <a:r>
              <a:rPr lang="en-GB" sz="1200" dirty="0"/>
              <a:t> (</a:t>
            </a:r>
            <a:r>
              <a:rPr lang="en-GB" sz="1200" b="1" dirty="0"/>
              <a:t>74%</a:t>
            </a:r>
            <a:r>
              <a:rPr lang="en-GB" sz="1200" dirty="0"/>
              <a:t> with </a:t>
            </a:r>
          </a:p>
          <a:p>
            <a:pPr marL="123825" indent="-180975" algn="ctr"/>
            <a:r>
              <a:rPr lang="en-GB" sz="1200" dirty="0"/>
              <a:t>long-acting formulations)</a:t>
            </a:r>
          </a:p>
        </p:txBody>
      </p:sp>
      <p:sp>
        <p:nvSpPr>
          <p:cNvPr id="69" name="Rectangle 68"/>
          <p:cNvSpPr/>
          <p:nvPr/>
        </p:nvSpPr>
        <p:spPr>
          <a:xfrm>
            <a:off x="6054066" y="3618483"/>
            <a:ext cx="1612942" cy="461665"/>
          </a:xfrm>
          <a:prstGeom prst="rect">
            <a:avLst/>
          </a:prstGeom>
        </p:spPr>
        <p:txBody>
          <a:bodyPr wrap="none">
            <a:spAutoFit/>
          </a:bodyPr>
          <a:lstStyle/>
          <a:p>
            <a:pPr marL="123825" indent="-180975" algn="ctr"/>
            <a:r>
              <a:rPr lang="en-GB" sz="1200" b="1" dirty="0"/>
              <a:t>Fractures</a:t>
            </a:r>
            <a:r>
              <a:rPr lang="en-GB" sz="1200" dirty="0"/>
              <a:t>: </a:t>
            </a:r>
            <a:r>
              <a:rPr lang="en-GB" sz="1200" b="1" dirty="0"/>
              <a:t>50%</a:t>
            </a:r>
            <a:r>
              <a:rPr lang="en-GB" sz="1200" dirty="0"/>
              <a:t> hip, </a:t>
            </a:r>
          </a:p>
          <a:p>
            <a:pPr marL="123825" indent="-180975" algn="ctr"/>
            <a:r>
              <a:rPr lang="en-GB" sz="1200" b="1" dirty="0"/>
              <a:t>20%</a:t>
            </a:r>
            <a:r>
              <a:rPr lang="en-GB" sz="1200" dirty="0"/>
              <a:t> vertebral</a:t>
            </a:r>
          </a:p>
        </p:txBody>
      </p:sp>
      <p:sp>
        <p:nvSpPr>
          <p:cNvPr id="70" name="Rectangle 69"/>
          <p:cNvSpPr/>
          <p:nvPr/>
        </p:nvSpPr>
        <p:spPr>
          <a:xfrm>
            <a:off x="7033339" y="3483170"/>
            <a:ext cx="2181225" cy="646331"/>
          </a:xfrm>
          <a:prstGeom prst="rect">
            <a:avLst/>
          </a:prstGeom>
        </p:spPr>
        <p:txBody>
          <a:bodyPr wrap="square">
            <a:spAutoFit/>
          </a:bodyPr>
          <a:lstStyle/>
          <a:p>
            <a:pPr marL="123825" indent="-180975" algn="ctr"/>
            <a:r>
              <a:rPr lang="en-GB" sz="1200" b="1" dirty="0"/>
              <a:t>Osteoporosis: 44% </a:t>
            </a:r>
          </a:p>
          <a:p>
            <a:pPr marL="123825" indent="-180975" algn="ctr"/>
            <a:r>
              <a:rPr lang="en-GB" sz="1200" dirty="0"/>
              <a:t>(effect mediated </a:t>
            </a:r>
          </a:p>
          <a:p>
            <a:pPr marL="123825" indent="-180975" algn="ctr"/>
            <a:r>
              <a:rPr lang="en-GB" sz="1200" dirty="0"/>
              <a:t>by low E2/SHBG)</a:t>
            </a:r>
          </a:p>
        </p:txBody>
      </p:sp>
      <p:sp>
        <p:nvSpPr>
          <p:cNvPr id="71" name="Rectangle 70"/>
          <p:cNvSpPr/>
          <p:nvPr/>
        </p:nvSpPr>
        <p:spPr>
          <a:xfrm>
            <a:off x="8952143" y="3725895"/>
            <a:ext cx="900000" cy="1210366"/>
          </a:xfrm>
          <a:prstGeom prst="rect">
            <a:avLst/>
          </a:prstGeom>
          <a:gradFill>
            <a:gsLst>
              <a:gs pos="68000">
                <a:srgbClr val="75DBFF"/>
              </a:gs>
              <a:gs pos="88000">
                <a:srgbClr val="00A8E1"/>
              </a:gs>
              <a:gs pos="100000">
                <a:srgbClr val="00A8E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72" name="Picture 71" descr="fdArtboard 2.png"/>
          <p:cNvPicPr>
            <a:picLocks noChangeAspect="1"/>
          </p:cNvPicPr>
          <p:nvPr/>
        </p:nvPicPr>
        <p:blipFill rotWithShape="1">
          <a:blip r:embed="rId4">
            <a:extLst>
              <a:ext uri="{28A0092B-C50C-407E-A947-70E740481C1C}">
                <a14:useLocalDpi xmlns:a14="http://schemas.microsoft.com/office/drawing/2010/main" val="0"/>
              </a:ext>
            </a:extLst>
          </a:blip>
          <a:srcRect l="56440" t="40615" r="6872" b="36186"/>
          <a:stretch/>
        </p:blipFill>
        <p:spPr>
          <a:xfrm>
            <a:off x="9117118" y="4242260"/>
            <a:ext cx="529955" cy="511609"/>
          </a:xfrm>
          <a:prstGeom prst="rect">
            <a:avLst/>
          </a:prstGeom>
        </p:spPr>
      </p:pic>
      <p:sp>
        <p:nvSpPr>
          <p:cNvPr id="73" name="Rectangle 72"/>
          <p:cNvSpPr/>
          <p:nvPr/>
        </p:nvSpPr>
        <p:spPr>
          <a:xfrm>
            <a:off x="8409846" y="2933961"/>
            <a:ext cx="1944494" cy="830997"/>
          </a:xfrm>
          <a:prstGeom prst="rect">
            <a:avLst/>
          </a:prstGeom>
        </p:spPr>
        <p:txBody>
          <a:bodyPr wrap="square">
            <a:spAutoFit/>
          </a:bodyPr>
          <a:lstStyle/>
          <a:p>
            <a:pPr marL="123825" indent="-180975" algn="ctr"/>
            <a:r>
              <a:rPr lang="en-US" sz="1200" b="1" dirty="0">
                <a:latin typeface="+mj-lt"/>
              </a:rPr>
              <a:t>HIV-associated </a:t>
            </a:r>
          </a:p>
          <a:p>
            <a:pPr marL="123825" indent="-180975" algn="ctr"/>
            <a:r>
              <a:rPr lang="en-US" sz="1200" b="1" dirty="0">
                <a:latin typeface="+mj-lt"/>
              </a:rPr>
              <a:t>weight loss: 16-70% </a:t>
            </a:r>
          </a:p>
          <a:p>
            <a:pPr marL="123825" indent="-180975" algn="ctr"/>
            <a:r>
              <a:rPr lang="en-GB" sz="1200" dirty="0"/>
              <a:t>(linked to poor </a:t>
            </a:r>
          </a:p>
          <a:p>
            <a:pPr marL="123825" indent="-180975" algn="ctr"/>
            <a:r>
              <a:rPr lang="en-GB" sz="1200" dirty="0"/>
              <a:t>health status)</a:t>
            </a:r>
            <a:endParaRPr lang="en-US" sz="1200" b="1" dirty="0">
              <a:latin typeface="+mj-lt"/>
            </a:endParaRPr>
          </a:p>
        </p:txBody>
      </p:sp>
      <p:sp>
        <p:nvSpPr>
          <p:cNvPr id="4" name="Rectangle 3">
            <a:extLst>
              <a:ext uri="{FF2B5EF4-FFF2-40B4-BE49-F238E27FC236}">
                <a16:creationId xmlns:a16="http://schemas.microsoft.com/office/drawing/2014/main" id="{75B76D09-0EDC-471F-937C-B185F8568B26}"/>
              </a:ext>
            </a:extLst>
          </p:cNvPr>
          <p:cNvSpPr/>
          <p:nvPr/>
        </p:nvSpPr>
        <p:spPr>
          <a:xfrm>
            <a:off x="4064049" y="5254180"/>
            <a:ext cx="5938578" cy="276999"/>
          </a:xfrm>
          <a:prstGeom prst="rect">
            <a:avLst/>
          </a:prstGeom>
        </p:spPr>
        <p:txBody>
          <a:bodyPr wrap="square">
            <a:spAutoFit/>
          </a:bodyPr>
          <a:lstStyle/>
          <a:p>
            <a:r>
              <a:rPr lang="en-GB" sz="1200" b="1" dirty="0">
                <a:solidFill>
                  <a:schemeClr val="accent5"/>
                </a:solidFill>
              </a:rPr>
              <a:t>E2: </a:t>
            </a:r>
            <a:r>
              <a:rPr lang="en-GB" sz="1200" b="1" dirty="0" err="1">
                <a:solidFill>
                  <a:schemeClr val="accent5"/>
                </a:solidFill>
              </a:rPr>
              <a:t>estradiol</a:t>
            </a:r>
            <a:r>
              <a:rPr lang="en-GB" sz="1200" b="1" dirty="0">
                <a:solidFill>
                  <a:schemeClr val="accent5"/>
                </a:solidFill>
              </a:rPr>
              <a:t>, SHBG: sex hormone binding globulin</a:t>
            </a:r>
          </a:p>
        </p:txBody>
      </p:sp>
      <p:pic>
        <p:nvPicPr>
          <p:cNvPr id="6" name="Picture 5">
            <a:extLst>
              <a:ext uri="{FF2B5EF4-FFF2-40B4-BE49-F238E27FC236}">
                <a16:creationId xmlns:a16="http://schemas.microsoft.com/office/drawing/2014/main" id="{5F56218C-7A81-49A9-BCF1-1604F97E3E94}"/>
              </a:ext>
            </a:extLst>
          </p:cNvPr>
          <p:cNvPicPr>
            <a:picLocks noChangeAspect="1"/>
          </p:cNvPicPr>
          <p:nvPr/>
        </p:nvPicPr>
        <p:blipFill>
          <a:blip r:embed="rId5"/>
          <a:stretch>
            <a:fillRect/>
          </a:stretch>
        </p:blipFill>
        <p:spPr>
          <a:xfrm>
            <a:off x="815927" y="2472581"/>
            <a:ext cx="10202212" cy="2703927"/>
          </a:xfrm>
          <a:prstGeom prst="rect">
            <a:avLst/>
          </a:prstGeom>
        </p:spPr>
      </p:pic>
    </p:spTree>
    <p:extLst>
      <p:ext uri="{BB962C8B-B14F-4D97-AF65-F5344CB8AC3E}">
        <p14:creationId xmlns:p14="http://schemas.microsoft.com/office/powerpoint/2010/main" val="2957087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3ADDFE26-85AF-4853-805A-DBC3FF32374E}"/>
              </a:ext>
            </a:extLst>
          </p:cNvPr>
          <p:cNvSpPr>
            <a:spLocks noGrp="1" noChangeArrowheads="1"/>
          </p:cNvSpPr>
          <p:nvPr>
            <p:ph type="title"/>
          </p:nvPr>
        </p:nvSpPr>
        <p:spPr>
          <a:xfrm>
            <a:off x="466108" y="383641"/>
            <a:ext cx="10652454" cy="659349"/>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solidFill>
                  <a:schemeClr val="accent5"/>
                </a:solidFill>
              </a:rPr>
              <a:t>Pre-diabetes &amp; Diabetes</a:t>
            </a:r>
          </a:p>
        </p:txBody>
      </p:sp>
      <p:sp>
        <p:nvSpPr>
          <p:cNvPr id="28675" name="Rectangle 5">
            <a:extLst>
              <a:ext uri="{FF2B5EF4-FFF2-40B4-BE49-F238E27FC236}">
                <a16:creationId xmlns:a16="http://schemas.microsoft.com/office/drawing/2014/main" id="{976FF3FC-03A3-4B54-887A-7EB252F45D90}"/>
              </a:ext>
            </a:extLst>
          </p:cNvPr>
          <p:cNvSpPr>
            <a:spLocks noGrp="1" noChangeArrowheads="1"/>
          </p:cNvSpPr>
          <p:nvPr>
            <p:ph type="body" idx="1"/>
          </p:nvPr>
        </p:nvSpPr>
        <p:spPr>
          <a:xfrm>
            <a:off x="466108" y="1166018"/>
            <a:ext cx="10652454" cy="4525963"/>
          </a:xfrm>
          <a:noFill/>
        </p:spPr>
        <p:txBody>
          <a:bodyPr>
            <a:normAutofit lnSpcReduction="10000"/>
          </a:bodyPr>
          <a:lstStyle/>
          <a:p>
            <a:pPr marL="382588" lvl="1" indent="-381000">
              <a:buFontTx/>
              <a:buChar char="•"/>
            </a:pPr>
            <a:r>
              <a:rPr lang="en-US" altLang="en-US" dirty="0"/>
              <a:t>Pre-diabetes defined as either:</a:t>
            </a:r>
            <a:r>
              <a:rPr lang="en-US" altLang="en-US" baseline="30000" dirty="0"/>
              <a:t>1</a:t>
            </a:r>
          </a:p>
          <a:p>
            <a:pPr marL="858838" lvl="2" indent="-400050">
              <a:buFont typeface="Calibri" panose="020F0502020204030204" pitchFamily="34" charset="0"/>
              <a:buChar char="‐"/>
            </a:pPr>
            <a:r>
              <a:rPr lang="en-US" altLang="en-US" dirty="0"/>
              <a:t>Fasting plasma glucose: 5.5 mmol/L to 6.9 mmol/L or</a:t>
            </a:r>
          </a:p>
          <a:p>
            <a:pPr marL="858838" lvl="2" indent="-400050">
              <a:buFont typeface="Calibri" panose="020F0502020204030204" pitchFamily="34" charset="0"/>
              <a:buChar char="‐"/>
            </a:pPr>
            <a:r>
              <a:rPr lang="en-US" altLang="en-US" dirty="0"/>
              <a:t>HbA1c: 42 to 47 mmol/mol (6.0 to 6.4%)</a:t>
            </a:r>
          </a:p>
          <a:p>
            <a:pPr marL="1588" lvl="1" indent="0">
              <a:buClr>
                <a:srgbClr val="CC0000"/>
              </a:buClr>
              <a:buNone/>
            </a:pPr>
            <a:endParaRPr lang="en-US" altLang="en-US" dirty="0"/>
          </a:p>
          <a:p>
            <a:pPr marL="382588" lvl="1" indent="-381000">
              <a:buFontTx/>
              <a:buChar char="•"/>
            </a:pPr>
            <a:r>
              <a:rPr lang="en-US" altLang="en-US" dirty="0"/>
              <a:t>Type 2 diabetes defined as:</a:t>
            </a:r>
            <a:r>
              <a:rPr lang="en-US" altLang="en-US" baseline="30000" dirty="0"/>
              <a:t>2</a:t>
            </a:r>
          </a:p>
          <a:p>
            <a:pPr marL="858838" lvl="2" indent="-400050">
              <a:buFont typeface="Calibri" panose="020F0502020204030204" pitchFamily="34" charset="0"/>
              <a:buChar char="‐"/>
            </a:pPr>
            <a:r>
              <a:rPr lang="en-US" altLang="en-US" dirty="0"/>
              <a:t>Fasting plasma glucose concentration ≥ 7.0 mmol/l or</a:t>
            </a:r>
          </a:p>
          <a:p>
            <a:pPr marL="858838" lvl="2" indent="-400050">
              <a:buFont typeface="Calibri" panose="020F0502020204030204" pitchFamily="34" charset="0"/>
              <a:buChar char="‐"/>
            </a:pPr>
            <a:r>
              <a:rPr lang="en-US" altLang="en-US" dirty="0"/>
              <a:t>HbA1c: &gt; 48 mmol/mol (&gt; 6.5%) or</a:t>
            </a:r>
          </a:p>
          <a:p>
            <a:pPr marL="858838" lvl="2" indent="-400050">
              <a:buFont typeface="Calibri" panose="020F0502020204030204" pitchFamily="34" charset="0"/>
              <a:buChar char="‐"/>
            </a:pPr>
            <a:r>
              <a:rPr lang="en-US" altLang="en-US" dirty="0"/>
              <a:t>Plasma glucose concentration ≥ 11.1 mmol/l two hours after 75g anhydrous glucose in an oral glucose tolerance test (OGTT)</a:t>
            </a:r>
          </a:p>
          <a:p>
            <a:pPr marL="876300" lvl="2" indent="-342900">
              <a:buNone/>
            </a:pPr>
            <a:endParaRPr lang="en-US" altLang="en-US" dirty="0"/>
          </a:p>
          <a:p>
            <a:pPr marL="382588" lvl="1" indent="-381000">
              <a:buFontTx/>
              <a:buChar char="•"/>
            </a:pPr>
            <a:r>
              <a:rPr lang="en-US" altLang="en-US" dirty="0"/>
              <a:t>Type 1 diabetes: results from β-cell destruction, usually leading to absolute insulin deficiency</a:t>
            </a:r>
          </a:p>
          <a:p>
            <a:pPr marL="382588" lvl="1" indent="-381000">
              <a:buClr>
                <a:srgbClr val="CC0000"/>
              </a:buClr>
              <a:buNone/>
            </a:pPr>
            <a:endParaRPr lang="en-US" altLang="en-US" dirty="0"/>
          </a:p>
          <a:p>
            <a:pPr marL="382588" lvl="1" indent="-381000">
              <a:buFontTx/>
              <a:buChar char="•"/>
            </a:pPr>
            <a:r>
              <a:rPr lang="en-US" altLang="en-US" dirty="0"/>
              <a:t>Type 2 diabetes: results from a progressive insulin secretory defect on the background of insulin resistance</a:t>
            </a:r>
          </a:p>
          <a:p>
            <a:pPr marL="419100" indent="-419100"/>
            <a:endParaRPr lang="en-US" altLang="en-US" sz="2000" dirty="0">
              <a:latin typeface="Verdana" panose="020B0604030504040204" pitchFamily="34" charset="0"/>
            </a:endParaRPr>
          </a:p>
        </p:txBody>
      </p:sp>
      <p:sp>
        <p:nvSpPr>
          <p:cNvPr id="6" name="TextBox 5">
            <a:extLst>
              <a:ext uri="{FF2B5EF4-FFF2-40B4-BE49-F238E27FC236}">
                <a16:creationId xmlns:a16="http://schemas.microsoft.com/office/drawing/2014/main" id="{0C952E00-7373-4E8F-96D6-2AB85B21A8B0}"/>
              </a:ext>
            </a:extLst>
          </p:cNvPr>
          <p:cNvSpPr txBox="1"/>
          <p:nvPr/>
        </p:nvSpPr>
        <p:spPr>
          <a:xfrm>
            <a:off x="1073438" y="5691981"/>
            <a:ext cx="10491645" cy="923330"/>
          </a:xfrm>
          <a:prstGeom prst="rect">
            <a:avLst/>
          </a:prstGeom>
          <a:noFill/>
        </p:spPr>
        <p:txBody>
          <a:bodyPr wrap="square">
            <a:spAutoFit/>
          </a:bodyPr>
          <a:lstStyle/>
          <a:p>
            <a:pPr marL="687388" lvl="2" indent="-228600">
              <a:buAutoNum type="arabicPeriod"/>
            </a:pPr>
            <a:r>
              <a:rPr lang="en-US" altLang="en-US" sz="1200" dirty="0">
                <a:solidFill>
                  <a:schemeClr val="accent5"/>
                </a:solidFill>
              </a:rPr>
              <a:t>Type 2 diabetes: prevention in people at high risk | NICE Public Health Guideline 38; </a:t>
            </a:r>
          </a:p>
          <a:p>
            <a:pPr marL="687388" lvl="2" indent="-228600">
              <a:buAutoNum type="arabicPeriod"/>
            </a:pPr>
            <a:r>
              <a:rPr lang="en-US" altLang="en-US" sz="1200" dirty="0">
                <a:solidFill>
                  <a:schemeClr val="accent5"/>
                </a:solidFill>
                <a:hlinkClick r:id="rId3"/>
              </a:rPr>
              <a:t>https://www.diabetes.org.uk/professionals/position-statements-reports/diagnosis-ongoing-management-monitoring/new_diagnostic_criteria_for_diabetes</a:t>
            </a:r>
            <a:r>
              <a:rPr lang="en-US" altLang="en-US" sz="1200" dirty="0">
                <a:solidFill>
                  <a:schemeClr val="accent5"/>
                </a:solidFill>
              </a:rPr>
              <a:t>   </a:t>
            </a:r>
          </a:p>
          <a:p>
            <a:pPr marL="458788" lvl="2"/>
            <a:endParaRPr lang="en-US" altLang="en-US" sz="1800" b="1"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02" y="122623"/>
            <a:ext cx="11594237" cy="834047"/>
          </a:xfrm>
        </p:spPr>
        <p:txBody>
          <a:bodyPr>
            <a:noAutofit/>
          </a:bodyPr>
          <a:lstStyle/>
          <a:p>
            <a:r>
              <a:rPr lang="en-GB" sz="3200" b="1" dirty="0">
                <a:solidFill>
                  <a:schemeClr val="accent5"/>
                </a:solidFill>
              </a:rPr>
              <a:t>Men with T2DM frequently have low testosterone levels</a:t>
            </a:r>
          </a:p>
        </p:txBody>
      </p:sp>
      <p:sp>
        <p:nvSpPr>
          <p:cNvPr id="3" name="Content Placeholder 2"/>
          <p:cNvSpPr>
            <a:spLocks noGrp="1"/>
          </p:cNvSpPr>
          <p:nvPr>
            <p:ph idx="1"/>
          </p:nvPr>
        </p:nvSpPr>
        <p:spPr>
          <a:xfrm>
            <a:off x="363982" y="988772"/>
            <a:ext cx="11141475" cy="1689862"/>
          </a:xfrm>
        </p:spPr>
        <p:txBody>
          <a:bodyPr>
            <a:noAutofit/>
          </a:bodyPr>
          <a:lstStyle/>
          <a:p>
            <a:pPr>
              <a:spcBef>
                <a:spcPts val="600"/>
              </a:spcBef>
            </a:pPr>
            <a:r>
              <a:rPr lang="en-GB" sz="1600" dirty="0">
                <a:solidFill>
                  <a:schemeClr val="accent5"/>
                </a:solidFill>
              </a:rPr>
              <a:t>Cross-sectional study to assess the prevalence of clinical hypogonadism in 355 men with T2DM (mean age 58.1 years)</a:t>
            </a:r>
          </a:p>
          <a:p>
            <a:pPr>
              <a:spcBef>
                <a:spcPts val="600"/>
              </a:spcBef>
            </a:pPr>
            <a:r>
              <a:rPr lang="en-GB" sz="1600" dirty="0">
                <a:solidFill>
                  <a:schemeClr val="accent5"/>
                </a:solidFill>
              </a:rPr>
              <a:t>In total, 20% (n=71) and 31% (n=109) of men with T2DM had total testosterone levels &lt;8 </a:t>
            </a:r>
            <a:r>
              <a:rPr lang="en-GB" sz="1600" dirty="0" err="1">
                <a:solidFill>
                  <a:schemeClr val="accent5"/>
                </a:solidFill>
              </a:rPr>
              <a:t>nmol</a:t>
            </a:r>
            <a:r>
              <a:rPr lang="en-GB" sz="1600" dirty="0">
                <a:solidFill>
                  <a:schemeClr val="accent5"/>
                </a:solidFill>
              </a:rPr>
              <a:t>/L and 8–12 </a:t>
            </a:r>
            <a:r>
              <a:rPr lang="en-GB" sz="1600" dirty="0" err="1">
                <a:solidFill>
                  <a:schemeClr val="accent5"/>
                </a:solidFill>
              </a:rPr>
              <a:t>nmol</a:t>
            </a:r>
            <a:r>
              <a:rPr lang="en-GB" sz="1600" dirty="0">
                <a:solidFill>
                  <a:schemeClr val="accent5"/>
                </a:solidFill>
              </a:rPr>
              <a:t>/L, respectively</a:t>
            </a:r>
          </a:p>
          <a:p>
            <a:pPr lvl="1">
              <a:spcBef>
                <a:spcPts val="600"/>
              </a:spcBef>
            </a:pPr>
            <a:r>
              <a:rPr lang="en-GB" sz="1400" dirty="0">
                <a:solidFill>
                  <a:schemeClr val="accent5"/>
                </a:solidFill>
              </a:rPr>
              <a:t>Free testosterone &lt;0.255 </a:t>
            </a:r>
            <a:r>
              <a:rPr lang="en-GB" sz="1400" dirty="0" err="1">
                <a:solidFill>
                  <a:schemeClr val="accent5"/>
                </a:solidFill>
              </a:rPr>
              <a:t>nmol</a:t>
            </a:r>
            <a:r>
              <a:rPr lang="en-GB" sz="1400" dirty="0">
                <a:solidFill>
                  <a:schemeClr val="accent5"/>
                </a:solidFill>
              </a:rPr>
              <a:t>/L: 50% (n=179)</a:t>
            </a:r>
          </a:p>
        </p:txBody>
      </p:sp>
      <p:sp>
        <p:nvSpPr>
          <p:cNvPr id="5" name="TextBox 4"/>
          <p:cNvSpPr txBox="1"/>
          <p:nvPr/>
        </p:nvSpPr>
        <p:spPr>
          <a:xfrm>
            <a:off x="1523999" y="5975416"/>
            <a:ext cx="9144001" cy="400110"/>
          </a:xfrm>
          <a:prstGeom prst="rect">
            <a:avLst/>
          </a:prstGeom>
          <a:noFill/>
        </p:spPr>
        <p:txBody>
          <a:bodyPr wrap="square" rtlCol="0" anchor="b">
            <a:spAutoFit/>
          </a:bodyPr>
          <a:lstStyle/>
          <a:p>
            <a:pPr marL="0" marR="0" lvl="1" indent="0" algn="l" defTabSz="457200" rtl="0" eaLnBrk="1" fontAlgn="auto" latinLnBrk="0" hangingPunct="1">
              <a:lnSpc>
                <a:spcPct val="100000"/>
              </a:lnSpc>
              <a:spcBef>
                <a:spcPts val="0"/>
              </a:spcBef>
              <a:spcAft>
                <a:spcPts val="0"/>
              </a:spcAft>
              <a:buClr>
                <a:srgbClr val="005294"/>
              </a:buClr>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T2DM, type 2 diabetes mellitus</a:t>
            </a:r>
          </a:p>
          <a:p>
            <a:pPr marL="0" marR="0" lvl="1" indent="0" algn="l" defTabSz="457200" rtl="0" eaLnBrk="1" fontAlgn="auto" latinLnBrk="0" hangingPunct="1">
              <a:lnSpc>
                <a:spcPct val="100000"/>
              </a:lnSpc>
              <a:spcBef>
                <a:spcPts val="0"/>
              </a:spcBef>
              <a:spcAft>
                <a:spcPts val="0"/>
              </a:spcAft>
              <a:buClr>
                <a:srgbClr val="005294"/>
              </a:buClr>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Kapoor D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Diabetes Care </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2007;30:911–17</a:t>
            </a:r>
            <a:r>
              <a:rPr kumimoji="0" lang="en-GB" sz="1000" b="0" i="0" u="none" strike="noStrike" kern="1200" cap="none" spc="0" normalizeH="0" baseline="0" noProof="0" dirty="0">
                <a:ln>
                  <a:noFill/>
                </a:ln>
                <a:solidFill>
                  <a:srgbClr val="005294"/>
                </a:solidFill>
                <a:effectLst/>
                <a:uLnTx/>
                <a:uFillTx/>
                <a:latin typeface="Poppins Light"/>
                <a:ea typeface="+mn-ea"/>
                <a:cs typeface="+mn-cs"/>
              </a:rPr>
              <a:t>.</a:t>
            </a:r>
          </a:p>
        </p:txBody>
      </p:sp>
      <p:grpSp>
        <p:nvGrpSpPr>
          <p:cNvPr id="177" name="Group 176"/>
          <p:cNvGrpSpPr/>
          <p:nvPr/>
        </p:nvGrpSpPr>
        <p:grpSpPr>
          <a:xfrm>
            <a:off x="1393618" y="2518286"/>
            <a:ext cx="8981811" cy="3322161"/>
            <a:chOff x="576697" y="2738568"/>
            <a:chExt cx="8004980" cy="3052153"/>
          </a:xfrm>
        </p:grpSpPr>
        <p:grpSp>
          <p:nvGrpSpPr>
            <p:cNvPr id="150" name="Group 149">
              <a:extLst>
                <a:ext uri="{FF2B5EF4-FFF2-40B4-BE49-F238E27FC236}">
                  <a16:creationId xmlns:a16="http://schemas.microsoft.com/office/drawing/2014/main" id="{724FD456-1D81-4862-AC33-AA25E623F20A}"/>
                </a:ext>
              </a:extLst>
            </p:cNvPr>
            <p:cNvGrpSpPr/>
            <p:nvPr/>
          </p:nvGrpSpPr>
          <p:grpSpPr>
            <a:xfrm>
              <a:off x="4638014" y="2962714"/>
              <a:ext cx="3823572" cy="2792252"/>
              <a:chOff x="4638014" y="2962714"/>
              <a:chExt cx="3823572" cy="2792252"/>
            </a:xfrm>
          </p:grpSpPr>
          <p:sp>
            <p:nvSpPr>
              <p:cNvPr id="170" name="Text Box 9">
                <a:extLst>
                  <a:ext uri="{FF2B5EF4-FFF2-40B4-BE49-F238E27FC236}">
                    <a16:creationId xmlns:a16="http://schemas.microsoft.com/office/drawing/2014/main" id="{7D3F7DB3-B6CA-4ECB-A2EF-AA9C0CDFB6B1}"/>
                  </a:ext>
                </a:extLst>
              </p:cNvPr>
              <p:cNvSpPr txBox="1">
                <a:spLocks noChangeArrowheads="1"/>
              </p:cNvSpPr>
              <p:nvPr/>
            </p:nvSpPr>
            <p:spPr bwMode="auto">
              <a:xfrm rot="10800000">
                <a:off x="4638014" y="3602493"/>
                <a:ext cx="369332" cy="12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Patients (%)</a:t>
                </a:r>
              </a:p>
            </p:txBody>
          </p:sp>
          <p:grpSp>
            <p:nvGrpSpPr>
              <p:cNvPr id="171" name="Group 170">
                <a:extLst>
                  <a:ext uri="{FF2B5EF4-FFF2-40B4-BE49-F238E27FC236}">
                    <a16:creationId xmlns:a16="http://schemas.microsoft.com/office/drawing/2014/main" id="{4686BD03-0ED4-4948-882A-1C493B33DD72}"/>
                  </a:ext>
                </a:extLst>
              </p:cNvPr>
              <p:cNvGrpSpPr/>
              <p:nvPr/>
            </p:nvGrpSpPr>
            <p:grpSpPr>
              <a:xfrm>
                <a:off x="4919092" y="2962714"/>
                <a:ext cx="3542494" cy="2792252"/>
                <a:chOff x="4919092" y="2962714"/>
                <a:chExt cx="3542494" cy="2792252"/>
              </a:xfrm>
            </p:grpSpPr>
            <p:sp>
              <p:nvSpPr>
                <p:cNvPr id="172" name="Text Box 9"/>
                <p:cNvSpPr txBox="1">
                  <a:spLocks noChangeArrowheads="1"/>
                </p:cNvSpPr>
                <p:nvPr/>
              </p:nvSpPr>
              <p:spPr bwMode="auto">
                <a:xfrm rot="16200000">
                  <a:off x="6642158" y="4074758"/>
                  <a:ext cx="369332" cy="299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Age (years)</a:t>
                  </a:r>
                </a:p>
              </p:txBody>
            </p:sp>
            <p:graphicFrame>
              <p:nvGraphicFramePr>
                <p:cNvPr id="173" name="Chart 172"/>
                <p:cNvGraphicFramePr/>
                <p:nvPr/>
              </p:nvGraphicFramePr>
              <p:xfrm>
                <a:off x="4919092" y="2962714"/>
                <a:ext cx="3542494" cy="2732757"/>
              </p:xfrm>
              <a:graphic>
                <a:graphicData uri="http://schemas.openxmlformats.org/drawingml/2006/chart">
                  <c:chart xmlns:c="http://schemas.openxmlformats.org/drawingml/2006/chart" xmlns:r="http://schemas.openxmlformats.org/officeDocument/2006/relationships" r:id="rId3"/>
                </a:graphicData>
              </a:graphic>
            </p:graphicFrame>
          </p:grpSp>
        </p:grpSp>
        <p:grpSp>
          <p:nvGrpSpPr>
            <p:cNvPr id="151" name="Group 150">
              <a:extLst>
                <a:ext uri="{FF2B5EF4-FFF2-40B4-BE49-F238E27FC236}">
                  <a16:creationId xmlns:a16="http://schemas.microsoft.com/office/drawing/2014/main" id="{17D21FDF-E691-4CE2-93C1-77DBD4CFEBB8}"/>
                </a:ext>
              </a:extLst>
            </p:cNvPr>
            <p:cNvGrpSpPr/>
            <p:nvPr/>
          </p:nvGrpSpPr>
          <p:grpSpPr>
            <a:xfrm>
              <a:off x="914390" y="3243776"/>
              <a:ext cx="3575590" cy="2546945"/>
              <a:chOff x="1032772" y="3243776"/>
              <a:chExt cx="3575590" cy="2546945"/>
            </a:xfrm>
          </p:grpSpPr>
          <p:graphicFrame>
            <p:nvGraphicFramePr>
              <p:cNvPr id="168" name="Chart 167"/>
              <p:cNvGraphicFramePr/>
              <p:nvPr/>
            </p:nvGraphicFramePr>
            <p:xfrm>
              <a:off x="1032772" y="3243776"/>
              <a:ext cx="3575590" cy="2546945"/>
            </p:xfrm>
            <a:graphic>
              <a:graphicData uri="http://schemas.openxmlformats.org/drawingml/2006/chart">
                <c:chart xmlns:c="http://schemas.openxmlformats.org/drawingml/2006/chart" xmlns:r="http://schemas.openxmlformats.org/officeDocument/2006/relationships" r:id="rId4"/>
              </a:graphicData>
            </a:graphic>
          </p:graphicFrame>
          <p:sp>
            <p:nvSpPr>
              <p:cNvPr id="169" name="Text Box 9"/>
              <p:cNvSpPr txBox="1">
                <a:spLocks noChangeArrowheads="1"/>
              </p:cNvSpPr>
              <p:nvPr/>
            </p:nvSpPr>
            <p:spPr bwMode="auto">
              <a:xfrm rot="16200000">
                <a:off x="2753100" y="4052523"/>
                <a:ext cx="369332" cy="30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Age (years)</a:t>
                </a:r>
              </a:p>
            </p:txBody>
          </p:sp>
        </p:grpSp>
        <p:grpSp>
          <p:nvGrpSpPr>
            <p:cNvPr id="152" name="Group 151"/>
            <p:cNvGrpSpPr/>
            <p:nvPr/>
          </p:nvGrpSpPr>
          <p:grpSpPr>
            <a:xfrm>
              <a:off x="1437798" y="3071079"/>
              <a:ext cx="2206656" cy="424143"/>
              <a:chOff x="-4399819" y="2644612"/>
              <a:chExt cx="2206656" cy="514103"/>
            </a:xfrm>
          </p:grpSpPr>
          <p:sp>
            <p:nvSpPr>
              <p:cNvPr id="165" name="Rectangle 164"/>
              <p:cNvSpPr/>
              <p:nvPr/>
            </p:nvSpPr>
            <p:spPr>
              <a:xfrm>
                <a:off x="-4396644" y="2761233"/>
                <a:ext cx="90000" cy="10908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66" name="Rectangle 165"/>
              <p:cNvSpPr/>
              <p:nvPr/>
            </p:nvSpPr>
            <p:spPr>
              <a:xfrm>
                <a:off x="-4399819" y="2982218"/>
                <a:ext cx="90000" cy="10908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67" name="TextBox 166"/>
              <p:cNvSpPr txBox="1"/>
              <p:nvPr/>
            </p:nvSpPr>
            <p:spPr>
              <a:xfrm>
                <a:off x="-4319303" y="2644612"/>
                <a:ext cx="2126140" cy="5141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5"/>
                    </a:solidFill>
                    <a:effectLst/>
                    <a:uLnTx/>
                    <a:uFillTx/>
                    <a:latin typeface="Poppins Light"/>
                    <a:ea typeface="+mn-ea"/>
                    <a:cs typeface="Arial" panose="020B0604020202020204" pitchFamily="34" charset="0"/>
                  </a:rPr>
                  <a:t>Total testosterone &lt;8 nmol/L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5"/>
                    </a:solidFill>
                    <a:effectLst/>
                    <a:uLnTx/>
                    <a:uFillTx/>
                    <a:latin typeface="Poppins Light"/>
                    <a:ea typeface="+mn-ea"/>
                    <a:cs typeface="Arial" panose="020B0604020202020204" pitchFamily="34" charset="0"/>
                  </a:rPr>
                  <a:t>Total testosterone &lt;12 nmol/L</a:t>
                </a:r>
              </a:p>
            </p:txBody>
          </p:sp>
        </p:grpSp>
        <p:sp>
          <p:nvSpPr>
            <p:cNvPr id="153" name="Text Box 9"/>
            <p:cNvSpPr txBox="1">
              <a:spLocks noChangeArrowheads="1"/>
            </p:cNvSpPr>
            <p:nvPr/>
          </p:nvSpPr>
          <p:spPr bwMode="auto">
            <a:xfrm rot="10800000">
              <a:off x="617103" y="3697743"/>
              <a:ext cx="369332" cy="12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Patients (%)</a:t>
              </a:r>
            </a:p>
          </p:txBody>
        </p:sp>
        <p:grpSp>
          <p:nvGrpSpPr>
            <p:cNvPr id="154" name="Group 153"/>
            <p:cNvGrpSpPr/>
            <p:nvPr/>
          </p:nvGrpSpPr>
          <p:grpSpPr>
            <a:xfrm>
              <a:off x="5417342" y="3071078"/>
              <a:ext cx="3164335" cy="254486"/>
              <a:chOff x="2353196" y="2837259"/>
              <a:chExt cx="3164335" cy="308462"/>
            </a:xfrm>
          </p:grpSpPr>
          <p:sp>
            <p:nvSpPr>
              <p:cNvPr id="160" name="Rectangle 159"/>
              <p:cNvSpPr/>
              <p:nvPr/>
            </p:nvSpPr>
            <p:spPr>
              <a:xfrm>
                <a:off x="2353196" y="2953882"/>
                <a:ext cx="90000" cy="10908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62" name="TextBox 161"/>
              <p:cNvSpPr txBox="1"/>
              <p:nvPr/>
            </p:nvSpPr>
            <p:spPr>
              <a:xfrm>
                <a:off x="2428470" y="2837259"/>
                <a:ext cx="3089061" cy="30846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5"/>
                    </a:solidFill>
                    <a:effectLst/>
                    <a:uLnTx/>
                    <a:uFillTx/>
                    <a:latin typeface="Poppins Light"/>
                    <a:ea typeface="+mn-ea"/>
                    <a:cs typeface="Arial" panose="020B0604020202020204" pitchFamily="34" charset="0"/>
                  </a:rPr>
                  <a:t>Calculated free testosterone &lt;0.255 nmol/L</a:t>
                </a:r>
              </a:p>
            </p:txBody>
          </p:sp>
        </p:grpSp>
        <p:grpSp>
          <p:nvGrpSpPr>
            <p:cNvPr id="155" name="Group 154">
              <a:extLst>
                <a:ext uri="{FF2B5EF4-FFF2-40B4-BE49-F238E27FC236}">
                  <a16:creationId xmlns:a16="http://schemas.microsoft.com/office/drawing/2014/main" id="{B0C9661C-643D-4FBF-B523-0FFF5BA70D92}"/>
                </a:ext>
              </a:extLst>
            </p:cNvPr>
            <p:cNvGrpSpPr/>
            <p:nvPr/>
          </p:nvGrpSpPr>
          <p:grpSpPr>
            <a:xfrm>
              <a:off x="576697" y="2738568"/>
              <a:ext cx="7990606" cy="2992377"/>
              <a:chOff x="576697" y="2852329"/>
              <a:chExt cx="7990606" cy="2992377"/>
            </a:xfrm>
          </p:grpSpPr>
          <p:sp>
            <p:nvSpPr>
              <p:cNvPr id="158" name="Rounded Rectangle 57">
                <a:extLst>
                  <a:ext uri="{FF2B5EF4-FFF2-40B4-BE49-F238E27FC236}">
                    <a16:creationId xmlns:a16="http://schemas.microsoft.com/office/drawing/2014/main" id="{F941FD8A-7B23-4A87-BA3D-9D20F04480D3}"/>
                  </a:ext>
                </a:extLst>
              </p:cNvPr>
              <p:cNvSpPr/>
              <p:nvPr/>
            </p:nvSpPr>
            <p:spPr>
              <a:xfrm>
                <a:off x="576697" y="2852329"/>
                <a:ext cx="7990606" cy="2992377"/>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57" name="Round Same Side Corner Rectangle 58">
                <a:extLst>
                  <a:ext uri="{FF2B5EF4-FFF2-40B4-BE49-F238E27FC236}">
                    <a16:creationId xmlns:a16="http://schemas.microsoft.com/office/drawing/2014/main" id="{6045B5A1-5178-4CEA-BC67-88F0462B868D}"/>
                  </a:ext>
                </a:extLst>
              </p:cNvPr>
              <p:cNvSpPr/>
              <p:nvPr/>
            </p:nvSpPr>
            <p:spPr>
              <a:xfrm>
                <a:off x="576697" y="2852329"/>
                <a:ext cx="7990606"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Proportion of men with low or borderline low testosterone levels per decade of life (n=180)</a:t>
                </a:r>
                <a:endParaRPr kumimoji="0" lang="en-GB" sz="1400" b="1" i="0" u="none" strike="noStrike" kern="1200" cap="none" spc="0" normalizeH="0" baseline="30000" noProof="0" dirty="0">
                  <a:ln>
                    <a:noFill/>
                  </a:ln>
                  <a:solidFill>
                    <a:prstClr val="white"/>
                  </a:solidFill>
                  <a:effectLst/>
                  <a:uLnTx/>
                  <a:uFillTx/>
                  <a:latin typeface="Poppins Light"/>
                  <a:ea typeface="+mn-ea"/>
                  <a:cs typeface="+mn-cs"/>
                </a:endParaRPr>
              </a:p>
            </p:txBody>
          </p:sp>
        </p:grpSp>
      </p:grpSp>
    </p:spTree>
    <p:extLst>
      <p:ext uri="{BB962C8B-B14F-4D97-AF65-F5344CB8AC3E}">
        <p14:creationId xmlns:p14="http://schemas.microsoft.com/office/powerpoint/2010/main" val="4044230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6" y="162845"/>
            <a:ext cx="8547905" cy="834047"/>
          </a:xfrm>
        </p:spPr>
        <p:txBody>
          <a:bodyPr>
            <a:noAutofit/>
          </a:bodyPr>
          <a:lstStyle/>
          <a:p>
            <a:r>
              <a:rPr lang="en-GB" sz="3600" b="1" dirty="0">
                <a:solidFill>
                  <a:schemeClr val="accent5"/>
                </a:solidFill>
              </a:rPr>
              <a:t>Metabolic syndrome</a:t>
            </a:r>
          </a:p>
        </p:txBody>
      </p:sp>
      <p:sp>
        <p:nvSpPr>
          <p:cNvPr id="3" name="Content Placeholder 2"/>
          <p:cNvSpPr>
            <a:spLocks noGrp="1"/>
          </p:cNvSpPr>
          <p:nvPr>
            <p:ph idx="1"/>
          </p:nvPr>
        </p:nvSpPr>
        <p:spPr>
          <a:xfrm>
            <a:off x="243282" y="1086806"/>
            <a:ext cx="8162488" cy="2481584"/>
          </a:xfrm>
        </p:spPr>
        <p:txBody>
          <a:bodyPr>
            <a:noAutofit/>
          </a:bodyPr>
          <a:lstStyle/>
          <a:p>
            <a:pPr>
              <a:spcBef>
                <a:spcPts val="600"/>
              </a:spcBef>
            </a:pPr>
            <a:r>
              <a:rPr lang="en-GB" sz="1600" dirty="0">
                <a:solidFill>
                  <a:schemeClr val="accent5"/>
                </a:solidFill>
              </a:rPr>
              <a:t>Metabolic syndrome is a cluster of risk factors for CV disease and T2DM</a:t>
            </a:r>
          </a:p>
          <a:p>
            <a:pPr lvl="1"/>
            <a:r>
              <a:rPr lang="en-GB" sz="1400" dirty="0">
                <a:solidFill>
                  <a:schemeClr val="accent5"/>
                </a:solidFill>
              </a:rPr>
              <a:t>These include abdominal obesity, raised blood pressure, dyslipidaemia </a:t>
            </a:r>
            <a:br>
              <a:rPr lang="en-GB" sz="1400" dirty="0">
                <a:solidFill>
                  <a:schemeClr val="accent5"/>
                </a:solidFill>
              </a:rPr>
            </a:br>
            <a:r>
              <a:rPr lang="en-GB" sz="1400" dirty="0">
                <a:solidFill>
                  <a:schemeClr val="accent5"/>
                </a:solidFill>
              </a:rPr>
              <a:t>(raised TG and lowered HDL-C) and raised blood glucose</a:t>
            </a:r>
            <a:r>
              <a:rPr lang="en-GB" sz="1400" baseline="30000" dirty="0">
                <a:solidFill>
                  <a:schemeClr val="accent5"/>
                </a:solidFill>
              </a:rPr>
              <a:t>1</a:t>
            </a:r>
          </a:p>
          <a:p>
            <a:pPr>
              <a:spcBef>
                <a:spcPts val="600"/>
              </a:spcBef>
            </a:pPr>
            <a:r>
              <a:rPr lang="en-GB" sz="1600" dirty="0">
                <a:solidFill>
                  <a:schemeClr val="accent5"/>
                </a:solidFill>
              </a:rPr>
              <a:t>Patients with metabolic syndrome are twice as likely to develop CV disease over the next 5–10 years as those without it, and their lifetime risk will be greater still</a:t>
            </a:r>
            <a:r>
              <a:rPr lang="en-GB" sz="1600" baseline="30000" dirty="0">
                <a:solidFill>
                  <a:schemeClr val="accent5"/>
                </a:solidFill>
              </a:rPr>
              <a:t>1</a:t>
            </a:r>
          </a:p>
          <a:p>
            <a:pPr>
              <a:spcBef>
                <a:spcPts val="600"/>
              </a:spcBef>
            </a:pPr>
            <a:r>
              <a:rPr lang="en-GB" sz="1600" dirty="0">
                <a:solidFill>
                  <a:schemeClr val="accent5"/>
                </a:solidFill>
              </a:rPr>
              <a:t>Metabolic syndrome also confers a 5-fold increased risk of T2DM</a:t>
            </a:r>
            <a:r>
              <a:rPr lang="en-GB" sz="1600" baseline="30000" dirty="0">
                <a:solidFill>
                  <a:schemeClr val="accent5"/>
                </a:solidFill>
              </a:rPr>
              <a:t>1</a:t>
            </a:r>
          </a:p>
        </p:txBody>
      </p:sp>
      <p:sp>
        <p:nvSpPr>
          <p:cNvPr id="5" name="TextBox 4"/>
          <p:cNvSpPr txBox="1"/>
          <p:nvPr/>
        </p:nvSpPr>
        <p:spPr>
          <a:xfrm>
            <a:off x="1524001" y="5643602"/>
            <a:ext cx="9144001" cy="553998"/>
          </a:xfrm>
          <a:prstGeom prst="rect">
            <a:avLst/>
          </a:prstGeom>
          <a:noFill/>
        </p:spPr>
        <p:txBody>
          <a:bodyPr wrap="square" rtlCol="0" anchor="b">
            <a:spAutoFit/>
          </a:bodyPr>
          <a:lstStyle/>
          <a:p>
            <a:r>
              <a:rPr lang="en-GB" sz="1000" dirty="0">
                <a:solidFill>
                  <a:srgbClr val="005294"/>
                </a:solidFill>
              </a:rPr>
              <a:t>CV, cardiovascular; HDL-C, high-density lipoprotein cholesterol; T2DM, type 2 diabetes mellitus; TG, triglycerides; WC, waist circumference </a:t>
            </a:r>
          </a:p>
          <a:p>
            <a:r>
              <a:rPr lang="en-GB" sz="1000" b="1" dirty="0">
                <a:solidFill>
                  <a:srgbClr val="005294"/>
                </a:solidFill>
              </a:rPr>
              <a:t>1.</a:t>
            </a:r>
            <a:r>
              <a:rPr lang="en-GB" sz="1000" dirty="0">
                <a:solidFill>
                  <a:srgbClr val="005294"/>
                </a:solidFill>
              </a:rPr>
              <a:t> </a:t>
            </a:r>
            <a:r>
              <a:rPr lang="en-GB" sz="1000" dirty="0" err="1">
                <a:solidFill>
                  <a:srgbClr val="005294"/>
                </a:solidFill>
              </a:rPr>
              <a:t>Alberti</a:t>
            </a:r>
            <a:r>
              <a:rPr lang="en-GB" sz="1000" dirty="0">
                <a:solidFill>
                  <a:srgbClr val="005294"/>
                </a:solidFill>
              </a:rPr>
              <a:t> KG </a:t>
            </a:r>
            <a:r>
              <a:rPr lang="en-GB" sz="1000" i="1" dirty="0">
                <a:solidFill>
                  <a:srgbClr val="005294"/>
                </a:solidFill>
              </a:rPr>
              <a:t>et al. Circulation</a:t>
            </a:r>
            <a:r>
              <a:rPr lang="en-GB" sz="1000" dirty="0">
                <a:solidFill>
                  <a:srgbClr val="005294"/>
                </a:solidFill>
              </a:rPr>
              <a:t> 2009;20;120:1640–5; </a:t>
            </a:r>
            <a:r>
              <a:rPr lang="en-GB" sz="1000" b="1" dirty="0">
                <a:solidFill>
                  <a:srgbClr val="005294"/>
                </a:solidFill>
              </a:rPr>
              <a:t>2.</a:t>
            </a:r>
            <a:r>
              <a:rPr lang="en-GB" sz="1000" dirty="0">
                <a:solidFill>
                  <a:srgbClr val="005294"/>
                </a:solidFill>
              </a:rPr>
              <a:t> International Diabetes Federation 2006. https://www.idf.org/e-library/consensus-statements/60-idfconsensus-worldwide-definitionof-the-metabolic-syndrome.html (accessed July 2020).</a:t>
            </a:r>
          </a:p>
        </p:txBody>
      </p:sp>
      <p:pic>
        <p:nvPicPr>
          <p:cNvPr id="9" name="Picture 7" descr="Image: Report Cites Obesity As Major Health Hazard"/>
          <p:cNvPicPr>
            <a:picLocks noChangeAspect="1" noChangeArrowheads="1"/>
          </p:cNvPicPr>
          <p:nvPr/>
        </p:nvPicPr>
        <p:blipFill rotWithShape="1">
          <a:blip r:embed="rId3">
            <a:extLst>
              <a:ext uri="{28A0092B-C50C-407E-A947-70E740481C1C}">
                <a14:useLocalDpi xmlns:a14="http://schemas.microsoft.com/office/drawing/2010/main" val="0"/>
              </a:ext>
            </a:extLst>
          </a:blip>
          <a:srcRect l="1279" t="912" r="37792" b="5553"/>
          <a:stretch/>
        </p:blipFill>
        <p:spPr bwMode="auto">
          <a:xfrm>
            <a:off x="8521909" y="1018953"/>
            <a:ext cx="2904448" cy="4455599"/>
          </a:xfrm>
          <a:prstGeom prst="rect">
            <a:avLst/>
          </a:prstGeom>
          <a:noFill/>
          <a:ln w="9525">
            <a:noFill/>
            <a:miter lim="800000"/>
            <a:headEnd/>
            <a:tailEnd/>
          </a:ln>
          <a:effectLst>
            <a:innerShdw blurRad="114300">
              <a:prstClr val="black"/>
            </a:innerShdw>
          </a:effectLst>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nvGraphicFramePr>
        <p:xfrm>
          <a:off x="503340" y="2992972"/>
          <a:ext cx="7499757" cy="2481584"/>
        </p:xfrm>
        <a:graphic>
          <a:graphicData uri="http://schemas.openxmlformats.org/drawingml/2006/table">
            <a:tbl>
              <a:tblPr firstRow="1" bandRow="1">
                <a:tableStyleId>{5C22544A-7EE6-4342-B048-85BDC9FD1C3A}</a:tableStyleId>
              </a:tblPr>
              <a:tblGrid>
                <a:gridCol w="1422747">
                  <a:extLst>
                    <a:ext uri="{9D8B030D-6E8A-4147-A177-3AD203B41FA5}">
                      <a16:colId xmlns:a16="http://schemas.microsoft.com/office/drawing/2014/main" val="20000"/>
                    </a:ext>
                  </a:extLst>
                </a:gridCol>
                <a:gridCol w="3831385">
                  <a:extLst>
                    <a:ext uri="{9D8B030D-6E8A-4147-A177-3AD203B41FA5}">
                      <a16:colId xmlns:a16="http://schemas.microsoft.com/office/drawing/2014/main" val="20001"/>
                    </a:ext>
                  </a:extLst>
                </a:gridCol>
                <a:gridCol w="2245625">
                  <a:extLst>
                    <a:ext uri="{9D8B030D-6E8A-4147-A177-3AD203B41FA5}">
                      <a16:colId xmlns:a16="http://schemas.microsoft.com/office/drawing/2014/main" val="20002"/>
                    </a:ext>
                  </a:extLst>
                </a:gridCol>
              </a:tblGrid>
              <a:tr h="381314">
                <a:tc gridSpan="3">
                  <a:txBody>
                    <a:bodyPr/>
                    <a:lstStyle/>
                    <a:p>
                      <a:r>
                        <a:rPr lang="en-GB" sz="1500" dirty="0"/>
                        <a:t>IDF Consensus</a:t>
                      </a:r>
                      <a:r>
                        <a:rPr lang="en-GB" sz="1500" baseline="0" dirty="0"/>
                        <a:t> Worldwide Definition of the Metabolic Syndrome</a:t>
                      </a:r>
                      <a:r>
                        <a:rPr lang="en-GB" sz="1500" baseline="30000" dirty="0"/>
                        <a:t>2</a:t>
                      </a:r>
                    </a:p>
                  </a:txBody>
                  <a:tcPr anchor="ctr"/>
                </a:tc>
                <a:tc hMerge="1">
                  <a:txBody>
                    <a:bodyPr/>
                    <a:lstStyle/>
                    <a:p>
                      <a:endParaRPr lang="en-GB"/>
                    </a:p>
                  </a:txBody>
                  <a:tcPr/>
                </a:tc>
                <a:tc hMerge="1">
                  <a:txBody>
                    <a:bodyPr/>
                    <a:lstStyle/>
                    <a:p>
                      <a:endParaRPr lang="en-GB" sz="1800" dirty="0"/>
                    </a:p>
                  </a:txBody>
                  <a:tcPr anchor="ctr"/>
                </a:tc>
                <a:extLst>
                  <a:ext uri="{0D108BD9-81ED-4DB2-BD59-A6C34878D82A}">
                    <a16:rowId xmlns:a16="http://schemas.microsoft.com/office/drawing/2014/main" val="10000"/>
                  </a:ext>
                </a:extLst>
              </a:tr>
              <a:tr h="350045">
                <a:tc>
                  <a:txBody>
                    <a:bodyPr/>
                    <a:lstStyle/>
                    <a:p>
                      <a:endParaRPr lang="en-GB" sz="1500" dirty="0"/>
                    </a:p>
                  </a:txBody>
                  <a:tcPr anchor="ctr">
                    <a:lnR w="12700" cap="flat" cmpd="sng" algn="ctr">
                      <a:noFill/>
                      <a:prstDash val="solid"/>
                      <a:round/>
                      <a:headEnd type="none" w="med" len="med"/>
                      <a:tailEnd type="none" w="med" len="med"/>
                    </a:lnR>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00" b="1" dirty="0"/>
                        <a:t>Abdominal obesity</a:t>
                      </a:r>
                      <a:r>
                        <a:rPr lang="en-GB" sz="1500" b="0" dirty="0"/>
                        <a:t> (Europ</a:t>
                      </a:r>
                      <a:r>
                        <a:rPr lang="en-GB" sz="1500" b="0" kern="1200" dirty="0">
                          <a:solidFill>
                            <a:schemeClr val="dk1"/>
                          </a:solidFill>
                          <a:latin typeface="+mn-lt"/>
                          <a:ea typeface="+mn-ea"/>
                          <a:cs typeface="+mn-cs"/>
                        </a:rPr>
                        <a:t>ids:</a:t>
                      </a:r>
                      <a:r>
                        <a:rPr lang="en-GB" altLang="en-US" sz="1500" b="0" kern="1200" dirty="0">
                          <a:solidFill>
                            <a:schemeClr val="dk1"/>
                          </a:solidFill>
                          <a:latin typeface="+mn-lt"/>
                          <a:ea typeface="+mn-ea"/>
                          <a:cs typeface="+mn-cs"/>
                        </a:rPr>
                        <a:t> ♂ WC ≥94 cm)</a:t>
                      </a:r>
                      <a:endParaRPr lang="en-GB" sz="1500" b="0"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tcPr>
                </a:tc>
                <a:tc hMerge="1">
                  <a:txBody>
                    <a:bodyPr/>
                    <a:lstStyle/>
                    <a:p>
                      <a:pPr algn="ctr"/>
                      <a:endParaRPr lang="en-GB" sz="1550" baseline="0" dirty="0"/>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350045">
                <a:tc>
                  <a:txBody>
                    <a:bodyPr/>
                    <a:lstStyle/>
                    <a:p>
                      <a:endParaRPr lang="en-GB" sz="1500" dirty="0"/>
                    </a:p>
                  </a:txBody>
                  <a:tcPr anchor="ctr">
                    <a:lnR w="12700" cap="flat" cmpd="sng" algn="ctr">
                      <a:noFill/>
                      <a:prstDash val="solid"/>
                      <a:round/>
                      <a:headEnd type="none" w="med" len="med"/>
                      <a:tailEnd type="none" w="med" len="med"/>
                    </a:lnR>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00" b="0" i="1" dirty="0"/>
                        <a:t>plus</a:t>
                      </a:r>
                      <a:r>
                        <a:rPr lang="en-GB" sz="1500" b="0" i="1" baseline="0" dirty="0"/>
                        <a:t> any 2 of (or treatment for) the following:</a:t>
                      </a:r>
                      <a:endParaRPr lang="en-GB" sz="1500" b="0" i="1" dirty="0"/>
                    </a:p>
                  </a:txBody>
                  <a:tcPr anchor="ctr">
                    <a:lnL w="12700" cap="flat" cmpd="sng" algn="ctr">
                      <a:noFill/>
                      <a:prstDash val="solid"/>
                      <a:round/>
                      <a:headEnd type="none" w="med" len="med"/>
                      <a:tailEnd type="none" w="med" len="med"/>
                    </a:lnL>
                  </a:tcPr>
                </a:tc>
                <a:tc hMerge="1">
                  <a:txBody>
                    <a:bodyPr/>
                    <a:lstStyle/>
                    <a:p>
                      <a:pPr algn="ctr"/>
                      <a:endParaRPr lang="en-GB" sz="1550" dirty="0"/>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350045">
                <a:tc>
                  <a:txBody>
                    <a:bodyPr/>
                    <a:lstStyle/>
                    <a:p>
                      <a:endParaRPr lang="en-GB" sz="1500" dirty="0"/>
                    </a:p>
                  </a:txBody>
                  <a:tcPr anchor="ctr">
                    <a:lnR w="12700" cap="flat" cmpd="sng" algn="ctr">
                      <a:noFill/>
                      <a:prstDash val="solid"/>
                      <a:round/>
                      <a:headEnd type="none" w="med" len="med"/>
                      <a:tailEnd type="none" w="med" len="med"/>
                    </a:lnR>
                  </a:tcPr>
                </a:tc>
                <a:tc>
                  <a:txBody>
                    <a:bodyPr/>
                    <a:lstStyle/>
                    <a:p>
                      <a:pPr marL="177800" indent="-177800">
                        <a:buFont typeface="Arial" panose="020B0604020202020204" pitchFamily="34" charset="0"/>
                        <a:buChar char="•"/>
                      </a:pPr>
                      <a:r>
                        <a:rPr lang="en-GB" sz="1500" b="1" dirty="0"/>
                        <a:t>Elevated TG</a:t>
                      </a:r>
                    </a:p>
                  </a:txBody>
                  <a:tcPr anchor="ctr">
                    <a:lnL w="12700" cap="flat" cmpd="sng" algn="ctr">
                      <a:noFill/>
                      <a:prstDash val="solid"/>
                      <a:round/>
                      <a:headEnd type="none" w="med" len="med"/>
                      <a:tailEnd type="none" w="med" len="med"/>
                    </a:lnL>
                  </a:tcPr>
                </a:tc>
                <a:tc>
                  <a:txBody>
                    <a:bodyPr/>
                    <a:lstStyle/>
                    <a:p>
                      <a:pPr algn="ctr"/>
                      <a:r>
                        <a:rPr lang="en-GB" altLang="en-US" sz="1500" b="0" kern="1200" baseline="0" dirty="0">
                          <a:solidFill>
                            <a:schemeClr val="tx2"/>
                          </a:solidFill>
                          <a:latin typeface="+mn-lt"/>
                          <a:ea typeface="+mn-ea"/>
                          <a:cs typeface="+mn-cs"/>
                        </a:rPr>
                        <a:t>≥1.7 </a:t>
                      </a:r>
                      <a:r>
                        <a:rPr lang="en-GB" altLang="en-US" sz="1500" b="0" kern="1200" baseline="0" dirty="0" err="1">
                          <a:solidFill>
                            <a:schemeClr val="tx2"/>
                          </a:solidFill>
                          <a:latin typeface="+mn-lt"/>
                          <a:ea typeface="+mn-ea"/>
                          <a:cs typeface="+mn-cs"/>
                        </a:rPr>
                        <a:t>mmol</a:t>
                      </a:r>
                      <a:r>
                        <a:rPr lang="en-GB" altLang="en-US" sz="1500" b="0" kern="1200" baseline="0" dirty="0">
                          <a:solidFill>
                            <a:schemeClr val="tx2"/>
                          </a:solidFill>
                          <a:latin typeface="+mn-lt"/>
                          <a:ea typeface="+mn-ea"/>
                          <a:cs typeface="+mn-cs"/>
                        </a:rPr>
                        <a:t>/L</a:t>
                      </a:r>
                      <a:endParaRPr lang="en-GB" sz="1500" b="0" kern="1200" baseline="0" dirty="0">
                        <a:solidFill>
                          <a:schemeClr val="tx2"/>
                        </a:solidFill>
                        <a:latin typeface="+mn-lt"/>
                        <a:ea typeface="+mn-ea"/>
                        <a:cs typeface="+mn-cs"/>
                      </a:endParaRPr>
                    </a:p>
                  </a:txBody>
                  <a:tcPr anchor="ctr"/>
                </a:tc>
                <a:extLst>
                  <a:ext uri="{0D108BD9-81ED-4DB2-BD59-A6C34878D82A}">
                    <a16:rowId xmlns:a16="http://schemas.microsoft.com/office/drawing/2014/main" val="10003"/>
                  </a:ext>
                </a:extLst>
              </a:tr>
              <a:tr h="350045">
                <a:tc>
                  <a:txBody>
                    <a:bodyPr/>
                    <a:lstStyle/>
                    <a:p>
                      <a:endParaRPr lang="en-GB" sz="1500" dirty="0"/>
                    </a:p>
                  </a:txBody>
                  <a:tcPr anchor="ctr">
                    <a:lnR w="12700" cap="flat" cmpd="sng" algn="ctr">
                      <a:noFill/>
                      <a:prstDash val="solid"/>
                      <a:round/>
                      <a:headEnd type="none" w="med" len="med"/>
                      <a:tailEnd type="none" w="med" len="med"/>
                    </a:lnR>
                  </a:tcPr>
                </a:tc>
                <a:tc>
                  <a:txBody>
                    <a:bodyPr/>
                    <a:lstStyle/>
                    <a:p>
                      <a:pPr marL="177800" indent="-177800" algn="l" defTabSz="457200" rtl="0" eaLnBrk="1" latinLnBrk="0" hangingPunct="1">
                        <a:buFont typeface="Arial" panose="020B0604020202020204" pitchFamily="34" charset="0"/>
                        <a:buChar char="•"/>
                      </a:pPr>
                      <a:r>
                        <a:rPr lang="en-GB" sz="1500" b="1" kern="1200" dirty="0">
                          <a:solidFill>
                            <a:schemeClr val="dk1"/>
                          </a:solidFill>
                          <a:latin typeface="+mn-lt"/>
                          <a:ea typeface="+mn-ea"/>
                          <a:cs typeface="+mn-cs"/>
                        </a:rPr>
                        <a:t>Reduced</a:t>
                      </a:r>
                      <a:r>
                        <a:rPr lang="en-GB" sz="1500" b="1" kern="1200" baseline="0" dirty="0">
                          <a:solidFill>
                            <a:schemeClr val="dk1"/>
                          </a:solidFill>
                          <a:latin typeface="+mn-lt"/>
                          <a:ea typeface="+mn-ea"/>
                          <a:cs typeface="+mn-cs"/>
                        </a:rPr>
                        <a:t> HDL-C</a:t>
                      </a:r>
                      <a:endParaRPr lang="en-GB" sz="1500" b="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tcPr>
                </a:tc>
                <a:tc>
                  <a:txBody>
                    <a:bodyPr/>
                    <a:lstStyle/>
                    <a:p>
                      <a:pPr algn="ctr"/>
                      <a:r>
                        <a:rPr lang="en-GB" altLang="en-US" sz="1500" b="0" kern="1200" baseline="0" dirty="0">
                          <a:solidFill>
                            <a:schemeClr val="tx2"/>
                          </a:solidFill>
                          <a:latin typeface="+mn-lt"/>
                          <a:ea typeface="+mn-ea"/>
                          <a:cs typeface="+mn-cs"/>
                        </a:rPr>
                        <a:t>&lt;1.03 </a:t>
                      </a:r>
                      <a:r>
                        <a:rPr lang="en-GB" altLang="en-US" sz="1500" b="0" kern="1200" baseline="0" dirty="0" err="1">
                          <a:solidFill>
                            <a:schemeClr val="tx2"/>
                          </a:solidFill>
                          <a:latin typeface="+mn-lt"/>
                          <a:ea typeface="+mn-ea"/>
                          <a:cs typeface="+mn-cs"/>
                        </a:rPr>
                        <a:t>mmol</a:t>
                      </a:r>
                      <a:r>
                        <a:rPr lang="en-GB" altLang="en-US" sz="1500" b="0" kern="1200" baseline="0" dirty="0">
                          <a:solidFill>
                            <a:schemeClr val="tx2"/>
                          </a:solidFill>
                          <a:latin typeface="+mn-lt"/>
                          <a:ea typeface="+mn-ea"/>
                          <a:cs typeface="+mn-cs"/>
                        </a:rPr>
                        <a:t>/L (♂)</a:t>
                      </a:r>
                      <a:endParaRPr lang="en-GB" sz="1500" b="0" kern="1200" baseline="0" dirty="0">
                        <a:solidFill>
                          <a:schemeClr val="tx2"/>
                        </a:solidFill>
                        <a:latin typeface="+mn-lt"/>
                        <a:ea typeface="+mn-ea"/>
                        <a:cs typeface="+mn-cs"/>
                      </a:endParaRPr>
                    </a:p>
                  </a:txBody>
                  <a:tcPr anchor="ctr"/>
                </a:tc>
                <a:extLst>
                  <a:ext uri="{0D108BD9-81ED-4DB2-BD59-A6C34878D82A}">
                    <a16:rowId xmlns:a16="http://schemas.microsoft.com/office/drawing/2014/main" val="10004"/>
                  </a:ext>
                </a:extLst>
              </a:tr>
              <a:tr h="350045">
                <a:tc>
                  <a:txBody>
                    <a:bodyPr/>
                    <a:lstStyle/>
                    <a:p>
                      <a:endParaRPr lang="en-GB" sz="1500" dirty="0"/>
                    </a:p>
                  </a:txBody>
                  <a:tcPr anchor="ctr">
                    <a:lnR w="12700" cap="flat" cmpd="sng" algn="ctr">
                      <a:noFill/>
                      <a:prstDash val="solid"/>
                      <a:round/>
                      <a:headEnd type="none" w="med" len="med"/>
                      <a:tailEnd type="none" w="med" len="med"/>
                    </a:lnR>
                  </a:tcPr>
                </a:tc>
                <a:tc>
                  <a:txBody>
                    <a:bodyPr/>
                    <a:lstStyle/>
                    <a:p>
                      <a:pPr marL="177800" indent="-177800" algn="l" defTabSz="457200" rtl="0" eaLnBrk="1" latinLnBrk="0" hangingPunct="1">
                        <a:buFont typeface="Arial" panose="020B0604020202020204" pitchFamily="34" charset="0"/>
                        <a:buChar char="•"/>
                      </a:pPr>
                      <a:r>
                        <a:rPr lang="en-GB" sz="1500" b="1" kern="1200" dirty="0">
                          <a:solidFill>
                            <a:schemeClr val="dk1"/>
                          </a:solidFill>
                          <a:latin typeface="+mn-lt"/>
                          <a:ea typeface="+mn-ea"/>
                          <a:cs typeface="+mn-cs"/>
                        </a:rPr>
                        <a:t>Raised blood</a:t>
                      </a:r>
                      <a:r>
                        <a:rPr lang="en-GB" sz="1500" b="1" kern="1200" baseline="0" dirty="0">
                          <a:solidFill>
                            <a:schemeClr val="dk1"/>
                          </a:solidFill>
                          <a:latin typeface="+mn-lt"/>
                          <a:ea typeface="+mn-ea"/>
                          <a:cs typeface="+mn-cs"/>
                        </a:rPr>
                        <a:t> pressure</a:t>
                      </a:r>
                      <a:endParaRPr lang="en-GB" sz="1500" b="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tcPr>
                </a:tc>
                <a:tc>
                  <a:txBody>
                    <a:bodyPr/>
                    <a:lstStyle/>
                    <a:p>
                      <a:pPr algn="ctr"/>
                      <a:r>
                        <a:rPr lang="en-GB" altLang="en-US" sz="1500" b="0" kern="1200" dirty="0">
                          <a:solidFill>
                            <a:schemeClr val="tx2"/>
                          </a:solidFill>
                          <a:latin typeface="+mn-lt"/>
                          <a:ea typeface="+mn-ea"/>
                          <a:cs typeface="+mn-cs"/>
                        </a:rPr>
                        <a:t>≥130/85 mmHg</a:t>
                      </a:r>
                      <a:endParaRPr lang="en-GB" sz="1500" b="0" kern="1200" dirty="0">
                        <a:solidFill>
                          <a:schemeClr val="tx2"/>
                        </a:solidFill>
                        <a:latin typeface="+mn-lt"/>
                        <a:ea typeface="+mn-ea"/>
                        <a:cs typeface="+mn-cs"/>
                      </a:endParaRPr>
                    </a:p>
                  </a:txBody>
                  <a:tcPr anchor="ctr"/>
                </a:tc>
                <a:extLst>
                  <a:ext uri="{0D108BD9-81ED-4DB2-BD59-A6C34878D82A}">
                    <a16:rowId xmlns:a16="http://schemas.microsoft.com/office/drawing/2014/main" val="10005"/>
                  </a:ext>
                </a:extLst>
              </a:tr>
              <a:tr h="350045">
                <a:tc>
                  <a:txBody>
                    <a:bodyPr/>
                    <a:lstStyle/>
                    <a:p>
                      <a:endParaRPr lang="en-GB" sz="1500" dirty="0"/>
                    </a:p>
                  </a:txBody>
                  <a:tcPr anchor="ctr">
                    <a:lnR w="12700" cap="flat" cmpd="sng" algn="ctr">
                      <a:noFill/>
                      <a:prstDash val="solid"/>
                      <a:round/>
                      <a:headEnd type="none" w="med" len="med"/>
                      <a:tailEnd type="none" w="med" len="med"/>
                    </a:lnR>
                  </a:tcPr>
                </a:tc>
                <a:tc>
                  <a:txBody>
                    <a:bodyPr/>
                    <a:lstStyle/>
                    <a:p>
                      <a:pPr marL="177800" indent="-177800" algn="l" defTabSz="457200" rtl="0" eaLnBrk="1" latinLnBrk="0" hangingPunct="1">
                        <a:buFont typeface="Arial" panose="020B0604020202020204" pitchFamily="34" charset="0"/>
                        <a:buChar char="•"/>
                      </a:pPr>
                      <a:r>
                        <a:rPr lang="en-GB" sz="1500" b="1" kern="1200" dirty="0">
                          <a:solidFill>
                            <a:schemeClr val="dk1"/>
                          </a:solidFill>
                          <a:latin typeface="+mn-lt"/>
                          <a:ea typeface="+mn-ea"/>
                          <a:cs typeface="+mn-cs"/>
                        </a:rPr>
                        <a:t>Raised fasting plasma glucose</a:t>
                      </a:r>
                    </a:p>
                  </a:txBody>
                  <a:tcPr anchor="ctr">
                    <a:lnL w="12700" cap="flat" cmpd="sng" algn="ctr">
                      <a:noFill/>
                      <a:prstDash val="solid"/>
                      <a:round/>
                      <a:headEnd type="none" w="med" len="med"/>
                      <a:tailEnd type="none" w="med" len="med"/>
                    </a:lnL>
                  </a:tcPr>
                </a:tc>
                <a:tc>
                  <a:txBody>
                    <a:bodyPr/>
                    <a:lstStyle/>
                    <a:p>
                      <a:pPr marL="0" algn="ctr" defTabSz="457200" rtl="0" eaLnBrk="1" latinLnBrk="0" hangingPunct="1"/>
                      <a:r>
                        <a:rPr lang="en-GB" altLang="en-US" sz="1500" b="0" kern="1200" dirty="0">
                          <a:solidFill>
                            <a:schemeClr val="tx2"/>
                          </a:solidFill>
                          <a:latin typeface="+mn-lt"/>
                          <a:ea typeface="+mn-ea"/>
                          <a:cs typeface="+mn-cs"/>
                        </a:rPr>
                        <a:t>≥5.6 </a:t>
                      </a:r>
                      <a:r>
                        <a:rPr lang="en-GB" altLang="en-US" sz="1500" b="0" kern="1200" dirty="0" err="1">
                          <a:solidFill>
                            <a:schemeClr val="tx2"/>
                          </a:solidFill>
                          <a:latin typeface="+mn-lt"/>
                          <a:ea typeface="+mn-ea"/>
                          <a:cs typeface="+mn-cs"/>
                        </a:rPr>
                        <a:t>mmol</a:t>
                      </a:r>
                      <a:r>
                        <a:rPr lang="en-GB" altLang="en-US" sz="1500" b="0" kern="1200" dirty="0">
                          <a:solidFill>
                            <a:schemeClr val="tx2"/>
                          </a:solidFill>
                          <a:latin typeface="+mn-lt"/>
                          <a:ea typeface="+mn-ea"/>
                          <a:cs typeface="+mn-cs"/>
                        </a:rPr>
                        <a:t>/L</a:t>
                      </a:r>
                      <a:endParaRPr lang="en-GB" sz="1500" b="0" kern="1200" dirty="0">
                        <a:solidFill>
                          <a:schemeClr val="tx2"/>
                        </a:solidFill>
                        <a:latin typeface="+mn-lt"/>
                        <a:ea typeface="+mn-ea"/>
                        <a:cs typeface="+mn-cs"/>
                      </a:endParaRPr>
                    </a:p>
                  </a:txBody>
                  <a:tcPr anchor="ctr"/>
                </a:tc>
                <a:extLst>
                  <a:ext uri="{0D108BD9-81ED-4DB2-BD59-A6C34878D82A}">
                    <a16:rowId xmlns:a16="http://schemas.microsoft.com/office/drawing/2014/main" val="10006"/>
                  </a:ext>
                </a:extLst>
              </a:tr>
            </a:tbl>
          </a:graphicData>
        </a:graphic>
      </p:graphicFrame>
      <p:grpSp>
        <p:nvGrpSpPr>
          <p:cNvPr id="48" name="Group 47"/>
          <p:cNvGrpSpPr/>
          <p:nvPr/>
        </p:nvGrpSpPr>
        <p:grpSpPr>
          <a:xfrm>
            <a:off x="764226" y="3425725"/>
            <a:ext cx="745374" cy="2119398"/>
            <a:chOff x="946509" y="3447334"/>
            <a:chExt cx="745374" cy="1960312"/>
          </a:xfrm>
        </p:grpSpPr>
        <p:grpSp>
          <p:nvGrpSpPr>
            <p:cNvPr id="15" name="Group 14"/>
            <p:cNvGrpSpPr/>
            <p:nvPr/>
          </p:nvGrpSpPr>
          <p:grpSpPr>
            <a:xfrm>
              <a:off x="1098627" y="5016656"/>
              <a:ext cx="441139" cy="390990"/>
              <a:chOff x="1005242" y="4873860"/>
              <a:chExt cx="614832" cy="544938"/>
            </a:xfrm>
          </p:grpSpPr>
          <p:grpSp>
            <p:nvGrpSpPr>
              <p:cNvPr id="24" name="Group 23"/>
              <p:cNvGrpSpPr/>
              <p:nvPr/>
            </p:nvGrpSpPr>
            <p:grpSpPr>
              <a:xfrm>
                <a:off x="1058779" y="4948517"/>
                <a:ext cx="498249" cy="376518"/>
                <a:chOff x="1058779" y="4948517"/>
                <a:chExt cx="498249" cy="376518"/>
              </a:xfrm>
            </p:grpSpPr>
            <p:grpSp>
              <p:nvGrpSpPr>
                <p:cNvPr id="28" name="Group 27"/>
                <p:cNvGrpSpPr/>
                <p:nvPr/>
              </p:nvGrpSpPr>
              <p:grpSpPr>
                <a:xfrm>
                  <a:off x="1058779" y="4948517"/>
                  <a:ext cx="498249" cy="376518"/>
                  <a:chOff x="1058779" y="4948517"/>
                  <a:chExt cx="498249" cy="376518"/>
                </a:xfrm>
              </p:grpSpPr>
              <p:sp>
                <p:nvSpPr>
                  <p:cNvPr id="30" name="Freeform 29"/>
                  <p:cNvSpPr/>
                  <p:nvPr/>
                </p:nvSpPr>
                <p:spPr>
                  <a:xfrm>
                    <a:off x="1058779" y="4954180"/>
                    <a:ext cx="498249" cy="370855"/>
                  </a:xfrm>
                  <a:custGeom>
                    <a:avLst/>
                    <a:gdLst>
                      <a:gd name="connsiteX0" fmla="*/ 288758 w 498249"/>
                      <a:gd name="connsiteY0" fmla="*/ 0 h 370855"/>
                      <a:gd name="connsiteX1" fmla="*/ 220815 w 498249"/>
                      <a:gd name="connsiteY1" fmla="*/ 42464 h 370855"/>
                      <a:gd name="connsiteX2" fmla="*/ 155703 w 498249"/>
                      <a:gd name="connsiteY2" fmla="*/ 59450 h 370855"/>
                      <a:gd name="connsiteX3" fmla="*/ 87760 w 498249"/>
                      <a:gd name="connsiteY3" fmla="*/ 73605 h 370855"/>
                      <a:gd name="connsiteX4" fmla="*/ 39633 w 498249"/>
                      <a:gd name="connsiteY4" fmla="*/ 118900 h 370855"/>
                      <a:gd name="connsiteX5" fmla="*/ 14155 w 498249"/>
                      <a:gd name="connsiteY5" fmla="*/ 158533 h 370855"/>
                      <a:gd name="connsiteX6" fmla="*/ 0 w 498249"/>
                      <a:gd name="connsiteY6" fmla="*/ 209491 h 370855"/>
                      <a:gd name="connsiteX7" fmla="*/ 8493 w 498249"/>
                      <a:gd name="connsiteY7" fmla="*/ 271772 h 370855"/>
                      <a:gd name="connsiteX8" fmla="*/ 39633 w 498249"/>
                      <a:gd name="connsiteY8" fmla="*/ 322729 h 370855"/>
                      <a:gd name="connsiteX9" fmla="*/ 93422 w 498249"/>
                      <a:gd name="connsiteY9" fmla="*/ 353870 h 370855"/>
                      <a:gd name="connsiteX10" fmla="*/ 150041 w 498249"/>
                      <a:gd name="connsiteY10" fmla="*/ 370855 h 370855"/>
                      <a:gd name="connsiteX11" fmla="*/ 215153 w 498249"/>
                      <a:gd name="connsiteY11" fmla="*/ 370855 h 370855"/>
                      <a:gd name="connsiteX12" fmla="*/ 257617 w 498249"/>
                      <a:gd name="connsiteY12" fmla="*/ 359531 h 370855"/>
                      <a:gd name="connsiteX13" fmla="*/ 268941 w 498249"/>
                      <a:gd name="connsiteY13" fmla="*/ 336884 h 370855"/>
                      <a:gd name="connsiteX14" fmla="*/ 294420 w 498249"/>
                      <a:gd name="connsiteY14" fmla="*/ 311405 h 370855"/>
                      <a:gd name="connsiteX15" fmla="*/ 294420 w 498249"/>
                      <a:gd name="connsiteY15" fmla="*/ 271772 h 370855"/>
                      <a:gd name="connsiteX16" fmla="*/ 314236 w 498249"/>
                      <a:gd name="connsiteY16" fmla="*/ 234969 h 370855"/>
                      <a:gd name="connsiteX17" fmla="*/ 314236 w 498249"/>
                      <a:gd name="connsiteY17" fmla="*/ 206660 h 370855"/>
                      <a:gd name="connsiteX18" fmla="*/ 311406 w 498249"/>
                      <a:gd name="connsiteY18" fmla="*/ 186843 h 370855"/>
                      <a:gd name="connsiteX19" fmla="*/ 319898 w 498249"/>
                      <a:gd name="connsiteY19" fmla="*/ 172688 h 370855"/>
                      <a:gd name="connsiteX20" fmla="*/ 478432 w 498249"/>
                      <a:gd name="connsiteY20" fmla="*/ 175519 h 370855"/>
                      <a:gd name="connsiteX21" fmla="*/ 498249 w 498249"/>
                      <a:gd name="connsiteY21" fmla="*/ 155702 h 370855"/>
                      <a:gd name="connsiteX22" fmla="*/ 498249 w 498249"/>
                      <a:gd name="connsiteY22" fmla="*/ 135886 h 370855"/>
                      <a:gd name="connsiteX23" fmla="*/ 478432 w 498249"/>
                      <a:gd name="connsiteY23" fmla="*/ 121731 h 370855"/>
                      <a:gd name="connsiteX24" fmla="*/ 232139 w 498249"/>
                      <a:gd name="connsiteY24" fmla="*/ 118900 h 370855"/>
                      <a:gd name="connsiteX25" fmla="*/ 223646 w 498249"/>
                      <a:gd name="connsiteY25" fmla="*/ 107576 h 370855"/>
                      <a:gd name="connsiteX26" fmla="*/ 234970 w 498249"/>
                      <a:gd name="connsiteY26" fmla="*/ 93421 h 370855"/>
                      <a:gd name="connsiteX27" fmla="*/ 271772 w 498249"/>
                      <a:gd name="connsiteY27" fmla="*/ 73605 h 370855"/>
                      <a:gd name="connsiteX28" fmla="*/ 288758 w 498249"/>
                      <a:gd name="connsiteY28" fmla="*/ 0 h 37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8249" h="370855">
                        <a:moveTo>
                          <a:pt x="288758" y="0"/>
                        </a:moveTo>
                        <a:lnTo>
                          <a:pt x="220815" y="42464"/>
                        </a:lnTo>
                        <a:lnTo>
                          <a:pt x="155703" y="59450"/>
                        </a:lnTo>
                        <a:lnTo>
                          <a:pt x="87760" y="73605"/>
                        </a:lnTo>
                        <a:lnTo>
                          <a:pt x="39633" y="118900"/>
                        </a:lnTo>
                        <a:lnTo>
                          <a:pt x="14155" y="158533"/>
                        </a:lnTo>
                        <a:lnTo>
                          <a:pt x="0" y="209491"/>
                        </a:lnTo>
                        <a:lnTo>
                          <a:pt x="8493" y="271772"/>
                        </a:lnTo>
                        <a:lnTo>
                          <a:pt x="39633" y="322729"/>
                        </a:lnTo>
                        <a:lnTo>
                          <a:pt x="93422" y="353870"/>
                        </a:lnTo>
                        <a:lnTo>
                          <a:pt x="150041" y="370855"/>
                        </a:lnTo>
                        <a:lnTo>
                          <a:pt x="215153" y="370855"/>
                        </a:lnTo>
                        <a:lnTo>
                          <a:pt x="257617" y="359531"/>
                        </a:lnTo>
                        <a:lnTo>
                          <a:pt x="268941" y="336884"/>
                        </a:lnTo>
                        <a:lnTo>
                          <a:pt x="294420" y="311405"/>
                        </a:lnTo>
                        <a:lnTo>
                          <a:pt x="294420" y="271772"/>
                        </a:lnTo>
                        <a:lnTo>
                          <a:pt x="314236" y="234969"/>
                        </a:lnTo>
                        <a:lnTo>
                          <a:pt x="314236" y="206660"/>
                        </a:lnTo>
                        <a:lnTo>
                          <a:pt x="311406" y="186843"/>
                        </a:lnTo>
                        <a:lnTo>
                          <a:pt x="319898" y="172688"/>
                        </a:lnTo>
                        <a:lnTo>
                          <a:pt x="478432" y="175519"/>
                        </a:lnTo>
                        <a:lnTo>
                          <a:pt x="498249" y="155702"/>
                        </a:lnTo>
                        <a:lnTo>
                          <a:pt x="498249" y="135886"/>
                        </a:lnTo>
                        <a:lnTo>
                          <a:pt x="478432" y="121731"/>
                        </a:lnTo>
                        <a:lnTo>
                          <a:pt x="232139" y="118900"/>
                        </a:lnTo>
                        <a:lnTo>
                          <a:pt x="223646" y="107576"/>
                        </a:lnTo>
                        <a:lnTo>
                          <a:pt x="234970" y="93421"/>
                        </a:lnTo>
                        <a:lnTo>
                          <a:pt x="271772" y="73605"/>
                        </a:lnTo>
                        <a:lnTo>
                          <a:pt x="288758"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1" name="Freeform 30"/>
                  <p:cNvSpPr/>
                  <p:nvPr/>
                </p:nvSpPr>
                <p:spPr>
                  <a:xfrm>
                    <a:off x="1313566" y="4948517"/>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sp>
              <p:nvSpPr>
                <p:cNvPr id="29" name="Freeform 28"/>
                <p:cNvSpPr/>
                <p:nvPr/>
              </p:nvSpPr>
              <p:spPr>
                <a:xfrm>
                  <a:off x="1310261" y="4970691"/>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25" name="Group 24"/>
              <p:cNvGrpSpPr/>
              <p:nvPr/>
            </p:nvGrpSpPr>
            <p:grpSpPr>
              <a:xfrm>
                <a:off x="1005242" y="4873860"/>
                <a:ext cx="614832" cy="544938"/>
                <a:chOff x="1005242" y="4873860"/>
                <a:chExt cx="614832" cy="544938"/>
              </a:xfrm>
            </p:grpSpPr>
            <p:sp>
              <p:nvSpPr>
                <p:cNvPr id="26" name="Freeform 25"/>
                <p:cNvSpPr/>
                <p:nvPr/>
              </p:nvSpPr>
              <p:spPr>
                <a:xfrm>
                  <a:off x="1474447" y="5182986"/>
                  <a:ext cx="90378" cy="130725"/>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27" name="Picture 14"/>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5242" y="4873860"/>
                  <a:ext cx="614832" cy="5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6" name="Group 15"/>
            <p:cNvGrpSpPr/>
            <p:nvPr/>
          </p:nvGrpSpPr>
          <p:grpSpPr>
            <a:xfrm>
              <a:off x="1141778" y="4713807"/>
              <a:ext cx="354837" cy="344556"/>
              <a:chOff x="1211149" y="3652944"/>
              <a:chExt cx="697076" cy="676879"/>
            </a:xfrm>
          </p:grpSpPr>
          <p:sp>
            <p:nvSpPr>
              <p:cNvPr id="22" name="Rectangle 21"/>
              <p:cNvSpPr/>
              <p:nvPr/>
            </p:nvSpPr>
            <p:spPr>
              <a:xfrm>
                <a:off x="1402144" y="3807813"/>
                <a:ext cx="279900" cy="3126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23" name="Picture 2"/>
              <p:cNvPicPr>
                <a:picLocks noChangeAspect="1" noChangeArrowheads="1"/>
              </p:cNvPicPr>
              <p:nvPr/>
            </p:nvPicPr>
            <p:blipFill rotWithShape="1">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330"/>
              <a:stretch/>
            </p:blipFill>
            <p:spPr bwMode="auto">
              <a:xfrm>
                <a:off x="1211149" y="3652944"/>
                <a:ext cx="697076" cy="67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7" name="Picture 3"/>
            <p:cNvPicPr>
              <a:picLocks noChangeAspect="1" noChangeArrowheads="1"/>
            </p:cNvPicPr>
            <p:nvPr/>
          </p:nvPicPr>
          <p:blipFill>
            <a:blip r:embed="rId6"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50044" y="3447334"/>
              <a:ext cx="338304" cy="58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946509" y="4072274"/>
              <a:ext cx="745374" cy="641279"/>
              <a:chOff x="946509" y="4069829"/>
              <a:chExt cx="745374" cy="641279"/>
            </a:xfrm>
          </p:grpSpPr>
          <p:grpSp>
            <p:nvGrpSpPr>
              <p:cNvPr id="19" name="Group 18"/>
              <p:cNvGrpSpPr/>
              <p:nvPr/>
            </p:nvGrpSpPr>
            <p:grpSpPr>
              <a:xfrm>
                <a:off x="946509" y="4069829"/>
                <a:ext cx="231991" cy="316094"/>
                <a:chOff x="3111496" y="2749550"/>
                <a:chExt cx="997339" cy="1358900"/>
              </a:xfrm>
            </p:grpSpPr>
            <p:sp>
              <p:nvSpPr>
                <p:cNvPr id="20" name="Freeform 19"/>
                <p:cNvSpPr/>
                <p:nvPr/>
              </p:nvSpPr>
              <p:spPr>
                <a:xfrm>
                  <a:off x="3356517" y="3033132"/>
                  <a:ext cx="624468" cy="903248"/>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21" name="Picture 3"/>
                <p:cNvPicPr>
                  <a:picLocks noChangeAspect="1" noChangeArrowheads="1"/>
                </p:cNvPicPr>
                <p:nvPr/>
              </p:nvPicPr>
              <p:blipFill rotWithShape="1">
                <a:blip r:embed="rId7"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65856"/>
                <a:stretch/>
              </p:blipFill>
              <p:spPr bwMode="auto">
                <a:xfrm flipH="1">
                  <a:off x="3111496" y="2749550"/>
                  <a:ext cx="997339"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Group 31"/>
              <p:cNvGrpSpPr/>
              <p:nvPr/>
            </p:nvGrpSpPr>
            <p:grpSpPr>
              <a:xfrm>
                <a:off x="1210134" y="4232422"/>
                <a:ext cx="206456" cy="316094"/>
                <a:chOff x="4106153" y="2749550"/>
                <a:chExt cx="887563" cy="1358900"/>
              </a:xfrm>
            </p:grpSpPr>
            <p:sp>
              <p:nvSpPr>
                <p:cNvPr id="33" name="Freeform 32"/>
                <p:cNvSpPr/>
                <p:nvPr/>
              </p:nvSpPr>
              <p:spPr>
                <a:xfrm>
                  <a:off x="4267185" y="3029418"/>
                  <a:ext cx="624468" cy="903248"/>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36" name="Picture 3"/>
                <p:cNvPicPr>
                  <a:picLocks noChangeAspect="1" noChangeArrowheads="1"/>
                </p:cNvPicPr>
                <p:nvPr/>
              </p:nvPicPr>
              <p:blipFill rotWithShape="1">
                <a:blip r:embed="rId8"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35562" r="34052"/>
                <a:stretch/>
              </p:blipFill>
              <p:spPr bwMode="auto">
                <a:xfrm flipH="1">
                  <a:off x="4106153" y="2749550"/>
                  <a:ext cx="887563"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2" name="Picture 3"/>
              <p:cNvPicPr>
                <a:picLocks noChangeAspect="1" noChangeArrowheads="1"/>
              </p:cNvPicPr>
              <p:nvPr/>
            </p:nvPicPr>
            <p:blipFill rotWithShape="1">
              <a:blip r:embed="rId7"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r="64636"/>
              <a:stretch/>
            </p:blipFill>
            <p:spPr bwMode="auto">
              <a:xfrm flipH="1">
                <a:off x="1451604" y="4395014"/>
                <a:ext cx="240279" cy="31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23764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Grp="1" noChangeAspect="1"/>
          </p:cNvGraphicFramePr>
          <p:nvPr>
            <p:extLst>
              <p:ext uri="{D42A27DB-BD31-4B8C-83A1-F6EECF244321}">
                <p14:modId xmlns:p14="http://schemas.microsoft.com/office/powerpoint/2010/main" val="1594863708"/>
              </p:ext>
            </p:extLst>
          </p:nvPr>
        </p:nvGraphicFramePr>
        <p:xfrm>
          <a:off x="1668463" y="1531144"/>
          <a:ext cx="8332788" cy="4202112"/>
        </p:xfrm>
        <a:graphic>
          <a:graphicData uri="http://schemas.openxmlformats.org/presentationml/2006/ole">
            <mc:AlternateContent xmlns:mc="http://schemas.openxmlformats.org/markup-compatibility/2006">
              <mc:Choice xmlns:v="urn:schemas-microsoft-com:vml" Requires="v">
                <p:oleObj name="Chart" r:id="rId3" imgW="7934443" imgH="4000576" progId="MSGraph.Chart.8">
                  <p:embed followColorScheme="full"/>
                </p:oleObj>
              </mc:Choice>
              <mc:Fallback>
                <p:oleObj name="Chart" r:id="rId3" imgW="7934443" imgH="4000576" progId="MSGraph.Chart.8">
                  <p:embed followColorScheme="full"/>
                  <p:pic>
                    <p:nvPicPr>
                      <p:cNvPr id="5" name="Object 4"/>
                      <p:cNvPicPr>
                        <a:picLocks noGrp="1" noChangeAspect="1" noChangeArrowheads="1"/>
                      </p:cNvPicPr>
                      <p:nvPr/>
                    </p:nvPicPr>
                    <p:blipFill>
                      <a:blip r:embed="rId4"/>
                      <a:srcRect/>
                      <a:stretch>
                        <a:fillRect/>
                      </a:stretch>
                    </p:blipFill>
                    <p:spPr bwMode="auto">
                      <a:xfrm>
                        <a:off x="1668463" y="1531144"/>
                        <a:ext cx="8332788" cy="420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bg1"/>
                            </a:solidFill>
                            <a:miter lim="800000"/>
                            <a:headEnd/>
                            <a:tailEnd/>
                          </a14:hiddenLine>
                        </a:ext>
                      </a:extLst>
                    </p:spPr>
                  </p:pic>
                </p:oleObj>
              </mc:Fallback>
            </mc:AlternateContent>
          </a:graphicData>
        </a:graphic>
      </p:graphicFrame>
      <p:sp>
        <p:nvSpPr>
          <p:cNvPr id="118786" name="Rectangle 2"/>
          <p:cNvSpPr>
            <a:spLocks noGrp="1" noChangeArrowheads="1"/>
          </p:cNvSpPr>
          <p:nvPr>
            <p:ph type="title"/>
          </p:nvPr>
        </p:nvSpPr>
        <p:spPr>
          <a:xfrm>
            <a:off x="322117" y="261938"/>
            <a:ext cx="11118273" cy="793750"/>
          </a:xfrm>
        </p:spPr>
        <p:txBody>
          <a:bodyPr>
            <a:noAutofit/>
          </a:bodyPr>
          <a:lstStyle/>
          <a:p>
            <a:pPr algn="ctr" eaLnBrk="1" hangingPunct="1"/>
            <a:r>
              <a:rPr lang="en-GB" altLang="en-US" sz="3200" b="1" dirty="0">
                <a:solidFill>
                  <a:schemeClr val="accent5"/>
                </a:solidFill>
              </a:rPr>
              <a:t>Prevalence of TD increases with increasing number of metabolic syndrome components</a:t>
            </a:r>
            <a:endParaRPr lang="en-US" altLang="en-US" sz="3200" b="1" baseline="30000" dirty="0">
              <a:solidFill>
                <a:schemeClr val="accent5"/>
              </a:solidFill>
            </a:endParaRPr>
          </a:p>
        </p:txBody>
      </p:sp>
      <p:sp>
        <p:nvSpPr>
          <p:cNvPr id="118788" name="Text Box 4"/>
          <p:cNvSpPr txBox="1">
            <a:spLocks noChangeArrowheads="1"/>
          </p:cNvSpPr>
          <p:nvPr/>
        </p:nvSpPr>
        <p:spPr bwMode="auto">
          <a:xfrm>
            <a:off x="7602682" y="5996778"/>
            <a:ext cx="37068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200" b="1" dirty="0"/>
              <a:t>n=1491 </a:t>
            </a:r>
            <a:r>
              <a:rPr lang="en-US" altLang="en-US" sz="1200" b="1" dirty="0"/>
              <a:t>patients attending Andrology Unit for ED</a:t>
            </a:r>
          </a:p>
        </p:txBody>
      </p:sp>
      <p:sp>
        <p:nvSpPr>
          <p:cNvPr id="118789" name="Text Box 5"/>
          <p:cNvSpPr txBox="1">
            <a:spLocks noChangeArrowheads="1"/>
          </p:cNvSpPr>
          <p:nvPr/>
        </p:nvSpPr>
        <p:spPr bwMode="auto">
          <a:xfrm>
            <a:off x="1325768" y="4970257"/>
            <a:ext cx="17299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dirty="0"/>
              <a:t>p&lt;0.0001 for trend</a:t>
            </a:r>
          </a:p>
          <a:p>
            <a:pPr eaLnBrk="1" hangingPunct="1"/>
            <a:r>
              <a:rPr lang="en-GB" altLang="en-US" sz="1400" b="1" dirty="0"/>
              <a:t>In all subgroups</a:t>
            </a:r>
            <a:endParaRPr lang="en-US" altLang="en-US" sz="1400" b="1" dirty="0"/>
          </a:p>
        </p:txBody>
      </p:sp>
      <p:sp>
        <p:nvSpPr>
          <p:cNvPr id="118790" name="Text Box 6"/>
          <p:cNvSpPr txBox="1">
            <a:spLocks noChangeArrowheads="1"/>
          </p:cNvSpPr>
          <p:nvPr/>
        </p:nvSpPr>
        <p:spPr bwMode="auto">
          <a:xfrm>
            <a:off x="1668463" y="6589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9" name="TextBox 8"/>
          <p:cNvSpPr txBox="1"/>
          <p:nvPr/>
        </p:nvSpPr>
        <p:spPr>
          <a:xfrm>
            <a:off x="1506683" y="5950755"/>
            <a:ext cx="8260189" cy="276999"/>
          </a:xfrm>
          <a:prstGeom prst="rect">
            <a:avLst/>
          </a:prstGeom>
          <a:noFill/>
        </p:spPr>
        <p:txBody>
          <a:bodyPr wrap="square" rtlCol="0" anchor="b">
            <a:spAutoFit/>
          </a:bodyPr>
          <a:lstStyle/>
          <a:p>
            <a:r>
              <a:rPr lang="en-US" altLang="en-US" sz="1200" dirty="0">
                <a:solidFill>
                  <a:srgbClr val="272727"/>
                </a:solidFill>
              </a:rPr>
              <a:t>Corona G, et al. </a:t>
            </a:r>
            <a:r>
              <a:rPr lang="en-US" altLang="en-US" sz="1200" i="1" dirty="0" err="1">
                <a:solidFill>
                  <a:srgbClr val="272727"/>
                </a:solidFill>
              </a:rPr>
              <a:t>Int</a:t>
            </a:r>
            <a:r>
              <a:rPr lang="en-US" altLang="en-US" sz="1200" i="1" dirty="0">
                <a:solidFill>
                  <a:srgbClr val="272727"/>
                </a:solidFill>
              </a:rPr>
              <a:t> J </a:t>
            </a:r>
            <a:r>
              <a:rPr lang="en-US" altLang="en-US" sz="1200" i="1" dirty="0" err="1">
                <a:solidFill>
                  <a:srgbClr val="272727"/>
                </a:solidFill>
              </a:rPr>
              <a:t>Androl</a:t>
            </a:r>
            <a:r>
              <a:rPr lang="en-US" altLang="en-US" sz="1200" dirty="0">
                <a:solidFill>
                  <a:srgbClr val="272727"/>
                </a:solidFill>
              </a:rPr>
              <a:t> 2009; 32: 587–598</a:t>
            </a:r>
            <a:r>
              <a:rPr lang="en-US" altLang="en-US" sz="1100" dirty="0">
                <a:solidFill>
                  <a:srgbClr val="272727"/>
                </a:solidFill>
              </a:rPr>
              <a:t>.</a:t>
            </a:r>
            <a:endParaRPr lang="en-GB" altLang="en-US" sz="1100" dirty="0">
              <a:solidFill>
                <a:srgbClr val="272727"/>
              </a:solidFill>
            </a:endParaRPr>
          </a:p>
        </p:txBody>
      </p:sp>
    </p:spTree>
    <p:extLst>
      <p:ext uri="{BB962C8B-B14F-4D97-AF65-F5344CB8AC3E}">
        <p14:creationId xmlns:p14="http://schemas.microsoft.com/office/powerpoint/2010/main" val="356943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432294"/>
            <a:ext cx="11045952" cy="564858"/>
          </a:xfrm>
        </p:spPr>
        <p:txBody>
          <a:bodyPr>
            <a:noAutofit/>
          </a:bodyPr>
          <a:lstStyle/>
          <a:p>
            <a:pPr algn="ctr"/>
            <a:r>
              <a:rPr lang="en-GB" sz="3200" b="1" dirty="0">
                <a:solidFill>
                  <a:schemeClr val="accent5"/>
                </a:solidFill>
              </a:rPr>
              <a:t>Guideline recommendations for screening men with T2DM, obesity, chronic opiate use and ED for TD </a:t>
            </a:r>
            <a:endParaRPr lang="en-US" sz="3200" b="1" dirty="0">
              <a:solidFill>
                <a:schemeClr val="accent5"/>
              </a:solidFill>
            </a:endParaRPr>
          </a:p>
        </p:txBody>
      </p:sp>
      <p:sp>
        <p:nvSpPr>
          <p:cNvPr id="3" name="Content Placeholder 2"/>
          <p:cNvSpPr>
            <a:spLocks noGrp="1"/>
          </p:cNvSpPr>
          <p:nvPr>
            <p:ph idx="1"/>
          </p:nvPr>
        </p:nvSpPr>
        <p:spPr>
          <a:xfrm>
            <a:off x="786384" y="1682963"/>
            <a:ext cx="10113264" cy="3492074"/>
          </a:xfrm>
        </p:spPr>
        <p:txBody>
          <a:bodyPr>
            <a:normAutofit/>
          </a:bodyPr>
          <a:lstStyle/>
          <a:p>
            <a:pPr marL="0" indent="0">
              <a:spcAft>
                <a:spcPts val="200"/>
              </a:spcAft>
              <a:buClrTx/>
              <a:buNone/>
            </a:pPr>
            <a:r>
              <a:rPr lang="en-GB" sz="1800" b="1" dirty="0">
                <a:solidFill>
                  <a:schemeClr val="accent5"/>
                </a:solidFill>
              </a:rPr>
              <a:t>In recent years, established specialist medical societies have produced guidance on which male patients should be screened for TD.</a:t>
            </a:r>
            <a:r>
              <a:rPr lang="en-US" sz="1800" b="1" dirty="0">
                <a:solidFill>
                  <a:schemeClr val="accent5"/>
                </a:solidFill>
              </a:rPr>
              <a:t> The guidelines include:</a:t>
            </a:r>
          </a:p>
          <a:p>
            <a:pPr>
              <a:spcAft>
                <a:spcPts val="200"/>
              </a:spcAft>
              <a:buClrTx/>
              <a:buFont typeface="Arial" panose="020B0604020202020204" pitchFamily="34" charset="0"/>
              <a:buChar char="•"/>
            </a:pPr>
            <a:endParaRPr lang="en-US" sz="1600" dirty="0">
              <a:solidFill>
                <a:schemeClr val="accent5"/>
              </a:solidFill>
            </a:endParaRPr>
          </a:p>
          <a:p>
            <a:pPr marL="468312" lvl="1">
              <a:spcAft>
                <a:spcPts val="200"/>
              </a:spcAft>
              <a:buClrTx/>
              <a:buFont typeface="Wingdings" panose="05000000000000000000" pitchFamily="2" charset="2"/>
              <a:buChar char="q"/>
            </a:pPr>
            <a:r>
              <a:rPr lang="en-US" sz="1600" dirty="0">
                <a:solidFill>
                  <a:schemeClr val="accent5"/>
                </a:solidFill>
              </a:rPr>
              <a:t>British Society for Sexual Medicine Guidelines (BSSM)</a:t>
            </a:r>
          </a:p>
          <a:p>
            <a:pPr marL="468312" lvl="1">
              <a:spcAft>
                <a:spcPts val="200"/>
              </a:spcAft>
              <a:buClrTx/>
              <a:buFont typeface="Wingdings" panose="05000000000000000000" pitchFamily="2" charset="2"/>
              <a:buChar char="q"/>
            </a:pPr>
            <a:r>
              <a:rPr lang="en-US" sz="1600" dirty="0">
                <a:solidFill>
                  <a:schemeClr val="accent5"/>
                </a:solidFill>
              </a:rPr>
              <a:t>American Association of Clinical Endocrinologists (AACE) and American College of Endocrinology (ACE) Guidelines</a:t>
            </a:r>
          </a:p>
          <a:p>
            <a:pPr marL="468312" lvl="1">
              <a:spcAft>
                <a:spcPts val="200"/>
              </a:spcAft>
              <a:buClrTx/>
              <a:buFont typeface="Wingdings" panose="05000000000000000000" pitchFamily="2" charset="2"/>
              <a:buChar char="q"/>
            </a:pPr>
            <a:r>
              <a:rPr lang="en-US" sz="1600" dirty="0">
                <a:solidFill>
                  <a:schemeClr val="accent5"/>
                </a:solidFill>
              </a:rPr>
              <a:t>European Association of Urology (EAU) Guidelines</a:t>
            </a:r>
          </a:p>
          <a:p>
            <a:pPr marL="468312" lvl="1">
              <a:spcAft>
                <a:spcPts val="200"/>
              </a:spcAft>
              <a:buClrTx/>
              <a:buFont typeface="Wingdings" panose="05000000000000000000" pitchFamily="2" charset="2"/>
              <a:buChar char="q"/>
            </a:pPr>
            <a:r>
              <a:rPr lang="en-US" sz="1600" dirty="0">
                <a:solidFill>
                  <a:schemeClr val="accent5"/>
                </a:solidFill>
              </a:rPr>
              <a:t>Endocrine Society (ES) Guidelines</a:t>
            </a:r>
          </a:p>
          <a:p>
            <a:pPr marL="468312" lvl="1">
              <a:spcAft>
                <a:spcPts val="200"/>
              </a:spcAft>
              <a:buClrTx/>
              <a:buFont typeface="Wingdings" panose="05000000000000000000" pitchFamily="2" charset="2"/>
              <a:buChar char="q"/>
            </a:pPr>
            <a:r>
              <a:rPr lang="en-US" sz="1600" dirty="0">
                <a:solidFill>
                  <a:schemeClr val="accent5"/>
                </a:solidFill>
              </a:rPr>
              <a:t>American Urological Association (AUA) Guidelines</a:t>
            </a:r>
          </a:p>
          <a:p>
            <a:pPr marL="468312" lvl="1">
              <a:spcAft>
                <a:spcPts val="200"/>
              </a:spcAft>
              <a:buClrTx/>
              <a:buFont typeface="Wingdings" panose="05000000000000000000" pitchFamily="2" charset="2"/>
              <a:buChar char="q"/>
            </a:pPr>
            <a:r>
              <a:rPr lang="en-US" sz="1600" dirty="0">
                <a:solidFill>
                  <a:schemeClr val="accent5"/>
                </a:solidFill>
              </a:rPr>
              <a:t>American Diabetes Association (ADA) Guidelines</a:t>
            </a:r>
          </a:p>
          <a:p>
            <a:pPr>
              <a:spcAft>
                <a:spcPts val="200"/>
              </a:spcAft>
            </a:pPr>
            <a:endParaRPr lang="en-US" sz="1600" dirty="0"/>
          </a:p>
          <a:p>
            <a:pPr marL="0" indent="0">
              <a:spcAft>
                <a:spcPts val="200"/>
              </a:spcAft>
              <a:buNone/>
            </a:pPr>
            <a:endParaRPr lang="en-US" dirty="0"/>
          </a:p>
        </p:txBody>
      </p:sp>
      <p:sp>
        <p:nvSpPr>
          <p:cNvPr id="4" name="Rectangle 3"/>
          <p:cNvSpPr/>
          <p:nvPr/>
        </p:nvSpPr>
        <p:spPr>
          <a:xfrm>
            <a:off x="1477659" y="5781750"/>
            <a:ext cx="9522573" cy="507831"/>
          </a:xfrm>
          <a:prstGeom prst="rect">
            <a:avLst/>
          </a:prstGeom>
        </p:spPr>
        <p:txBody>
          <a:bodyPr wrap="square">
            <a:spAutoFit/>
          </a:bodyPr>
          <a:lstStyle/>
          <a:p>
            <a:pPr>
              <a:defRPr/>
            </a:pPr>
            <a:r>
              <a:rPr lang="en-GB" sz="900" dirty="0">
                <a:solidFill>
                  <a:srgbClr val="000000"/>
                </a:solidFill>
              </a:rPr>
              <a:t>1. Hackett G, et al. J Sex Med 2017;14:1504-23; 2. </a:t>
            </a:r>
            <a:r>
              <a:rPr lang="en-US" sz="900" dirty="0" err="1">
                <a:solidFill>
                  <a:srgbClr val="000000"/>
                </a:solidFill>
              </a:rPr>
              <a:t>Dohle</a:t>
            </a:r>
            <a:r>
              <a:rPr lang="en-US" sz="900" dirty="0">
                <a:solidFill>
                  <a:srgbClr val="000000"/>
                </a:solidFill>
              </a:rPr>
              <a:t> GR, et al. European Association of Urology 2015. Available at: https://uroweb.org/wp-content/uploads/18-Male-Hypogonadism_LR1.pdf Accessed May 2019; </a:t>
            </a:r>
            <a:r>
              <a:rPr lang="en-GB" sz="900" dirty="0">
                <a:solidFill>
                  <a:srgbClr val="000000"/>
                </a:solidFill>
              </a:rPr>
              <a:t>3. Mulhall JP, et al. American Urological Association 2018. </a:t>
            </a:r>
            <a:r>
              <a:rPr lang="en-US" sz="900" dirty="0">
                <a:solidFill>
                  <a:srgbClr val="000000"/>
                </a:solidFill>
              </a:rPr>
              <a:t>4. </a:t>
            </a:r>
            <a:r>
              <a:rPr lang="en-US" sz="900" dirty="0" err="1">
                <a:solidFill>
                  <a:srgbClr val="000000"/>
                </a:solidFill>
              </a:rPr>
              <a:t>Bhasin</a:t>
            </a:r>
            <a:r>
              <a:rPr lang="en-US" sz="900" dirty="0">
                <a:solidFill>
                  <a:srgbClr val="000000"/>
                </a:solidFill>
              </a:rPr>
              <a:t> S, et al. J Clin Endocrinol </a:t>
            </a:r>
            <a:r>
              <a:rPr lang="en-US" sz="900" dirty="0" err="1">
                <a:solidFill>
                  <a:srgbClr val="000000"/>
                </a:solidFill>
              </a:rPr>
              <a:t>Metab</a:t>
            </a:r>
            <a:r>
              <a:rPr lang="en-US" sz="900" dirty="0">
                <a:solidFill>
                  <a:srgbClr val="000000"/>
                </a:solidFill>
              </a:rPr>
              <a:t> 2018;103(5):1715-44; 5. https://www.endocrinology.org/media/2710/male-hypogonadism-and-ageing-2018.pdf Accessed June 2019</a:t>
            </a:r>
          </a:p>
        </p:txBody>
      </p:sp>
    </p:spTree>
    <p:extLst>
      <p:ext uri="{BB962C8B-B14F-4D97-AF65-F5344CB8AC3E}">
        <p14:creationId xmlns:p14="http://schemas.microsoft.com/office/powerpoint/2010/main" val="3911249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27" y="265658"/>
            <a:ext cx="11104557" cy="685317"/>
          </a:xfrm>
        </p:spPr>
        <p:txBody>
          <a:bodyPr>
            <a:noAutofit/>
          </a:bodyPr>
          <a:lstStyle/>
          <a:p>
            <a:pPr algn="ctr"/>
            <a:r>
              <a:rPr lang="en-US" b="1" dirty="0">
                <a:solidFill>
                  <a:srgbClr val="000000"/>
                </a:solidFill>
              </a:rPr>
              <a:t>Men with type 2 diabetes mellitus (T2DM)</a:t>
            </a:r>
          </a:p>
        </p:txBody>
      </p:sp>
      <p:sp>
        <p:nvSpPr>
          <p:cNvPr id="3" name="Content Placeholder 2"/>
          <p:cNvSpPr>
            <a:spLocks noGrp="1"/>
          </p:cNvSpPr>
          <p:nvPr>
            <p:ph idx="1"/>
          </p:nvPr>
        </p:nvSpPr>
        <p:spPr>
          <a:xfrm>
            <a:off x="722376" y="1380744"/>
            <a:ext cx="10378439" cy="3590702"/>
          </a:xfrm>
        </p:spPr>
        <p:txBody>
          <a:bodyPr>
            <a:normAutofit/>
          </a:bodyPr>
          <a:lstStyle/>
          <a:p>
            <a:pPr>
              <a:buClrTx/>
              <a:buFont typeface="Arial" panose="020B0604020202020204" pitchFamily="34" charset="0"/>
              <a:buChar char="•"/>
            </a:pPr>
            <a:r>
              <a:rPr lang="en-US" sz="1800" dirty="0">
                <a:solidFill>
                  <a:srgbClr val="000000"/>
                </a:solidFill>
              </a:rPr>
              <a:t>The BSSM recommend screening for TD in all men with T2DM</a:t>
            </a:r>
            <a:r>
              <a:rPr lang="en-US" sz="1800" baseline="30000" dirty="0">
                <a:solidFill>
                  <a:srgbClr val="000000"/>
                </a:solidFill>
              </a:rPr>
              <a:t>1</a:t>
            </a:r>
          </a:p>
          <a:p>
            <a:pPr>
              <a:buClrTx/>
              <a:buFont typeface="Arial" panose="020B0604020202020204" pitchFamily="34" charset="0"/>
              <a:buChar char="•"/>
            </a:pPr>
            <a:r>
              <a:rPr lang="en-US" sz="1800" dirty="0">
                <a:solidFill>
                  <a:srgbClr val="000000"/>
                </a:solidFill>
              </a:rPr>
              <a:t>The American Association of Clinical Endocrinologists (AACE) and American College of Endocrinology (ACE) recommend:</a:t>
            </a:r>
          </a:p>
          <a:p>
            <a:pPr lvl="1">
              <a:buClrTx/>
              <a:buFont typeface="Calibri" panose="020F0502020204030204" pitchFamily="34" charset="0"/>
              <a:buChar char="-"/>
            </a:pPr>
            <a:r>
              <a:rPr lang="en-US" sz="1600" dirty="0">
                <a:solidFill>
                  <a:srgbClr val="000000"/>
                </a:solidFill>
              </a:rPr>
              <a:t>All male patients with T2DM should be evaluated to exclude TD</a:t>
            </a:r>
            <a:r>
              <a:rPr lang="en-US" sz="1600" baseline="30000" dirty="0">
                <a:solidFill>
                  <a:srgbClr val="000000"/>
                </a:solidFill>
              </a:rPr>
              <a:t>2</a:t>
            </a:r>
            <a:endParaRPr lang="en-US" sz="1600" dirty="0">
              <a:solidFill>
                <a:srgbClr val="000000"/>
              </a:solidFill>
            </a:endParaRPr>
          </a:p>
          <a:p>
            <a:pPr>
              <a:buClrTx/>
              <a:buFont typeface="Arial" panose="020B0604020202020204" pitchFamily="34" charset="0"/>
              <a:buChar char="•"/>
            </a:pPr>
            <a:r>
              <a:rPr lang="en-US" sz="1800" dirty="0">
                <a:solidFill>
                  <a:srgbClr val="000000"/>
                </a:solidFill>
              </a:rPr>
              <a:t>The American Diabetes Association (ADA) recommend:</a:t>
            </a:r>
          </a:p>
          <a:p>
            <a:pPr lvl="1">
              <a:buClrTx/>
              <a:buFont typeface="Calibri" panose="020F0502020204030204" pitchFamily="34" charset="0"/>
              <a:buChar char="-"/>
            </a:pPr>
            <a:r>
              <a:rPr lang="en-US" sz="1600" dirty="0">
                <a:solidFill>
                  <a:srgbClr val="000000"/>
                </a:solidFill>
              </a:rPr>
              <a:t>In men with diabetes and symptoms or signs of TD, such as decreased libido or ED, consider screening with a morning serum T level</a:t>
            </a:r>
            <a:r>
              <a:rPr lang="en-US" sz="1600" baseline="30000" dirty="0">
                <a:solidFill>
                  <a:srgbClr val="000000"/>
                </a:solidFill>
              </a:rPr>
              <a:t>3</a:t>
            </a:r>
            <a:endParaRPr lang="en-US" sz="1600" dirty="0">
              <a:solidFill>
                <a:srgbClr val="000000"/>
              </a:solidFill>
            </a:endParaRPr>
          </a:p>
          <a:p>
            <a:pPr>
              <a:buClrTx/>
              <a:buFont typeface="Arial" panose="020B0604020202020204" pitchFamily="34" charset="0"/>
              <a:buChar char="•"/>
            </a:pPr>
            <a:r>
              <a:rPr lang="en-US" sz="1800" dirty="0">
                <a:solidFill>
                  <a:srgbClr val="000000"/>
                </a:solidFill>
              </a:rPr>
              <a:t>The European Association of Urology (EAU) recommendations include:</a:t>
            </a:r>
          </a:p>
          <a:p>
            <a:pPr lvl="1">
              <a:buClrTx/>
              <a:buFont typeface="Calibri" panose="020F0502020204030204" pitchFamily="34" charset="0"/>
              <a:buChar char="-"/>
            </a:pPr>
            <a:r>
              <a:rPr lang="en-US" sz="1600" dirty="0">
                <a:solidFill>
                  <a:srgbClr val="000000"/>
                </a:solidFill>
              </a:rPr>
              <a:t>Testosterone assessment in men with a disease in which TD is common, and in whom treatment may be indicated, such as T2DM</a:t>
            </a:r>
            <a:r>
              <a:rPr lang="en-US" sz="1600" baseline="30000" dirty="0">
                <a:solidFill>
                  <a:srgbClr val="000000"/>
                </a:solidFill>
              </a:rPr>
              <a:t>4</a:t>
            </a:r>
            <a:endParaRPr lang="en-US" sz="1600" dirty="0">
              <a:solidFill>
                <a:srgbClr val="000000"/>
              </a:solidFill>
            </a:endParaRPr>
          </a:p>
        </p:txBody>
      </p:sp>
      <p:sp>
        <p:nvSpPr>
          <p:cNvPr id="4" name="Rectangle 3"/>
          <p:cNvSpPr/>
          <p:nvPr/>
        </p:nvSpPr>
        <p:spPr>
          <a:xfrm>
            <a:off x="1631764" y="5597767"/>
            <a:ext cx="9816524" cy="784830"/>
          </a:xfrm>
          <a:prstGeom prst="rect">
            <a:avLst/>
          </a:prstGeom>
        </p:spPr>
        <p:txBody>
          <a:bodyPr wrap="square">
            <a:spAutoFit/>
          </a:bodyPr>
          <a:lstStyle/>
          <a:p>
            <a:r>
              <a:rPr lang="en-GB" sz="900" dirty="0">
                <a:solidFill>
                  <a:srgbClr val="000000"/>
                </a:solidFill>
              </a:rPr>
              <a:t>1. Hackett G, et al. J Sex Med 2017;14:1504-23; 2. </a:t>
            </a:r>
            <a:r>
              <a:rPr lang="en-US" sz="900" dirty="0">
                <a:solidFill>
                  <a:srgbClr val="000000"/>
                </a:solidFill>
              </a:rPr>
              <a:t>Garvey TW, et al. American Association of Clinical Endocrinologists and American College of Endocrinology Clinical Practice Guidelines for Comprehensive Medical Care of Patients with Obesity. Available at: aace.com/files/guidelines/ObesityExecutiveSummary.pdf Accessed May 2019; 3. American Diabetes Association. Diabetes Care 2019;42(Suppl.1):S34–S45. Available at: care.diabetesjournals.org/content/</a:t>
            </a:r>
            <a:r>
              <a:rPr lang="en-US" sz="900" dirty="0" err="1">
                <a:solidFill>
                  <a:srgbClr val="000000"/>
                </a:solidFill>
              </a:rPr>
              <a:t>diacare</a:t>
            </a:r>
            <a:r>
              <a:rPr lang="en-US" sz="900" dirty="0">
                <a:solidFill>
                  <a:srgbClr val="000000"/>
                </a:solidFill>
              </a:rPr>
              <a:t>/</a:t>
            </a:r>
            <a:r>
              <a:rPr lang="en-US" sz="900" dirty="0" err="1">
                <a:solidFill>
                  <a:srgbClr val="000000"/>
                </a:solidFill>
              </a:rPr>
              <a:t>suppl</a:t>
            </a:r>
            <a:r>
              <a:rPr lang="en-US" sz="900" dirty="0">
                <a:solidFill>
                  <a:srgbClr val="000000"/>
                </a:solidFill>
              </a:rPr>
              <a:t>/2018/12/17/42.Supplement_1.DC1/DC_42_S1_Combined_FINAL.pdf Accessed May 2019; 4. </a:t>
            </a:r>
            <a:r>
              <a:rPr lang="en-US" sz="900" dirty="0" err="1">
                <a:solidFill>
                  <a:srgbClr val="000000"/>
                </a:solidFill>
              </a:rPr>
              <a:t>Dohle</a:t>
            </a:r>
            <a:r>
              <a:rPr lang="en-US" sz="900" dirty="0">
                <a:solidFill>
                  <a:srgbClr val="000000"/>
                </a:solidFill>
              </a:rPr>
              <a:t> GR, et al. Guidelines of Male Hypogonadism. European Association of Urology 2015. Available at: uroweb.org/</a:t>
            </a:r>
            <a:r>
              <a:rPr lang="en-US" sz="900" dirty="0" err="1">
                <a:solidFill>
                  <a:srgbClr val="000000"/>
                </a:solidFill>
              </a:rPr>
              <a:t>wp</a:t>
            </a:r>
            <a:r>
              <a:rPr lang="en-US" sz="900" dirty="0">
                <a:solidFill>
                  <a:srgbClr val="000000"/>
                </a:solidFill>
              </a:rPr>
              <a:t>-content/uploads/18-Male-Hypogonadism_LR1.pdf Accessed May 2019</a:t>
            </a:r>
            <a:r>
              <a:rPr lang="en-US" sz="900" dirty="0">
                <a:solidFill>
                  <a:srgbClr val="000000"/>
                </a:solidFill>
                <a:latin typeface="Arial"/>
              </a:rPr>
              <a:t>. </a:t>
            </a:r>
          </a:p>
        </p:txBody>
      </p:sp>
      <p:sp>
        <p:nvSpPr>
          <p:cNvPr id="10" name="TextBox 9">
            <a:extLst>
              <a:ext uri="{FF2B5EF4-FFF2-40B4-BE49-F238E27FC236}">
                <a16:creationId xmlns:a16="http://schemas.microsoft.com/office/drawing/2014/main" id="{0677C537-1A15-4BA8-8CFB-6DF15632C9ED}"/>
              </a:ext>
            </a:extLst>
          </p:cNvPr>
          <p:cNvSpPr txBox="1"/>
          <p:nvPr/>
        </p:nvSpPr>
        <p:spPr>
          <a:xfrm>
            <a:off x="1631764" y="5231035"/>
            <a:ext cx="7069616" cy="246221"/>
          </a:xfrm>
          <a:prstGeom prst="rect">
            <a:avLst/>
          </a:prstGeom>
          <a:noFill/>
        </p:spPr>
        <p:txBody>
          <a:bodyPr wrap="square" rtlCol="0">
            <a:spAutoFit/>
          </a:bodyPr>
          <a:lstStyle/>
          <a:p>
            <a:r>
              <a:rPr lang="en-US" sz="1000" b="1" dirty="0">
                <a:solidFill>
                  <a:schemeClr val="accent5"/>
                </a:solidFill>
              </a:rPr>
              <a:t>TD – Testosterone Deficiency; T - testosterone; T2DM – Type 2 Diabetes; ED – Erectile Dysfunction </a:t>
            </a:r>
          </a:p>
        </p:txBody>
      </p:sp>
    </p:spTree>
    <p:extLst>
      <p:ext uri="{BB962C8B-B14F-4D97-AF65-F5344CB8AC3E}">
        <p14:creationId xmlns:p14="http://schemas.microsoft.com/office/powerpoint/2010/main" val="834408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a:extLst>
              <a:ext uri="{FF2B5EF4-FFF2-40B4-BE49-F238E27FC236}">
                <a16:creationId xmlns:a16="http://schemas.microsoft.com/office/drawing/2014/main" id="{F7A3C099-477C-446F-A6BC-8367747D19A6}"/>
              </a:ext>
            </a:extLst>
          </p:cNvPr>
          <p:cNvSpPr>
            <a:spLocks noGrp="1" noChangeArrowheads="1"/>
          </p:cNvSpPr>
          <p:nvPr>
            <p:ph type="title"/>
          </p:nvPr>
        </p:nvSpPr>
        <p:spPr>
          <a:xfrm>
            <a:off x="382981" y="171923"/>
            <a:ext cx="10652454" cy="1303585"/>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solidFill>
                  <a:schemeClr val="accent5"/>
                </a:solidFill>
              </a:rPr>
              <a:t>Hypo*gonad*ism </a:t>
            </a:r>
            <a:endParaRPr lang="nl-NL" altLang="en-US" sz="3200" b="1" dirty="0">
              <a:solidFill>
                <a:schemeClr val="accent5"/>
              </a:solidFill>
            </a:endParaRPr>
          </a:p>
        </p:txBody>
      </p:sp>
      <p:sp>
        <p:nvSpPr>
          <p:cNvPr id="6149" name="Rectangle 5">
            <a:extLst>
              <a:ext uri="{FF2B5EF4-FFF2-40B4-BE49-F238E27FC236}">
                <a16:creationId xmlns:a16="http://schemas.microsoft.com/office/drawing/2014/main" id="{C3A93659-635D-49CA-9A07-ABD5C22DB154}"/>
              </a:ext>
            </a:extLst>
          </p:cNvPr>
          <p:cNvSpPr>
            <a:spLocks noGrp="1" noChangeArrowheads="1"/>
          </p:cNvSpPr>
          <p:nvPr>
            <p:ph type="body" idx="1"/>
          </p:nvPr>
        </p:nvSpPr>
        <p:spPr>
          <a:xfrm>
            <a:off x="501731" y="1698170"/>
            <a:ext cx="10617529" cy="3141025"/>
          </a:xfrm>
          <a:noFill/>
          <a:ln/>
        </p:spPr>
        <p:txBody>
          <a:bodyPr>
            <a:normAutofit fontScale="92500" lnSpcReduction="10000"/>
          </a:bodyPr>
          <a:lstStyle/>
          <a:p>
            <a:pPr>
              <a:lnSpc>
                <a:spcPct val="130000"/>
              </a:lnSpc>
              <a:buFontTx/>
              <a:buNone/>
            </a:pPr>
            <a:r>
              <a:rPr lang="en-US" altLang="en-US" sz="2200" dirty="0"/>
              <a:t>Definitions</a:t>
            </a:r>
          </a:p>
          <a:p>
            <a:pPr lvl="1">
              <a:lnSpc>
                <a:spcPct val="130000"/>
              </a:lnSpc>
              <a:buFontTx/>
              <a:buChar char="•"/>
            </a:pPr>
            <a:r>
              <a:rPr lang="en-US" altLang="en-US" dirty="0"/>
              <a:t>Inadequate gonadal function, as manifested by deficiencies in gametogenesis and/or the secretion of gonadal hormones</a:t>
            </a:r>
          </a:p>
          <a:p>
            <a:pPr lvl="1">
              <a:lnSpc>
                <a:spcPct val="130000"/>
              </a:lnSpc>
              <a:buFontTx/>
              <a:buChar char="•"/>
            </a:pPr>
            <a:r>
              <a:rPr lang="en-US" altLang="en-US" dirty="0"/>
              <a:t>Male hypogonadism may be defined as a failure of the testes to produce testosterone or sperm</a:t>
            </a:r>
          </a:p>
          <a:p>
            <a:pPr lvl="2">
              <a:lnSpc>
                <a:spcPct val="130000"/>
              </a:lnSpc>
              <a:buFont typeface="Verdana" panose="020B0604030504040204" pitchFamily="34" charset="0"/>
              <a:buChar char="–"/>
            </a:pPr>
            <a:r>
              <a:rPr lang="en-US" altLang="en-US" dirty="0"/>
              <a:t>Primary (testes)</a:t>
            </a:r>
          </a:p>
          <a:p>
            <a:pPr lvl="2">
              <a:lnSpc>
                <a:spcPct val="130000"/>
              </a:lnSpc>
              <a:buFont typeface="Verdana" panose="020B0604030504040204" pitchFamily="34" charset="0"/>
              <a:buChar char="–"/>
            </a:pPr>
            <a:r>
              <a:rPr lang="en-US" altLang="en-US" dirty="0"/>
              <a:t>Secondary (pituitary, hypothalamus)</a:t>
            </a:r>
          </a:p>
          <a:p>
            <a:pPr lvl="2">
              <a:lnSpc>
                <a:spcPct val="130000"/>
              </a:lnSpc>
              <a:buFont typeface="Verdana" panose="020B0604030504040204" pitchFamily="34" charset="0"/>
              <a:buChar char="–"/>
            </a:pPr>
            <a:r>
              <a:rPr lang="en-US" altLang="en-US" dirty="0"/>
              <a:t>Mixed (combination)</a:t>
            </a:r>
          </a:p>
          <a:p>
            <a:pPr marL="457200" lvl="1" indent="0">
              <a:buNone/>
            </a:pPr>
            <a:endParaRPr lang="en-US" altLang="en-US" sz="1800" dirty="0">
              <a:latin typeface="Verdana" panose="020B0604030504040204" pitchFamily="34" charset="0"/>
            </a:endParaRPr>
          </a:p>
          <a:p>
            <a:pPr lvl="1"/>
            <a:endParaRPr lang="en-US" altLang="en-US" sz="1800" dirty="0">
              <a:latin typeface="Verdan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290" y="265659"/>
            <a:ext cx="8229600" cy="564858"/>
          </a:xfrm>
        </p:spPr>
        <p:txBody>
          <a:bodyPr>
            <a:noAutofit/>
          </a:bodyPr>
          <a:lstStyle/>
          <a:p>
            <a:pPr algn="ctr"/>
            <a:r>
              <a:rPr lang="en-US" b="1" dirty="0">
                <a:solidFill>
                  <a:srgbClr val="000000"/>
                </a:solidFill>
              </a:rPr>
              <a:t>Men with Obesity</a:t>
            </a:r>
          </a:p>
        </p:txBody>
      </p:sp>
      <p:sp>
        <p:nvSpPr>
          <p:cNvPr id="3" name="Content Placeholder 2"/>
          <p:cNvSpPr>
            <a:spLocks noGrp="1"/>
          </p:cNvSpPr>
          <p:nvPr>
            <p:ph idx="1"/>
          </p:nvPr>
        </p:nvSpPr>
        <p:spPr>
          <a:xfrm>
            <a:off x="731520" y="1481328"/>
            <a:ext cx="10232135" cy="3490118"/>
          </a:xfrm>
        </p:spPr>
        <p:txBody>
          <a:bodyPr>
            <a:normAutofit/>
          </a:bodyPr>
          <a:lstStyle/>
          <a:p>
            <a:pPr>
              <a:buClrTx/>
              <a:buFont typeface="Arial" panose="020B0604020202020204" pitchFamily="34" charset="0"/>
              <a:buChar char="•"/>
            </a:pPr>
            <a:r>
              <a:rPr lang="en-GB" sz="1800" dirty="0">
                <a:solidFill>
                  <a:srgbClr val="000000"/>
                </a:solidFill>
              </a:rPr>
              <a:t>BSSM recommend screening for TD in all men with BMI &gt;30 kg/m2 or waist circumference (WC) &gt;102 cm</a:t>
            </a:r>
            <a:r>
              <a:rPr lang="en-GB" sz="1800" baseline="30000" dirty="0">
                <a:solidFill>
                  <a:srgbClr val="000000"/>
                </a:solidFill>
              </a:rPr>
              <a:t>2</a:t>
            </a:r>
            <a:r>
              <a:rPr lang="en-GB" sz="1800" dirty="0">
                <a:solidFill>
                  <a:srgbClr val="000000"/>
                </a:solidFill>
              </a:rPr>
              <a:t> </a:t>
            </a:r>
            <a:r>
              <a:rPr lang="en-GB" sz="1800" baseline="30000" dirty="0">
                <a:solidFill>
                  <a:srgbClr val="000000"/>
                </a:solidFill>
              </a:rPr>
              <a:t>1</a:t>
            </a:r>
          </a:p>
          <a:p>
            <a:pPr>
              <a:buClrTx/>
              <a:buFont typeface="Arial" panose="020B0604020202020204" pitchFamily="34" charset="0"/>
              <a:buChar char="•"/>
            </a:pPr>
            <a:r>
              <a:rPr lang="en-GB" sz="1800" dirty="0">
                <a:solidFill>
                  <a:srgbClr val="000000"/>
                </a:solidFill>
              </a:rPr>
              <a:t>AACE and ACE recommend:</a:t>
            </a:r>
            <a:r>
              <a:rPr lang="en-GB" sz="1800" baseline="30000" dirty="0">
                <a:solidFill>
                  <a:srgbClr val="000000"/>
                </a:solidFill>
              </a:rPr>
              <a:t>2</a:t>
            </a:r>
          </a:p>
          <a:p>
            <a:pPr lvl="1">
              <a:buClrTx/>
              <a:buFont typeface="Calibri" panose="020F0502020204030204" pitchFamily="34" charset="0"/>
              <a:buChar char="-"/>
            </a:pPr>
            <a:r>
              <a:rPr lang="en-GB" sz="1400" dirty="0">
                <a:solidFill>
                  <a:srgbClr val="000000"/>
                </a:solidFill>
              </a:rPr>
              <a:t>All men with increased WC or obesity should be assessed for TD by history and physical exam, and tested for TD if indicated</a:t>
            </a:r>
          </a:p>
          <a:p>
            <a:pPr lvl="1">
              <a:buClrTx/>
              <a:buFont typeface="Calibri" panose="020F0502020204030204" pitchFamily="34" charset="0"/>
              <a:buChar char="-"/>
            </a:pPr>
            <a:r>
              <a:rPr lang="en-GB" sz="1400" dirty="0">
                <a:solidFill>
                  <a:srgbClr val="000000"/>
                </a:solidFill>
              </a:rPr>
              <a:t>Men with TD and obesity not seeking fertility treatment should be considered for </a:t>
            </a:r>
            <a:r>
              <a:rPr lang="en-GB" sz="1400" dirty="0" err="1">
                <a:solidFill>
                  <a:srgbClr val="000000"/>
                </a:solidFill>
              </a:rPr>
              <a:t>TTh</a:t>
            </a:r>
            <a:r>
              <a:rPr lang="en-GB" sz="1400" dirty="0">
                <a:solidFill>
                  <a:srgbClr val="000000"/>
                </a:solidFill>
              </a:rPr>
              <a:t> in addition to lifestyle intervention. </a:t>
            </a:r>
            <a:r>
              <a:rPr lang="en-GB" sz="1400" dirty="0" err="1">
                <a:solidFill>
                  <a:srgbClr val="000000"/>
                </a:solidFill>
              </a:rPr>
              <a:t>TTh</a:t>
            </a:r>
            <a:r>
              <a:rPr lang="en-GB" sz="1400" dirty="0">
                <a:solidFill>
                  <a:srgbClr val="000000"/>
                </a:solidFill>
              </a:rPr>
              <a:t> in these patients results in weight loss, decreased WC, and improvements in metabolic parameters (glucose, haemoglobin A1c, lipids and blood pressure)</a:t>
            </a:r>
          </a:p>
          <a:p>
            <a:pPr>
              <a:buClrTx/>
              <a:buFont typeface="Arial" panose="020B0604020202020204" pitchFamily="34" charset="0"/>
              <a:buChar char="•"/>
            </a:pPr>
            <a:r>
              <a:rPr lang="en-GB" sz="1800" dirty="0">
                <a:solidFill>
                  <a:srgbClr val="000000"/>
                </a:solidFill>
              </a:rPr>
              <a:t>EAU recommendations include T assessment in men with a disease in which TD is common, and in whom treatment may be indicated, such as obesity </a:t>
            </a:r>
            <a:r>
              <a:rPr lang="en-GB" sz="1800" baseline="30000" dirty="0">
                <a:solidFill>
                  <a:srgbClr val="000000"/>
                </a:solidFill>
              </a:rPr>
              <a:t>3</a:t>
            </a:r>
          </a:p>
        </p:txBody>
      </p:sp>
      <p:sp>
        <p:nvSpPr>
          <p:cNvPr id="9" name="TextBox 8">
            <a:extLst>
              <a:ext uri="{FF2B5EF4-FFF2-40B4-BE49-F238E27FC236}">
                <a16:creationId xmlns:a16="http://schemas.microsoft.com/office/drawing/2014/main" id="{91880183-F0B4-4BB0-A5BC-23B2673CE1D9}"/>
              </a:ext>
            </a:extLst>
          </p:cNvPr>
          <p:cNvSpPr txBox="1"/>
          <p:nvPr/>
        </p:nvSpPr>
        <p:spPr>
          <a:xfrm>
            <a:off x="1585524" y="5253561"/>
            <a:ext cx="8093260" cy="246221"/>
          </a:xfrm>
          <a:prstGeom prst="rect">
            <a:avLst/>
          </a:prstGeom>
          <a:noFill/>
        </p:spPr>
        <p:txBody>
          <a:bodyPr wrap="square" rtlCol="0">
            <a:spAutoFit/>
          </a:bodyPr>
          <a:lstStyle/>
          <a:p>
            <a:r>
              <a:rPr lang="en-US" sz="1000" b="1" dirty="0">
                <a:solidFill>
                  <a:schemeClr val="accent5"/>
                </a:solidFill>
              </a:rPr>
              <a:t>TD – Testosterone Deficiency; </a:t>
            </a:r>
            <a:r>
              <a:rPr lang="en-US" sz="1000" b="1" dirty="0" err="1">
                <a:solidFill>
                  <a:schemeClr val="accent5"/>
                </a:solidFill>
              </a:rPr>
              <a:t>TTh</a:t>
            </a:r>
            <a:r>
              <a:rPr lang="en-US" sz="1000" b="1" dirty="0">
                <a:solidFill>
                  <a:schemeClr val="accent5"/>
                </a:solidFill>
              </a:rPr>
              <a:t> – testosterone therapy; BMI – Body Mass Index; T - testosterone </a:t>
            </a:r>
          </a:p>
        </p:txBody>
      </p:sp>
      <p:sp>
        <p:nvSpPr>
          <p:cNvPr id="14" name="Rectangle 13">
            <a:extLst>
              <a:ext uri="{FF2B5EF4-FFF2-40B4-BE49-F238E27FC236}">
                <a16:creationId xmlns:a16="http://schemas.microsoft.com/office/drawing/2014/main" id="{151AB4CA-408F-4C65-A6C1-B53097AF8A55}"/>
              </a:ext>
            </a:extLst>
          </p:cNvPr>
          <p:cNvSpPr/>
          <p:nvPr/>
        </p:nvSpPr>
        <p:spPr>
          <a:xfrm>
            <a:off x="1585524" y="5691259"/>
            <a:ext cx="9588444" cy="754053"/>
          </a:xfrm>
          <a:prstGeom prst="rect">
            <a:avLst/>
          </a:prstGeom>
        </p:spPr>
        <p:txBody>
          <a:bodyPr wrap="square">
            <a:spAutoFit/>
          </a:bodyPr>
          <a:lstStyle/>
          <a:p>
            <a:r>
              <a:rPr lang="en-GB" sz="900" dirty="0">
                <a:solidFill>
                  <a:srgbClr val="000000"/>
                </a:solidFill>
              </a:rPr>
              <a:t>1. Hackett G, </a:t>
            </a:r>
            <a:r>
              <a:rPr lang="en-GB" sz="900" i="1" dirty="0">
                <a:solidFill>
                  <a:srgbClr val="000000"/>
                </a:solidFill>
              </a:rPr>
              <a:t>et al</a:t>
            </a:r>
            <a:r>
              <a:rPr lang="en-GB" sz="900" dirty="0">
                <a:solidFill>
                  <a:srgbClr val="000000"/>
                </a:solidFill>
              </a:rPr>
              <a:t>. </a:t>
            </a:r>
            <a:r>
              <a:rPr lang="en-GB" sz="900" i="1" dirty="0">
                <a:solidFill>
                  <a:srgbClr val="000000"/>
                </a:solidFill>
              </a:rPr>
              <a:t>J Sex Med </a:t>
            </a:r>
            <a:r>
              <a:rPr lang="en-GB" sz="900" dirty="0">
                <a:solidFill>
                  <a:srgbClr val="000000"/>
                </a:solidFill>
              </a:rPr>
              <a:t>2017;14:1504-23; 2. </a:t>
            </a:r>
            <a:r>
              <a:rPr lang="en-US" sz="900" dirty="0">
                <a:solidFill>
                  <a:srgbClr val="000000"/>
                </a:solidFill>
              </a:rPr>
              <a:t>Garvey TW, et al. American Association of Clinical Endocrinologists and American College of Endocrinology Clinical Practice Guidelines for Comprehensive Medical Care of Patients with Obesity. Available at: aace.com/files/guidelines/ObesityExecutiveSummary.pdf Accessed May 2019; 3. </a:t>
            </a:r>
            <a:r>
              <a:rPr lang="en-US" sz="900" dirty="0" err="1">
                <a:solidFill>
                  <a:srgbClr val="000000"/>
                </a:solidFill>
              </a:rPr>
              <a:t>Dohle</a:t>
            </a:r>
            <a:r>
              <a:rPr lang="en-US" sz="900" dirty="0">
                <a:solidFill>
                  <a:srgbClr val="000000"/>
                </a:solidFill>
              </a:rPr>
              <a:t> GR, </a:t>
            </a:r>
            <a:r>
              <a:rPr lang="en-US" sz="900" i="1" dirty="0">
                <a:solidFill>
                  <a:srgbClr val="000000"/>
                </a:solidFill>
              </a:rPr>
              <a:t>et al.</a:t>
            </a:r>
            <a:r>
              <a:rPr lang="en-US" sz="900" dirty="0">
                <a:solidFill>
                  <a:srgbClr val="000000"/>
                </a:solidFill>
              </a:rPr>
              <a:t> Guidelines of Male Hypogonadism. European Association of Urology 2015. Available at: uroweb.org/</a:t>
            </a:r>
            <a:r>
              <a:rPr lang="en-US" sz="900" dirty="0" err="1">
                <a:solidFill>
                  <a:srgbClr val="000000"/>
                </a:solidFill>
              </a:rPr>
              <a:t>wp</a:t>
            </a:r>
            <a:r>
              <a:rPr lang="en-US" sz="900" dirty="0">
                <a:solidFill>
                  <a:srgbClr val="000000"/>
                </a:solidFill>
              </a:rPr>
              <a:t>-content/uploads/18-Male-Hypogonadism_LR1.pdf Accessed May 2019. </a:t>
            </a:r>
          </a:p>
          <a:p>
            <a:endParaRPr lang="en-US" sz="700" dirty="0">
              <a:solidFill>
                <a:schemeClr val="bg1">
                  <a:lumMod val="50000"/>
                </a:schemeClr>
              </a:solidFill>
              <a:latin typeface="Arial"/>
            </a:endParaRPr>
          </a:p>
        </p:txBody>
      </p:sp>
    </p:spTree>
    <p:extLst>
      <p:ext uri="{BB962C8B-B14F-4D97-AF65-F5344CB8AC3E}">
        <p14:creationId xmlns:p14="http://schemas.microsoft.com/office/powerpoint/2010/main" val="553279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37" y="363681"/>
            <a:ext cx="9238986" cy="769517"/>
          </a:xfrm>
        </p:spPr>
        <p:txBody>
          <a:bodyPr>
            <a:normAutofit/>
          </a:bodyPr>
          <a:lstStyle/>
          <a:p>
            <a:r>
              <a:rPr lang="en-US" sz="4000" b="1" dirty="0">
                <a:solidFill>
                  <a:schemeClr val="accent5"/>
                </a:solidFill>
              </a:rPr>
              <a:t>Men on chronic opioid medication</a:t>
            </a:r>
          </a:p>
        </p:txBody>
      </p:sp>
      <p:sp>
        <p:nvSpPr>
          <p:cNvPr id="3" name="Content Placeholder 2"/>
          <p:cNvSpPr>
            <a:spLocks noGrp="1"/>
          </p:cNvSpPr>
          <p:nvPr>
            <p:ph idx="1"/>
          </p:nvPr>
        </p:nvSpPr>
        <p:spPr>
          <a:xfrm>
            <a:off x="398353" y="1703916"/>
            <a:ext cx="11395291" cy="3450167"/>
          </a:xfrm>
        </p:spPr>
        <p:txBody>
          <a:bodyPr>
            <a:normAutofit/>
          </a:bodyPr>
          <a:lstStyle/>
          <a:p>
            <a:pPr marL="243411" indent="-243411"/>
            <a:r>
              <a:rPr lang="en-US" sz="2133" dirty="0"/>
              <a:t>BSSM recommends screening for TD in all men on long-term opiate medication</a:t>
            </a:r>
            <a:r>
              <a:rPr lang="en-US" sz="2133" baseline="30000" dirty="0"/>
              <a:t>1</a:t>
            </a:r>
            <a:endParaRPr lang="en-US" sz="2133" dirty="0"/>
          </a:p>
          <a:p>
            <a:pPr marL="243411" indent="-243411"/>
            <a:r>
              <a:rPr lang="en-US" sz="2133" dirty="0"/>
              <a:t>The Endocrine Society recommend:</a:t>
            </a:r>
            <a:r>
              <a:rPr lang="en-US" sz="2133" baseline="30000" dirty="0"/>
              <a:t>2</a:t>
            </a:r>
            <a:endParaRPr lang="en-US" sz="2133" dirty="0"/>
          </a:p>
          <a:p>
            <a:pPr lvl="1"/>
            <a:r>
              <a:rPr lang="en-US" sz="2133" dirty="0"/>
              <a:t>Treatment with opioids affects T production therefore the Endocrine Society suggest measuring the serum T level in men receiving opioid medication</a:t>
            </a:r>
          </a:p>
          <a:p>
            <a:pPr lvl="1"/>
            <a:r>
              <a:rPr lang="en-US" sz="2133" dirty="0"/>
              <a:t>T therapy should be considered in men with opioid-induced TD who are experiencing sexual symptoms and in whom discontinuation of opioid medication seems unlikely</a:t>
            </a:r>
          </a:p>
        </p:txBody>
      </p:sp>
      <p:sp>
        <p:nvSpPr>
          <p:cNvPr id="4" name="Rectangle 3"/>
          <p:cNvSpPr/>
          <p:nvPr/>
        </p:nvSpPr>
        <p:spPr>
          <a:xfrm>
            <a:off x="1503779" y="5991377"/>
            <a:ext cx="8106566" cy="276999"/>
          </a:xfrm>
          <a:prstGeom prst="rect">
            <a:avLst/>
          </a:prstGeom>
        </p:spPr>
        <p:txBody>
          <a:bodyPr wrap="square">
            <a:spAutoFit/>
          </a:bodyPr>
          <a:lstStyle/>
          <a:p>
            <a:r>
              <a:rPr lang="en-GB" sz="1200" dirty="0">
                <a:solidFill>
                  <a:schemeClr val="accent5"/>
                </a:solidFill>
                <a:latin typeface="Arial"/>
              </a:rPr>
              <a:t>1. Hackett G, et al. J Sex Med 2017;14:1504-23; 2. </a:t>
            </a:r>
            <a:r>
              <a:rPr lang="en-US" sz="1200" dirty="0">
                <a:solidFill>
                  <a:schemeClr val="accent5"/>
                </a:solidFill>
                <a:latin typeface="Arial"/>
              </a:rPr>
              <a:t>Bhasin S, et al. J Clin Endocrinol </a:t>
            </a:r>
            <a:r>
              <a:rPr lang="en-US" sz="1200" dirty="0" err="1">
                <a:solidFill>
                  <a:schemeClr val="accent5"/>
                </a:solidFill>
                <a:latin typeface="Arial"/>
              </a:rPr>
              <a:t>Metab</a:t>
            </a:r>
            <a:r>
              <a:rPr lang="en-US" sz="1200" dirty="0">
                <a:solidFill>
                  <a:schemeClr val="accent5"/>
                </a:solidFill>
                <a:latin typeface="Arial"/>
              </a:rPr>
              <a:t> 2010;95:2536-59</a:t>
            </a:r>
            <a:r>
              <a:rPr lang="en-US" sz="933" dirty="0">
                <a:solidFill>
                  <a:schemeClr val="accent5"/>
                </a:solidFill>
                <a:latin typeface="Arial"/>
              </a:rPr>
              <a:t>.</a:t>
            </a:r>
            <a:r>
              <a:rPr lang="en-GB" sz="933" dirty="0">
                <a:solidFill>
                  <a:schemeClr val="accent5"/>
                </a:solidFill>
                <a:latin typeface="Arial"/>
              </a:rPr>
              <a:t> </a:t>
            </a:r>
            <a:endParaRPr lang="en-US" sz="933" dirty="0">
              <a:solidFill>
                <a:schemeClr val="accent5"/>
              </a:solidFill>
              <a:latin typeface="Arial"/>
            </a:endParaRPr>
          </a:p>
        </p:txBody>
      </p:sp>
    </p:spTree>
    <p:extLst>
      <p:ext uri="{BB962C8B-B14F-4D97-AF65-F5344CB8AC3E}">
        <p14:creationId xmlns:p14="http://schemas.microsoft.com/office/powerpoint/2010/main" val="2042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016" y="265659"/>
            <a:ext cx="9208008" cy="564858"/>
          </a:xfrm>
        </p:spPr>
        <p:txBody>
          <a:bodyPr>
            <a:noAutofit/>
          </a:bodyPr>
          <a:lstStyle/>
          <a:p>
            <a:pPr algn="ctr"/>
            <a:r>
              <a:rPr lang="en-US" b="1" dirty="0">
                <a:solidFill>
                  <a:srgbClr val="000000"/>
                </a:solidFill>
              </a:rPr>
              <a:t>Men with Erectile Dysfunction (ED)</a:t>
            </a:r>
          </a:p>
        </p:txBody>
      </p:sp>
      <p:sp>
        <p:nvSpPr>
          <p:cNvPr id="3" name="Content Placeholder 2"/>
          <p:cNvSpPr>
            <a:spLocks noGrp="1"/>
          </p:cNvSpPr>
          <p:nvPr>
            <p:ph idx="1"/>
          </p:nvPr>
        </p:nvSpPr>
        <p:spPr>
          <a:xfrm>
            <a:off x="534924" y="1381559"/>
            <a:ext cx="10680192" cy="3725989"/>
          </a:xfrm>
        </p:spPr>
        <p:txBody>
          <a:bodyPr>
            <a:normAutofit/>
          </a:bodyPr>
          <a:lstStyle/>
          <a:p>
            <a:pPr>
              <a:buClrTx/>
              <a:buFont typeface="Arial" panose="020B0604020202020204" pitchFamily="34" charset="0"/>
              <a:buChar char="•"/>
            </a:pPr>
            <a:r>
              <a:rPr lang="en-GB" dirty="0">
                <a:solidFill>
                  <a:srgbClr val="000000"/>
                </a:solidFill>
              </a:rPr>
              <a:t>The British Society for Sexual Medicine (BSSM) guidelines state that:</a:t>
            </a:r>
            <a:r>
              <a:rPr lang="en-GB" baseline="30000" dirty="0">
                <a:solidFill>
                  <a:srgbClr val="000000"/>
                </a:solidFill>
              </a:rPr>
              <a:t>1</a:t>
            </a:r>
          </a:p>
          <a:p>
            <a:pPr lvl="1">
              <a:buClrTx/>
              <a:buFont typeface="Calibri" panose="020F0502020204030204" pitchFamily="34" charset="0"/>
              <a:buChar char="-"/>
            </a:pPr>
            <a:r>
              <a:rPr lang="en-GB" sz="1600" dirty="0">
                <a:solidFill>
                  <a:srgbClr val="000000"/>
                </a:solidFill>
              </a:rPr>
              <a:t>TD is a treatable cause of ED that may also make men less/non-responsive to phosphodiesterase type 5 inhibitors (PDE5i’s), therefore all men with ED should have serum T measured on a blood fasting sample taken in the morning 8-11am</a:t>
            </a:r>
          </a:p>
          <a:p>
            <a:pPr lvl="1">
              <a:buClrTx/>
              <a:buFont typeface="Calibri" panose="020F0502020204030204" pitchFamily="34" charset="0"/>
              <a:buChar char="-"/>
            </a:pPr>
            <a:r>
              <a:rPr lang="en-GB" sz="1600" dirty="0">
                <a:solidFill>
                  <a:srgbClr val="000000"/>
                </a:solidFill>
              </a:rPr>
              <a:t>25-50% of men fail to respond within 12 months to PDE5i’s. Rates are higher in men with type 2 diabetes mellitus (T2DM) or post-radical prostatectomy. </a:t>
            </a:r>
          </a:p>
          <a:p>
            <a:pPr lvl="1">
              <a:buClrTx/>
              <a:buFont typeface="Calibri" panose="020F0502020204030204" pitchFamily="34" charset="0"/>
              <a:buChar char="-"/>
            </a:pPr>
            <a:r>
              <a:rPr lang="en-GB" sz="1600" dirty="0">
                <a:solidFill>
                  <a:srgbClr val="000000"/>
                </a:solidFill>
              </a:rPr>
              <a:t>Correction of testosterone levels &lt;10.4nmol/L may salvage non-responders to PDE5i </a:t>
            </a:r>
            <a:r>
              <a:rPr lang="en-GB" sz="1600" baseline="30000" dirty="0">
                <a:solidFill>
                  <a:srgbClr val="000000"/>
                </a:solidFill>
              </a:rPr>
              <a:t>4</a:t>
            </a:r>
          </a:p>
          <a:p>
            <a:pPr>
              <a:buClrTx/>
              <a:buFont typeface="Arial" panose="020B0604020202020204" pitchFamily="34" charset="0"/>
              <a:buChar char="•"/>
            </a:pPr>
            <a:r>
              <a:rPr lang="en-GB" sz="2100" dirty="0">
                <a:solidFill>
                  <a:srgbClr val="000000"/>
                </a:solidFill>
              </a:rPr>
              <a:t>The American Urological Association (AUA) states:</a:t>
            </a:r>
            <a:r>
              <a:rPr lang="en-GB" sz="2100" baseline="30000" dirty="0">
                <a:solidFill>
                  <a:srgbClr val="000000"/>
                </a:solidFill>
              </a:rPr>
              <a:t>2</a:t>
            </a:r>
          </a:p>
          <a:p>
            <a:pPr lvl="1">
              <a:buClrTx/>
              <a:buFont typeface="Calibri" panose="020F0502020204030204" pitchFamily="34" charset="0"/>
              <a:buChar char="-"/>
            </a:pPr>
            <a:r>
              <a:rPr lang="en-GB" sz="1600" dirty="0">
                <a:solidFill>
                  <a:srgbClr val="000000"/>
                </a:solidFill>
              </a:rPr>
              <a:t>ED is a symptom associated with TD.  Clinicians are advised to measure TT in all ED patients</a:t>
            </a:r>
          </a:p>
          <a:p>
            <a:pPr>
              <a:buClrTx/>
              <a:buFont typeface="Arial" panose="020B0604020202020204" pitchFamily="34" charset="0"/>
              <a:buChar char="•"/>
            </a:pPr>
            <a:r>
              <a:rPr lang="en-GB" sz="2100" dirty="0">
                <a:solidFill>
                  <a:srgbClr val="000000"/>
                </a:solidFill>
              </a:rPr>
              <a:t>The Endocrine Society (ES) suggests measurement of serum T concentrations in men with low libido or ED </a:t>
            </a:r>
            <a:r>
              <a:rPr lang="en-GB" sz="2100" baseline="30000" dirty="0">
                <a:solidFill>
                  <a:srgbClr val="000000"/>
                </a:solidFill>
              </a:rPr>
              <a:t>3</a:t>
            </a:r>
          </a:p>
        </p:txBody>
      </p:sp>
      <p:sp>
        <p:nvSpPr>
          <p:cNvPr id="16" name="Rectangle 15">
            <a:extLst>
              <a:ext uri="{FF2B5EF4-FFF2-40B4-BE49-F238E27FC236}">
                <a16:creationId xmlns:a16="http://schemas.microsoft.com/office/drawing/2014/main" id="{AA765B65-88EA-4905-BC32-838A65D62BDF}"/>
              </a:ext>
            </a:extLst>
          </p:cNvPr>
          <p:cNvSpPr/>
          <p:nvPr/>
        </p:nvSpPr>
        <p:spPr>
          <a:xfrm>
            <a:off x="1485461" y="5906537"/>
            <a:ext cx="8602151" cy="400110"/>
          </a:xfrm>
          <a:prstGeom prst="rect">
            <a:avLst/>
          </a:prstGeom>
        </p:spPr>
        <p:txBody>
          <a:bodyPr wrap="square">
            <a:spAutoFit/>
          </a:bodyPr>
          <a:lstStyle/>
          <a:p>
            <a:r>
              <a:rPr lang="nb-NO" sz="1000" dirty="0">
                <a:solidFill>
                  <a:srgbClr val="000000"/>
                </a:solidFill>
              </a:rPr>
              <a:t>1. </a:t>
            </a:r>
            <a:r>
              <a:rPr lang="en-GB" sz="1000" dirty="0">
                <a:solidFill>
                  <a:srgbClr val="000000"/>
                </a:solidFill>
              </a:rPr>
              <a:t>Hackett G, et al. J Sex Med 2017;14:1504-23; </a:t>
            </a:r>
            <a:r>
              <a:rPr lang="nb-NO" sz="1000" dirty="0">
                <a:solidFill>
                  <a:srgbClr val="000000"/>
                </a:solidFill>
              </a:rPr>
              <a:t>2. Mulhall JP, et al. J Urol 2018;200(2):423-32; 3. </a:t>
            </a:r>
            <a:r>
              <a:rPr lang="en-US" sz="1000" dirty="0" err="1">
                <a:solidFill>
                  <a:srgbClr val="000000"/>
                </a:solidFill>
              </a:rPr>
              <a:t>Bhasin</a:t>
            </a:r>
            <a:r>
              <a:rPr lang="en-US" sz="1000" dirty="0">
                <a:solidFill>
                  <a:srgbClr val="000000"/>
                </a:solidFill>
              </a:rPr>
              <a:t> S, et al. J Clin Endocrinol </a:t>
            </a:r>
            <a:r>
              <a:rPr lang="en-US" sz="1000" dirty="0" err="1">
                <a:solidFill>
                  <a:srgbClr val="000000"/>
                </a:solidFill>
              </a:rPr>
              <a:t>Metab</a:t>
            </a:r>
            <a:r>
              <a:rPr lang="en-US" sz="1000" dirty="0">
                <a:solidFill>
                  <a:srgbClr val="000000"/>
                </a:solidFill>
              </a:rPr>
              <a:t> 2018;103(5):1715-44.  4. http://www.bssm.org.uk/wp-content/uploads/2018/09/ED-Practical-Guide-v3-for-BSSM-review.pdf </a:t>
            </a:r>
          </a:p>
        </p:txBody>
      </p:sp>
      <p:sp>
        <p:nvSpPr>
          <p:cNvPr id="17" name="TextBox 16">
            <a:extLst>
              <a:ext uri="{FF2B5EF4-FFF2-40B4-BE49-F238E27FC236}">
                <a16:creationId xmlns:a16="http://schemas.microsoft.com/office/drawing/2014/main" id="{5B122C0A-8A77-4967-8800-259C6246C7FE}"/>
              </a:ext>
            </a:extLst>
          </p:cNvPr>
          <p:cNvSpPr txBox="1"/>
          <p:nvPr/>
        </p:nvSpPr>
        <p:spPr>
          <a:xfrm>
            <a:off x="1485461" y="5550868"/>
            <a:ext cx="9368467" cy="246221"/>
          </a:xfrm>
          <a:prstGeom prst="rect">
            <a:avLst/>
          </a:prstGeom>
          <a:noFill/>
        </p:spPr>
        <p:txBody>
          <a:bodyPr wrap="square" rtlCol="0">
            <a:spAutoFit/>
          </a:bodyPr>
          <a:lstStyle/>
          <a:p>
            <a:r>
              <a:rPr lang="en-US" sz="1000" b="1" dirty="0">
                <a:solidFill>
                  <a:srgbClr val="000000"/>
                </a:solidFill>
              </a:rPr>
              <a:t>TD – Testosterone Deficiency; T - testosterone; ED – Erectile Dysfunction; PDE5i’s – Phosphodiesterase 5 inhibitors; TT – Total Testosterone </a:t>
            </a:r>
          </a:p>
        </p:txBody>
      </p:sp>
    </p:spTree>
    <p:extLst>
      <p:ext uri="{BB962C8B-B14F-4D97-AF65-F5344CB8AC3E}">
        <p14:creationId xmlns:p14="http://schemas.microsoft.com/office/powerpoint/2010/main" val="2609571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149894"/>
            <a:ext cx="8706852" cy="873642"/>
          </a:xfrm>
        </p:spPr>
        <p:txBody>
          <a:bodyPr>
            <a:normAutofit/>
          </a:bodyPr>
          <a:lstStyle/>
          <a:p>
            <a:pPr algn="ctr"/>
            <a:r>
              <a:rPr lang="en-GB" b="1" dirty="0">
                <a:solidFill>
                  <a:srgbClr val="000000"/>
                </a:solidFill>
              </a:rPr>
              <a:t>TD Guideline Summary</a:t>
            </a:r>
          </a:p>
        </p:txBody>
      </p:sp>
      <p:sp>
        <p:nvSpPr>
          <p:cNvPr id="3" name="Content Placeholder 2"/>
          <p:cNvSpPr>
            <a:spLocks noGrp="1"/>
          </p:cNvSpPr>
          <p:nvPr>
            <p:ph idx="1"/>
          </p:nvPr>
        </p:nvSpPr>
        <p:spPr>
          <a:xfrm>
            <a:off x="777240" y="1430079"/>
            <a:ext cx="10003536" cy="3997841"/>
          </a:xfrm>
        </p:spPr>
        <p:txBody>
          <a:bodyPr>
            <a:noAutofit/>
          </a:bodyPr>
          <a:lstStyle/>
          <a:p>
            <a:pPr marL="342900" lvl="1" indent="-342900">
              <a:spcBef>
                <a:spcPts val="0"/>
              </a:spcBef>
              <a:buClrTx/>
              <a:buFont typeface="Arial"/>
              <a:buChar char="•"/>
            </a:pPr>
            <a:r>
              <a:rPr lang="en-GB" dirty="0">
                <a:solidFill>
                  <a:srgbClr val="000000"/>
                </a:solidFill>
              </a:rPr>
              <a:t>There is overall consensus among the guidance produced by expert groups in recent years that a diagnosis of TD should be made when both signs and symptoms and low T levels are confirmed to be present </a:t>
            </a:r>
            <a:r>
              <a:rPr lang="en-GB" baseline="30000" dirty="0">
                <a:solidFill>
                  <a:srgbClr val="000000"/>
                </a:solidFill>
              </a:rPr>
              <a:t>1-4</a:t>
            </a:r>
            <a:br>
              <a:rPr lang="en-GB" dirty="0">
                <a:solidFill>
                  <a:srgbClr val="000000"/>
                </a:solidFill>
              </a:rPr>
            </a:br>
            <a:endParaRPr lang="en-GB" dirty="0">
              <a:solidFill>
                <a:srgbClr val="000000"/>
              </a:solidFill>
            </a:endParaRPr>
          </a:p>
          <a:p>
            <a:pPr marL="342900" lvl="1" indent="-342900">
              <a:spcBef>
                <a:spcPts val="0"/>
              </a:spcBef>
              <a:buClrTx/>
              <a:buFont typeface="Arial"/>
              <a:buChar char="•"/>
            </a:pPr>
            <a:r>
              <a:rPr lang="en-GB" dirty="0">
                <a:solidFill>
                  <a:srgbClr val="000000"/>
                </a:solidFill>
              </a:rPr>
              <a:t>The majority of guidelines also recommend routine screening for TD in men with the following conditions:</a:t>
            </a:r>
          </a:p>
          <a:p>
            <a:pPr marL="0" lvl="1" indent="0">
              <a:spcBef>
                <a:spcPts val="0"/>
              </a:spcBef>
              <a:buClrTx/>
              <a:buNone/>
            </a:pPr>
            <a:endParaRPr lang="en-GB" sz="2400" dirty="0">
              <a:solidFill>
                <a:srgbClr val="000000"/>
              </a:solidFill>
            </a:endParaRPr>
          </a:p>
          <a:p>
            <a:pPr marL="742950" lvl="2" indent="-342900">
              <a:spcBef>
                <a:spcPts val="0"/>
              </a:spcBef>
              <a:buClrTx/>
              <a:buFont typeface="Wingdings" panose="05000000000000000000" pitchFamily="2" charset="2"/>
              <a:buChar char="ü"/>
            </a:pPr>
            <a:r>
              <a:rPr lang="en-GB" dirty="0">
                <a:solidFill>
                  <a:srgbClr val="000000"/>
                </a:solidFill>
              </a:rPr>
              <a:t>Erectile Dysfunction (ED)</a:t>
            </a:r>
          </a:p>
          <a:p>
            <a:pPr marL="742950" lvl="2" indent="-342900">
              <a:spcBef>
                <a:spcPts val="0"/>
              </a:spcBef>
              <a:buClrTx/>
              <a:buFont typeface="Wingdings" panose="05000000000000000000" pitchFamily="2" charset="2"/>
              <a:buChar char="ü"/>
            </a:pPr>
            <a:r>
              <a:rPr lang="en-GB" dirty="0">
                <a:solidFill>
                  <a:srgbClr val="000000"/>
                </a:solidFill>
              </a:rPr>
              <a:t>Type 2 diabetes mellitus (T2DM)</a:t>
            </a:r>
          </a:p>
          <a:p>
            <a:pPr marL="742950" lvl="2" indent="-342900">
              <a:spcBef>
                <a:spcPts val="0"/>
              </a:spcBef>
              <a:buClrTx/>
              <a:buFont typeface="Wingdings" panose="05000000000000000000" pitchFamily="2" charset="2"/>
              <a:buChar char="ü"/>
            </a:pPr>
            <a:r>
              <a:rPr lang="en-GB" dirty="0">
                <a:solidFill>
                  <a:srgbClr val="000000"/>
                </a:solidFill>
              </a:rPr>
              <a:t>Obesity </a:t>
            </a:r>
          </a:p>
          <a:p>
            <a:pPr marL="742950" lvl="2" indent="-342900">
              <a:spcBef>
                <a:spcPts val="0"/>
              </a:spcBef>
              <a:buClrTx/>
              <a:buFont typeface="Wingdings" panose="05000000000000000000" pitchFamily="2" charset="2"/>
              <a:buChar char="ü"/>
            </a:pPr>
            <a:r>
              <a:rPr lang="en-GB" dirty="0">
                <a:solidFill>
                  <a:srgbClr val="000000"/>
                </a:solidFill>
              </a:rPr>
              <a:t>Chronic opiate use </a:t>
            </a:r>
            <a:r>
              <a:rPr lang="en-GB" baseline="30000" dirty="0">
                <a:solidFill>
                  <a:srgbClr val="000000"/>
                </a:solidFill>
              </a:rPr>
              <a:t>1,3-6</a:t>
            </a:r>
          </a:p>
          <a:p>
            <a:pPr marL="0" indent="0">
              <a:buNone/>
            </a:pPr>
            <a:endParaRPr lang="en-GB" sz="1400" dirty="0"/>
          </a:p>
        </p:txBody>
      </p:sp>
      <p:sp>
        <p:nvSpPr>
          <p:cNvPr id="10" name="TextBox 9">
            <a:extLst>
              <a:ext uri="{FF2B5EF4-FFF2-40B4-BE49-F238E27FC236}">
                <a16:creationId xmlns:a16="http://schemas.microsoft.com/office/drawing/2014/main" id="{860EC892-837A-420E-806C-B1EEC75B7FCF}"/>
              </a:ext>
            </a:extLst>
          </p:cNvPr>
          <p:cNvSpPr txBox="1"/>
          <p:nvPr/>
        </p:nvSpPr>
        <p:spPr>
          <a:xfrm>
            <a:off x="1503780" y="5103181"/>
            <a:ext cx="3735731" cy="246221"/>
          </a:xfrm>
          <a:prstGeom prst="rect">
            <a:avLst/>
          </a:prstGeom>
          <a:noFill/>
        </p:spPr>
        <p:txBody>
          <a:bodyPr wrap="square" rtlCol="0">
            <a:spAutoFit/>
          </a:bodyPr>
          <a:lstStyle/>
          <a:p>
            <a:r>
              <a:rPr lang="en-US" sz="1000" b="1" dirty="0">
                <a:solidFill>
                  <a:srgbClr val="000000"/>
                </a:solidFill>
              </a:rPr>
              <a:t>TD – Testosterone Deficiency; T - testosterone</a:t>
            </a:r>
          </a:p>
        </p:txBody>
      </p:sp>
      <p:sp>
        <p:nvSpPr>
          <p:cNvPr id="11" name="Rectangle 10">
            <a:extLst>
              <a:ext uri="{FF2B5EF4-FFF2-40B4-BE49-F238E27FC236}">
                <a16:creationId xmlns:a16="http://schemas.microsoft.com/office/drawing/2014/main" id="{51A7697B-2119-44AE-8F65-7034A5547B25}"/>
              </a:ext>
            </a:extLst>
          </p:cNvPr>
          <p:cNvSpPr/>
          <p:nvPr/>
        </p:nvSpPr>
        <p:spPr>
          <a:xfrm>
            <a:off x="1503781" y="5427920"/>
            <a:ext cx="9910979" cy="923330"/>
          </a:xfrm>
          <a:prstGeom prst="rect">
            <a:avLst/>
          </a:prstGeom>
        </p:spPr>
        <p:txBody>
          <a:bodyPr wrap="square">
            <a:spAutoFit/>
          </a:bodyPr>
          <a:lstStyle/>
          <a:p>
            <a:r>
              <a:rPr lang="en-US" sz="900" dirty="0">
                <a:solidFill>
                  <a:srgbClr val="000000"/>
                </a:solidFill>
              </a:rPr>
              <a:t>1. Hackett G, et al. J Sex Med 2017;14:1504-23. 2. </a:t>
            </a:r>
            <a:r>
              <a:rPr lang="en-US" sz="900" dirty="0" err="1">
                <a:solidFill>
                  <a:srgbClr val="000000"/>
                </a:solidFill>
              </a:rPr>
              <a:t>Dohle</a:t>
            </a:r>
            <a:r>
              <a:rPr lang="en-US" sz="900" dirty="0">
                <a:solidFill>
                  <a:srgbClr val="000000"/>
                </a:solidFill>
              </a:rPr>
              <a:t> GR, et al. Guidelines of Male Hypogonadism. European Association of Urology 2015. Available at: uroweb.org/</a:t>
            </a:r>
            <a:r>
              <a:rPr lang="en-US" sz="900" dirty="0" err="1">
                <a:solidFill>
                  <a:srgbClr val="000000"/>
                </a:solidFill>
              </a:rPr>
              <a:t>wp</a:t>
            </a:r>
            <a:r>
              <a:rPr lang="en-US" sz="900" dirty="0">
                <a:solidFill>
                  <a:srgbClr val="000000"/>
                </a:solidFill>
              </a:rPr>
              <a:t>-content/uploads/18-Male-Hypogonadism_LR1.pdf Accessed May 2019; 3. Bhasin S, et al. J Clin Endocrinol </a:t>
            </a:r>
            <a:r>
              <a:rPr lang="en-US" sz="900" dirty="0" err="1">
                <a:solidFill>
                  <a:srgbClr val="000000"/>
                </a:solidFill>
              </a:rPr>
              <a:t>Metab</a:t>
            </a:r>
            <a:r>
              <a:rPr lang="en-US" sz="900" dirty="0">
                <a:solidFill>
                  <a:srgbClr val="000000"/>
                </a:solidFill>
              </a:rPr>
              <a:t> 2018;103(5):1715-44. 4. Mulhall JP, et al. American Urological Association 2018. 5. Garvey TW, et al. American Association of Clinical Endocrinologists and American College of Endocrinology Clinical Practice Guidelines for Comprehensive Medical Care of Patients with Obesity. Available at: aace.com/files/guidelines/ObesityExecutiveSummary.pdf Accessed May 2019; 6. American Diabetes Association. Diabetes Care 2019;42(Suppl.1):S34–S45. Available at: care.diabetesjournals.org/content/</a:t>
            </a:r>
            <a:r>
              <a:rPr lang="en-US" sz="900" dirty="0" err="1">
                <a:solidFill>
                  <a:srgbClr val="000000"/>
                </a:solidFill>
              </a:rPr>
              <a:t>diacare</a:t>
            </a:r>
            <a:r>
              <a:rPr lang="en-US" sz="900" dirty="0">
                <a:solidFill>
                  <a:srgbClr val="000000"/>
                </a:solidFill>
              </a:rPr>
              <a:t>/</a:t>
            </a:r>
            <a:r>
              <a:rPr lang="en-US" sz="900" dirty="0" err="1">
                <a:solidFill>
                  <a:srgbClr val="000000"/>
                </a:solidFill>
              </a:rPr>
              <a:t>suppl</a:t>
            </a:r>
            <a:r>
              <a:rPr lang="en-US" sz="900" dirty="0">
                <a:solidFill>
                  <a:srgbClr val="000000"/>
                </a:solidFill>
              </a:rPr>
              <a:t>/2018/12/17/42.Supplement_1.DC1/DC_42_S1_Combined_FINAL.pdf Accessed May 2019. </a:t>
            </a:r>
          </a:p>
        </p:txBody>
      </p:sp>
    </p:spTree>
    <p:extLst>
      <p:ext uri="{BB962C8B-B14F-4D97-AF65-F5344CB8AC3E}">
        <p14:creationId xmlns:p14="http://schemas.microsoft.com/office/powerpoint/2010/main" val="718237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lstStyle/>
          <a:p>
            <a:pPr>
              <a:lnSpc>
                <a:spcPct val="130000"/>
              </a:lnSpc>
              <a:buFontTx/>
              <a:buNone/>
            </a:pPr>
            <a:r>
              <a:rPr lang="en-US" altLang="en-US" sz="2200" dirty="0">
                <a:solidFill>
                  <a:schemeClr val="accent5"/>
                </a:solidFill>
              </a:rPr>
              <a:t>1. Primary hypogonadism is a disorder of the:</a:t>
            </a:r>
            <a:r>
              <a:rPr lang="en-US" altLang="en-US" dirty="0">
                <a:solidFill>
                  <a:schemeClr val="accent5"/>
                </a:solidFill>
              </a:rPr>
              <a:t>                                 </a:t>
            </a:r>
          </a:p>
          <a:p>
            <a:pPr lvl="1">
              <a:lnSpc>
                <a:spcPct val="130000"/>
              </a:lnSpc>
              <a:buFontTx/>
              <a:buChar char="•"/>
            </a:pPr>
            <a:r>
              <a:rPr lang="en-US" altLang="en-US" sz="1800" dirty="0">
                <a:solidFill>
                  <a:schemeClr val="accent5"/>
                </a:solidFill>
              </a:rPr>
              <a:t>Testes</a:t>
            </a:r>
          </a:p>
          <a:p>
            <a:pPr lvl="1">
              <a:lnSpc>
                <a:spcPct val="130000"/>
              </a:lnSpc>
              <a:buFontTx/>
              <a:buChar char="•"/>
            </a:pPr>
            <a:r>
              <a:rPr lang="en-US" altLang="en-US" sz="1800" dirty="0">
                <a:solidFill>
                  <a:schemeClr val="accent5"/>
                </a:solidFill>
              </a:rPr>
              <a:t>Hypothalamus</a:t>
            </a:r>
          </a:p>
          <a:p>
            <a:pPr lvl="1">
              <a:lnSpc>
                <a:spcPct val="130000"/>
              </a:lnSpc>
              <a:buFontTx/>
              <a:buChar char="•"/>
            </a:pPr>
            <a:r>
              <a:rPr lang="en-US" altLang="en-US" sz="1800" dirty="0">
                <a:solidFill>
                  <a:schemeClr val="accent5"/>
                </a:solidFill>
              </a:rPr>
              <a:t>Stomach</a:t>
            </a:r>
          </a:p>
          <a:p>
            <a:pPr lvl="1">
              <a:lnSpc>
                <a:spcPct val="130000"/>
              </a:lnSpc>
              <a:buFontTx/>
              <a:buChar char="•"/>
            </a:pPr>
            <a:r>
              <a:rPr lang="en-US" altLang="en-US" sz="1800" dirty="0">
                <a:solidFill>
                  <a:schemeClr val="accent5"/>
                </a:solidFill>
              </a:rPr>
              <a:t>Pituitary gland</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4" name="Rectangle 4">
            <a:extLst>
              <a:ext uri="{FF2B5EF4-FFF2-40B4-BE49-F238E27FC236}">
                <a16:creationId xmlns:a16="http://schemas.microsoft.com/office/drawing/2014/main" id="{83171C13-39C9-44A8-98C1-E611AD8386E9}"/>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a:solidFill>
                  <a:schemeClr val="accent5"/>
                </a:solidFill>
              </a:rPr>
              <a:t>Pathophysiology &amp; Epidemiology Questions</a:t>
            </a:r>
            <a:endParaRPr lang="nl-NL" altLang="en-US" sz="3200" b="1" dirty="0">
              <a:solidFill>
                <a:schemeClr val="accent5"/>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a:extLst>
              <a:ext uri="{FF2B5EF4-FFF2-40B4-BE49-F238E27FC236}">
                <a16:creationId xmlns:a16="http://schemas.microsoft.com/office/drawing/2014/main" id="{F6E5BB07-A891-4214-841E-72A620B73D29}"/>
              </a:ext>
            </a:extLst>
          </p:cNvPr>
          <p:cNvSpPr>
            <a:spLocks noGrp="1" noChangeArrowheads="1"/>
          </p:cNvSpPr>
          <p:nvPr>
            <p:ph type="body" idx="1"/>
          </p:nvPr>
        </p:nvSpPr>
        <p:spPr>
          <a:xfrm>
            <a:off x="521815" y="1760515"/>
            <a:ext cx="10617529" cy="3141025"/>
          </a:xfrm>
          <a:noFill/>
          <a:ln/>
        </p:spPr>
        <p:txBody>
          <a:bodyPr>
            <a:normAutofit lnSpcReduction="10000"/>
          </a:bodyPr>
          <a:lstStyle/>
          <a:p>
            <a:pPr>
              <a:lnSpc>
                <a:spcPct val="140000"/>
              </a:lnSpc>
              <a:buFontTx/>
              <a:buNone/>
            </a:pPr>
            <a:r>
              <a:rPr lang="en-US" altLang="en-US" sz="2200" dirty="0">
                <a:solidFill>
                  <a:schemeClr val="accent5"/>
                </a:solidFill>
              </a:rPr>
              <a:t>2. Primary hypogonadism is characterized by:</a:t>
            </a:r>
            <a:r>
              <a:rPr lang="en-US" altLang="en-US" dirty="0">
                <a:solidFill>
                  <a:schemeClr val="accent5"/>
                </a:solidFill>
              </a:rPr>
              <a:t>                                 </a:t>
            </a:r>
          </a:p>
          <a:p>
            <a:pPr lvl="1">
              <a:lnSpc>
                <a:spcPct val="140000"/>
              </a:lnSpc>
              <a:buFontTx/>
              <a:buChar char="•"/>
            </a:pPr>
            <a:r>
              <a:rPr lang="en-US" altLang="en-US" sz="1800" dirty="0">
                <a:solidFill>
                  <a:schemeClr val="accent5"/>
                </a:solidFill>
              </a:rPr>
              <a:t>Low testosterone; low FSH, LH  </a:t>
            </a:r>
          </a:p>
          <a:p>
            <a:pPr lvl="1">
              <a:lnSpc>
                <a:spcPct val="140000"/>
              </a:lnSpc>
              <a:buFontTx/>
              <a:buChar char="•"/>
            </a:pPr>
            <a:r>
              <a:rPr lang="en-US" altLang="en-US" sz="1800" dirty="0">
                <a:solidFill>
                  <a:schemeClr val="accent5"/>
                </a:solidFill>
              </a:rPr>
              <a:t>Elevated testosterone; elevated FSH, LH </a:t>
            </a:r>
          </a:p>
          <a:p>
            <a:pPr lvl="1">
              <a:lnSpc>
                <a:spcPct val="140000"/>
              </a:lnSpc>
              <a:buFontTx/>
              <a:buChar char="•"/>
            </a:pPr>
            <a:r>
              <a:rPr lang="en-US" altLang="en-US" sz="1800" dirty="0">
                <a:solidFill>
                  <a:schemeClr val="accent5"/>
                </a:solidFill>
              </a:rPr>
              <a:t>Low testosterone; elevated FSH, LH </a:t>
            </a:r>
          </a:p>
          <a:p>
            <a:pPr lvl="1">
              <a:lnSpc>
                <a:spcPct val="140000"/>
              </a:lnSpc>
              <a:buFontTx/>
              <a:buChar char="•"/>
            </a:pPr>
            <a:r>
              <a:rPr lang="en-US" altLang="en-US" sz="1800" dirty="0">
                <a:solidFill>
                  <a:schemeClr val="accent5"/>
                </a:solidFill>
              </a:rPr>
              <a:t>Hypergonadotropic hypogonadism</a:t>
            </a:r>
          </a:p>
          <a:p>
            <a:pPr lvl="1">
              <a:lnSpc>
                <a:spcPct val="140000"/>
              </a:lnSpc>
              <a:buFontTx/>
              <a:buChar char="•"/>
            </a:pPr>
            <a:endParaRPr lang="en-US" altLang="en-US" sz="1800" dirty="0">
              <a:solidFill>
                <a:schemeClr val="accent5"/>
              </a:solidFill>
            </a:endParaRPr>
          </a:p>
          <a:p>
            <a:pPr lvl="1">
              <a:buFontTx/>
              <a:buNone/>
            </a:pPr>
            <a:r>
              <a:rPr lang="en-US" altLang="en-US" sz="1800" dirty="0">
                <a:solidFill>
                  <a:schemeClr val="accent5"/>
                </a:solidFill>
              </a:rPr>
              <a:t>(choose &gt;1 answer)</a:t>
            </a:r>
          </a:p>
        </p:txBody>
      </p:sp>
      <p:sp>
        <p:nvSpPr>
          <p:cNvPr id="4" name="Rectangle 4">
            <a:extLst>
              <a:ext uri="{FF2B5EF4-FFF2-40B4-BE49-F238E27FC236}">
                <a16:creationId xmlns:a16="http://schemas.microsoft.com/office/drawing/2014/main" id="{6B557717-5BE2-4E99-9E71-E186CE374C7A}"/>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a:solidFill>
                  <a:schemeClr val="accent5"/>
                </a:solidFill>
              </a:rPr>
              <a:t>Pathophysiology &amp; Epidemiology Questions</a:t>
            </a:r>
            <a:endParaRPr lang="nl-NL" altLang="en-US" sz="3200" b="1" dirty="0">
              <a:solidFill>
                <a:schemeClr val="accent5"/>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a:extLst>
              <a:ext uri="{FF2B5EF4-FFF2-40B4-BE49-F238E27FC236}">
                <a16:creationId xmlns:a16="http://schemas.microsoft.com/office/drawing/2014/main" id="{A4E370EF-BFE5-4166-AA3A-B147061A0141}"/>
              </a:ext>
            </a:extLst>
          </p:cNvPr>
          <p:cNvSpPr>
            <a:spLocks noChangeArrowheads="1"/>
          </p:cNvSpPr>
          <p:nvPr/>
        </p:nvSpPr>
        <p:spPr bwMode="auto">
          <a:xfrm>
            <a:off x="620426" y="1421967"/>
            <a:ext cx="8154987"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200" dirty="0">
                <a:solidFill>
                  <a:schemeClr val="accent5"/>
                </a:solidFill>
                <a:latin typeface="+mn-lt"/>
              </a:rPr>
              <a:t>3. Secondary hypogonadism is characterized by:</a:t>
            </a:r>
            <a:r>
              <a:rPr lang="en-US" altLang="en-US" dirty="0">
                <a:solidFill>
                  <a:schemeClr val="accent5"/>
                </a:solidFill>
                <a:latin typeface="+mn-lt"/>
              </a:rPr>
              <a:t>                                 </a:t>
            </a:r>
            <a:endParaRPr lang="en-US" altLang="en-US" sz="2900" dirty="0">
              <a:solidFill>
                <a:schemeClr val="accent5"/>
              </a:solidFill>
              <a:latin typeface="+mn-lt"/>
            </a:endParaRPr>
          </a:p>
          <a:p>
            <a:pPr lvl="1">
              <a:lnSpc>
                <a:spcPct val="160000"/>
              </a:lnSpc>
              <a:buClr>
                <a:schemeClr val="tx1"/>
              </a:buClr>
              <a:buFontTx/>
              <a:buChar char="•"/>
            </a:pPr>
            <a:r>
              <a:rPr lang="en-US" altLang="en-US" sz="1800" dirty="0">
                <a:solidFill>
                  <a:schemeClr val="accent5"/>
                </a:solidFill>
                <a:latin typeface="+mn-lt"/>
              </a:rPr>
              <a:t>Elevated testosterone; low or normal FSH, LH  </a:t>
            </a:r>
          </a:p>
          <a:p>
            <a:pPr lvl="1">
              <a:lnSpc>
                <a:spcPct val="160000"/>
              </a:lnSpc>
              <a:buClr>
                <a:schemeClr val="tx1"/>
              </a:buClr>
              <a:buFontTx/>
              <a:buChar char="•"/>
            </a:pPr>
            <a:r>
              <a:rPr lang="en-US" altLang="en-US" sz="1800" dirty="0">
                <a:solidFill>
                  <a:schemeClr val="accent5"/>
                </a:solidFill>
                <a:latin typeface="+mn-lt"/>
              </a:rPr>
              <a:t>Low testosterone; elevated FSH, LH</a:t>
            </a:r>
          </a:p>
          <a:p>
            <a:pPr lvl="1">
              <a:lnSpc>
                <a:spcPct val="160000"/>
              </a:lnSpc>
              <a:buClr>
                <a:schemeClr val="tx1"/>
              </a:buClr>
              <a:buFontTx/>
              <a:buChar char="•"/>
            </a:pPr>
            <a:r>
              <a:rPr lang="en-US" altLang="en-US" sz="1800" dirty="0">
                <a:solidFill>
                  <a:schemeClr val="accent5"/>
                </a:solidFill>
                <a:latin typeface="+mn-lt"/>
              </a:rPr>
              <a:t>Hypergonadotropic hypogonadism </a:t>
            </a:r>
          </a:p>
          <a:p>
            <a:pPr lvl="1">
              <a:lnSpc>
                <a:spcPct val="160000"/>
              </a:lnSpc>
              <a:buClr>
                <a:schemeClr val="tx1"/>
              </a:buClr>
              <a:buFontTx/>
              <a:buChar char="•"/>
            </a:pPr>
            <a:r>
              <a:rPr lang="en-US" altLang="en-US" sz="1800" dirty="0">
                <a:solidFill>
                  <a:schemeClr val="accent5"/>
                </a:solidFill>
                <a:latin typeface="+mn-lt"/>
              </a:rPr>
              <a:t>Low testosterone; low or normal FSH, LH </a:t>
            </a:r>
          </a:p>
          <a:p>
            <a:pPr lvl="1">
              <a:lnSpc>
                <a:spcPct val="160000"/>
              </a:lnSpc>
              <a:buClr>
                <a:schemeClr val="tx1"/>
              </a:buClr>
              <a:buFontTx/>
              <a:buChar char="•"/>
            </a:pPr>
            <a:r>
              <a:rPr lang="en-US" altLang="en-US" sz="1800" dirty="0">
                <a:solidFill>
                  <a:schemeClr val="accent5"/>
                </a:solidFill>
                <a:latin typeface="+mn-lt"/>
              </a:rPr>
              <a:t>Hypogonadotropic hypogonadism</a:t>
            </a:r>
          </a:p>
          <a:p>
            <a:pPr lvl="1">
              <a:lnSpc>
                <a:spcPct val="130000"/>
              </a:lnSpc>
              <a:buFontTx/>
              <a:buNone/>
            </a:pPr>
            <a:endParaRPr lang="en-US" altLang="en-US" sz="1800" dirty="0">
              <a:solidFill>
                <a:schemeClr val="accent5"/>
              </a:solidFill>
              <a:latin typeface="+mn-lt"/>
            </a:endParaRPr>
          </a:p>
          <a:p>
            <a:pPr lvl="1">
              <a:lnSpc>
                <a:spcPct val="130000"/>
              </a:lnSpc>
              <a:buFontTx/>
              <a:buNone/>
            </a:pPr>
            <a:r>
              <a:rPr lang="en-US" altLang="en-US" sz="1800" dirty="0">
                <a:solidFill>
                  <a:schemeClr val="accent5"/>
                </a:solidFill>
                <a:latin typeface="+mn-lt"/>
              </a:rPr>
              <a:t>(choose &gt;1 answer)</a:t>
            </a:r>
          </a:p>
        </p:txBody>
      </p:sp>
      <p:sp>
        <p:nvSpPr>
          <p:cNvPr id="4" name="Rectangle 4">
            <a:extLst>
              <a:ext uri="{FF2B5EF4-FFF2-40B4-BE49-F238E27FC236}">
                <a16:creationId xmlns:a16="http://schemas.microsoft.com/office/drawing/2014/main" id="{72B2A8BA-E6BD-4741-A48C-6ECF81955F9E}"/>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a:solidFill>
                  <a:schemeClr val="accent5"/>
                </a:solidFill>
              </a:rPr>
              <a:t>Pathophysiology &amp; Epidemiology Questions</a:t>
            </a:r>
            <a:endParaRPr lang="nl-NL" altLang="en-US" sz="3200" b="1" dirty="0">
              <a:solidFill>
                <a:schemeClr val="accent5"/>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a:extLst>
              <a:ext uri="{FF2B5EF4-FFF2-40B4-BE49-F238E27FC236}">
                <a16:creationId xmlns:a16="http://schemas.microsoft.com/office/drawing/2014/main" id="{DB6E2889-BE59-4751-86BE-AC68BF3C1796}"/>
              </a:ext>
            </a:extLst>
          </p:cNvPr>
          <p:cNvSpPr>
            <a:spLocks noGrp="1" noChangeArrowheads="1"/>
          </p:cNvSpPr>
          <p:nvPr>
            <p:ph type="body" idx="1"/>
          </p:nvPr>
        </p:nvSpPr>
        <p:spPr>
          <a:xfrm>
            <a:off x="521815" y="1490352"/>
            <a:ext cx="10825058" cy="4380512"/>
          </a:xfrm>
          <a:noFill/>
          <a:ln/>
        </p:spPr>
        <p:txBody>
          <a:bodyPr>
            <a:noAutofit/>
          </a:bodyPr>
          <a:lstStyle/>
          <a:p>
            <a:pPr>
              <a:buFontTx/>
              <a:buNone/>
            </a:pPr>
            <a:r>
              <a:rPr lang="en-US" altLang="en-US" dirty="0">
                <a:solidFill>
                  <a:schemeClr val="accent5"/>
                </a:solidFill>
              </a:rPr>
              <a:t>4. Testosterone binds to what in the blood</a:t>
            </a:r>
            <a:r>
              <a:rPr lang="en-GB" altLang="en-US" dirty="0">
                <a:solidFill>
                  <a:schemeClr val="accent5"/>
                </a:solidFill>
              </a:rPr>
              <a:t>?</a:t>
            </a:r>
            <a:r>
              <a:rPr lang="en-US" altLang="en-US" sz="2800" dirty="0">
                <a:solidFill>
                  <a:schemeClr val="accent5"/>
                </a:solidFill>
              </a:rPr>
              <a:t> </a:t>
            </a:r>
          </a:p>
          <a:p>
            <a:pPr lvl="1">
              <a:lnSpc>
                <a:spcPct val="160000"/>
              </a:lnSpc>
              <a:buFontTx/>
              <a:buChar char="•"/>
            </a:pPr>
            <a:r>
              <a:rPr lang="en-GB" altLang="en-US" sz="1800" dirty="0">
                <a:solidFill>
                  <a:schemeClr val="accent5"/>
                </a:solidFill>
              </a:rPr>
              <a:t>LH</a:t>
            </a:r>
          </a:p>
          <a:p>
            <a:pPr lvl="1">
              <a:lnSpc>
                <a:spcPct val="160000"/>
              </a:lnSpc>
              <a:buFontTx/>
              <a:buChar char="•"/>
            </a:pPr>
            <a:r>
              <a:rPr lang="en-GB" altLang="en-US" sz="1800" dirty="0">
                <a:solidFill>
                  <a:schemeClr val="accent5"/>
                </a:solidFill>
              </a:rPr>
              <a:t>FSH</a:t>
            </a:r>
          </a:p>
          <a:p>
            <a:pPr lvl="1">
              <a:lnSpc>
                <a:spcPct val="160000"/>
              </a:lnSpc>
              <a:buFontTx/>
              <a:buChar char="•"/>
            </a:pPr>
            <a:r>
              <a:rPr lang="en-GB" altLang="en-US" sz="1800" dirty="0">
                <a:solidFill>
                  <a:schemeClr val="accent5"/>
                </a:solidFill>
              </a:rPr>
              <a:t>Erythrocytes</a:t>
            </a:r>
          </a:p>
          <a:p>
            <a:pPr lvl="1">
              <a:lnSpc>
                <a:spcPct val="160000"/>
              </a:lnSpc>
              <a:buFontTx/>
              <a:buChar char="•"/>
            </a:pPr>
            <a:r>
              <a:rPr lang="en-GB" altLang="en-US" sz="1800" dirty="0">
                <a:solidFill>
                  <a:schemeClr val="accent5"/>
                </a:solidFill>
              </a:rPr>
              <a:t>SHBG</a:t>
            </a:r>
          </a:p>
          <a:p>
            <a:pPr lvl="1">
              <a:lnSpc>
                <a:spcPct val="160000"/>
              </a:lnSpc>
              <a:buFontTx/>
              <a:buChar char="•"/>
            </a:pPr>
            <a:r>
              <a:rPr lang="en-GB" altLang="en-US" sz="1800" dirty="0">
                <a:solidFill>
                  <a:schemeClr val="accent5"/>
                </a:solidFill>
              </a:rPr>
              <a:t>Albumin</a:t>
            </a:r>
            <a:endParaRPr lang="en-US" altLang="en-US" sz="1800" dirty="0">
              <a:solidFill>
                <a:schemeClr val="accent5"/>
              </a:solidFill>
            </a:endParaRPr>
          </a:p>
          <a:p>
            <a:pPr marL="457200" lvl="1" indent="0">
              <a:lnSpc>
                <a:spcPct val="140000"/>
              </a:lnSpc>
              <a:buNone/>
            </a:pPr>
            <a:endParaRPr lang="en-US" altLang="en-US" sz="1800" dirty="0">
              <a:solidFill>
                <a:schemeClr val="accent5"/>
              </a:solidFill>
            </a:endParaRPr>
          </a:p>
          <a:p>
            <a:pPr lvl="1">
              <a:lnSpc>
                <a:spcPct val="140000"/>
              </a:lnSpc>
              <a:buFontTx/>
              <a:buNone/>
            </a:pPr>
            <a:r>
              <a:rPr lang="en-US" altLang="en-US" sz="1800" dirty="0">
                <a:solidFill>
                  <a:schemeClr val="accent5"/>
                </a:solidFill>
              </a:rPr>
              <a:t>(choose &gt;1 answer)</a:t>
            </a:r>
          </a:p>
        </p:txBody>
      </p:sp>
      <p:sp>
        <p:nvSpPr>
          <p:cNvPr id="4" name="Rectangle 4">
            <a:extLst>
              <a:ext uri="{FF2B5EF4-FFF2-40B4-BE49-F238E27FC236}">
                <a16:creationId xmlns:a16="http://schemas.microsoft.com/office/drawing/2014/main" id="{768F63BF-C0E2-4436-9522-CA22A889DC71}"/>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a:solidFill>
                  <a:schemeClr val="accent5"/>
                </a:solidFill>
              </a:rPr>
              <a:t>Pathophysiology &amp; Epidemiology Questions</a:t>
            </a:r>
            <a:endParaRPr lang="nl-NL" altLang="en-US" sz="3200" b="1" dirty="0">
              <a:solidFill>
                <a:schemeClr val="accent5"/>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a:extLst>
              <a:ext uri="{FF2B5EF4-FFF2-40B4-BE49-F238E27FC236}">
                <a16:creationId xmlns:a16="http://schemas.microsoft.com/office/drawing/2014/main" id="{76EDD3A9-D5C1-4F9B-9519-EAFD9F348C2F}"/>
              </a:ext>
            </a:extLst>
          </p:cNvPr>
          <p:cNvSpPr>
            <a:spLocks noGrp="1" noChangeArrowheads="1"/>
          </p:cNvSpPr>
          <p:nvPr>
            <p:ph type="body" idx="1"/>
          </p:nvPr>
        </p:nvSpPr>
        <p:spPr>
          <a:xfrm>
            <a:off x="279958" y="1583870"/>
            <a:ext cx="11066318" cy="3892139"/>
          </a:xfrm>
          <a:noFill/>
          <a:ln/>
        </p:spPr>
        <p:txBody>
          <a:bodyPr>
            <a:normAutofit/>
          </a:bodyPr>
          <a:lstStyle/>
          <a:p>
            <a:pPr>
              <a:buFontTx/>
              <a:buNone/>
            </a:pPr>
            <a:r>
              <a:rPr lang="en-US" altLang="en-US" sz="2200" dirty="0">
                <a:solidFill>
                  <a:schemeClr val="accent5"/>
                </a:solidFill>
              </a:rPr>
              <a:t>5. </a:t>
            </a:r>
            <a:r>
              <a:rPr lang="en-GB" altLang="en-US" sz="2200" dirty="0">
                <a:solidFill>
                  <a:schemeClr val="accent5"/>
                </a:solidFill>
              </a:rPr>
              <a:t>What is the most common type of test used to measure total testosterone?</a:t>
            </a:r>
            <a:r>
              <a:rPr lang="en-US" altLang="en-US" dirty="0">
                <a:solidFill>
                  <a:schemeClr val="accent5"/>
                </a:solidFill>
              </a:rPr>
              <a:t> </a:t>
            </a:r>
          </a:p>
          <a:p>
            <a:pPr lvl="1">
              <a:lnSpc>
                <a:spcPct val="160000"/>
              </a:lnSpc>
              <a:buFontTx/>
              <a:buChar char="•"/>
            </a:pPr>
            <a:r>
              <a:rPr lang="en-GB" altLang="en-US" sz="1800" dirty="0">
                <a:solidFill>
                  <a:schemeClr val="accent5"/>
                </a:solidFill>
              </a:rPr>
              <a:t>ELISA</a:t>
            </a:r>
          </a:p>
          <a:p>
            <a:pPr lvl="1">
              <a:lnSpc>
                <a:spcPct val="160000"/>
              </a:lnSpc>
              <a:buFontTx/>
              <a:buChar char="•"/>
            </a:pPr>
            <a:r>
              <a:rPr lang="en-GB" altLang="en-US" sz="1800" dirty="0">
                <a:solidFill>
                  <a:schemeClr val="accent5"/>
                </a:solidFill>
              </a:rPr>
              <a:t>HPLC</a:t>
            </a:r>
          </a:p>
          <a:p>
            <a:pPr lvl="1">
              <a:lnSpc>
                <a:spcPct val="160000"/>
              </a:lnSpc>
              <a:buFontTx/>
              <a:buChar char="•"/>
            </a:pPr>
            <a:r>
              <a:rPr lang="en-GB" altLang="en-US" sz="1800" dirty="0">
                <a:solidFill>
                  <a:schemeClr val="accent5"/>
                </a:solidFill>
              </a:rPr>
              <a:t>Immunoassay</a:t>
            </a:r>
          </a:p>
          <a:p>
            <a:pPr lvl="1">
              <a:lnSpc>
                <a:spcPct val="160000"/>
              </a:lnSpc>
              <a:buFontTx/>
              <a:buChar char="•"/>
            </a:pPr>
            <a:r>
              <a:rPr lang="en-GB" altLang="en-US" sz="1800" dirty="0">
                <a:solidFill>
                  <a:schemeClr val="accent5"/>
                </a:solidFill>
              </a:rPr>
              <a:t>Southern blot</a:t>
            </a:r>
          </a:p>
          <a:p>
            <a:pPr lvl="1">
              <a:lnSpc>
                <a:spcPct val="160000"/>
              </a:lnSpc>
              <a:buFontTx/>
              <a:buChar char="•"/>
            </a:pPr>
            <a:r>
              <a:rPr lang="en-US" altLang="en-US" sz="1800" dirty="0">
                <a:solidFill>
                  <a:schemeClr val="accent5"/>
                </a:solidFill>
              </a:rPr>
              <a:t>LCMS-MS</a:t>
            </a:r>
          </a:p>
          <a:p>
            <a:pPr lvl="1">
              <a:lnSpc>
                <a:spcPct val="140000"/>
              </a:lnSpc>
            </a:pPr>
            <a:endParaRPr lang="en-US" altLang="en-US" sz="1800" dirty="0">
              <a:solidFill>
                <a:schemeClr val="accent5"/>
              </a:solidFill>
            </a:endParaRPr>
          </a:p>
          <a:p>
            <a:pPr lvl="1">
              <a:lnSpc>
                <a:spcPct val="140000"/>
              </a:lnSpc>
              <a:buFontTx/>
              <a:buNone/>
            </a:pPr>
            <a:r>
              <a:rPr lang="en-US" altLang="en-US" sz="1800" dirty="0">
                <a:solidFill>
                  <a:schemeClr val="accent5"/>
                </a:solidFill>
              </a:rPr>
              <a:t>(choose 1 answer)</a:t>
            </a:r>
          </a:p>
        </p:txBody>
      </p:sp>
      <p:sp>
        <p:nvSpPr>
          <p:cNvPr id="4" name="Rectangle 4">
            <a:extLst>
              <a:ext uri="{FF2B5EF4-FFF2-40B4-BE49-F238E27FC236}">
                <a16:creationId xmlns:a16="http://schemas.microsoft.com/office/drawing/2014/main" id="{31671874-7225-44CA-8B84-6C6A64274690}"/>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a:solidFill>
                  <a:schemeClr val="accent5"/>
                </a:solidFill>
              </a:rPr>
              <a:t>Pathophysiology &amp; Epidemiology Questions</a:t>
            </a:r>
            <a:endParaRPr lang="nl-NL" altLang="en-US" sz="3200" b="1" dirty="0">
              <a:solidFill>
                <a:schemeClr val="accent5"/>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a:extLst>
              <a:ext uri="{FF2B5EF4-FFF2-40B4-BE49-F238E27FC236}">
                <a16:creationId xmlns:a16="http://schemas.microsoft.com/office/drawing/2014/main" id="{164217B1-5BE5-445B-865A-63843C2FA5A3}"/>
              </a:ext>
            </a:extLst>
          </p:cNvPr>
          <p:cNvSpPr>
            <a:spLocks noGrp="1" noChangeArrowheads="1"/>
          </p:cNvSpPr>
          <p:nvPr>
            <p:ph type="body" idx="1"/>
          </p:nvPr>
        </p:nvSpPr>
        <p:spPr>
          <a:xfrm>
            <a:off x="486890" y="1583870"/>
            <a:ext cx="10901546" cy="4110348"/>
          </a:xfrm>
          <a:noFill/>
        </p:spPr>
        <p:txBody>
          <a:bodyPr>
            <a:normAutofit/>
          </a:bodyPr>
          <a:lstStyle/>
          <a:p>
            <a:pPr eaLnBrk="1" hangingPunct="1">
              <a:lnSpc>
                <a:spcPct val="130000"/>
              </a:lnSpc>
              <a:buFontTx/>
              <a:buNone/>
            </a:pPr>
            <a:r>
              <a:rPr lang="en-US" altLang="en-US" sz="2200" dirty="0">
                <a:solidFill>
                  <a:schemeClr val="accent5"/>
                </a:solidFill>
              </a:rPr>
              <a:t>6. Which of the following is NOT a component of the metabolic syndrome?</a:t>
            </a:r>
          </a:p>
          <a:p>
            <a:pPr lvl="1" fontAlgn="ctr">
              <a:spcBef>
                <a:spcPts val="0"/>
              </a:spcBef>
              <a:buFont typeface="Arial" panose="020B0604020202020204" pitchFamily="34" charset="0"/>
              <a:buChar char="•"/>
            </a:pPr>
            <a:endParaRPr lang="en-GB" sz="1800" dirty="0">
              <a:solidFill>
                <a:schemeClr val="accent5"/>
              </a:solidFill>
            </a:endParaRPr>
          </a:p>
          <a:p>
            <a:pPr lvl="1" fontAlgn="ctr">
              <a:spcBef>
                <a:spcPts val="0"/>
              </a:spcBef>
              <a:buFont typeface="Arial" panose="020B0604020202020204" pitchFamily="34" charset="0"/>
              <a:buChar char="•"/>
            </a:pPr>
            <a:r>
              <a:rPr lang="en-GB" sz="1800" dirty="0">
                <a:solidFill>
                  <a:schemeClr val="accent5"/>
                </a:solidFill>
              </a:rPr>
              <a:t>Abdominal obesity</a:t>
            </a:r>
          </a:p>
          <a:p>
            <a:pPr marL="457200" lvl="1" indent="0" fontAlgn="ctr">
              <a:spcBef>
                <a:spcPts val="0"/>
              </a:spcBef>
              <a:buNone/>
            </a:pPr>
            <a:endParaRPr lang="en-GB" sz="1800" dirty="0">
              <a:solidFill>
                <a:schemeClr val="accent5"/>
              </a:solidFill>
            </a:endParaRPr>
          </a:p>
          <a:p>
            <a:pPr lvl="1" fontAlgn="ctr">
              <a:spcBef>
                <a:spcPts val="0"/>
              </a:spcBef>
              <a:buFont typeface="Arial" panose="020B0604020202020204" pitchFamily="34" charset="0"/>
              <a:buChar char="•"/>
            </a:pPr>
            <a:r>
              <a:rPr lang="en-GB" sz="1800" dirty="0">
                <a:solidFill>
                  <a:schemeClr val="accent5"/>
                </a:solidFill>
              </a:rPr>
              <a:t>Reduced HDL-C</a:t>
            </a:r>
          </a:p>
          <a:p>
            <a:pPr lvl="1" fontAlgn="ctr">
              <a:spcBef>
                <a:spcPts val="0"/>
              </a:spcBef>
              <a:buFont typeface="Arial" panose="020B0604020202020204" pitchFamily="34" charset="0"/>
              <a:buChar char="•"/>
            </a:pPr>
            <a:endParaRPr lang="en-GB" sz="1800" dirty="0">
              <a:solidFill>
                <a:schemeClr val="accent5"/>
              </a:solidFill>
            </a:endParaRPr>
          </a:p>
          <a:p>
            <a:pPr lvl="1" fontAlgn="ctr">
              <a:spcBef>
                <a:spcPts val="0"/>
              </a:spcBef>
              <a:buFont typeface="Arial" panose="020B0604020202020204" pitchFamily="34" charset="0"/>
              <a:buChar char="•"/>
            </a:pPr>
            <a:r>
              <a:rPr lang="en-GB" sz="1800" dirty="0">
                <a:solidFill>
                  <a:schemeClr val="accent5"/>
                </a:solidFill>
              </a:rPr>
              <a:t>Raised blood pressure</a:t>
            </a:r>
          </a:p>
          <a:p>
            <a:pPr lvl="1" fontAlgn="ctr">
              <a:spcBef>
                <a:spcPts val="0"/>
              </a:spcBef>
              <a:buFont typeface="Arial" panose="020B0604020202020204" pitchFamily="34" charset="0"/>
              <a:buChar char="•"/>
            </a:pPr>
            <a:endParaRPr lang="en-GB" sz="1800" dirty="0">
              <a:solidFill>
                <a:schemeClr val="accent5"/>
              </a:solidFill>
            </a:endParaRPr>
          </a:p>
          <a:p>
            <a:pPr lvl="1" fontAlgn="ctr">
              <a:spcBef>
                <a:spcPts val="0"/>
              </a:spcBef>
              <a:buFont typeface="Arial" panose="020B0604020202020204" pitchFamily="34" charset="0"/>
              <a:buChar char="•"/>
            </a:pPr>
            <a:r>
              <a:rPr lang="en-GB" sz="1800" dirty="0">
                <a:solidFill>
                  <a:schemeClr val="accent5"/>
                </a:solidFill>
              </a:rPr>
              <a:t>Raised fasting plasma glucose</a:t>
            </a:r>
          </a:p>
          <a:p>
            <a:pPr lvl="1" fontAlgn="ctr">
              <a:spcBef>
                <a:spcPts val="0"/>
              </a:spcBef>
              <a:buFont typeface="Arial" panose="020B0604020202020204" pitchFamily="34" charset="0"/>
              <a:buChar char="•"/>
            </a:pPr>
            <a:endParaRPr lang="en-GB" sz="1800" dirty="0">
              <a:solidFill>
                <a:schemeClr val="accent5"/>
              </a:solidFill>
            </a:endParaRPr>
          </a:p>
          <a:p>
            <a:pPr lvl="1" fontAlgn="ctr">
              <a:spcBef>
                <a:spcPts val="0"/>
              </a:spcBef>
              <a:buFont typeface="Arial" panose="020B0604020202020204" pitchFamily="34" charset="0"/>
              <a:buChar char="•"/>
            </a:pPr>
            <a:r>
              <a:rPr lang="en-GB" sz="1800" dirty="0">
                <a:solidFill>
                  <a:schemeClr val="accent5"/>
                </a:solidFill>
              </a:rPr>
              <a:t>Sarcopenia </a:t>
            </a:r>
          </a:p>
          <a:p>
            <a:pPr eaLnBrk="1" hangingPunct="1">
              <a:lnSpc>
                <a:spcPct val="130000"/>
              </a:lnSpc>
              <a:buFontTx/>
              <a:buNone/>
            </a:pPr>
            <a:endParaRPr lang="en-US" altLang="en-US" dirty="0">
              <a:solidFill>
                <a:schemeClr val="accent5"/>
              </a:solidFill>
            </a:endParaRPr>
          </a:p>
          <a:p>
            <a:pPr lvl="1" eaLnBrk="1" hangingPunct="1">
              <a:buFontTx/>
              <a:buNone/>
            </a:pPr>
            <a:r>
              <a:rPr lang="en-US" altLang="en-US" sz="1800" dirty="0">
                <a:solidFill>
                  <a:schemeClr val="accent5"/>
                </a:solidFill>
              </a:rPr>
              <a:t>(choose 1 answer)</a:t>
            </a:r>
          </a:p>
        </p:txBody>
      </p:sp>
      <p:sp>
        <p:nvSpPr>
          <p:cNvPr id="4" name="Rectangle 4">
            <a:extLst>
              <a:ext uri="{FF2B5EF4-FFF2-40B4-BE49-F238E27FC236}">
                <a16:creationId xmlns:a16="http://schemas.microsoft.com/office/drawing/2014/main" id="{21DF5587-BE57-4F2C-A6CC-14E26B4E0958}"/>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a:solidFill>
                  <a:schemeClr val="accent5"/>
                </a:solidFill>
              </a:rPr>
              <a:t>Pathophysiology &amp; Epidemiology Questions</a:t>
            </a:r>
            <a:endParaRPr lang="nl-NL" altLang="en-US" sz="3200" b="1" dirty="0">
              <a:solidFill>
                <a:schemeClr val="accent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984" y="394248"/>
            <a:ext cx="9598752" cy="675895"/>
          </a:xfrm>
        </p:spPr>
        <p:txBody>
          <a:bodyPr>
            <a:normAutofit/>
          </a:bodyPr>
          <a:lstStyle/>
          <a:p>
            <a:pPr algn="ctr"/>
            <a:r>
              <a:rPr lang="en-US" sz="3200" b="1" dirty="0">
                <a:solidFill>
                  <a:srgbClr val="000000"/>
                </a:solidFill>
              </a:rPr>
              <a:t>What is Testosterone Deficiency (TD)?</a:t>
            </a:r>
          </a:p>
        </p:txBody>
      </p:sp>
      <p:sp>
        <p:nvSpPr>
          <p:cNvPr id="3" name="Content Placeholder 2"/>
          <p:cNvSpPr>
            <a:spLocks noGrp="1"/>
          </p:cNvSpPr>
          <p:nvPr>
            <p:ph idx="1"/>
          </p:nvPr>
        </p:nvSpPr>
        <p:spPr>
          <a:xfrm>
            <a:off x="1014984" y="1252090"/>
            <a:ext cx="9765792" cy="4078862"/>
          </a:xfrm>
        </p:spPr>
        <p:txBody>
          <a:bodyPr>
            <a:normAutofit fontScale="40000" lnSpcReduction="20000"/>
          </a:bodyPr>
          <a:lstStyle/>
          <a:p>
            <a:pPr marL="0" indent="0" algn="ctr">
              <a:buNone/>
            </a:pPr>
            <a:endParaRPr lang="en-US" sz="3600" i="1" dirty="0">
              <a:solidFill>
                <a:srgbClr val="000000"/>
              </a:solidFill>
            </a:endParaRPr>
          </a:p>
          <a:p>
            <a:pPr>
              <a:buClrTx/>
            </a:pPr>
            <a:r>
              <a:rPr lang="en-US" sz="5000" dirty="0">
                <a:solidFill>
                  <a:srgbClr val="000000"/>
                </a:solidFill>
              </a:rPr>
              <a:t>Testosterone deficiency is a well-established and significant medical condition</a:t>
            </a:r>
          </a:p>
          <a:p>
            <a:pPr marL="0" indent="0">
              <a:buClrTx/>
              <a:buNone/>
            </a:pPr>
            <a:endParaRPr lang="en-US" sz="5000" dirty="0">
              <a:solidFill>
                <a:srgbClr val="000000"/>
              </a:solidFill>
            </a:endParaRPr>
          </a:p>
          <a:p>
            <a:pPr>
              <a:buClrTx/>
            </a:pPr>
            <a:r>
              <a:rPr lang="en-US" sz="5000" dirty="0">
                <a:solidFill>
                  <a:srgbClr val="000000"/>
                </a:solidFill>
              </a:rPr>
              <a:t>It is defined as a clinical and biochemical syndrome that can be associated with advancing age and comorbidities</a:t>
            </a:r>
          </a:p>
          <a:p>
            <a:pPr marL="0" indent="0">
              <a:buClrTx/>
              <a:buNone/>
            </a:pPr>
            <a:endParaRPr lang="en-US" sz="5000" dirty="0">
              <a:solidFill>
                <a:srgbClr val="000000"/>
              </a:solidFill>
            </a:endParaRPr>
          </a:p>
          <a:p>
            <a:pPr>
              <a:buClrTx/>
            </a:pPr>
            <a:r>
              <a:rPr lang="en-US" sz="5000" dirty="0">
                <a:solidFill>
                  <a:srgbClr val="000000"/>
                </a:solidFill>
              </a:rPr>
              <a:t>It is </a:t>
            </a:r>
            <a:r>
              <a:rPr lang="en-US" sz="5000" dirty="0" err="1">
                <a:solidFill>
                  <a:srgbClr val="000000"/>
                </a:solidFill>
              </a:rPr>
              <a:t>characterised</a:t>
            </a:r>
            <a:r>
              <a:rPr lang="en-US" sz="5000" dirty="0">
                <a:solidFill>
                  <a:srgbClr val="000000"/>
                </a:solidFill>
              </a:rPr>
              <a:t> by a deficiency in serum androgen levels and relevant signs and symptoms</a:t>
            </a:r>
          </a:p>
          <a:p>
            <a:pPr marL="0" indent="0">
              <a:buClrTx/>
              <a:buNone/>
            </a:pPr>
            <a:endParaRPr lang="en-US" sz="5000" dirty="0">
              <a:solidFill>
                <a:srgbClr val="000000"/>
              </a:solidFill>
            </a:endParaRPr>
          </a:p>
          <a:p>
            <a:pPr>
              <a:buClrTx/>
            </a:pPr>
            <a:r>
              <a:rPr lang="en-US" sz="5000" dirty="0">
                <a:solidFill>
                  <a:srgbClr val="000000"/>
                </a:solidFill>
              </a:rPr>
              <a:t>Testosterone deficiency can adversely affect multiple organ systems and result in significant decreases in quality of life, including changes in sexual function</a:t>
            </a:r>
          </a:p>
          <a:p>
            <a:pPr marL="0" indent="0" algn="ctr">
              <a:buNone/>
            </a:pPr>
            <a:br>
              <a:rPr lang="en-US" i="1" dirty="0">
                <a:solidFill>
                  <a:srgbClr val="000000"/>
                </a:solidFill>
              </a:rPr>
            </a:br>
            <a:endParaRPr lang="en-US" i="1" dirty="0">
              <a:solidFill>
                <a:srgbClr val="000000"/>
              </a:solidFill>
            </a:endParaRPr>
          </a:p>
        </p:txBody>
      </p:sp>
      <p:sp>
        <p:nvSpPr>
          <p:cNvPr id="10" name="Rectangle 9">
            <a:extLst>
              <a:ext uri="{FF2B5EF4-FFF2-40B4-BE49-F238E27FC236}">
                <a16:creationId xmlns:a16="http://schemas.microsoft.com/office/drawing/2014/main" id="{8D8EFCB0-B4BB-466D-B3F5-4440EB97543A}"/>
              </a:ext>
            </a:extLst>
          </p:cNvPr>
          <p:cNvSpPr/>
          <p:nvPr/>
        </p:nvSpPr>
        <p:spPr>
          <a:xfrm>
            <a:off x="1600096" y="5850846"/>
            <a:ext cx="9363560" cy="230832"/>
          </a:xfrm>
          <a:prstGeom prst="rect">
            <a:avLst/>
          </a:prstGeom>
        </p:spPr>
        <p:txBody>
          <a:bodyPr wrap="square">
            <a:spAutoFit/>
          </a:bodyPr>
          <a:lstStyle/>
          <a:p>
            <a:pPr algn="ctr"/>
            <a:r>
              <a:rPr lang="en-US" sz="900" dirty="0">
                <a:solidFill>
                  <a:srgbClr val="000000"/>
                </a:solidFill>
              </a:rPr>
              <a:t>1. Hackett G,  et al. British Society for Sexual Medicine Guidelines on Adult Testosterone Deficiency, With Statements for UK Practice. J Sex Med 2017;14:1504-1523</a:t>
            </a:r>
            <a:r>
              <a:rPr lang="en-US" sz="800" b="1" dirty="0">
                <a:solidFill>
                  <a:srgbClr val="000000"/>
                </a:solidFill>
                <a:latin typeface="Arial"/>
              </a:rPr>
              <a:t>. </a:t>
            </a:r>
          </a:p>
        </p:txBody>
      </p:sp>
    </p:spTree>
    <p:extLst>
      <p:ext uri="{BB962C8B-B14F-4D97-AF65-F5344CB8AC3E}">
        <p14:creationId xmlns:p14="http://schemas.microsoft.com/office/powerpoint/2010/main" val="1109068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a:extLst>
              <a:ext uri="{FF2B5EF4-FFF2-40B4-BE49-F238E27FC236}">
                <a16:creationId xmlns:a16="http://schemas.microsoft.com/office/drawing/2014/main" id="{164217B1-5BE5-445B-865A-63843C2FA5A3}"/>
              </a:ext>
            </a:extLst>
          </p:cNvPr>
          <p:cNvSpPr>
            <a:spLocks noGrp="1" noChangeArrowheads="1"/>
          </p:cNvSpPr>
          <p:nvPr>
            <p:ph type="body" idx="1"/>
          </p:nvPr>
        </p:nvSpPr>
        <p:spPr>
          <a:xfrm>
            <a:off x="486890" y="1583870"/>
            <a:ext cx="10901546" cy="4110348"/>
          </a:xfrm>
          <a:noFill/>
        </p:spPr>
        <p:txBody>
          <a:bodyPr>
            <a:normAutofit fontScale="92500" lnSpcReduction="10000"/>
          </a:bodyPr>
          <a:lstStyle/>
          <a:p>
            <a:pPr eaLnBrk="1" hangingPunct="1">
              <a:lnSpc>
                <a:spcPct val="130000"/>
              </a:lnSpc>
              <a:buFontTx/>
              <a:buNone/>
            </a:pPr>
            <a:r>
              <a:rPr lang="en-US" altLang="en-US" sz="2200" dirty="0">
                <a:solidFill>
                  <a:schemeClr val="accent5"/>
                </a:solidFill>
              </a:rPr>
              <a:t>7. Which of the following is a type of drug that can cause testosterone levels to decrease?</a:t>
            </a:r>
          </a:p>
          <a:p>
            <a:pPr marL="0" indent="0" fontAlgn="ctr">
              <a:spcBef>
                <a:spcPts val="0"/>
              </a:spcBef>
              <a:buNone/>
            </a:pPr>
            <a:r>
              <a:rPr lang="en-GB" sz="1900" dirty="0">
                <a:solidFill>
                  <a:schemeClr val="accent5"/>
                </a:solidFill>
              </a:rPr>
              <a:t> </a:t>
            </a:r>
          </a:p>
          <a:p>
            <a:pPr lvl="1" fontAlgn="ctr">
              <a:spcBef>
                <a:spcPts val="0"/>
              </a:spcBef>
              <a:buFont typeface="Arial" panose="020B0604020202020204" pitchFamily="34" charset="0"/>
              <a:buChar char="•"/>
            </a:pPr>
            <a:r>
              <a:rPr lang="en-GB" sz="1800" dirty="0">
                <a:solidFill>
                  <a:schemeClr val="accent5"/>
                </a:solidFill>
              </a:rPr>
              <a:t>Beta-Blocker</a:t>
            </a:r>
          </a:p>
          <a:p>
            <a:pPr lvl="1" fontAlgn="ctr">
              <a:spcBef>
                <a:spcPts val="0"/>
              </a:spcBef>
              <a:buFont typeface="Arial" panose="020B0604020202020204" pitchFamily="34" charset="0"/>
              <a:buChar char="•"/>
            </a:pPr>
            <a:endParaRPr lang="en-GB" sz="1800" dirty="0">
              <a:solidFill>
                <a:schemeClr val="accent5"/>
              </a:solidFill>
            </a:endParaRPr>
          </a:p>
          <a:p>
            <a:pPr lvl="1" fontAlgn="ctr">
              <a:spcBef>
                <a:spcPts val="0"/>
              </a:spcBef>
              <a:buFont typeface="Arial" panose="020B0604020202020204" pitchFamily="34" charset="0"/>
              <a:buChar char="•"/>
            </a:pPr>
            <a:r>
              <a:rPr lang="en-GB" sz="1800" dirty="0">
                <a:solidFill>
                  <a:schemeClr val="accent5"/>
                </a:solidFill>
              </a:rPr>
              <a:t>PDE5 inhibitor</a:t>
            </a:r>
          </a:p>
          <a:p>
            <a:pPr lvl="1" fontAlgn="ctr">
              <a:spcBef>
                <a:spcPts val="0"/>
              </a:spcBef>
              <a:buFont typeface="Arial" panose="020B0604020202020204" pitchFamily="34" charset="0"/>
              <a:buChar char="•"/>
            </a:pPr>
            <a:endParaRPr lang="en-GB" sz="1800" dirty="0">
              <a:solidFill>
                <a:schemeClr val="accent5"/>
              </a:solidFill>
            </a:endParaRPr>
          </a:p>
          <a:p>
            <a:pPr lvl="1" fontAlgn="ctr">
              <a:spcBef>
                <a:spcPts val="0"/>
              </a:spcBef>
              <a:buFont typeface="Arial" panose="020B0604020202020204" pitchFamily="34" charset="0"/>
              <a:buChar char="•"/>
            </a:pPr>
            <a:r>
              <a:rPr lang="en-GB" sz="1800" dirty="0">
                <a:solidFill>
                  <a:schemeClr val="accent5"/>
                </a:solidFill>
              </a:rPr>
              <a:t>Glucocorticoid</a:t>
            </a:r>
          </a:p>
          <a:p>
            <a:pPr lvl="1" fontAlgn="ctr">
              <a:spcBef>
                <a:spcPts val="0"/>
              </a:spcBef>
              <a:buFont typeface="Arial" panose="020B0604020202020204" pitchFamily="34" charset="0"/>
              <a:buChar char="•"/>
            </a:pPr>
            <a:endParaRPr lang="en-GB" sz="1800" dirty="0">
              <a:solidFill>
                <a:schemeClr val="accent5"/>
              </a:solidFill>
            </a:endParaRPr>
          </a:p>
          <a:p>
            <a:pPr lvl="1" fontAlgn="ctr">
              <a:spcBef>
                <a:spcPts val="0"/>
              </a:spcBef>
              <a:buFont typeface="Arial" panose="020B0604020202020204" pitchFamily="34" charset="0"/>
              <a:buChar char="•"/>
            </a:pPr>
            <a:r>
              <a:rPr lang="en-GB" sz="1800" dirty="0">
                <a:solidFill>
                  <a:schemeClr val="accent5"/>
                </a:solidFill>
              </a:rPr>
              <a:t>Opioid</a:t>
            </a:r>
          </a:p>
          <a:p>
            <a:pPr lvl="1" fontAlgn="ctr">
              <a:spcBef>
                <a:spcPts val="0"/>
              </a:spcBef>
              <a:buFont typeface="Arial" panose="020B0604020202020204" pitchFamily="34" charset="0"/>
              <a:buChar char="•"/>
            </a:pPr>
            <a:endParaRPr lang="en-GB" sz="1800" dirty="0">
              <a:solidFill>
                <a:schemeClr val="accent5"/>
              </a:solidFill>
            </a:endParaRPr>
          </a:p>
          <a:p>
            <a:pPr lvl="1" fontAlgn="ctr">
              <a:spcBef>
                <a:spcPts val="0"/>
              </a:spcBef>
              <a:buFont typeface="Arial" panose="020B0604020202020204" pitchFamily="34" charset="0"/>
              <a:buChar char="•"/>
            </a:pPr>
            <a:r>
              <a:rPr lang="en-GB" sz="1800" dirty="0">
                <a:solidFill>
                  <a:schemeClr val="accent5"/>
                </a:solidFill>
              </a:rPr>
              <a:t>Anti-Histamine</a:t>
            </a:r>
          </a:p>
          <a:p>
            <a:pPr marL="0" indent="0" fontAlgn="ctr">
              <a:spcBef>
                <a:spcPts val="0"/>
              </a:spcBef>
              <a:buNone/>
            </a:pPr>
            <a:endParaRPr lang="en-GB" sz="1900" dirty="0">
              <a:solidFill>
                <a:schemeClr val="accent5"/>
              </a:solidFill>
            </a:endParaRPr>
          </a:p>
          <a:p>
            <a:pPr eaLnBrk="1" hangingPunct="1">
              <a:lnSpc>
                <a:spcPct val="130000"/>
              </a:lnSpc>
              <a:buFontTx/>
              <a:buNone/>
            </a:pPr>
            <a:endParaRPr lang="en-US" altLang="en-US" dirty="0"/>
          </a:p>
          <a:p>
            <a:pPr lvl="1" eaLnBrk="1" hangingPunct="1">
              <a:buFontTx/>
              <a:buNone/>
            </a:pPr>
            <a:r>
              <a:rPr lang="en-US" altLang="en-US" sz="1800" dirty="0">
                <a:solidFill>
                  <a:schemeClr val="accent5"/>
                </a:solidFill>
              </a:rPr>
              <a:t>(choose &gt;1 answer)</a:t>
            </a:r>
          </a:p>
        </p:txBody>
      </p:sp>
      <p:sp>
        <p:nvSpPr>
          <p:cNvPr id="4" name="Rectangle 4">
            <a:extLst>
              <a:ext uri="{FF2B5EF4-FFF2-40B4-BE49-F238E27FC236}">
                <a16:creationId xmlns:a16="http://schemas.microsoft.com/office/drawing/2014/main" id="{21DF5587-BE57-4F2C-A6CC-14E26B4E0958}"/>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a:solidFill>
                  <a:schemeClr val="accent5"/>
                </a:solidFill>
              </a:rPr>
              <a:t>Pathophysiology &amp; Epidemiology Questions</a:t>
            </a:r>
            <a:endParaRPr lang="nl-NL" altLang="en-US" sz="3200" b="1" dirty="0">
              <a:solidFill>
                <a:schemeClr val="accent5"/>
              </a:solidFill>
            </a:endParaRPr>
          </a:p>
        </p:txBody>
      </p:sp>
    </p:spTree>
    <p:extLst>
      <p:ext uri="{BB962C8B-B14F-4D97-AF65-F5344CB8AC3E}">
        <p14:creationId xmlns:p14="http://schemas.microsoft.com/office/powerpoint/2010/main" val="922223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a:extLst>
              <a:ext uri="{FF2B5EF4-FFF2-40B4-BE49-F238E27FC236}">
                <a16:creationId xmlns:a16="http://schemas.microsoft.com/office/drawing/2014/main" id="{B166D31F-235E-45A4-AA67-D63190CB3CBA}"/>
              </a:ext>
            </a:extLst>
          </p:cNvPr>
          <p:cNvSpPr>
            <a:spLocks noGrp="1" noChangeArrowheads="1"/>
          </p:cNvSpPr>
          <p:nvPr>
            <p:ph type="body" idx="1"/>
          </p:nvPr>
        </p:nvSpPr>
        <p:spPr>
          <a:xfrm>
            <a:off x="595249" y="1469570"/>
            <a:ext cx="10617529" cy="3141025"/>
          </a:xfrm>
          <a:noFill/>
        </p:spPr>
        <p:txBody>
          <a:bodyPr>
            <a:noAutofit/>
          </a:bodyPr>
          <a:lstStyle/>
          <a:p>
            <a:pPr eaLnBrk="1" hangingPunct="1">
              <a:buFontTx/>
              <a:buNone/>
            </a:pPr>
            <a:r>
              <a:rPr lang="en-US" altLang="en-US" sz="2000" dirty="0">
                <a:solidFill>
                  <a:schemeClr val="accent5"/>
                </a:solidFill>
              </a:rPr>
              <a:t>8. </a:t>
            </a:r>
            <a:r>
              <a:rPr lang="en-GB" altLang="en-US" sz="2000" dirty="0">
                <a:solidFill>
                  <a:schemeClr val="accent5"/>
                </a:solidFill>
              </a:rPr>
              <a:t>Which of these medical conditions are associated with hypogonadism?</a:t>
            </a:r>
            <a:endParaRPr lang="en-US" altLang="en-US" sz="2000" dirty="0">
              <a:solidFill>
                <a:schemeClr val="accent5"/>
              </a:solidFill>
            </a:endParaRPr>
          </a:p>
          <a:p>
            <a:pPr lvl="1" eaLnBrk="1" hangingPunct="1">
              <a:lnSpc>
                <a:spcPct val="160000"/>
              </a:lnSpc>
              <a:buFontTx/>
              <a:buChar char="•"/>
            </a:pPr>
            <a:r>
              <a:rPr lang="en-GB" altLang="en-US" sz="1800" dirty="0">
                <a:solidFill>
                  <a:schemeClr val="accent5"/>
                </a:solidFill>
              </a:rPr>
              <a:t>Epispadias</a:t>
            </a:r>
          </a:p>
          <a:p>
            <a:pPr lvl="1" eaLnBrk="1" hangingPunct="1">
              <a:lnSpc>
                <a:spcPct val="160000"/>
              </a:lnSpc>
              <a:buFontTx/>
              <a:buChar char="•"/>
            </a:pPr>
            <a:r>
              <a:rPr lang="en-GB" altLang="en-US" sz="1800" dirty="0">
                <a:solidFill>
                  <a:schemeClr val="accent5"/>
                </a:solidFill>
              </a:rPr>
              <a:t>Obesity</a:t>
            </a:r>
          </a:p>
          <a:p>
            <a:pPr lvl="1" eaLnBrk="1" hangingPunct="1">
              <a:lnSpc>
                <a:spcPct val="160000"/>
              </a:lnSpc>
              <a:buFontTx/>
              <a:buChar char="•"/>
            </a:pPr>
            <a:r>
              <a:rPr lang="en-GB" altLang="en-US" sz="1800" dirty="0">
                <a:solidFill>
                  <a:schemeClr val="accent5"/>
                </a:solidFill>
              </a:rPr>
              <a:t>Type 2 Diabetes</a:t>
            </a:r>
          </a:p>
          <a:p>
            <a:pPr lvl="1" eaLnBrk="1" hangingPunct="1">
              <a:lnSpc>
                <a:spcPct val="160000"/>
              </a:lnSpc>
              <a:buFontTx/>
              <a:buChar char="•"/>
            </a:pPr>
            <a:r>
              <a:rPr lang="en-GB" altLang="en-US" sz="1800" dirty="0">
                <a:solidFill>
                  <a:schemeClr val="accent5"/>
                </a:solidFill>
              </a:rPr>
              <a:t>Erectile Dysfunction</a:t>
            </a:r>
          </a:p>
          <a:p>
            <a:pPr lvl="1" eaLnBrk="1" hangingPunct="1">
              <a:lnSpc>
                <a:spcPct val="160000"/>
              </a:lnSpc>
              <a:buFontTx/>
              <a:buChar char="•"/>
            </a:pPr>
            <a:r>
              <a:rPr lang="en-GB" altLang="en-US" sz="1800" dirty="0">
                <a:solidFill>
                  <a:schemeClr val="accent5"/>
                </a:solidFill>
              </a:rPr>
              <a:t>IBS</a:t>
            </a:r>
          </a:p>
          <a:p>
            <a:pPr lvl="1" eaLnBrk="1" hangingPunct="1"/>
            <a:endParaRPr lang="en-GB" altLang="en-US" sz="1800" dirty="0">
              <a:solidFill>
                <a:schemeClr val="accent5"/>
              </a:solidFill>
            </a:endParaRPr>
          </a:p>
          <a:p>
            <a:pPr lvl="1" eaLnBrk="1" hangingPunct="1">
              <a:buFontTx/>
              <a:buNone/>
            </a:pPr>
            <a:r>
              <a:rPr lang="en-US" altLang="en-US" sz="1800" dirty="0">
                <a:solidFill>
                  <a:schemeClr val="accent5"/>
                </a:solidFill>
              </a:rPr>
              <a:t>(choose &gt;1 answer)</a:t>
            </a:r>
          </a:p>
        </p:txBody>
      </p:sp>
      <p:sp>
        <p:nvSpPr>
          <p:cNvPr id="4" name="Rectangle 4">
            <a:extLst>
              <a:ext uri="{FF2B5EF4-FFF2-40B4-BE49-F238E27FC236}">
                <a16:creationId xmlns:a16="http://schemas.microsoft.com/office/drawing/2014/main" id="{3B22A4CF-9B93-4D8C-96A9-7FDA2E21E853}"/>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a:solidFill>
                  <a:schemeClr val="accent5"/>
                </a:solidFill>
              </a:rPr>
              <a:t>Pathophysiology &amp; Epidemiology Questions</a:t>
            </a:r>
            <a:endParaRPr lang="nl-NL" altLang="en-US" sz="3200" b="1" dirty="0">
              <a:solidFill>
                <a:schemeClr val="accent5"/>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1D4EA65F-09B5-4DA9-8CD9-B2C92F2E2EC2}"/>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a:solidFill>
                  <a:schemeClr val="accent5"/>
                </a:solidFill>
              </a:rPr>
              <a:t>Pathophysiology &amp; Epidemiology Questions</a:t>
            </a:r>
            <a:endParaRPr lang="nl-NL" altLang="en-US" sz="3200" b="1" dirty="0">
              <a:solidFill>
                <a:schemeClr val="accent5"/>
              </a:solidFill>
            </a:endParaRPr>
          </a:p>
        </p:txBody>
      </p:sp>
      <p:sp>
        <p:nvSpPr>
          <p:cNvPr id="5" name="TextBox 4">
            <a:extLst>
              <a:ext uri="{FF2B5EF4-FFF2-40B4-BE49-F238E27FC236}">
                <a16:creationId xmlns:a16="http://schemas.microsoft.com/office/drawing/2014/main" id="{8C1FC0CD-6F1B-4234-86DA-17B869B4A42C}"/>
              </a:ext>
            </a:extLst>
          </p:cNvPr>
          <p:cNvSpPr txBox="1"/>
          <p:nvPr/>
        </p:nvSpPr>
        <p:spPr>
          <a:xfrm>
            <a:off x="486889" y="1983636"/>
            <a:ext cx="10652453" cy="1538883"/>
          </a:xfrm>
          <a:prstGeom prst="rect">
            <a:avLst/>
          </a:prstGeom>
          <a:noFill/>
        </p:spPr>
        <p:txBody>
          <a:bodyPr wrap="square">
            <a:spAutoFit/>
          </a:bodyPr>
          <a:lstStyle/>
          <a:p>
            <a:pPr>
              <a:buClrTx/>
            </a:pPr>
            <a:r>
              <a:rPr lang="en-US" sz="2000" dirty="0">
                <a:solidFill>
                  <a:srgbClr val="000000"/>
                </a:solidFill>
              </a:rPr>
              <a:t>Q.9  Is the following statement True or False?</a:t>
            </a:r>
          </a:p>
          <a:p>
            <a:pPr>
              <a:buClrTx/>
            </a:pPr>
            <a:endParaRPr lang="en-US" sz="2000" dirty="0">
              <a:solidFill>
                <a:srgbClr val="000000"/>
              </a:solidFill>
            </a:endParaRPr>
          </a:p>
          <a:p>
            <a:pPr marL="285750" indent="-285750">
              <a:buClr>
                <a:schemeClr val="tx1"/>
              </a:buClr>
              <a:buFont typeface="Arial" panose="020B0604020202020204" pitchFamily="34" charset="0"/>
              <a:buChar char="•"/>
            </a:pPr>
            <a:r>
              <a:rPr lang="en-US" dirty="0">
                <a:solidFill>
                  <a:srgbClr val="000000"/>
                </a:solidFill>
              </a:rPr>
              <a:t>The American Diabetes Association (ADA) recommend that in men with diabetes and symptoms or signs of TD, such as decreased libido or ED, consider screening with a morning serum T level</a:t>
            </a:r>
          </a:p>
        </p:txBody>
      </p:sp>
    </p:spTree>
    <p:extLst>
      <p:ext uri="{BB962C8B-B14F-4D97-AF65-F5344CB8AC3E}">
        <p14:creationId xmlns:p14="http://schemas.microsoft.com/office/powerpoint/2010/main" val="3149269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1D4EA65F-09B5-4DA9-8CD9-B2C92F2E2EC2}"/>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a:solidFill>
                  <a:schemeClr val="accent5"/>
                </a:solidFill>
              </a:rPr>
              <a:t>Pathophysiology &amp; Epidemiology Questions</a:t>
            </a:r>
            <a:endParaRPr lang="nl-NL" altLang="en-US" sz="3200" b="1" dirty="0">
              <a:solidFill>
                <a:schemeClr val="accent5"/>
              </a:solidFill>
            </a:endParaRPr>
          </a:p>
        </p:txBody>
      </p:sp>
      <p:sp>
        <p:nvSpPr>
          <p:cNvPr id="6" name="Rectangle 5">
            <a:extLst>
              <a:ext uri="{FF2B5EF4-FFF2-40B4-BE49-F238E27FC236}">
                <a16:creationId xmlns:a16="http://schemas.microsoft.com/office/drawing/2014/main" id="{0C9EDED3-2A25-4873-8095-A7CF848F24D2}"/>
              </a:ext>
            </a:extLst>
          </p:cNvPr>
          <p:cNvSpPr txBox="1">
            <a:spLocks noChangeArrowheads="1"/>
          </p:cNvSpPr>
          <p:nvPr/>
        </p:nvSpPr>
        <p:spPr>
          <a:xfrm>
            <a:off x="595249" y="1469570"/>
            <a:ext cx="10398333" cy="314102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000" dirty="0">
                <a:solidFill>
                  <a:schemeClr val="accent5"/>
                </a:solidFill>
              </a:rPr>
              <a:t>10. </a:t>
            </a:r>
            <a:r>
              <a:rPr lang="en-GB" altLang="en-US" sz="2000" dirty="0">
                <a:solidFill>
                  <a:schemeClr val="accent5"/>
                </a:solidFill>
              </a:rPr>
              <a:t>True or False.  </a:t>
            </a:r>
          </a:p>
          <a:p>
            <a:pPr>
              <a:buFontTx/>
              <a:buNone/>
            </a:pPr>
            <a:endParaRPr lang="en-GB" altLang="en-US" sz="2000" dirty="0">
              <a:solidFill>
                <a:schemeClr val="accent5"/>
              </a:solidFill>
            </a:endParaRPr>
          </a:p>
          <a:p>
            <a:pPr>
              <a:buFont typeface="Arial" panose="020B0604020202020204" pitchFamily="34" charset="0"/>
              <a:buChar char="•"/>
            </a:pPr>
            <a:r>
              <a:rPr lang="en-GB" altLang="en-US" sz="2000" dirty="0">
                <a:solidFill>
                  <a:schemeClr val="accent5"/>
                </a:solidFill>
              </a:rPr>
              <a:t>The prevalence of TD increases with a decreasing number of metabolic syndrome components.</a:t>
            </a:r>
            <a:endParaRPr lang="en-GB" altLang="en-US" sz="1800" dirty="0">
              <a:solidFill>
                <a:schemeClr val="accent5"/>
              </a:solidFill>
            </a:endParaRPr>
          </a:p>
          <a:p>
            <a:pPr marL="457200" lvl="1" indent="0">
              <a:buNone/>
            </a:pPr>
            <a:endParaRPr lang="en-GB" altLang="en-US"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21E24EB1-5AB8-4179-BDCD-4C82959BFB44}"/>
              </a:ext>
            </a:extLst>
          </p:cNvPr>
          <p:cNvSpPr txBox="1">
            <a:spLocks noChangeArrowheads="1"/>
          </p:cNvSpPr>
          <p:nvPr/>
        </p:nvSpPr>
        <p:spPr>
          <a:xfrm>
            <a:off x="486890" y="213981"/>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dirty="0">
                <a:solidFill>
                  <a:schemeClr val="accent5"/>
                </a:solidFill>
              </a:rPr>
              <a:t>Pathophysiology &amp; Epidemiology Answers:</a:t>
            </a:r>
            <a:endParaRPr lang="nl-NL" altLang="en-US" sz="3200" b="1" dirty="0">
              <a:solidFill>
                <a:schemeClr val="accent5"/>
              </a:solidFill>
            </a:endParaRPr>
          </a:p>
        </p:txBody>
      </p:sp>
      <p:sp>
        <p:nvSpPr>
          <p:cNvPr id="6" name="Rectangle 5">
            <a:extLst>
              <a:ext uri="{FF2B5EF4-FFF2-40B4-BE49-F238E27FC236}">
                <a16:creationId xmlns:a16="http://schemas.microsoft.com/office/drawing/2014/main" id="{60B3F578-B628-4EA0-822C-B387B6B4A27D}"/>
              </a:ext>
            </a:extLst>
          </p:cNvPr>
          <p:cNvSpPr txBox="1">
            <a:spLocks noChangeArrowheads="1"/>
          </p:cNvSpPr>
          <p:nvPr/>
        </p:nvSpPr>
        <p:spPr>
          <a:xfrm>
            <a:off x="486890" y="966848"/>
            <a:ext cx="10970530" cy="4924303"/>
          </a:xfrm>
          <a:prstGeom prst="rect">
            <a:avLst/>
          </a:prstGeom>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363538">
              <a:lnSpc>
                <a:spcPct val="140000"/>
              </a:lnSpc>
              <a:buFont typeface="Wingdings" panose="05000000000000000000" pitchFamily="2" charset="2"/>
              <a:buNone/>
            </a:pPr>
            <a:r>
              <a:rPr lang="en-US" altLang="en-US" sz="1800" b="1" dirty="0">
                <a:solidFill>
                  <a:schemeClr val="accent5"/>
                </a:solidFill>
              </a:rPr>
              <a:t>Q1: </a:t>
            </a:r>
            <a:r>
              <a:rPr lang="en-GB" altLang="en-US" sz="1800" dirty="0">
                <a:solidFill>
                  <a:schemeClr val="accent5"/>
                </a:solidFill>
              </a:rPr>
              <a:t>Testes</a:t>
            </a:r>
            <a:r>
              <a:rPr lang="en-GB" altLang="en-US" sz="1800" b="1" dirty="0">
                <a:solidFill>
                  <a:schemeClr val="accent5"/>
                </a:solidFill>
              </a:rPr>
              <a:t> </a:t>
            </a:r>
          </a:p>
          <a:p>
            <a:pPr marL="363538" indent="-363538">
              <a:lnSpc>
                <a:spcPct val="140000"/>
              </a:lnSpc>
              <a:buFont typeface="Wingdings" panose="05000000000000000000" pitchFamily="2" charset="2"/>
              <a:buNone/>
            </a:pPr>
            <a:r>
              <a:rPr lang="en-GB" altLang="en-US" sz="1800" b="1" dirty="0">
                <a:solidFill>
                  <a:schemeClr val="accent5"/>
                </a:solidFill>
              </a:rPr>
              <a:t>Q2: </a:t>
            </a:r>
            <a:r>
              <a:rPr lang="en-GB" altLang="en-US" sz="1800" dirty="0">
                <a:solidFill>
                  <a:schemeClr val="accent5"/>
                </a:solidFill>
              </a:rPr>
              <a:t>Low testosterone; elevated FSH, LH / </a:t>
            </a:r>
            <a:r>
              <a:rPr lang="en-US" altLang="en-US" sz="1800" dirty="0">
                <a:solidFill>
                  <a:schemeClr val="accent5"/>
                </a:solidFill>
              </a:rPr>
              <a:t>Hypergonadotropic hypogonadism</a:t>
            </a:r>
            <a:endParaRPr lang="en-GB" altLang="en-US" sz="1800" dirty="0">
              <a:solidFill>
                <a:schemeClr val="accent5"/>
              </a:solidFill>
            </a:endParaRPr>
          </a:p>
          <a:p>
            <a:pPr marL="363538" indent="-363538">
              <a:lnSpc>
                <a:spcPct val="140000"/>
              </a:lnSpc>
              <a:buFont typeface="Wingdings" panose="05000000000000000000" pitchFamily="2" charset="2"/>
              <a:buNone/>
            </a:pPr>
            <a:r>
              <a:rPr lang="en-GB" altLang="en-US" sz="1800" b="1" dirty="0">
                <a:solidFill>
                  <a:schemeClr val="accent5"/>
                </a:solidFill>
              </a:rPr>
              <a:t>Q3: </a:t>
            </a:r>
            <a:r>
              <a:rPr lang="en-GB" altLang="en-US" sz="1800" dirty="0">
                <a:solidFill>
                  <a:schemeClr val="accent5"/>
                </a:solidFill>
              </a:rPr>
              <a:t>Low testosterone, FSH &amp; LH normal or low</a:t>
            </a:r>
          </a:p>
          <a:p>
            <a:pPr marL="363538" indent="-363538">
              <a:lnSpc>
                <a:spcPct val="140000"/>
              </a:lnSpc>
              <a:buFont typeface="Wingdings" panose="05000000000000000000" pitchFamily="2" charset="2"/>
              <a:buNone/>
            </a:pPr>
            <a:r>
              <a:rPr lang="en-GB" altLang="en-US" sz="1800" b="1" dirty="0">
                <a:solidFill>
                  <a:schemeClr val="accent5"/>
                </a:solidFill>
              </a:rPr>
              <a:t>Q4: </a:t>
            </a:r>
            <a:r>
              <a:rPr lang="en-GB" altLang="en-US" sz="1800" dirty="0">
                <a:solidFill>
                  <a:schemeClr val="accent5"/>
                </a:solidFill>
              </a:rPr>
              <a:t>SHBG and Albumin</a:t>
            </a:r>
          </a:p>
          <a:p>
            <a:pPr marL="363538" indent="-363538">
              <a:lnSpc>
                <a:spcPct val="140000"/>
              </a:lnSpc>
              <a:buFont typeface="Wingdings" panose="05000000000000000000" pitchFamily="2" charset="2"/>
              <a:buNone/>
            </a:pPr>
            <a:r>
              <a:rPr lang="en-GB" altLang="en-US" sz="1800" b="1" dirty="0">
                <a:solidFill>
                  <a:schemeClr val="accent5"/>
                </a:solidFill>
              </a:rPr>
              <a:t>Q5: </a:t>
            </a:r>
            <a:r>
              <a:rPr lang="en-GB" altLang="en-US" sz="1800" dirty="0">
                <a:solidFill>
                  <a:schemeClr val="accent5"/>
                </a:solidFill>
              </a:rPr>
              <a:t>Immunoassay</a:t>
            </a:r>
          </a:p>
          <a:p>
            <a:pPr marL="363538" indent="-363538">
              <a:lnSpc>
                <a:spcPct val="140000"/>
              </a:lnSpc>
              <a:buFont typeface="Wingdings" panose="05000000000000000000" pitchFamily="2" charset="2"/>
              <a:buNone/>
            </a:pPr>
            <a:r>
              <a:rPr lang="en-GB" altLang="en-US" sz="1800" b="1" dirty="0">
                <a:solidFill>
                  <a:schemeClr val="accent5"/>
                </a:solidFill>
              </a:rPr>
              <a:t>Q6: </a:t>
            </a:r>
            <a:r>
              <a:rPr lang="en-GB" altLang="en-US" sz="1800" dirty="0">
                <a:solidFill>
                  <a:schemeClr val="accent5"/>
                </a:solidFill>
              </a:rPr>
              <a:t>Sarcopenia </a:t>
            </a:r>
          </a:p>
          <a:p>
            <a:pPr marL="363538" indent="-363538">
              <a:lnSpc>
                <a:spcPct val="140000"/>
              </a:lnSpc>
              <a:buFont typeface="Wingdings" panose="05000000000000000000" pitchFamily="2" charset="2"/>
              <a:buNone/>
            </a:pPr>
            <a:r>
              <a:rPr lang="en-GB" altLang="en-US" sz="1800" b="1" dirty="0">
                <a:solidFill>
                  <a:schemeClr val="accent5"/>
                </a:solidFill>
              </a:rPr>
              <a:t>Q7: </a:t>
            </a:r>
            <a:r>
              <a:rPr lang="en-GB" altLang="en-US" sz="1800" dirty="0">
                <a:solidFill>
                  <a:schemeClr val="accent5"/>
                </a:solidFill>
              </a:rPr>
              <a:t>Glucocorticoid &amp; Opioid</a:t>
            </a:r>
          </a:p>
          <a:p>
            <a:pPr marL="363538" indent="-363538">
              <a:lnSpc>
                <a:spcPct val="140000"/>
              </a:lnSpc>
              <a:buFont typeface="Wingdings" panose="05000000000000000000" pitchFamily="2" charset="2"/>
              <a:buNone/>
            </a:pPr>
            <a:r>
              <a:rPr lang="en-GB" altLang="en-US" sz="1800" b="1" dirty="0">
                <a:solidFill>
                  <a:schemeClr val="accent5"/>
                </a:solidFill>
              </a:rPr>
              <a:t>Q8: </a:t>
            </a:r>
            <a:r>
              <a:rPr lang="en-GB" altLang="en-US" sz="1800" dirty="0">
                <a:solidFill>
                  <a:schemeClr val="accent5"/>
                </a:solidFill>
              </a:rPr>
              <a:t>Obesity, type 2 diabetes, erectile dysfunction</a:t>
            </a:r>
          </a:p>
          <a:p>
            <a:pPr marL="363538" indent="-363538">
              <a:lnSpc>
                <a:spcPct val="140000"/>
              </a:lnSpc>
              <a:buFont typeface="Wingdings" panose="05000000000000000000" pitchFamily="2" charset="2"/>
              <a:buNone/>
            </a:pPr>
            <a:r>
              <a:rPr lang="en-GB" altLang="en-US" sz="1800" b="1" dirty="0">
                <a:solidFill>
                  <a:schemeClr val="accent5"/>
                </a:solidFill>
              </a:rPr>
              <a:t>Q9: </a:t>
            </a:r>
            <a:r>
              <a:rPr lang="en-GB" altLang="en-US" sz="1800" dirty="0">
                <a:solidFill>
                  <a:schemeClr val="accent5"/>
                </a:solidFill>
              </a:rPr>
              <a:t>True</a:t>
            </a:r>
          </a:p>
          <a:p>
            <a:pPr marL="363538" indent="-363538">
              <a:lnSpc>
                <a:spcPct val="140000"/>
              </a:lnSpc>
              <a:buFont typeface="Wingdings" panose="05000000000000000000" pitchFamily="2" charset="2"/>
              <a:buNone/>
            </a:pPr>
            <a:r>
              <a:rPr lang="en-GB" altLang="en-US" sz="1800" b="1" dirty="0">
                <a:solidFill>
                  <a:schemeClr val="accent5"/>
                </a:solidFill>
              </a:rPr>
              <a:t>Q10: </a:t>
            </a:r>
            <a:r>
              <a:rPr lang="en-GB" altLang="en-US" sz="1800" dirty="0">
                <a:solidFill>
                  <a:schemeClr val="accent5"/>
                </a:solidFill>
              </a:rPr>
              <a:t>False</a:t>
            </a:r>
          </a:p>
          <a:p>
            <a:pPr marL="363538" indent="-363538">
              <a:lnSpc>
                <a:spcPct val="140000"/>
              </a:lnSpc>
              <a:buFont typeface="Wingdings" panose="05000000000000000000" pitchFamily="2" charset="2"/>
              <a:buNone/>
            </a:pPr>
            <a:endParaRPr lang="en-GB" altLang="en-US" sz="1800" dirty="0"/>
          </a:p>
          <a:p>
            <a:pPr marL="363538" indent="-363538">
              <a:lnSpc>
                <a:spcPct val="140000"/>
              </a:lnSpc>
              <a:buFont typeface="Wingdings" panose="05000000000000000000" pitchFamily="2" charset="2"/>
              <a:buNone/>
            </a:pPr>
            <a:endParaRPr lang="en-GB" altLang="en-US" sz="1800" dirty="0"/>
          </a:p>
          <a:p>
            <a:pPr marL="363538" indent="-363538">
              <a:lnSpc>
                <a:spcPct val="140000"/>
              </a:lnSpc>
              <a:buFont typeface="Wingdings" panose="05000000000000000000" pitchFamily="2" charset="2"/>
              <a:buNone/>
            </a:pPr>
            <a:endParaRPr lang="en-GB" alt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705" y="134863"/>
            <a:ext cx="10635342" cy="890633"/>
          </a:xfrm>
        </p:spPr>
        <p:txBody>
          <a:bodyPr>
            <a:normAutofit/>
          </a:bodyPr>
          <a:lstStyle/>
          <a:p>
            <a:pPr algn="ctr"/>
            <a:r>
              <a:rPr lang="en-GB" dirty="0">
                <a:solidFill>
                  <a:schemeClr val="accent5"/>
                </a:solidFill>
              </a:rPr>
              <a:t>Classification of TD</a:t>
            </a:r>
            <a:r>
              <a:rPr lang="en-GB" baseline="30000" dirty="0">
                <a:solidFill>
                  <a:schemeClr val="accent5"/>
                </a:solidFill>
              </a:rPr>
              <a:t>1,2</a:t>
            </a:r>
            <a:endParaRPr lang="en-GB" dirty="0">
              <a:solidFill>
                <a:schemeClr val="accent5"/>
              </a:solidFill>
            </a:endParaRPr>
          </a:p>
        </p:txBody>
      </p:sp>
      <p:sp>
        <p:nvSpPr>
          <p:cNvPr id="6" name="Rectangle 5"/>
          <p:cNvSpPr/>
          <p:nvPr/>
        </p:nvSpPr>
        <p:spPr>
          <a:xfrm>
            <a:off x="5843122" y="1562621"/>
            <a:ext cx="3233769" cy="784003"/>
          </a:xfrm>
          <a:prstGeom prst="rect">
            <a:avLst/>
          </a:prstGeom>
          <a:solidFill>
            <a:srgbClr val="95D6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ysClr val="windowText" lastClr="000000"/>
                </a:solidFill>
              </a:rPr>
              <a:t>Primary TD</a:t>
            </a:r>
          </a:p>
          <a:p>
            <a:pPr algn="ctr"/>
            <a:r>
              <a:rPr lang="en-US" sz="1100" b="1" dirty="0">
                <a:solidFill>
                  <a:sysClr val="windowText" lastClr="000000"/>
                </a:solidFill>
              </a:rPr>
              <a:t>Testicular damage</a:t>
            </a:r>
          </a:p>
        </p:txBody>
      </p:sp>
      <p:sp>
        <p:nvSpPr>
          <p:cNvPr id="7" name="TextBox 6"/>
          <p:cNvSpPr txBox="1"/>
          <p:nvPr/>
        </p:nvSpPr>
        <p:spPr>
          <a:xfrm>
            <a:off x="5834625" y="2436665"/>
            <a:ext cx="3233771" cy="1169551"/>
          </a:xfrm>
          <a:prstGeom prst="rect">
            <a:avLst/>
          </a:prstGeom>
          <a:solidFill>
            <a:srgbClr val="F0C945"/>
          </a:solidFill>
        </p:spPr>
        <p:txBody>
          <a:bodyPr wrap="square" rtlCol="0">
            <a:spAutoFit/>
          </a:bodyPr>
          <a:lstStyle/>
          <a:p>
            <a:pPr algn="ctr"/>
            <a:endParaRPr lang="en-US" sz="1400" b="1" dirty="0">
              <a:solidFill>
                <a:sysClr val="windowText" lastClr="000000"/>
              </a:solidFill>
              <a:latin typeface="Arial"/>
            </a:endParaRPr>
          </a:p>
          <a:p>
            <a:pPr algn="ctr"/>
            <a:r>
              <a:rPr lang="en-US" sz="1400" b="1" dirty="0">
                <a:solidFill>
                  <a:sysClr val="windowText" lastClr="000000"/>
                </a:solidFill>
              </a:rPr>
              <a:t>Functional TD</a:t>
            </a:r>
          </a:p>
          <a:p>
            <a:pPr algn="ctr"/>
            <a:r>
              <a:rPr lang="en-US" sz="1100" b="1" dirty="0">
                <a:solidFill>
                  <a:sysClr val="windowText" lastClr="000000"/>
                </a:solidFill>
              </a:rPr>
              <a:t>Caused by morbidities influencing Leydig Cell function and hypothalamic/pituitary response</a:t>
            </a:r>
            <a:endParaRPr lang="en-US" sz="700" b="1" dirty="0">
              <a:solidFill>
                <a:sysClr val="windowText" lastClr="000000"/>
              </a:solidFill>
            </a:endParaRPr>
          </a:p>
          <a:p>
            <a:pPr algn="ctr"/>
            <a:endParaRPr lang="en-US" sz="900" b="1" dirty="0">
              <a:solidFill>
                <a:sysClr val="windowText" lastClr="000000"/>
              </a:solidFill>
              <a:latin typeface="Arial"/>
            </a:endParaRPr>
          </a:p>
        </p:txBody>
      </p:sp>
      <p:sp>
        <p:nvSpPr>
          <p:cNvPr id="9" name="Rectangle 8"/>
          <p:cNvSpPr/>
          <p:nvPr/>
        </p:nvSpPr>
        <p:spPr>
          <a:xfrm>
            <a:off x="5843119" y="3700415"/>
            <a:ext cx="3233770" cy="785670"/>
          </a:xfrm>
          <a:prstGeom prst="rect">
            <a:avLst/>
          </a:prstGeom>
          <a:solidFill>
            <a:srgbClr val="95D6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ysClr val="windowText" lastClr="000000"/>
                </a:solidFill>
              </a:rPr>
              <a:t>Secondary TD </a:t>
            </a:r>
          </a:p>
          <a:p>
            <a:pPr algn="ctr"/>
            <a:r>
              <a:rPr lang="en-US" sz="1100" b="1" dirty="0">
                <a:solidFill>
                  <a:sysClr val="windowText" lastClr="000000"/>
                </a:solidFill>
              </a:rPr>
              <a:t>Hypothalamic/pituitary damage</a:t>
            </a:r>
          </a:p>
        </p:txBody>
      </p:sp>
      <p:cxnSp>
        <p:nvCxnSpPr>
          <p:cNvPr id="18" name="Straight Connector 17"/>
          <p:cNvCxnSpPr>
            <a:cxnSpLocks/>
          </p:cNvCxnSpPr>
          <p:nvPr/>
        </p:nvCxnSpPr>
        <p:spPr>
          <a:xfrm>
            <a:off x="9053606" y="1954621"/>
            <a:ext cx="856235" cy="0"/>
          </a:xfrm>
          <a:prstGeom prst="line">
            <a:avLst/>
          </a:prstGeom>
          <a:ln>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cxnSpLocks/>
          </p:cNvCxnSpPr>
          <p:nvPr/>
        </p:nvCxnSpPr>
        <p:spPr>
          <a:xfrm flipH="1" flipV="1">
            <a:off x="9909839" y="1963089"/>
            <a:ext cx="2" cy="2137795"/>
          </a:xfrm>
          <a:prstGeom prst="line">
            <a:avLst/>
          </a:prstGeom>
          <a:ln>
            <a:solidFill>
              <a:srgbClr val="92D05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V="1">
            <a:off x="8867339" y="4100689"/>
            <a:ext cx="1042501" cy="1"/>
          </a:xfrm>
          <a:prstGeom prst="line">
            <a:avLst/>
          </a:prstGeom>
          <a:ln>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94705" y="2663688"/>
            <a:ext cx="1282011" cy="719666"/>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2000">
                <a:solidFill>
                  <a:srgbClr val="00A8E1"/>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200" dirty="0">
                <a:solidFill>
                  <a:sysClr val="windowText" lastClr="000000"/>
                </a:solidFill>
                <a:latin typeface="+mn-lt"/>
              </a:rPr>
              <a:t>Testosterone</a:t>
            </a:r>
            <a:r>
              <a:rPr lang="en-GB" sz="1200" dirty="0">
                <a:solidFill>
                  <a:sysClr val="windowText" lastClr="000000"/>
                </a:solidFill>
              </a:rPr>
              <a:t> </a:t>
            </a:r>
          </a:p>
          <a:p>
            <a:r>
              <a:rPr lang="en-GB" sz="2400" dirty="0">
                <a:solidFill>
                  <a:sysClr val="windowText" lastClr="000000"/>
                </a:solidFill>
              </a:rPr>
              <a:t>↓</a:t>
            </a:r>
            <a:r>
              <a:rPr lang="en-GB" sz="1600" dirty="0">
                <a:solidFill>
                  <a:sysClr val="windowText" lastClr="000000"/>
                </a:solidFill>
              </a:rPr>
              <a:t> </a:t>
            </a:r>
          </a:p>
        </p:txBody>
      </p:sp>
      <p:sp>
        <p:nvSpPr>
          <p:cNvPr id="26" name="TextBox 25"/>
          <p:cNvSpPr txBox="1"/>
          <p:nvPr/>
        </p:nvSpPr>
        <p:spPr>
          <a:xfrm>
            <a:off x="3549498" y="1762201"/>
            <a:ext cx="638594" cy="400110"/>
          </a:xfrm>
          <a:prstGeom prst="rect">
            <a:avLst/>
          </a:prstGeom>
          <a:solidFill>
            <a:srgbClr val="FF64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100">
                <a:solidFill>
                  <a:schemeClr val="bg1"/>
                </a:solidFill>
                <a:latin typeface="Arial"/>
              </a:defRPr>
            </a:lvl1pPr>
          </a:lstStyle>
          <a:p>
            <a:r>
              <a:rPr lang="en-GB" sz="2000" dirty="0">
                <a:solidFill>
                  <a:sysClr val="windowText" lastClr="000000"/>
                </a:solidFill>
              </a:rPr>
              <a:t>↑</a:t>
            </a:r>
          </a:p>
        </p:txBody>
      </p:sp>
      <p:sp>
        <p:nvSpPr>
          <p:cNvPr id="27" name="TextBox 26"/>
          <p:cNvSpPr txBox="1"/>
          <p:nvPr/>
        </p:nvSpPr>
        <p:spPr>
          <a:xfrm>
            <a:off x="3549498" y="2831098"/>
            <a:ext cx="638594" cy="400110"/>
          </a:xfrm>
          <a:prstGeom prst="rect">
            <a:avLst/>
          </a:prstGeom>
          <a:solidFill>
            <a:srgbClr val="FF64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100">
                <a:solidFill>
                  <a:schemeClr val="bg1"/>
                </a:solidFill>
                <a:latin typeface="Arial"/>
              </a:defRPr>
            </a:lvl1pPr>
          </a:lstStyle>
          <a:p>
            <a:r>
              <a:rPr lang="en-GB" sz="2000" dirty="0">
                <a:solidFill>
                  <a:sysClr val="windowText" lastClr="000000"/>
                </a:solidFill>
              </a:rPr>
              <a:t>→</a:t>
            </a:r>
          </a:p>
        </p:txBody>
      </p:sp>
      <p:sp>
        <p:nvSpPr>
          <p:cNvPr id="28" name="TextBox 27"/>
          <p:cNvSpPr txBox="1"/>
          <p:nvPr/>
        </p:nvSpPr>
        <p:spPr>
          <a:xfrm>
            <a:off x="3549497" y="3889049"/>
            <a:ext cx="638594" cy="400110"/>
          </a:xfrm>
          <a:prstGeom prst="rect">
            <a:avLst/>
          </a:prstGeom>
          <a:solidFill>
            <a:srgbClr val="FF64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1100">
                <a:solidFill>
                  <a:schemeClr val="bg1"/>
                </a:solidFill>
                <a:latin typeface="Arial"/>
              </a:defRPr>
            </a:lvl1pPr>
          </a:lstStyle>
          <a:p>
            <a:r>
              <a:rPr lang="en-GB" sz="2000" dirty="0">
                <a:solidFill>
                  <a:sysClr val="windowText" lastClr="000000"/>
                </a:solidFill>
              </a:rPr>
              <a:t>↓</a:t>
            </a:r>
          </a:p>
        </p:txBody>
      </p:sp>
      <p:cxnSp>
        <p:nvCxnSpPr>
          <p:cNvPr id="30" name="Straight Arrow Connector 29"/>
          <p:cNvCxnSpPr>
            <a:cxnSpLocks/>
            <a:stCxn id="24" idx="3"/>
            <a:endCxn id="51" idx="1"/>
          </p:cNvCxnSpPr>
          <p:nvPr/>
        </p:nvCxnSpPr>
        <p:spPr>
          <a:xfrm>
            <a:off x="1976716" y="3023521"/>
            <a:ext cx="459659" cy="3816"/>
          </a:xfrm>
          <a:prstGeom prst="straightConnector1">
            <a:avLst/>
          </a:prstGeom>
          <a:ln w="9525">
            <a:solidFill>
              <a:schemeClr val="bg1">
                <a:lumMod val="65000"/>
              </a:schemeClr>
            </a:solidFill>
            <a:prstDash val="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27" idx="1"/>
          </p:cNvCxnSpPr>
          <p:nvPr/>
        </p:nvCxnSpPr>
        <p:spPr>
          <a:xfrm>
            <a:off x="3230202" y="3031153"/>
            <a:ext cx="319296" cy="0"/>
          </a:xfrm>
          <a:prstGeom prst="straightConnector1">
            <a:avLst/>
          </a:prstGeom>
          <a:ln w="9525">
            <a:solidFill>
              <a:schemeClr val="bg1">
                <a:lumMod val="65000"/>
              </a:schemeClr>
            </a:solidFill>
            <a:prstDash val="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cxnSpLocks/>
            <a:stCxn id="27" idx="3"/>
            <a:endCxn id="7" idx="1"/>
          </p:cNvCxnSpPr>
          <p:nvPr/>
        </p:nvCxnSpPr>
        <p:spPr>
          <a:xfrm flipV="1">
            <a:off x="4188092" y="3021441"/>
            <a:ext cx="1646533" cy="9712"/>
          </a:xfrm>
          <a:prstGeom prst="straightConnector1">
            <a:avLst/>
          </a:prstGeom>
          <a:ln w="9525">
            <a:solidFill>
              <a:schemeClr val="bg1">
                <a:lumMod val="65000"/>
              </a:schemeClr>
            </a:solidFill>
            <a:prstDash val="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cxnSpLocks/>
            <a:stCxn id="26" idx="3"/>
            <a:endCxn id="6" idx="1"/>
          </p:cNvCxnSpPr>
          <p:nvPr/>
        </p:nvCxnSpPr>
        <p:spPr>
          <a:xfrm flipV="1">
            <a:off x="4188092" y="1954623"/>
            <a:ext cx="1655030" cy="7633"/>
          </a:xfrm>
          <a:prstGeom prst="straightConnector1">
            <a:avLst/>
          </a:prstGeom>
          <a:ln w="9525">
            <a:solidFill>
              <a:schemeClr val="bg1">
                <a:lumMod val="65000"/>
              </a:schemeClr>
            </a:solidFill>
            <a:prstDash val="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cxnSpLocks/>
            <a:stCxn id="28" idx="3"/>
            <a:endCxn id="9" idx="1"/>
          </p:cNvCxnSpPr>
          <p:nvPr/>
        </p:nvCxnSpPr>
        <p:spPr>
          <a:xfrm>
            <a:off x="4188091" y="4089104"/>
            <a:ext cx="1655028" cy="4146"/>
          </a:xfrm>
          <a:prstGeom prst="straightConnector1">
            <a:avLst/>
          </a:prstGeom>
          <a:ln w="9525">
            <a:solidFill>
              <a:schemeClr val="bg1">
                <a:lumMod val="65000"/>
              </a:schemeClr>
            </a:solidFill>
            <a:prstDash val="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2910905" y="1962256"/>
            <a:ext cx="638592" cy="0"/>
          </a:xfrm>
          <a:prstGeom prst="straightConnector1">
            <a:avLst/>
          </a:prstGeom>
          <a:ln w="9525">
            <a:solidFill>
              <a:schemeClr val="bg1">
                <a:lumMod val="65000"/>
              </a:schemeClr>
            </a:solidFill>
            <a:prstDash val="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2910905" y="4089103"/>
            <a:ext cx="638592" cy="0"/>
          </a:xfrm>
          <a:prstGeom prst="straightConnector1">
            <a:avLst/>
          </a:prstGeom>
          <a:ln w="9525">
            <a:solidFill>
              <a:schemeClr val="bg1">
                <a:lumMod val="65000"/>
              </a:schemeClr>
            </a:solidFill>
            <a:prstDash val="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2910905" y="1973206"/>
            <a:ext cx="0" cy="2126847"/>
          </a:xfrm>
          <a:prstGeom prst="line">
            <a:avLst/>
          </a:prstGeom>
          <a:ln w="9525">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2436375" y="2671320"/>
            <a:ext cx="876719" cy="712034"/>
          </a:xfrm>
          <a:prstGeom prst="rect">
            <a:avLst/>
          </a:prstGeom>
          <a:solidFill>
            <a:srgbClr val="FF64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sz="2000">
                <a:solidFill>
                  <a:srgbClr val="00A8E1"/>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100" dirty="0">
                <a:solidFill>
                  <a:sysClr val="windowText" lastClr="000000"/>
                </a:solidFill>
                <a:latin typeface="+mn-lt"/>
              </a:rPr>
              <a:t>LH/FSH</a:t>
            </a:r>
          </a:p>
        </p:txBody>
      </p:sp>
      <p:sp>
        <p:nvSpPr>
          <p:cNvPr id="60" name="Rectangle 59"/>
          <p:cNvSpPr/>
          <p:nvPr/>
        </p:nvSpPr>
        <p:spPr>
          <a:xfrm>
            <a:off x="9343169" y="2672152"/>
            <a:ext cx="1133343" cy="712035"/>
          </a:xfrm>
          <a:prstGeom prst="rect">
            <a:avLst/>
          </a:prstGeom>
          <a:solidFill>
            <a:srgbClr val="95D6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ysClr val="windowText" lastClr="000000"/>
                </a:solidFill>
              </a:rPr>
              <a:t>Classical</a:t>
            </a:r>
          </a:p>
          <a:p>
            <a:pPr algn="ctr"/>
            <a:r>
              <a:rPr lang="en-US" sz="1050" b="1" dirty="0">
                <a:solidFill>
                  <a:sysClr val="windowText" lastClr="000000"/>
                </a:solidFill>
              </a:rPr>
              <a:t>TD</a:t>
            </a:r>
            <a:endParaRPr lang="en-US" sz="900" b="1" dirty="0">
              <a:solidFill>
                <a:sysClr val="windowText" lastClr="000000"/>
              </a:solidFill>
            </a:endParaRPr>
          </a:p>
        </p:txBody>
      </p:sp>
      <p:sp>
        <p:nvSpPr>
          <p:cNvPr id="67" name="Rectangle 66"/>
          <p:cNvSpPr/>
          <p:nvPr/>
        </p:nvSpPr>
        <p:spPr>
          <a:xfrm>
            <a:off x="1630013" y="5934485"/>
            <a:ext cx="10009535" cy="338554"/>
          </a:xfrm>
          <a:prstGeom prst="rect">
            <a:avLst/>
          </a:prstGeom>
        </p:spPr>
        <p:txBody>
          <a:bodyPr wrap="square">
            <a:spAutoFit/>
          </a:bodyPr>
          <a:lstStyle/>
          <a:p>
            <a:pPr marL="228600" indent="-228600">
              <a:buAutoNum type="arabicPeriod"/>
            </a:pPr>
            <a:r>
              <a:rPr lang="en-GB" sz="800" dirty="0" err="1">
                <a:solidFill>
                  <a:schemeClr val="accent5"/>
                </a:solidFill>
              </a:rPr>
              <a:t>Dohle</a:t>
            </a:r>
            <a:r>
              <a:rPr lang="en-GB" sz="800" dirty="0">
                <a:solidFill>
                  <a:schemeClr val="accent5"/>
                </a:solidFill>
              </a:rPr>
              <a:t> GR </a:t>
            </a:r>
            <a:r>
              <a:rPr lang="en-GB" sz="800" i="1" dirty="0">
                <a:solidFill>
                  <a:schemeClr val="accent5"/>
                </a:solidFill>
              </a:rPr>
              <a:t>et al. </a:t>
            </a:r>
            <a:r>
              <a:rPr lang="en-GB" sz="800" dirty="0">
                <a:solidFill>
                  <a:schemeClr val="accent5"/>
                </a:solidFill>
              </a:rPr>
              <a:t>Guidelines of Male Hypogonadism. European Association of Urology 2018. Available at: https://uroweb.org/guideline/male-hypogonadism/#4 Accessed Sept 2020</a:t>
            </a:r>
          </a:p>
          <a:p>
            <a:pPr marL="228600" indent="-228600">
              <a:buAutoNum type="arabicPeriod"/>
            </a:pPr>
            <a:r>
              <a:rPr lang="en-GB" sz="800" dirty="0">
                <a:solidFill>
                  <a:schemeClr val="accent5"/>
                </a:solidFill>
              </a:rPr>
              <a:t>Bhasin </a:t>
            </a:r>
            <a:r>
              <a:rPr lang="en-GB" sz="800" i="1" dirty="0">
                <a:solidFill>
                  <a:schemeClr val="accent5"/>
                </a:solidFill>
              </a:rPr>
              <a:t>et al.</a:t>
            </a:r>
            <a:r>
              <a:rPr lang="en-GB" sz="800" dirty="0">
                <a:solidFill>
                  <a:schemeClr val="accent5"/>
                </a:solidFill>
              </a:rPr>
              <a:t> Testosterone Therapy in Men With Hypogonadism: An Endocrine Society Clinical Practice Guideline. </a:t>
            </a:r>
            <a:r>
              <a:rPr lang="en-GB" sz="800" i="1" dirty="0">
                <a:solidFill>
                  <a:schemeClr val="accent5"/>
                </a:solidFill>
              </a:rPr>
              <a:t>J Clin Endocrinol Metab.</a:t>
            </a:r>
            <a:r>
              <a:rPr lang="en-GB" sz="800" dirty="0">
                <a:solidFill>
                  <a:schemeClr val="accent5"/>
                </a:solidFill>
              </a:rPr>
              <a:t> 2018;103(5):1715-1744.</a:t>
            </a:r>
          </a:p>
        </p:txBody>
      </p:sp>
      <p:sp>
        <p:nvSpPr>
          <p:cNvPr id="3" name="TextBox 2"/>
          <p:cNvSpPr txBox="1"/>
          <p:nvPr/>
        </p:nvSpPr>
        <p:spPr>
          <a:xfrm>
            <a:off x="4527906" y="3028950"/>
            <a:ext cx="184731" cy="369332"/>
          </a:xfrm>
          <a:prstGeom prst="rect">
            <a:avLst/>
          </a:prstGeom>
          <a:noFill/>
        </p:spPr>
        <p:txBody>
          <a:bodyPr wrap="none" rtlCol="0">
            <a:spAutoFit/>
          </a:bodyPr>
          <a:lstStyle/>
          <a:p>
            <a:endParaRPr lang="en-GB" dirty="0">
              <a:solidFill>
                <a:sysClr val="windowText" lastClr="000000"/>
              </a:solidFill>
            </a:endParaRPr>
          </a:p>
        </p:txBody>
      </p:sp>
      <p:sp>
        <p:nvSpPr>
          <p:cNvPr id="4" name="TextBox 3"/>
          <p:cNvSpPr txBox="1"/>
          <p:nvPr/>
        </p:nvSpPr>
        <p:spPr>
          <a:xfrm>
            <a:off x="3246668" y="2131147"/>
            <a:ext cx="1548822" cy="261610"/>
          </a:xfrm>
          <a:prstGeom prst="rect">
            <a:avLst/>
          </a:prstGeom>
          <a:noFill/>
        </p:spPr>
        <p:txBody>
          <a:bodyPr wrap="none" rtlCol="0">
            <a:spAutoFit/>
          </a:bodyPr>
          <a:lstStyle/>
          <a:p>
            <a:r>
              <a:rPr lang="en-GB" sz="1100" dirty="0">
                <a:solidFill>
                  <a:sysClr val="windowText" lastClr="000000"/>
                </a:solidFill>
              </a:rPr>
              <a:t>Hypergonadotropic</a:t>
            </a:r>
            <a:endParaRPr lang="en-GB" sz="1050" dirty="0">
              <a:solidFill>
                <a:sysClr val="windowText" lastClr="000000"/>
              </a:solidFill>
            </a:endParaRPr>
          </a:p>
        </p:txBody>
      </p:sp>
      <p:sp>
        <p:nvSpPr>
          <p:cNvPr id="8" name="TextBox 7"/>
          <p:cNvSpPr txBox="1"/>
          <p:nvPr/>
        </p:nvSpPr>
        <p:spPr>
          <a:xfrm>
            <a:off x="3192171" y="3193872"/>
            <a:ext cx="1655023" cy="430887"/>
          </a:xfrm>
          <a:prstGeom prst="rect">
            <a:avLst/>
          </a:prstGeom>
          <a:noFill/>
        </p:spPr>
        <p:txBody>
          <a:bodyPr wrap="square" rtlCol="0">
            <a:spAutoFit/>
          </a:bodyPr>
          <a:lstStyle/>
          <a:p>
            <a:pPr algn="ctr"/>
            <a:r>
              <a:rPr lang="en-GB" sz="1100" dirty="0">
                <a:solidFill>
                  <a:sysClr val="windowText" lastClr="000000"/>
                </a:solidFill>
              </a:rPr>
              <a:t>Low normogonadotropic</a:t>
            </a:r>
          </a:p>
        </p:txBody>
      </p:sp>
      <p:sp>
        <p:nvSpPr>
          <p:cNvPr id="10" name="TextBox 9"/>
          <p:cNvSpPr txBox="1"/>
          <p:nvPr/>
        </p:nvSpPr>
        <p:spPr>
          <a:xfrm>
            <a:off x="3260258" y="4318139"/>
            <a:ext cx="1499128" cy="261610"/>
          </a:xfrm>
          <a:prstGeom prst="rect">
            <a:avLst/>
          </a:prstGeom>
          <a:noFill/>
        </p:spPr>
        <p:txBody>
          <a:bodyPr wrap="none" rtlCol="0">
            <a:spAutoFit/>
          </a:bodyPr>
          <a:lstStyle/>
          <a:p>
            <a:r>
              <a:rPr lang="en-GB" sz="1100" dirty="0">
                <a:solidFill>
                  <a:sysClr val="windowText" lastClr="000000"/>
                </a:solidFill>
              </a:rPr>
              <a:t>Hypogonadotropic</a:t>
            </a:r>
            <a:endParaRPr lang="en-GB" dirty="0">
              <a:solidFill>
                <a:sysClr val="windowText" lastClr="000000"/>
              </a:solidFill>
            </a:endParaRPr>
          </a:p>
        </p:txBody>
      </p:sp>
      <p:sp>
        <p:nvSpPr>
          <p:cNvPr id="29" name="TextBox 28"/>
          <p:cNvSpPr txBox="1"/>
          <p:nvPr/>
        </p:nvSpPr>
        <p:spPr>
          <a:xfrm>
            <a:off x="2187383" y="5067894"/>
            <a:ext cx="4001416" cy="253916"/>
          </a:xfrm>
          <a:prstGeom prst="rect">
            <a:avLst/>
          </a:prstGeom>
          <a:noFill/>
        </p:spPr>
        <p:txBody>
          <a:bodyPr wrap="none" rtlCol="0">
            <a:spAutoFit/>
          </a:bodyPr>
          <a:lstStyle/>
          <a:p>
            <a:r>
              <a:rPr lang="en-GB" sz="1050" b="1" dirty="0">
                <a:solidFill>
                  <a:schemeClr val="accent5"/>
                </a:solidFill>
              </a:rPr>
              <a:t>LH: luteinizing hormone, </a:t>
            </a:r>
            <a:r>
              <a:rPr lang="en-US" sz="1050" b="1" dirty="0">
                <a:solidFill>
                  <a:schemeClr val="accent5"/>
                </a:solidFill>
              </a:rPr>
              <a:t>FSH: </a:t>
            </a:r>
            <a:r>
              <a:rPr lang="en-GB" sz="1050" b="1" dirty="0">
                <a:solidFill>
                  <a:schemeClr val="accent5"/>
                </a:solidFill>
              </a:rPr>
              <a:t>follicle-stimulating hormone</a:t>
            </a:r>
            <a:r>
              <a:rPr lang="en-US" sz="1050" b="1" dirty="0">
                <a:solidFill>
                  <a:schemeClr val="accent5"/>
                </a:solidFill>
              </a:rPr>
              <a:t> </a:t>
            </a:r>
          </a:p>
        </p:txBody>
      </p:sp>
    </p:spTree>
    <p:extLst>
      <p:ext uri="{BB962C8B-B14F-4D97-AF65-F5344CB8AC3E}">
        <p14:creationId xmlns:p14="http://schemas.microsoft.com/office/powerpoint/2010/main" val="1205399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a:extLst>
              <a:ext uri="{FF2B5EF4-FFF2-40B4-BE49-F238E27FC236}">
                <a16:creationId xmlns:a16="http://schemas.microsoft.com/office/drawing/2014/main" id="{0C279784-FD95-439D-89C8-C3B90CAACA95}"/>
              </a:ext>
            </a:extLst>
          </p:cNvPr>
          <p:cNvSpPr>
            <a:spLocks noGrp="1" noChangeArrowheads="1"/>
          </p:cNvSpPr>
          <p:nvPr>
            <p:ph type="title"/>
          </p:nvPr>
        </p:nvSpPr>
        <p:spPr>
          <a:xfrm>
            <a:off x="382981" y="483651"/>
            <a:ext cx="10652454" cy="620754"/>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solidFill>
                  <a:schemeClr val="accent5"/>
                </a:solidFill>
              </a:rPr>
              <a:t>Clinical Features of Hypogonadism</a:t>
            </a:r>
          </a:p>
        </p:txBody>
      </p:sp>
      <p:sp>
        <p:nvSpPr>
          <p:cNvPr id="19461" name="Rectangle 5">
            <a:extLst>
              <a:ext uri="{FF2B5EF4-FFF2-40B4-BE49-F238E27FC236}">
                <a16:creationId xmlns:a16="http://schemas.microsoft.com/office/drawing/2014/main" id="{6872D101-E8DF-45FD-8DD3-42BC8C151CBF}"/>
              </a:ext>
            </a:extLst>
          </p:cNvPr>
          <p:cNvSpPr>
            <a:spLocks noGrp="1" noChangeArrowheads="1"/>
          </p:cNvSpPr>
          <p:nvPr>
            <p:ph type="body" idx="1"/>
          </p:nvPr>
        </p:nvSpPr>
        <p:spPr>
          <a:xfrm>
            <a:off x="382982" y="1666997"/>
            <a:ext cx="10506692" cy="3141025"/>
          </a:xfrm>
          <a:noFill/>
          <a:ln/>
        </p:spPr>
        <p:txBody>
          <a:bodyPr/>
          <a:lstStyle/>
          <a:p>
            <a:endParaRPr lang="en-US" altLang="en-US" dirty="0">
              <a:latin typeface="Verdana" panose="020B0604030504040204" pitchFamily="34" charset="0"/>
            </a:endParaRPr>
          </a:p>
          <a:p>
            <a:pPr lvl="1">
              <a:buFontTx/>
              <a:buChar char="•"/>
            </a:pPr>
            <a:r>
              <a:rPr lang="en-US" altLang="en-US" dirty="0"/>
              <a:t>Depends upon whether the impairment involves only </a:t>
            </a:r>
            <a:r>
              <a:rPr lang="en-US" altLang="en-US" u="sng" dirty="0"/>
              <a:t>spermatogenesis</a:t>
            </a:r>
            <a:r>
              <a:rPr lang="en-US" altLang="en-US" dirty="0"/>
              <a:t> or if </a:t>
            </a:r>
            <a:r>
              <a:rPr lang="en-US" altLang="en-US" u="sng" dirty="0"/>
              <a:t>testosterone secretion</a:t>
            </a:r>
            <a:r>
              <a:rPr lang="en-US" altLang="en-US" dirty="0"/>
              <a:t> is also impaired </a:t>
            </a:r>
          </a:p>
          <a:p>
            <a:pPr lvl="1">
              <a:buFontTx/>
              <a:buChar char="•"/>
            </a:pPr>
            <a:r>
              <a:rPr lang="en-US" altLang="en-US" dirty="0"/>
              <a:t>Impaired spermatogenesis</a:t>
            </a:r>
          </a:p>
          <a:p>
            <a:pPr lvl="2">
              <a:buFont typeface="Arial" panose="020B0604020202020204" pitchFamily="34" charset="0"/>
              <a:buChar char="–"/>
            </a:pPr>
            <a:r>
              <a:rPr lang="en-US" altLang="en-US" dirty="0"/>
              <a:t>Infertility</a:t>
            </a:r>
          </a:p>
          <a:p>
            <a:pPr lvl="2">
              <a:buFont typeface="Arial" panose="020B0604020202020204" pitchFamily="34" charset="0"/>
              <a:buChar char="–"/>
            </a:pPr>
            <a:r>
              <a:rPr lang="en-US" altLang="en-US" dirty="0"/>
              <a:t>Decreased testicular size</a:t>
            </a:r>
          </a:p>
          <a:p>
            <a:pPr lvl="1">
              <a:buFontTx/>
              <a:buChar char="•"/>
            </a:pPr>
            <a:r>
              <a:rPr lang="en-US" altLang="en-US" dirty="0"/>
              <a:t>Impaired testosterone secretion</a:t>
            </a:r>
          </a:p>
          <a:p>
            <a:pPr lvl="2">
              <a:buFont typeface="Arial" panose="020B0604020202020204" pitchFamily="34" charset="0"/>
              <a:buChar char="–"/>
            </a:pPr>
            <a:r>
              <a:rPr lang="en-US" altLang="en-US" dirty="0"/>
              <a:t>Signs and symptoms vary depending upon the time of onset</a:t>
            </a:r>
          </a:p>
          <a:p>
            <a:endParaRPr lang="en-US" altLang="en-US" dirty="0">
              <a:latin typeface="Verdana" panose="020B0604030504040204" pitchFamily="34" charset="0"/>
            </a:endParaRPr>
          </a:p>
        </p:txBody>
      </p:sp>
      <p:sp>
        <p:nvSpPr>
          <p:cNvPr id="19462" name="Text Box 6">
            <a:extLst>
              <a:ext uri="{FF2B5EF4-FFF2-40B4-BE49-F238E27FC236}">
                <a16:creationId xmlns:a16="http://schemas.microsoft.com/office/drawing/2014/main" id="{93F42E85-C2D7-4912-96FF-5FE7AC55D332}"/>
              </a:ext>
            </a:extLst>
          </p:cNvPr>
          <p:cNvSpPr txBox="1">
            <a:spLocks noChangeArrowheads="1"/>
          </p:cNvSpPr>
          <p:nvPr/>
        </p:nvSpPr>
        <p:spPr bwMode="auto">
          <a:xfrm>
            <a:off x="1597170" y="5781829"/>
            <a:ext cx="64817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hangingPunct="0"/>
            <a:r>
              <a:rPr lang="en-US" altLang="en-US" sz="1200" b="1" dirty="0">
                <a:solidFill>
                  <a:schemeClr val="accent5"/>
                </a:solidFill>
              </a:rPr>
              <a:t>Griffin JE &amp; Wilson JD</a:t>
            </a:r>
            <a:r>
              <a:rPr lang="en-US" altLang="en-US" sz="1200" dirty="0">
                <a:solidFill>
                  <a:schemeClr val="accent5"/>
                </a:solidFill>
              </a:rPr>
              <a:t>. </a:t>
            </a:r>
            <a:r>
              <a:rPr lang="en-US" altLang="en-US" sz="1200" i="1" dirty="0">
                <a:solidFill>
                  <a:schemeClr val="accent5"/>
                </a:solidFill>
              </a:rPr>
              <a:t>In Williams Text book of Endocrinology. 2003:</a:t>
            </a:r>
            <a:r>
              <a:rPr lang="en-US" altLang="en-US" sz="1200" dirty="0">
                <a:solidFill>
                  <a:schemeClr val="accent5"/>
                </a:solidFill>
              </a:rPr>
              <a:t> 712.</a:t>
            </a:r>
          </a:p>
          <a:p>
            <a:pPr eaLnBrk="0" hangingPunct="0"/>
            <a:r>
              <a:rPr lang="en-US" altLang="en-US" sz="1200" b="1" dirty="0" err="1">
                <a:solidFill>
                  <a:schemeClr val="accent5"/>
                </a:solidFill>
              </a:rPr>
              <a:t>Plymate</a:t>
            </a:r>
            <a:r>
              <a:rPr lang="en-US" altLang="en-US" sz="1200" b="1" dirty="0">
                <a:solidFill>
                  <a:schemeClr val="accent5"/>
                </a:solidFill>
              </a:rPr>
              <a:t> S. </a:t>
            </a:r>
            <a:r>
              <a:rPr lang="en-US" altLang="zh-CN" sz="1200" i="1" dirty="0">
                <a:solidFill>
                  <a:schemeClr val="accent5"/>
                </a:solidFill>
                <a:ea typeface="SimSun" panose="02010600030101010101" pitchFamily="2" charset="-122"/>
              </a:rPr>
              <a:t>In Androgens in Health and Disease. 2003: </a:t>
            </a:r>
            <a:r>
              <a:rPr lang="en-US" altLang="zh-CN" sz="1200" dirty="0">
                <a:solidFill>
                  <a:schemeClr val="accent5"/>
                </a:solidFill>
                <a:ea typeface="SimSun" panose="02010600030101010101" pitchFamily="2" charset="-122"/>
              </a:rPr>
              <a:t>45-75.</a:t>
            </a:r>
            <a:endParaRPr lang="en-US" altLang="en-US" sz="1200" dirty="0">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08789"/>
            <a:ext cx="9642915" cy="675484"/>
          </a:xfrm>
        </p:spPr>
        <p:txBody>
          <a:bodyPr>
            <a:normAutofit fontScale="90000"/>
          </a:bodyPr>
          <a:lstStyle/>
          <a:p>
            <a:r>
              <a:rPr lang="en-US" b="1" dirty="0">
                <a:solidFill>
                  <a:srgbClr val="000000"/>
                </a:solidFill>
              </a:rPr>
              <a:t>Symptoms of Testosterone Deficiency </a:t>
            </a:r>
            <a:r>
              <a:rPr lang="en-GB" sz="3100" b="1" baseline="30000" dirty="0">
                <a:solidFill>
                  <a:srgbClr val="000000"/>
                </a:solidFill>
              </a:rPr>
              <a:t>1-5</a:t>
            </a:r>
            <a:endParaRPr lang="en-GB" b="1" dirty="0">
              <a:solidFill>
                <a:srgbClr val="000000"/>
              </a:solidFill>
            </a:endParaRPr>
          </a:p>
        </p:txBody>
      </p:sp>
      <p:pic>
        <p:nvPicPr>
          <p:cNvPr id="6" name="Picture 5" descr="dxfdddfdArtboard 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592" y="1235108"/>
            <a:ext cx="2284321" cy="3858099"/>
          </a:xfrm>
          <a:prstGeom prst="rect">
            <a:avLst/>
          </a:prstGeom>
        </p:spPr>
      </p:pic>
      <p:sp>
        <p:nvSpPr>
          <p:cNvPr id="13" name="TextBox 12"/>
          <p:cNvSpPr txBox="1"/>
          <p:nvPr/>
        </p:nvSpPr>
        <p:spPr>
          <a:xfrm>
            <a:off x="6995160" y="2189586"/>
            <a:ext cx="2128244" cy="2354491"/>
          </a:xfrm>
          <a:prstGeom prst="rect">
            <a:avLst/>
          </a:prstGeom>
          <a:noFill/>
          <a:ln w="12700">
            <a:solidFill>
              <a:srgbClr val="00A8E1"/>
            </a:solidFill>
          </a:ln>
        </p:spPr>
        <p:txBody>
          <a:bodyPr wrap="square" numCol="1" rtlCol="0">
            <a:spAutoFit/>
          </a:bodyPr>
          <a:lstStyle>
            <a:defPPr>
              <a:defRPr lang="en-US"/>
            </a:defPPr>
            <a:lvl1pPr marL="285750" lvl="0" indent="-285750">
              <a:buFont typeface="Arial" panose="020B0604020202020204" pitchFamily="34" charset="0"/>
              <a:buChar char="•"/>
              <a:defRPr sz="700"/>
            </a:lvl1pPr>
          </a:lstStyle>
          <a:p>
            <a:pPr marL="180975" indent="-180975">
              <a:tabLst>
                <a:tab pos="180975" algn="l"/>
              </a:tabLst>
            </a:pPr>
            <a:r>
              <a:rPr lang="en-GB" sz="1050" dirty="0">
                <a:solidFill>
                  <a:srgbClr val="000000"/>
                </a:solidFill>
              </a:rPr>
              <a:t>Delayed puberty</a:t>
            </a:r>
          </a:p>
          <a:p>
            <a:pPr marL="180975" indent="-180975">
              <a:tabLst>
                <a:tab pos="180975" algn="l"/>
              </a:tabLst>
            </a:pPr>
            <a:r>
              <a:rPr lang="en-GB" sz="1050" dirty="0">
                <a:solidFill>
                  <a:srgbClr val="000000"/>
                </a:solidFill>
              </a:rPr>
              <a:t>Small testes</a:t>
            </a:r>
          </a:p>
          <a:p>
            <a:pPr marL="180975" indent="-180975">
              <a:tabLst>
                <a:tab pos="180975" algn="l"/>
              </a:tabLst>
            </a:pPr>
            <a:r>
              <a:rPr lang="en-GB" sz="1050" dirty="0">
                <a:solidFill>
                  <a:srgbClr val="000000"/>
                </a:solidFill>
              </a:rPr>
              <a:t>Infertility</a:t>
            </a:r>
          </a:p>
          <a:p>
            <a:pPr marL="180975" indent="-180975">
              <a:tabLst>
                <a:tab pos="180975" algn="l"/>
              </a:tabLst>
            </a:pPr>
            <a:r>
              <a:rPr lang="en-GB" sz="1050" dirty="0">
                <a:solidFill>
                  <a:srgbClr val="000000"/>
                </a:solidFill>
              </a:rPr>
              <a:t>Decreased sexual desire and activity</a:t>
            </a:r>
          </a:p>
          <a:p>
            <a:pPr marL="180975" indent="-180975">
              <a:tabLst>
                <a:tab pos="180975" algn="l"/>
              </a:tabLst>
            </a:pPr>
            <a:r>
              <a:rPr lang="en-GB" sz="1050" dirty="0">
                <a:solidFill>
                  <a:srgbClr val="000000"/>
                </a:solidFill>
              </a:rPr>
              <a:t>Decreased frequency of sexual thoughts</a:t>
            </a:r>
          </a:p>
          <a:p>
            <a:pPr marL="180975" indent="-180975">
              <a:tabLst>
                <a:tab pos="180975" algn="l"/>
              </a:tabLst>
            </a:pPr>
            <a:r>
              <a:rPr lang="en-GB" sz="1050" dirty="0">
                <a:solidFill>
                  <a:srgbClr val="000000"/>
                </a:solidFill>
              </a:rPr>
              <a:t>Erectile dysfunction</a:t>
            </a:r>
          </a:p>
          <a:p>
            <a:pPr marL="180975" indent="-180975">
              <a:tabLst>
                <a:tab pos="180975" algn="l"/>
              </a:tabLst>
            </a:pPr>
            <a:r>
              <a:rPr lang="en-GB" sz="1050" dirty="0">
                <a:solidFill>
                  <a:srgbClr val="000000"/>
                </a:solidFill>
              </a:rPr>
              <a:t>Delayed ejaculation</a:t>
            </a:r>
          </a:p>
          <a:p>
            <a:pPr marL="180975" indent="-180975">
              <a:tabLst>
                <a:tab pos="180975" algn="l"/>
              </a:tabLst>
            </a:pPr>
            <a:r>
              <a:rPr lang="en-GB" sz="1050" dirty="0">
                <a:solidFill>
                  <a:srgbClr val="000000"/>
                </a:solidFill>
              </a:rPr>
              <a:t>Decreased volume of ejaculate</a:t>
            </a:r>
          </a:p>
          <a:p>
            <a:pPr marL="180975" indent="-180975">
              <a:tabLst>
                <a:tab pos="180975" algn="l"/>
              </a:tabLst>
            </a:pPr>
            <a:r>
              <a:rPr lang="en-GB" sz="1050" dirty="0">
                <a:solidFill>
                  <a:srgbClr val="000000"/>
                </a:solidFill>
              </a:rPr>
              <a:t>Decreased or absent morning/night-time erections</a:t>
            </a:r>
          </a:p>
        </p:txBody>
      </p:sp>
      <p:sp>
        <p:nvSpPr>
          <p:cNvPr id="14" name="Rectangle 13"/>
          <p:cNvSpPr/>
          <p:nvPr/>
        </p:nvSpPr>
        <p:spPr>
          <a:xfrm>
            <a:off x="183536" y="1842381"/>
            <a:ext cx="2114462" cy="356971"/>
          </a:xfrm>
          <a:prstGeom prst="rect">
            <a:avLst/>
          </a:prstGeom>
          <a:solidFill>
            <a:srgbClr val="00A8E1"/>
          </a:solidFill>
          <a:ln w="1270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Psychological</a:t>
            </a:r>
          </a:p>
        </p:txBody>
      </p:sp>
      <p:sp>
        <p:nvSpPr>
          <p:cNvPr id="15" name="Rectangle 14"/>
          <p:cNvSpPr/>
          <p:nvPr/>
        </p:nvSpPr>
        <p:spPr>
          <a:xfrm>
            <a:off x="2447186" y="1842852"/>
            <a:ext cx="2114462" cy="356971"/>
          </a:xfrm>
          <a:prstGeom prst="rect">
            <a:avLst/>
          </a:prstGeom>
          <a:solidFill>
            <a:srgbClr val="00A8E1"/>
          </a:solidFill>
          <a:ln w="1270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1200" b="1" dirty="0"/>
              <a:t>Cardiometabolic</a:t>
            </a:r>
          </a:p>
        </p:txBody>
      </p:sp>
      <p:sp>
        <p:nvSpPr>
          <p:cNvPr id="16" name="Rectangle 15"/>
          <p:cNvSpPr/>
          <p:nvPr/>
        </p:nvSpPr>
        <p:spPr>
          <a:xfrm>
            <a:off x="4717727" y="1842381"/>
            <a:ext cx="2128245" cy="356971"/>
          </a:xfrm>
          <a:prstGeom prst="rect">
            <a:avLst/>
          </a:prstGeom>
          <a:solidFill>
            <a:srgbClr val="00A8E1"/>
          </a:solidFill>
          <a:ln w="1270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1200" b="1" dirty="0"/>
              <a:t>Physical</a:t>
            </a:r>
          </a:p>
        </p:txBody>
      </p:sp>
      <p:sp>
        <p:nvSpPr>
          <p:cNvPr id="17" name="Rectangle 16"/>
          <p:cNvSpPr/>
          <p:nvPr/>
        </p:nvSpPr>
        <p:spPr>
          <a:xfrm>
            <a:off x="6995160" y="1842381"/>
            <a:ext cx="2128244" cy="356971"/>
          </a:xfrm>
          <a:prstGeom prst="rect">
            <a:avLst/>
          </a:prstGeom>
          <a:solidFill>
            <a:srgbClr val="00A8E1"/>
          </a:solidFill>
          <a:ln w="1270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Sexual</a:t>
            </a:r>
          </a:p>
        </p:txBody>
      </p:sp>
      <p:sp>
        <p:nvSpPr>
          <p:cNvPr id="18" name="TextBox 17"/>
          <p:cNvSpPr txBox="1"/>
          <p:nvPr/>
        </p:nvSpPr>
        <p:spPr>
          <a:xfrm>
            <a:off x="4717727" y="2189586"/>
            <a:ext cx="2128245" cy="1708160"/>
          </a:xfrm>
          <a:prstGeom prst="rect">
            <a:avLst/>
          </a:prstGeom>
          <a:noFill/>
          <a:ln w="12700">
            <a:solidFill>
              <a:srgbClr val="00A8E1"/>
            </a:solidFill>
          </a:ln>
        </p:spPr>
        <p:txBody>
          <a:bodyPr wrap="square" numCol="1" rtlCol="0">
            <a:spAutoFit/>
          </a:bodyPr>
          <a:lstStyle>
            <a:defPPr>
              <a:defRPr lang="en-US"/>
            </a:defPPr>
            <a:lvl1pPr marL="285750" lvl="0" indent="-285750">
              <a:buFont typeface="Arial" panose="020B0604020202020204" pitchFamily="34" charset="0"/>
              <a:buChar char="•"/>
              <a:defRPr sz="700"/>
            </a:lvl1pPr>
          </a:lstStyle>
          <a:p>
            <a:pPr marL="180975" indent="-180975">
              <a:tabLst>
                <a:tab pos="180975" algn="l"/>
              </a:tabLst>
            </a:pPr>
            <a:r>
              <a:rPr lang="en-GB" sz="1050" dirty="0">
                <a:solidFill>
                  <a:srgbClr val="000000"/>
                </a:solidFill>
              </a:rPr>
              <a:t>Decreased body hair</a:t>
            </a:r>
          </a:p>
          <a:p>
            <a:pPr marL="180975" indent="-180975">
              <a:tabLst>
                <a:tab pos="180975" algn="l"/>
              </a:tabLst>
            </a:pPr>
            <a:r>
              <a:rPr lang="en-GB" sz="1050" dirty="0">
                <a:solidFill>
                  <a:srgbClr val="000000"/>
                </a:solidFill>
              </a:rPr>
              <a:t>Gynaecomastia</a:t>
            </a:r>
          </a:p>
          <a:p>
            <a:pPr marL="180975" indent="-180975">
              <a:tabLst>
                <a:tab pos="180975" algn="l"/>
              </a:tabLst>
            </a:pPr>
            <a:r>
              <a:rPr lang="en-GB" sz="1050" dirty="0">
                <a:solidFill>
                  <a:srgbClr val="000000"/>
                </a:solidFill>
              </a:rPr>
              <a:t>Decreased muscle mass and strength</a:t>
            </a:r>
          </a:p>
          <a:p>
            <a:pPr marL="180975" indent="-180975">
              <a:tabLst>
                <a:tab pos="180975" algn="l"/>
              </a:tabLst>
            </a:pPr>
            <a:r>
              <a:rPr lang="en-GB" sz="1050" dirty="0">
                <a:solidFill>
                  <a:srgbClr val="000000"/>
                </a:solidFill>
              </a:rPr>
              <a:t>Hot flushes/sweats</a:t>
            </a:r>
          </a:p>
          <a:p>
            <a:pPr marL="180975" indent="-180975">
              <a:tabLst>
                <a:tab pos="180975" algn="l"/>
              </a:tabLst>
            </a:pPr>
            <a:r>
              <a:rPr lang="en-GB" sz="1050" dirty="0">
                <a:solidFill>
                  <a:srgbClr val="000000"/>
                </a:solidFill>
              </a:rPr>
              <a:t>Sleep disturbances</a:t>
            </a:r>
            <a:endParaRPr lang="en-GB" sz="1050" baseline="30000" dirty="0">
              <a:solidFill>
                <a:srgbClr val="000000"/>
              </a:solidFill>
            </a:endParaRPr>
          </a:p>
          <a:p>
            <a:pPr marL="180975" indent="-180975">
              <a:tabLst>
                <a:tab pos="180975" algn="l"/>
              </a:tabLst>
            </a:pPr>
            <a:r>
              <a:rPr lang="en-GB" sz="1050" dirty="0">
                <a:solidFill>
                  <a:srgbClr val="000000"/>
                </a:solidFill>
              </a:rPr>
              <a:t>Fatigue</a:t>
            </a:r>
          </a:p>
          <a:p>
            <a:pPr marL="180975" indent="-180975">
              <a:tabLst>
                <a:tab pos="180975" algn="l"/>
              </a:tabLst>
            </a:pPr>
            <a:r>
              <a:rPr lang="en-GB" sz="1050" dirty="0">
                <a:solidFill>
                  <a:srgbClr val="000000"/>
                </a:solidFill>
              </a:rPr>
              <a:t>Osteoporosis/height loss/low trauma fractures</a:t>
            </a:r>
          </a:p>
          <a:p>
            <a:pPr marL="180975" indent="-180975">
              <a:tabLst>
                <a:tab pos="180975" algn="l"/>
              </a:tabLst>
            </a:pPr>
            <a:endParaRPr lang="en-GB" sz="1050" dirty="0"/>
          </a:p>
        </p:txBody>
      </p:sp>
      <p:sp>
        <p:nvSpPr>
          <p:cNvPr id="19" name="TextBox 18"/>
          <p:cNvSpPr txBox="1"/>
          <p:nvPr/>
        </p:nvSpPr>
        <p:spPr>
          <a:xfrm>
            <a:off x="2447186" y="2190057"/>
            <a:ext cx="2114462" cy="1223412"/>
          </a:xfrm>
          <a:prstGeom prst="rect">
            <a:avLst/>
          </a:prstGeom>
          <a:noFill/>
          <a:ln w="12700">
            <a:solidFill>
              <a:srgbClr val="00A8E1"/>
            </a:solidFill>
          </a:ln>
        </p:spPr>
        <p:txBody>
          <a:bodyPr wrap="square" numCol="1" rtlCol="0">
            <a:spAutoFit/>
          </a:bodyPr>
          <a:lstStyle>
            <a:defPPr>
              <a:defRPr lang="en-US"/>
            </a:defPPr>
            <a:lvl1pPr marL="285750" lvl="0" indent="-285750">
              <a:buFont typeface="Arial" panose="020B0604020202020204" pitchFamily="34" charset="0"/>
              <a:buChar char="•"/>
              <a:defRPr sz="700"/>
            </a:lvl1pPr>
          </a:lstStyle>
          <a:p>
            <a:pPr marL="180975" indent="-180975">
              <a:tabLst>
                <a:tab pos="180975" algn="l"/>
              </a:tabLst>
            </a:pPr>
            <a:r>
              <a:rPr lang="en-GB" sz="1050" dirty="0">
                <a:solidFill>
                  <a:srgbClr val="000000"/>
                </a:solidFill>
              </a:rPr>
              <a:t>Increased body mass index (BMI)/obesity</a:t>
            </a:r>
          </a:p>
          <a:p>
            <a:pPr marL="180975" indent="-180975">
              <a:tabLst>
                <a:tab pos="180975" algn="l"/>
              </a:tabLst>
            </a:pPr>
            <a:r>
              <a:rPr lang="en-GB" sz="1050" dirty="0">
                <a:solidFill>
                  <a:srgbClr val="000000"/>
                </a:solidFill>
              </a:rPr>
              <a:t>Visceral obesity</a:t>
            </a:r>
          </a:p>
          <a:p>
            <a:pPr marL="180975" indent="-180975">
              <a:tabLst>
                <a:tab pos="180975" algn="l"/>
              </a:tabLst>
            </a:pPr>
            <a:r>
              <a:rPr lang="en-GB" sz="1050" dirty="0">
                <a:solidFill>
                  <a:srgbClr val="000000"/>
                </a:solidFill>
              </a:rPr>
              <a:t>Metabolic syndrome</a:t>
            </a:r>
          </a:p>
          <a:p>
            <a:pPr marL="180975" indent="-180975">
              <a:tabLst>
                <a:tab pos="180975" algn="l"/>
              </a:tabLst>
            </a:pPr>
            <a:r>
              <a:rPr lang="en-GB" sz="1050" dirty="0">
                <a:solidFill>
                  <a:srgbClr val="000000"/>
                </a:solidFill>
              </a:rPr>
              <a:t>Insulin resistance and type 2 diabetes</a:t>
            </a:r>
          </a:p>
          <a:p>
            <a:endParaRPr lang="en-GB" sz="1050" dirty="0"/>
          </a:p>
        </p:txBody>
      </p:sp>
      <p:sp>
        <p:nvSpPr>
          <p:cNvPr id="20" name="TextBox 19"/>
          <p:cNvSpPr txBox="1"/>
          <p:nvPr/>
        </p:nvSpPr>
        <p:spPr>
          <a:xfrm>
            <a:off x="183536" y="2189587"/>
            <a:ext cx="2114462" cy="2031325"/>
          </a:xfrm>
          <a:prstGeom prst="rect">
            <a:avLst/>
          </a:prstGeom>
          <a:noFill/>
          <a:ln w="12700">
            <a:solidFill>
              <a:srgbClr val="00A8E1"/>
            </a:solidFill>
          </a:ln>
        </p:spPr>
        <p:txBody>
          <a:bodyPr wrap="square" numCol="1" rtlCol="0">
            <a:spAutoFit/>
          </a:bodyPr>
          <a:lstStyle>
            <a:defPPr>
              <a:defRPr lang="en-US"/>
            </a:defPPr>
            <a:lvl1pPr marL="285750" lvl="0" indent="-285750">
              <a:buFont typeface="Arial" panose="020B0604020202020204" pitchFamily="34" charset="0"/>
              <a:buChar char="•"/>
              <a:defRPr sz="700"/>
            </a:lvl1pPr>
          </a:lstStyle>
          <a:p>
            <a:pPr marL="180975" indent="-180975">
              <a:tabLst>
                <a:tab pos="180975" algn="l"/>
              </a:tabLst>
            </a:pPr>
            <a:r>
              <a:rPr lang="en-GB" sz="1050" dirty="0">
                <a:solidFill>
                  <a:srgbClr val="000000"/>
                </a:solidFill>
              </a:rPr>
              <a:t>Changes in mood (e.g. anger, irritability, sadness, depression)</a:t>
            </a:r>
          </a:p>
          <a:p>
            <a:pPr marL="180975" indent="-180975">
              <a:tabLst>
                <a:tab pos="180975" algn="l"/>
              </a:tabLst>
            </a:pPr>
            <a:r>
              <a:rPr lang="en-GB" sz="1050" dirty="0">
                <a:solidFill>
                  <a:srgbClr val="000000"/>
                </a:solidFill>
              </a:rPr>
              <a:t>Decreased well-being/poor self-rated health</a:t>
            </a:r>
          </a:p>
          <a:p>
            <a:pPr marL="180975" indent="-180975">
              <a:tabLst>
                <a:tab pos="180975" algn="l"/>
              </a:tabLst>
            </a:pPr>
            <a:r>
              <a:rPr lang="en-GB" sz="1050" dirty="0">
                <a:solidFill>
                  <a:srgbClr val="000000"/>
                </a:solidFill>
              </a:rPr>
              <a:t>Diminished cognitive function (including impaired concentration, verbal memory and spatial performance)</a:t>
            </a:r>
          </a:p>
          <a:p>
            <a:pPr marL="0" indent="0">
              <a:buNone/>
            </a:pPr>
            <a:endParaRPr lang="en-GB" sz="1050" dirty="0"/>
          </a:p>
        </p:txBody>
      </p:sp>
      <p:sp>
        <p:nvSpPr>
          <p:cNvPr id="22" name="Rectangle 21"/>
          <p:cNvSpPr/>
          <p:nvPr/>
        </p:nvSpPr>
        <p:spPr>
          <a:xfrm>
            <a:off x="1413479" y="5648391"/>
            <a:ext cx="10143434" cy="707886"/>
          </a:xfrm>
          <a:prstGeom prst="rect">
            <a:avLst/>
          </a:prstGeom>
        </p:spPr>
        <p:txBody>
          <a:bodyPr wrap="square">
            <a:spAutoFit/>
          </a:bodyPr>
          <a:lstStyle/>
          <a:p>
            <a:r>
              <a:rPr lang="en-GB" sz="800" dirty="0">
                <a:solidFill>
                  <a:schemeClr val="accent5"/>
                </a:solidFill>
              </a:rPr>
              <a:t>1. Khera M </a:t>
            </a:r>
            <a:r>
              <a:rPr lang="en-GB" sz="800" i="1" dirty="0">
                <a:solidFill>
                  <a:schemeClr val="accent5"/>
                </a:solidFill>
              </a:rPr>
              <a:t>et al. </a:t>
            </a:r>
            <a:r>
              <a:rPr lang="en-GB" sz="800" dirty="0">
                <a:solidFill>
                  <a:schemeClr val="accent5"/>
                </a:solidFill>
              </a:rPr>
              <a:t>Diagnosis and Treatment of Testosterone Deficiency: Recommendations From the Fourth International Consultation for Sexual Medicine (ICSM 2015). </a:t>
            </a:r>
            <a:r>
              <a:rPr lang="en-GB" sz="800" i="1" dirty="0">
                <a:solidFill>
                  <a:schemeClr val="accent5"/>
                </a:solidFill>
              </a:rPr>
              <a:t>J Sex Med </a:t>
            </a:r>
            <a:r>
              <a:rPr lang="en-GB" sz="800" dirty="0">
                <a:solidFill>
                  <a:schemeClr val="accent5"/>
                </a:solidFill>
              </a:rPr>
              <a:t>2016;13:1787-804. 2. Lunenfeld B </a:t>
            </a:r>
            <a:r>
              <a:rPr lang="en-GB" sz="800" i="1" dirty="0">
                <a:solidFill>
                  <a:schemeClr val="accent5"/>
                </a:solidFill>
              </a:rPr>
              <a:t>et al. </a:t>
            </a:r>
            <a:r>
              <a:rPr lang="en-GB" sz="800" dirty="0">
                <a:solidFill>
                  <a:schemeClr val="accent5"/>
                </a:solidFill>
              </a:rPr>
              <a:t>Recommendations on the diagnosis, treatment and monitoring of hypogonadism in men. </a:t>
            </a:r>
            <a:r>
              <a:rPr lang="en-GB" sz="800" i="1" dirty="0">
                <a:solidFill>
                  <a:schemeClr val="accent5"/>
                </a:solidFill>
              </a:rPr>
              <a:t>Aging Male </a:t>
            </a:r>
            <a:r>
              <a:rPr lang="en-GB" sz="800" dirty="0">
                <a:solidFill>
                  <a:schemeClr val="accent5"/>
                </a:solidFill>
              </a:rPr>
              <a:t>2015;18:5-15. 3. Hackett G </a:t>
            </a:r>
            <a:r>
              <a:rPr lang="en-GB" sz="800" i="1" dirty="0">
                <a:solidFill>
                  <a:schemeClr val="accent5"/>
                </a:solidFill>
              </a:rPr>
              <a:t>et al. </a:t>
            </a:r>
            <a:r>
              <a:rPr lang="en-GB" sz="800" dirty="0">
                <a:solidFill>
                  <a:schemeClr val="accent5"/>
                </a:solidFill>
              </a:rPr>
              <a:t>UK policy statements on testosterone deficiency. </a:t>
            </a:r>
            <a:r>
              <a:rPr lang="en-GB" sz="800" i="1" dirty="0">
                <a:solidFill>
                  <a:schemeClr val="accent5"/>
                </a:solidFill>
              </a:rPr>
              <a:t>Int J Clin Pract </a:t>
            </a:r>
            <a:r>
              <a:rPr lang="en-GB" sz="800" dirty="0">
                <a:solidFill>
                  <a:schemeClr val="accent5"/>
                </a:solidFill>
              </a:rPr>
              <a:t>2017 Mar;71(3-4). doi: 10.1111/ijcp.12901. Epub 2017 Mar 20. 4. Dohle GH </a:t>
            </a:r>
            <a:r>
              <a:rPr lang="en-GB" sz="800" i="1" dirty="0">
                <a:solidFill>
                  <a:schemeClr val="accent5"/>
                </a:solidFill>
              </a:rPr>
              <a:t>et al.</a:t>
            </a:r>
            <a:r>
              <a:rPr lang="en-GB" sz="800" dirty="0">
                <a:solidFill>
                  <a:schemeClr val="accent5"/>
                </a:solidFill>
              </a:rPr>
              <a:t> Guidelines on Male Hypogonadism. European Association of Urology 2017. Available at: http://uroweb.org/guideline/male-hypogonadism/ (Accessed September 2017). 5. Dean JD </a:t>
            </a:r>
            <a:r>
              <a:rPr lang="en-GB" sz="800" i="1" dirty="0">
                <a:solidFill>
                  <a:schemeClr val="accent5"/>
                </a:solidFill>
              </a:rPr>
              <a:t>et al.</a:t>
            </a:r>
            <a:r>
              <a:rPr lang="en-GB" sz="800" dirty="0">
                <a:solidFill>
                  <a:schemeClr val="accent5"/>
                </a:solidFill>
              </a:rPr>
              <a:t> The International Society for Sexual Medicine’s process of care for the assessment and management of testosterone deficiency in adult men. </a:t>
            </a:r>
            <a:r>
              <a:rPr lang="en-GB" sz="800" i="1" dirty="0">
                <a:solidFill>
                  <a:schemeClr val="accent5"/>
                </a:solidFill>
              </a:rPr>
              <a:t>J Sex Med</a:t>
            </a:r>
            <a:r>
              <a:rPr lang="en-GB" sz="800" dirty="0">
                <a:solidFill>
                  <a:schemeClr val="accent5"/>
                </a:solidFill>
              </a:rPr>
              <a:t> 2015;12:1660-86.</a:t>
            </a:r>
            <a:endParaRPr lang="en-US" sz="800" dirty="0">
              <a:solidFill>
                <a:schemeClr val="accent5"/>
              </a:solidFill>
            </a:endParaRPr>
          </a:p>
        </p:txBody>
      </p:sp>
    </p:spTree>
    <p:extLst>
      <p:ext uri="{BB962C8B-B14F-4D97-AF65-F5344CB8AC3E}">
        <p14:creationId xmlns:p14="http://schemas.microsoft.com/office/powerpoint/2010/main" val="3631321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6" name="Group 5">
            <a:extLst>
              <a:ext uri="{FF2B5EF4-FFF2-40B4-BE49-F238E27FC236}">
                <a16:creationId xmlns:a16="http://schemas.microsoft.com/office/drawing/2014/main" id="{AC99F5A3-DC82-4790-B423-3EFE1C996260}"/>
              </a:ext>
            </a:extLst>
          </p:cNvPr>
          <p:cNvGrpSpPr>
            <a:grpSpLocks/>
          </p:cNvGrpSpPr>
          <p:nvPr/>
        </p:nvGrpSpPr>
        <p:grpSpPr bwMode="auto">
          <a:xfrm>
            <a:off x="1355725" y="1421688"/>
            <a:ext cx="9480550" cy="4445000"/>
            <a:chOff x="968" y="768"/>
            <a:chExt cx="4696" cy="2593"/>
          </a:xfrm>
        </p:grpSpPr>
        <p:pic>
          <p:nvPicPr>
            <p:cNvPr id="18481" name="Picture 6" descr="white">
              <a:extLst>
                <a:ext uri="{FF2B5EF4-FFF2-40B4-BE49-F238E27FC236}">
                  <a16:creationId xmlns:a16="http://schemas.microsoft.com/office/drawing/2014/main" id="{731A7C9D-1D0E-4D7B-ADD7-D9CB357FB7B7}"/>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2" name="AutoShape 7">
              <a:extLst>
                <a:ext uri="{FF2B5EF4-FFF2-40B4-BE49-F238E27FC236}">
                  <a16:creationId xmlns:a16="http://schemas.microsoft.com/office/drawing/2014/main" id="{38C23EB9-7B7D-4FB4-AC0D-9ED93ED42B21}"/>
                </a:ext>
              </a:extLst>
            </p:cNvPr>
            <p:cNvSpPr>
              <a:spLocks noChangeArrowheads="1"/>
            </p:cNvSpPr>
            <p:nvPr/>
          </p:nvSpPr>
          <p:spPr bwMode="auto">
            <a:xfrm>
              <a:off x="1077" y="841"/>
              <a:ext cx="4401" cy="235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BE" altLang="en-US"/>
            </a:p>
          </p:txBody>
        </p:sp>
      </p:grpSp>
      <p:sp>
        <p:nvSpPr>
          <p:cNvPr id="18437" name="Text Box 64">
            <a:extLst>
              <a:ext uri="{FF2B5EF4-FFF2-40B4-BE49-F238E27FC236}">
                <a16:creationId xmlns:a16="http://schemas.microsoft.com/office/drawing/2014/main" id="{E2E06141-2C16-4216-B61E-FDEC1DFFD05D}"/>
              </a:ext>
            </a:extLst>
          </p:cNvPr>
          <p:cNvSpPr txBox="1">
            <a:spLocks noChangeArrowheads="1"/>
          </p:cNvSpPr>
          <p:nvPr/>
        </p:nvSpPr>
        <p:spPr bwMode="auto">
          <a:xfrm>
            <a:off x="1636105" y="5847622"/>
            <a:ext cx="975908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1100" b="1" dirty="0">
                <a:solidFill>
                  <a:schemeClr val="accent5"/>
                </a:solidFill>
                <a:latin typeface="+mn-lt"/>
                <a:ea typeface="SimSun" panose="02010600030101010101" pitchFamily="2" charset="-122"/>
              </a:rPr>
              <a:t>Harman SM, Metter EJ </a:t>
            </a:r>
            <a:r>
              <a:rPr lang="en-US" altLang="zh-CN" sz="1100" i="1" dirty="0">
                <a:solidFill>
                  <a:schemeClr val="accent5"/>
                </a:solidFill>
                <a:latin typeface="+mn-lt"/>
                <a:ea typeface="SimSun" panose="02010600030101010101" pitchFamily="2" charset="-122"/>
              </a:rPr>
              <a:t>et al. JCEM 2001;</a:t>
            </a:r>
            <a:r>
              <a:rPr lang="en-US" altLang="zh-CN" sz="1100" b="1" dirty="0">
                <a:solidFill>
                  <a:schemeClr val="accent5"/>
                </a:solidFill>
                <a:latin typeface="+mn-lt"/>
                <a:ea typeface="SimSun" panose="02010600030101010101" pitchFamily="2" charset="-122"/>
              </a:rPr>
              <a:t> 86</a:t>
            </a:r>
            <a:r>
              <a:rPr lang="en-US" altLang="zh-CN" sz="1100" dirty="0">
                <a:solidFill>
                  <a:schemeClr val="accent5"/>
                </a:solidFill>
                <a:latin typeface="+mn-lt"/>
                <a:ea typeface="SimSun" panose="02010600030101010101" pitchFamily="2" charset="-122"/>
              </a:rPr>
              <a:t>:</a:t>
            </a:r>
            <a:r>
              <a:rPr lang="en-US" altLang="zh-CN" sz="1100" b="1" dirty="0">
                <a:solidFill>
                  <a:schemeClr val="accent5"/>
                </a:solidFill>
                <a:latin typeface="+mn-lt"/>
                <a:ea typeface="SimSun" panose="02010600030101010101" pitchFamily="2" charset="-122"/>
              </a:rPr>
              <a:t> </a:t>
            </a:r>
            <a:r>
              <a:rPr lang="en-US" altLang="zh-CN" sz="1100" dirty="0">
                <a:solidFill>
                  <a:schemeClr val="accent5"/>
                </a:solidFill>
                <a:latin typeface="+mn-lt"/>
                <a:ea typeface="SimSun" panose="02010600030101010101" pitchFamily="2" charset="-122"/>
              </a:rPr>
              <a:t>724-731; </a:t>
            </a:r>
            <a:r>
              <a:rPr lang="en-US" altLang="zh-CN" sz="1100" b="1" dirty="0">
                <a:solidFill>
                  <a:schemeClr val="accent5"/>
                </a:solidFill>
                <a:latin typeface="+mn-lt"/>
                <a:ea typeface="SimSun" panose="02010600030101010101" pitchFamily="2" charset="-122"/>
              </a:rPr>
              <a:t>Araujo AB, O’Donnell AB </a:t>
            </a:r>
            <a:r>
              <a:rPr lang="en-US" altLang="zh-CN" sz="1100" i="1" dirty="0">
                <a:solidFill>
                  <a:schemeClr val="accent5"/>
                </a:solidFill>
                <a:latin typeface="+mn-lt"/>
                <a:ea typeface="SimSun" panose="02010600030101010101" pitchFamily="2" charset="-122"/>
              </a:rPr>
              <a:t>et al. JCEM 2004;</a:t>
            </a:r>
            <a:r>
              <a:rPr lang="en-US" altLang="zh-CN" sz="1100" b="1" dirty="0">
                <a:solidFill>
                  <a:schemeClr val="accent5"/>
                </a:solidFill>
                <a:latin typeface="+mn-lt"/>
                <a:ea typeface="SimSun" panose="02010600030101010101" pitchFamily="2" charset="-122"/>
              </a:rPr>
              <a:t> 89</a:t>
            </a:r>
            <a:r>
              <a:rPr lang="en-US" altLang="zh-CN" sz="1100" dirty="0">
                <a:solidFill>
                  <a:schemeClr val="accent5"/>
                </a:solidFill>
                <a:latin typeface="+mn-lt"/>
                <a:ea typeface="SimSun" panose="02010600030101010101" pitchFamily="2" charset="-122"/>
              </a:rPr>
              <a:t>: 5920-5926; </a:t>
            </a:r>
            <a:r>
              <a:rPr lang="en-US" altLang="zh-CN" sz="1100" b="1" dirty="0">
                <a:solidFill>
                  <a:schemeClr val="accent5"/>
                </a:solidFill>
                <a:latin typeface="+mn-lt"/>
                <a:ea typeface="SimSun" panose="02010600030101010101" pitchFamily="2" charset="-122"/>
              </a:rPr>
              <a:t>Mulligan T, Frick MF </a:t>
            </a:r>
            <a:r>
              <a:rPr lang="en-US" altLang="zh-CN" sz="1100" i="1" dirty="0">
                <a:solidFill>
                  <a:schemeClr val="accent5"/>
                </a:solidFill>
                <a:latin typeface="+mn-lt"/>
                <a:ea typeface="SimSun" panose="02010600030101010101" pitchFamily="2" charset="-122"/>
              </a:rPr>
              <a:t>et al. Int J Clin </a:t>
            </a:r>
            <a:r>
              <a:rPr lang="en-US" altLang="zh-CN" sz="1100" i="1" dirty="0" err="1">
                <a:solidFill>
                  <a:schemeClr val="accent5"/>
                </a:solidFill>
                <a:latin typeface="+mn-lt"/>
                <a:ea typeface="SimSun" panose="02010600030101010101" pitchFamily="2" charset="-122"/>
              </a:rPr>
              <a:t>Pract</a:t>
            </a:r>
            <a:r>
              <a:rPr lang="en-US" altLang="zh-CN" sz="1100" i="1" dirty="0">
                <a:solidFill>
                  <a:schemeClr val="accent5"/>
                </a:solidFill>
                <a:latin typeface="+mn-lt"/>
                <a:ea typeface="SimSun" panose="02010600030101010101" pitchFamily="2" charset="-122"/>
              </a:rPr>
              <a:t>. 2006;</a:t>
            </a:r>
            <a:r>
              <a:rPr lang="en-US" altLang="zh-CN" sz="1100" dirty="0">
                <a:solidFill>
                  <a:schemeClr val="accent5"/>
                </a:solidFill>
                <a:latin typeface="+mn-lt"/>
                <a:ea typeface="SimSun" panose="02010600030101010101" pitchFamily="2" charset="-122"/>
              </a:rPr>
              <a:t> </a:t>
            </a:r>
            <a:r>
              <a:rPr lang="en-US" altLang="zh-CN" sz="1100" b="1" dirty="0">
                <a:solidFill>
                  <a:schemeClr val="accent5"/>
                </a:solidFill>
                <a:latin typeface="+mn-lt"/>
                <a:ea typeface="SimSun" panose="02010600030101010101" pitchFamily="2" charset="-122"/>
              </a:rPr>
              <a:t>60</a:t>
            </a:r>
            <a:r>
              <a:rPr lang="en-US" altLang="zh-CN" sz="1100" dirty="0">
                <a:solidFill>
                  <a:schemeClr val="accent5"/>
                </a:solidFill>
                <a:latin typeface="+mn-lt"/>
                <a:ea typeface="SimSun" panose="02010600030101010101" pitchFamily="2" charset="-122"/>
              </a:rPr>
              <a:t>:762-9; </a:t>
            </a:r>
            <a:r>
              <a:rPr lang="en-US" altLang="en-US" sz="1100" b="1" dirty="0">
                <a:solidFill>
                  <a:schemeClr val="accent5"/>
                </a:solidFill>
                <a:latin typeface="+mn-lt"/>
              </a:rPr>
              <a:t>Araujo AB, </a:t>
            </a:r>
            <a:r>
              <a:rPr lang="en-US" altLang="en-US" sz="1100" b="1" dirty="0" err="1">
                <a:solidFill>
                  <a:schemeClr val="accent5"/>
                </a:solidFill>
                <a:latin typeface="+mn-lt"/>
              </a:rPr>
              <a:t>Esche</a:t>
            </a:r>
            <a:r>
              <a:rPr lang="en-US" altLang="en-US" sz="1100" b="1" dirty="0">
                <a:solidFill>
                  <a:schemeClr val="accent5"/>
                </a:solidFill>
                <a:latin typeface="+mn-lt"/>
              </a:rPr>
              <a:t> </a:t>
            </a:r>
            <a:r>
              <a:rPr lang="en-US" altLang="en-US" sz="1100" b="1" i="1" dirty="0">
                <a:solidFill>
                  <a:schemeClr val="accent5"/>
                </a:solidFill>
                <a:latin typeface="+mn-lt"/>
              </a:rPr>
              <a:t>GR</a:t>
            </a:r>
            <a:r>
              <a:rPr lang="en-US" altLang="en-US" sz="1100" i="1" dirty="0">
                <a:solidFill>
                  <a:schemeClr val="accent5"/>
                </a:solidFill>
                <a:latin typeface="+mn-lt"/>
              </a:rPr>
              <a:t> et al. JCEM</a:t>
            </a:r>
            <a:r>
              <a:rPr lang="en-US" altLang="en-US" sz="1100" dirty="0">
                <a:solidFill>
                  <a:schemeClr val="accent5"/>
                </a:solidFill>
                <a:latin typeface="+mn-lt"/>
              </a:rPr>
              <a:t> 2007; </a:t>
            </a:r>
            <a:r>
              <a:rPr lang="en-US" altLang="en-US" sz="1100" b="1" dirty="0">
                <a:solidFill>
                  <a:schemeClr val="accent5"/>
                </a:solidFill>
                <a:latin typeface="+mn-lt"/>
              </a:rPr>
              <a:t>92</a:t>
            </a:r>
            <a:r>
              <a:rPr lang="en-US" altLang="en-US" sz="1100" dirty="0">
                <a:solidFill>
                  <a:schemeClr val="accent5"/>
                </a:solidFill>
                <a:latin typeface="+mn-lt"/>
              </a:rPr>
              <a:t>: 4241-4247</a:t>
            </a:r>
            <a:r>
              <a:rPr lang="en-US" altLang="en-US" sz="1100" dirty="0">
                <a:solidFill>
                  <a:schemeClr val="accent5"/>
                </a:solidFill>
                <a:latin typeface="+mn-lt"/>
                <a:ea typeface="SimSun" panose="02010600030101010101" pitchFamily="2" charset="-122"/>
              </a:rPr>
              <a:t>; </a:t>
            </a:r>
            <a:r>
              <a:rPr lang="en-US" altLang="en-US" sz="1100" b="1" dirty="0">
                <a:solidFill>
                  <a:schemeClr val="accent5"/>
                </a:solidFill>
                <a:latin typeface="+mn-lt"/>
                <a:ea typeface="Verdana" panose="020B0604030504040204" pitchFamily="34" charset="0"/>
                <a:cs typeface="Verdana" panose="020B0604030504040204" pitchFamily="34" charset="0"/>
              </a:rPr>
              <a:t>Wu F , </a:t>
            </a:r>
            <a:r>
              <a:rPr lang="en-US" altLang="en-US" sz="1100" b="1" dirty="0" err="1">
                <a:solidFill>
                  <a:schemeClr val="accent5"/>
                </a:solidFill>
                <a:latin typeface="+mn-lt"/>
                <a:ea typeface="Verdana" panose="020B0604030504040204" pitchFamily="34" charset="0"/>
                <a:cs typeface="Verdana" panose="020B0604030504040204" pitchFamily="34" charset="0"/>
              </a:rPr>
              <a:t>Tajar</a:t>
            </a:r>
            <a:r>
              <a:rPr lang="en-US" altLang="en-US" sz="1100" b="1" dirty="0">
                <a:solidFill>
                  <a:schemeClr val="accent5"/>
                </a:solidFill>
                <a:latin typeface="+mn-lt"/>
                <a:ea typeface="Verdana" panose="020B0604030504040204" pitchFamily="34" charset="0"/>
                <a:cs typeface="Verdana" panose="020B0604030504040204" pitchFamily="34" charset="0"/>
              </a:rPr>
              <a:t> A </a:t>
            </a:r>
            <a:r>
              <a:rPr lang="en-US" altLang="en-US" sz="1100" i="1" dirty="0">
                <a:solidFill>
                  <a:schemeClr val="accent5"/>
                </a:solidFill>
                <a:latin typeface="+mn-lt"/>
                <a:ea typeface="Verdana" panose="020B0604030504040204" pitchFamily="34" charset="0"/>
                <a:cs typeface="Verdana" panose="020B0604030504040204" pitchFamily="34" charset="0"/>
              </a:rPr>
              <a:t>et al. NEJM 2010</a:t>
            </a:r>
            <a:r>
              <a:rPr lang="en-US" altLang="en-US" sz="1100" dirty="0">
                <a:solidFill>
                  <a:schemeClr val="accent5"/>
                </a:solidFill>
                <a:latin typeface="+mn-lt"/>
                <a:ea typeface="Verdana" panose="020B0604030504040204" pitchFamily="34" charset="0"/>
                <a:cs typeface="Verdana" panose="020B0604030504040204" pitchFamily="34" charset="0"/>
              </a:rPr>
              <a:t>; </a:t>
            </a:r>
            <a:r>
              <a:rPr lang="en-US" altLang="en-US" sz="1100" b="1" dirty="0">
                <a:solidFill>
                  <a:schemeClr val="accent5"/>
                </a:solidFill>
                <a:latin typeface="+mn-lt"/>
                <a:ea typeface="Verdana" panose="020B0604030504040204" pitchFamily="34" charset="0"/>
                <a:cs typeface="Verdana" panose="020B0604030504040204" pitchFamily="34" charset="0"/>
              </a:rPr>
              <a:t>363(2)</a:t>
            </a:r>
            <a:r>
              <a:rPr lang="en-US" altLang="en-US" sz="1100" dirty="0">
                <a:solidFill>
                  <a:schemeClr val="accent5"/>
                </a:solidFill>
                <a:latin typeface="+mn-lt"/>
                <a:ea typeface="Verdana" panose="020B0604030504040204" pitchFamily="34" charset="0"/>
                <a:cs typeface="Verdana" panose="020B0604030504040204" pitchFamily="34" charset="0"/>
              </a:rPr>
              <a:t>:123-135</a:t>
            </a:r>
            <a:r>
              <a:rPr lang="en-US" altLang="en-US" sz="1100" dirty="0">
                <a:solidFill>
                  <a:schemeClr val="accent5"/>
                </a:solidFill>
                <a:latin typeface="+mn-lt"/>
                <a:ea typeface="SimSun" panose="02010600030101010101" pitchFamily="2" charset="-122"/>
              </a:rPr>
              <a:t>.</a:t>
            </a:r>
          </a:p>
        </p:txBody>
      </p:sp>
      <p:graphicFrame>
        <p:nvGraphicFramePr>
          <p:cNvPr id="56" name="Group 7">
            <a:extLst>
              <a:ext uri="{FF2B5EF4-FFF2-40B4-BE49-F238E27FC236}">
                <a16:creationId xmlns:a16="http://schemas.microsoft.com/office/drawing/2014/main" id="{D7A9BAC3-2C8F-4834-AC81-328781836DAF}"/>
              </a:ext>
            </a:extLst>
          </p:cNvPr>
          <p:cNvGraphicFramePr>
            <a:graphicFrameLocks noGrp="1"/>
          </p:cNvGraphicFramePr>
          <p:nvPr>
            <p:extLst>
              <p:ext uri="{D42A27DB-BD31-4B8C-83A1-F6EECF244321}">
                <p14:modId xmlns:p14="http://schemas.microsoft.com/office/powerpoint/2010/main" val="2817409974"/>
              </p:ext>
            </p:extLst>
          </p:nvPr>
        </p:nvGraphicFramePr>
        <p:xfrm>
          <a:off x="1560513" y="1832851"/>
          <a:ext cx="8928100" cy="3086100"/>
        </p:xfrm>
        <a:graphic>
          <a:graphicData uri="http://schemas.openxmlformats.org/drawingml/2006/table">
            <a:tbl>
              <a:tblPr/>
              <a:tblGrid>
                <a:gridCol w="1738541">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442302">
                  <a:extLst>
                    <a:ext uri="{9D8B030D-6E8A-4147-A177-3AD203B41FA5}">
                      <a16:colId xmlns:a16="http://schemas.microsoft.com/office/drawing/2014/main" val="20002"/>
                    </a:ext>
                  </a:extLst>
                </a:gridCol>
                <a:gridCol w="1507707">
                  <a:extLst>
                    <a:ext uri="{9D8B030D-6E8A-4147-A177-3AD203B41FA5}">
                      <a16:colId xmlns:a16="http://schemas.microsoft.com/office/drawing/2014/main" val="20003"/>
                    </a:ext>
                  </a:extLst>
                </a:gridCol>
                <a:gridCol w="1507707">
                  <a:extLst>
                    <a:ext uri="{9D8B030D-6E8A-4147-A177-3AD203B41FA5}">
                      <a16:colId xmlns:a16="http://schemas.microsoft.com/office/drawing/2014/main" val="20004"/>
                    </a:ext>
                  </a:extLst>
                </a:gridCol>
                <a:gridCol w="1507707">
                  <a:extLst>
                    <a:ext uri="{9D8B030D-6E8A-4147-A177-3AD203B41FA5}">
                      <a16:colId xmlns:a16="http://schemas.microsoft.com/office/drawing/2014/main" val="20005"/>
                    </a:ext>
                  </a:extLst>
                </a:gridCol>
              </a:tblGrid>
              <a:tr h="32310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288925" algn="l" defTabSz="914400" rtl="0" eaLnBrk="1" fontAlgn="base" latinLnBrk="0" hangingPunct="1">
                        <a:lnSpc>
                          <a:spcPct val="95000"/>
                        </a:lnSpc>
                        <a:spcBef>
                          <a:spcPct val="100000"/>
                        </a:spcBef>
                        <a:spcAft>
                          <a:spcPct val="0"/>
                        </a:spcAft>
                        <a:buClr>
                          <a:srgbClr val="E13154"/>
                        </a:buClr>
                        <a:buSzPct val="90000"/>
                        <a:buFontTx/>
                        <a:buNone/>
                        <a:tabLst/>
                      </a:pPr>
                      <a:endParaRPr lang="fr-BE" sz="1400" kern="1200" dirty="0">
                        <a:solidFill>
                          <a:schemeClr val="dk1"/>
                        </a:solidFill>
                        <a:latin typeface="+mn-lt"/>
                        <a:ea typeface="+mn-ea"/>
                        <a:cs typeface="+mn-cs"/>
                      </a:endParaRPr>
                    </a:p>
                  </a:txBody>
                  <a:tcPr marL="91430" marR="91430" anchor="ctr" horzOverflow="overflow">
                    <a:lnL cap="flat">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US" sz="1600" b="1" i="0" u="none" strike="noStrike" cap="none" normalizeH="0" baseline="0" dirty="0">
                          <a:ln>
                            <a:noFill/>
                          </a:ln>
                          <a:solidFill>
                            <a:srgbClr val="305A80"/>
                          </a:solidFill>
                          <a:effectLst/>
                          <a:latin typeface="Calibri" pitchFamily="34" charset="0"/>
                          <a:cs typeface="Calibri" pitchFamily="34" charset="0"/>
                        </a:rPr>
                        <a:t>BLSA, 2001</a:t>
                      </a:r>
                    </a:p>
                  </a:txBody>
                  <a:tcPr marL="91430" marR="91430" anchor="ctr" horzOverflow="overflow">
                    <a:lnL>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US" sz="1600" b="1" i="0" u="none" strike="noStrike" cap="none" normalizeH="0" baseline="0" dirty="0">
                          <a:ln>
                            <a:noFill/>
                          </a:ln>
                          <a:solidFill>
                            <a:srgbClr val="305A80"/>
                          </a:solidFill>
                          <a:effectLst/>
                          <a:latin typeface="Calibri" pitchFamily="34" charset="0"/>
                          <a:cs typeface="Calibri" pitchFamily="34" charset="0"/>
                        </a:rPr>
                        <a:t>MMAS, 2005</a:t>
                      </a:r>
                    </a:p>
                  </a:txBody>
                  <a:tcPr marL="91430" marR="91430" anchor="ctr" horzOverflow="overflow">
                    <a:lnL>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0"/>
                        </a:spcBef>
                        <a:spcAft>
                          <a:spcPct val="0"/>
                        </a:spcAft>
                        <a:buClr>
                          <a:srgbClr val="E13154"/>
                        </a:buClr>
                        <a:buSzPct val="90000"/>
                        <a:buFontTx/>
                        <a:buNone/>
                        <a:tabLst/>
                      </a:pPr>
                      <a:r>
                        <a:rPr kumimoji="0" lang="en-GB" sz="1600" b="1" i="0" u="none" strike="noStrike" cap="none" normalizeH="0" baseline="0">
                          <a:ln>
                            <a:noFill/>
                          </a:ln>
                          <a:solidFill>
                            <a:srgbClr val="305A80"/>
                          </a:solidFill>
                          <a:effectLst/>
                          <a:latin typeface="Calibri" pitchFamily="34" charset="0"/>
                          <a:cs typeface="Calibri" pitchFamily="34" charset="0"/>
                        </a:rPr>
                        <a:t>HIM, 2006</a:t>
                      </a:r>
                    </a:p>
                  </a:txBody>
                  <a:tcPr marL="91430" marR="91430" anchor="ctr" horzOverflow="overflow">
                    <a:lnL>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0"/>
                        </a:spcBef>
                        <a:spcAft>
                          <a:spcPct val="0"/>
                        </a:spcAft>
                        <a:buClr>
                          <a:srgbClr val="E13154"/>
                        </a:buClr>
                        <a:buSzPct val="90000"/>
                        <a:buFontTx/>
                        <a:buNone/>
                        <a:tabLst/>
                      </a:pPr>
                      <a:r>
                        <a:rPr kumimoji="0" lang="en-GB" sz="1600" b="1" i="0" u="none" strike="noStrike" cap="none" normalizeH="0" baseline="0">
                          <a:ln>
                            <a:noFill/>
                          </a:ln>
                          <a:solidFill>
                            <a:srgbClr val="305A80"/>
                          </a:solidFill>
                          <a:effectLst/>
                          <a:latin typeface="Calibri" pitchFamily="34" charset="0"/>
                          <a:cs typeface="Calibri" pitchFamily="34" charset="0"/>
                        </a:rPr>
                        <a:t>BACH, 2007</a:t>
                      </a:r>
                    </a:p>
                  </a:txBody>
                  <a:tcPr marL="91430" marR="91430" anchor="ctr" horzOverflow="overflow">
                    <a:lnL>
                      <a:noFill/>
                    </a:lnL>
                    <a:lnR cap="flat">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95000"/>
                        </a:lnSpc>
                        <a:spcBef>
                          <a:spcPct val="0"/>
                        </a:spcBef>
                        <a:spcAft>
                          <a:spcPct val="0"/>
                        </a:spcAft>
                        <a:buClr>
                          <a:srgbClr val="E13154"/>
                        </a:buClr>
                        <a:buSzPct val="90000"/>
                        <a:buFontTx/>
                        <a:buNone/>
                        <a:tabLst/>
                      </a:pPr>
                      <a:r>
                        <a:rPr kumimoji="0" lang="en-GB" sz="1600" b="1" i="0" u="none" strike="noStrike" cap="none" normalizeH="0" baseline="0" dirty="0">
                          <a:ln>
                            <a:noFill/>
                          </a:ln>
                          <a:solidFill>
                            <a:srgbClr val="305A80"/>
                          </a:solidFill>
                          <a:effectLst/>
                          <a:latin typeface="Calibri" pitchFamily="34" charset="0"/>
                          <a:cs typeface="Calibri" pitchFamily="34" charset="0"/>
                        </a:rPr>
                        <a:t>EMAS, 2010</a:t>
                      </a:r>
                    </a:p>
                  </a:txBody>
                  <a:tcPr marL="91430" marR="91430" anchor="ctr" horzOverflow="overflow">
                    <a:lnL>
                      <a:noFill/>
                    </a:lnL>
                    <a:lnR cap="flat">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310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l" defTabSz="914400" rtl="0" eaLnBrk="1" fontAlgn="base" latinLnBrk="0" hangingPunct="1">
                        <a:lnSpc>
                          <a:spcPct val="95000"/>
                        </a:lnSpc>
                        <a:spcBef>
                          <a:spcPct val="0"/>
                        </a:spcBef>
                        <a:spcAft>
                          <a:spcPct val="0"/>
                        </a:spcAft>
                        <a:buClr>
                          <a:srgbClr val="E13154"/>
                        </a:buClr>
                        <a:buSzPct val="90000"/>
                        <a:buFontTx/>
                        <a:buNone/>
                        <a:tabLst/>
                      </a:pPr>
                      <a:r>
                        <a:rPr kumimoji="0" lang="en-GB" sz="1600" b="1" i="0" u="none" strike="noStrike" cap="none" normalizeH="0" baseline="0" dirty="0">
                          <a:ln>
                            <a:noFill/>
                          </a:ln>
                          <a:solidFill>
                            <a:srgbClr val="305A80"/>
                          </a:solidFill>
                          <a:effectLst/>
                          <a:latin typeface="Calibri" pitchFamily="34" charset="0"/>
                          <a:cs typeface="Calibri" pitchFamily="34" charset="0"/>
                        </a:rPr>
                        <a:t>No of patients</a:t>
                      </a:r>
                    </a:p>
                  </a:txBody>
                  <a:tcPr marL="91430" marR="91430" anchor="ctr" horzOverflow="overflow">
                    <a:lnL cap="flat">
                      <a:noFill/>
                    </a:lnL>
                    <a:lnR>
                      <a:noFill/>
                    </a:lnR>
                    <a:lnT w="38100" cap="flat" cmpd="sng" algn="ctr">
                      <a:solidFill>
                        <a:srgbClr val="3E9281"/>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US" sz="1000" b="1" i="0" u="none" strike="noStrike" cap="none" normalizeH="0" baseline="0" dirty="0">
                          <a:ln>
                            <a:noFill/>
                          </a:ln>
                          <a:solidFill>
                            <a:srgbClr val="305A80"/>
                          </a:solidFill>
                          <a:effectLst/>
                          <a:latin typeface="Calibri" pitchFamily="34" charset="0"/>
                          <a:cs typeface="Calibri" pitchFamily="34" charset="0"/>
                        </a:rPr>
                        <a:t>890</a:t>
                      </a:r>
                    </a:p>
                  </a:txBody>
                  <a:tcPr marL="91430" marR="91430" anchor="ctr" horzOverflow="overflow">
                    <a:lnL>
                      <a:noFill/>
                    </a:lnL>
                    <a:lnR>
                      <a:noFill/>
                    </a:lnR>
                    <a:lnT w="38100" cap="flat" cmpd="sng" algn="ctr">
                      <a:solidFill>
                        <a:srgbClr val="3E9281"/>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1691</a:t>
                      </a:r>
                    </a:p>
                  </a:txBody>
                  <a:tcPr marL="91430" marR="91430" anchor="ctr" horzOverflow="overflow">
                    <a:lnL>
                      <a:noFill/>
                    </a:lnL>
                    <a:lnR>
                      <a:noFill/>
                    </a:lnR>
                    <a:lnT w="38100" cap="flat" cmpd="sng" algn="ctr">
                      <a:solidFill>
                        <a:srgbClr val="3E9281"/>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2165</a:t>
                      </a:r>
                    </a:p>
                  </a:txBody>
                  <a:tcPr marL="91430" marR="91430" anchor="ctr" horzOverflow="overflow">
                    <a:lnL>
                      <a:noFill/>
                    </a:lnL>
                    <a:lnR>
                      <a:noFill/>
                    </a:lnR>
                    <a:lnT w="38100" cap="flat" cmpd="sng" algn="ctr">
                      <a:solidFill>
                        <a:srgbClr val="3E9281"/>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1475</a:t>
                      </a:r>
                    </a:p>
                  </a:txBody>
                  <a:tcPr marL="91430" marR="91430" anchor="ctr" horzOverflow="overflow">
                    <a:lnL>
                      <a:noFill/>
                    </a:lnL>
                    <a:lnR cap="flat">
                      <a:noFill/>
                    </a:lnR>
                    <a:lnT w="38100" cap="flat" cmpd="sng" algn="ctr">
                      <a:solidFill>
                        <a:srgbClr val="3E9281"/>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3369</a:t>
                      </a:r>
                    </a:p>
                  </a:txBody>
                  <a:tcPr marL="91430" marR="91430" anchor="ctr" horzOverflow="overflow">
                    <a:lnL>
                      <a:noFill/>
                    </a:lnL>
                    <a:lnR cap="flat">
                      <a:noFill/>
                    </a:lnR>
                    <a:lnT w="38100" cap="flat" cmpd="sng" algn="ctr">
                      <a:solidFill>
                        <a:srgbClr val="3E9281"/>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880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l" defTabSz="914400" rtl="0" eaLnBrk="1" fontAlgn="base" latinLnBrk="0" hangingPunct="1">
                        <a:lnSpc>
                          <a:spcPct val="95000"/>
                        </a:lnSpc>
                        <a:spcBef>
                          <a:spcPct val="0"/>
                        </a:spcBef>
                        <a:spcAft>
                          <a:spcPct val="0"/>
                        </a:spcAft>
                        <a:buClr>
                          <a:srgbClr val="E13154"/>
                        </a:buClr>
                        <a:buSzPct val="90000"/>
                        <a:buFontTx/>
                        <a:buNone/>
                        <a:tabLst/>
                      </a:pPr>
                      <a:r>
                        <a:rPr kumimoji="0" lang="en-GB" sz="1600" b="1" i="0" u="none" strike="noStrike" cap="none" normalizeH="0" baseline="0" dirty="0">
                          <a:ln>
                            <a:noFill/>
                          </a:ln>
                          <a:solidFill>
                            <a:srgbClr val="305A80"/>
                          </a:solidFill>
                          <a:effectLst/>
                          <a:latin typeface="Calibri" pitchFamily="34" charset="0"/>
                          <a:cs typeface="Calibri" pitchFamily="34" charset="0"/>
                        </a:rPr>
                        <a:t>Age</a:t>
                      </a:r>
                    </a:p>
                  </a:txBody>
                  <a:tcPr marL="91430" marR="91430" anchor="ctr" horzOverflow="overflow">
                    <a:lnL cap="flat">
                      <a:noFill/>
                    </a:lnL>
                    <a:lnR>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US" sz="1000" b="1" i="0" u="none" strike="noStrike" cap="none" normalizeH="0" baseline="0">
                          <a:ln>
                            <a:noFill/>
                          </a:ln>
                          <a:solidFill>
                            <a:srgbClr val="305A80"/>
                          </a:solidFill>
                          <a:effectLst/>
                          <a:latin typeface="Calibri" pitchFamily="34" charset="0"/>
                          <a:cs typeface="Calibri" pitchFamily="34" charset="0"/>
                        </a:rPr>
                        <a:t>22-91 yrs</a:t>
                      </a:r>
                      <a:br>
                        <a:rPr kumimoji="0" lang="en-US" sz="1000" b="1" i="0" u="none" strike="noStrike" cap="none" normalizeH="0" baseline="0">
                          <a:ln>
                            <a:noFill/>
                          </a:ln>
                          <a:solidFill>
                            <a:srgbClr val="305A80"/>
                          </a:solidFill>
                          <a:effectLst/>
                          <a:latin typeface="Calibri" pitchFamily="34" charset="0"/>
                          <a:cs typeface="Calibri" pitchFamily="34" charset="0"/>
                        </a:rPr>
                      </a:br>
                      <a:r>
                        <a:rPr kumimoji="0" lang="en-US" sz="1000" b="1" i="0" u="none" strike="noStrike" cap="none" normalizeH="0" baseline="0">
                          <a:ln>
                            <a:noFill/>
                          </a:ln>
                          <a:solidFill>
                            <a:srgbClr val="305A80"/>
                          </a:solidFill>
                          <a:effectLst/>
                          <a:latin typeface="Calibri" pitchFamily="34" charset="0"/>
                          <a:cs typeface="Calibri" pitchFamily="34" charset="0"/>
                        </a:rPr>
                        <a:t>(mean 53.8) </a:t>
                      </a:r>
                    </a:p>
                  </a:txBody>
                  <a:tcPr marL="91430" marR="91430" anchor="ctr" horzOverflow="overflow">
                    <a:lnL>
                      <a:noFill/>
                    </a:lnL>
                    <a:lnR>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40-69 </a:t>
                      </a:r>
                      <a:r>
                        <a:rPr kumimoji="0" lang="en-GB" sz="1000" b="1" i="0" u="none" strike="noStrike" cap="none" normalizeH="0" baseline="0" dirty="0" err="1">
                          <a:ln>
                            <a:noFill/>
                          </a:ln>
                          <a:solidFill>
                            <a:srgbClr val="305A80"/>
                          </a:solidFill>
                          <a:effectLst/>
                          <a:latin typeface="Calibri" pitchFamily="34" charset="0"/>
                          <a:cs typeface="Calibri" pitchFamily="34" charset="0"/>
                        </a:rPr>
                        <a:t>yrs</a:t>
                      </a:r>
                      <a:endParaRPr kumimoji="0" lang="en-GB" sz="1000" b="1" i="0" u="none" strike="noStrike" cap="none" normalizeH="0" baseline="0" dirty="0">
                        <a:ln>
                          <a:noFill/>
                        </a:ln>
                        <a:solidFill>
                          <a:srgbClr val="305A80"/>
                        </a:solidFill>
                        <a:effectLst/>
                        <a:latin typeface="Calibri" pitchFamily="34" charset="0"/>
                        <a:cs typeface="Calibri" pitchFamily="34" charset="0"/>
                      </a:endParaRPr>
                    </a:p>
                  </a:txBody>
                  <a:tcPr marL="91430" marR="91430" anchor="ctr" horzOverflow="overflow">
                    <a:lnL>
                      <a:noFill/>
                    </a:lnL>
                    <a:lnR>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 45 </a:t>
                      </a:r>
                      <a:r>
                        <a:rPr kumimoji="0" lang="en-GB" sz="1000" b="1" i="0" u="none" strike="noStrike" cap="none" normalizeH="0" baseline="0" dirty="0" err="1">
                          <a:ln>
                            <a:noFill/>
                          </a:ln>
                          <a:solidFill>
                            <a:srgbClr val="305A80"/>
                          </a:solidFill>
                          <a:effectLst/>
                          <a:latin typeface="Calibri" pitchFamily="34" charset="0"/>
                          <a:cs typeface="Calibri" pitchFamily="34" charset="0"/>
                        </a:rPr>
                        <a:t>yrs</a:t>
                      </a:r>
                      <a:r>
                        <a:rPr kumimoji="0" lang="en-GB" sz="1000" b="1" i="0" u="none" strike="noStrike" cap="none" normalizeH="0" baseline="0" dirty="0">
                          <a:ln>
                            <a:noFill/>
                          </a:ln>
                          <a:solidFill>
                            <a:srgbClr val="305A80"/>
                          </a:solidFill>
                          <a:effectLst/>
                          <a:latin typeface="Calibri" pitchFamily="34" charset="0"/>
                          <a:cs typeface="Calibri" pitchFamily="34" charset="0"/>
                        </a:rPr>
                        <a:t> </a:t>
                      </a:r>
                      <a:br>
                        <a:rPr kumimoji="0" lang="en-GB" sz="1000" b="1" i="0" u="none" strike="noStrike" cap="none" normalizeH="0" baseline="0" dirty="0">
                          <a:ln>
                            <a:noFill/>
                          </a:ln>
                          <a:solidFill>
                            <a:srgbClr val="305A80"/>
                          </a:solidFill>
                          <a:effectLst/>
                          <a:latin typeface="Calibri" pitchFamily="34" charset="0"/>
                          <a:cs typeface="Calibri" pitchFamily="34" charset="0"/>
                        </a:rPr>
                      </a:br>
                      <a:r>
                        <a:rPr kumimoji="0" lang="en-GB" sz="1000" b="1" i="0" u="none" strike="noStrike" cap="none" normalizeH="0" baseline="0" dirty="0">
                          <a:ln>
                            <a:noFill/>
                          </a:ln>
                          <a:solidFill>
                            <a:srgbClr val="305A80"/>
                          </a:solidFill>
                          <a:effectLst/>
                          <a:latin typeface="Calibri" pitchFamily="34" charset="0"/>
                          <a:cs typeface="Calibri" pitchFamily="34" charset="0"/>
                        </a:rPr>
                        <a:t>(mean 60.5)</a:t>
                      </a:r>
                    </a:p>
                  </a:txBody>
                  <a:tcPr marL="91430" marR="91430" anchor="ctr" horzOverflow="overflow">
                    <a:lnL>
                      <a:noFill/>
                    </a:lnL>
                    <a:lnR>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GB" sz="1000" b="1" i="0" u="none" strike="noStrike" cap="none" normalizeH="0" baseline="0">
                          <a:ln>
                            <a:noFill/>
                          </a:ln>
                          <a:solidFill>
                            <a:srgbClr val="305A80"/>
                          </a:solidFill>
                          <a:effectLst/>
                          <a:latin typeface="Calibri" pitchFamily="34" charset="0"/>
                          <a:cs typeface="Calibri" pitchFamily="34" charset="0"/>
                        </a:rPr>
                        <a:t>30-79 yrs</a:t>
                      </a:r>
                      <a:br>
                        <a:rPr kumimoji="0" lang="en-GB" sz="1000" b="1" i="0" u="none" strike="noStrike" cap="none" normalizeH="0" baseline="0">
                          <a:ln>
                            <a:noFill/>
                          </a:ln>
                          <a:solidFill>
                            <a:srgbClr val="305A80"/>
                          </a:solidFill>
                          <a:effectLst/>
                          <a:latin typeface="Calibri" pitchFamily="34" charset="0"/>
                          <a:cs typeface="Calibri" pitchFamily="34" charset="0"/>
                        </a:rPr>
                      </a:br>
                      <a:r>
                        <a:rPr kumimoji="0" lang="en-GB" sz="1000" b="1" i="0" u="none" strike="noStrike" cap="none" normalizeH="0" baseline="0">
                          <a:ln>
                            <a:noFill/>
                          </a:ln>
                          <a:solidFill>
                            <a:srgbClr val="305A80"/>
                          </a:solidFill>
                          <a:effectLst/>
                          <a:latin typeface="Calibri" pitchFamily="34" charset="0"/>
                          <a:cs typeface="Calibri" pitchFamily="34" charset="0"/>
                        </a:rPr>
                        <a:t>(mean 47.3)</a:t>
                      </a:r>
                    </a:p>
                  </a:txBody>
                  <a:tcPr marL="91430" marR="91430" anchor="ctr" horzOverflow="overflow">
                    <a:lnL>
                      <a:noFill/>
                    </a:lnL>
                    <a:lnR cap="flat">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40-79yrs                        (means 59,7)</a:t>
                      </a:r>
                    </a:p>
                  </a:txBody>
                  <a:tcPr marL="91430" marR="91430" anchor="ctr" horzOverflow="overflow">
                    <a:lnL>
                      <a:noFill/>
                    </a:lnL>
                    <a:lnR cap="flat">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844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l" defTabSz="914400" rtl="0" eaLnBrk="1" fontAlgn="base" latinLnBrk="0" hangingPunct="1">
                        <a:lnSpc>
                          <a:spcPct val="95000"/>
                        </a:lnSpc>
                        <a:spcBef>
                          <a:spcPct val="0"/>
                        </a:spcBef>
                        <a:spcAft>
                          <a:spcPct val="0"/>
                        </a:spcAft>
                        <a:buClr>
                          <a:srgbClr val="E13154"/>
                        </a:buClr>
                        <a:buSzPct val="90000"/>
                        <a:buFontTx/>
                        <a:buNone/>
                        <a:tabLst/>
                      </a:pPr>
                      <a:r>
                        <a:rPr kumimoji="0" lang="en-GB" sz="1600" b="1" i="0" u="none" strike="noStrike" cap="none" normalizeH="0" baseline="0" dirty="0">
                          <a:ln>
                            <a:noFill/>
                          </a:ln>
                          <a:solidFill>
                            <a:srgbClr val="305A80"/>
                          </a:solidFill>
                          <a:effectLst/>
                          <a:latin typeface="Calibri" pitchFamily="34" charset="0"/>
                          <a:cs typeface="Calibri" pitchFamily="34" charset="0"/>
                        </a:rPr>
                        <a:t>TT and FT levels </a:t>
                      </a:r>
                    </a:p>
                  </a:txBody>
                  <a:tcPr marL="91430" marR="91430" anchor="ctr" horzOverflow="overflow">
                    <a:lnL cap="flat">
                      <a:noFill/>
                    </a:lnL>
                    <a:lnR>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US" sz="1000" b="1" i="0" u="none" strike="noStrike" cap="none" normalizeH="0" baseline="0" dirty="0">
                          <a:ln>
                            <a:noFill/>
                          </a:ln>
                          <a:solidFill>
                            <a:srgbClr val="305A80"/>
                          </a:solidFill>
                          <a:effectLst/>
                          <a:latin typeface="Calibri" pitchFamily="34" charset="0"/>
                          <a:cs typeface="Calibri" pitchFamily="34" charset="0"/>
                        </a:rPr>
                        <a:t>TT &lt;325ng/dl</a:t>
                      </a:r>
                    </a:p>
                  </a:txBody>
                  <a:tcPr marL="91430" marR="91430" anchor="ctr" horzOverflow="overflow">
                    <a:lnL>
                      <a:noFill/>
                    </a:lnL>
                    <a:lnR>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TT &lt;200 </a:t>
                      </a:r>
                      <a:r>
                        <a:rPr kumimoji="0" lang="en-GB" sz="1000" b="1" i="0" u="none" strike="noStrike" cap="none" normalizeH="0" baseline="0" dirty="0" err="1">
                          <a:ln>
                            <a:noFill/>
                          </a:ln>
                          <a:solidFill>
                            <a:srgbClr val="305A80"/>
                          </a:solidFill>
                          <a:effectLst/>
                          <a:latin typeface="Calibri" pitchFamily="34" charset="0"/>
                          <a:cs typeface="Calibri" pitchFamily="34" charset="0"/>
                        </a:rPr>
                        <a:t>ng</a:t>
                      </a:r>
                      <a:r>
                        <a:rPr kumimoji="0" lang="en-GB" sz="1000" b="1" i="0" u="none" strike="noStrike" cap="none" normalizeH="0" baseline="0" dirty="0">
                          <a:ln>
                            <a:noFill/>
                          </a:ln>
                          <a:solidFill>
                            <a:srgbClr val="305A80"/>
                          </a:solidFill>
                          <a:effectLst/>
                          <a:latin typeface="Calibri" pitchFamily="34" charset="0"/>
                          <a:cs typeface="Calibri" pitchFamily="34" charset="0"/>
                        </a:rPr>
                        <a:t>/dl x 2</a:t>
                      </a:r>
                    </a:p>
                  </a:txBody>
                  <a:tcPr marL="91430" marR="91430" anchor="ctr" horzOverflow="overflow">
                    <a:lnL>
                      <a:noFill/>
                    </a:lnL>
                    <a:lnR>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TT &lt;300 </a:t>
                      </a:r>
                      <a:r>
                        <a:rPr kumimoji="0" lang="en-GB" sz="1000" b="1" i="0" u="none" strike="noStrike" cap="none" normalizeH="0" baseline="0" dirty="0" err="1">
                          <a:ln>
                            <a:noFill/>
                          </a:ln>
                          <a:solidFill>
                            <a:srgbClr val="305A80"/>
                          </a:solidFill>
                          <a:effectLst/>
                          <a:latin typeface="Calibri" pitchFamily="34" charset="0"/>
                          <a:cs typeface="Calibri" pitchFamily="34" charset="0"/>
                        </a:rPr>
                        <a:t>ng</a:t>
                      </a:r>
                      <a:r>
                        <a:rPr kumimoji="0" lang="en-GB" sz="1000" b="1" i="0" u="none" strike="noStrike" cap="none" normalizeH="0" baseline="0" dirty="0">
                          <a:ln>
                            <a:noFill/>
                          </a:ln>
                          <a:solidFill>
                            <a:srgbClr val="305A80"/>
                          </a:solidFill>
                          <a:effectLst/>
                          <a:latin typeface="Calibri" pitchFamily="34" charset="0"/>
                          <a:cs typeface="Calibri" pitchFamily="34" charset="0"/>
                        </a:rPr>
                        <a:t>/dl x 1</a:t>
                      </a:r>
                    </a:p>
                  </a:txBody>
                  <a:tcPr marL="91430" marR="91430" anchor="ctr" horzOverflow="overflow">
                    <a:lnL>
                      <a:noFill/>
                    </a:lnL>
                    <a:lnR>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GB" sz="1000" b="1" i="0" u="none" strike="noStrike" cap="none" normalizeH="0" baseline="0" dirty="0" err="1">
                          <a:ln>
                            <a:noFill/>
                          </a:ln>
                          <a:solidFill>
                            <a:srgbClr val="305A80"/>
                          </a:solidFill>
                          <a:effectLst/>
                          <a:latin typeface="Calibri" pitchFamily="34" charset="0"/>
                          <a:cs typeface="Calibri" pitchFamily="34" charset="0"/>
                        </a:rPr>
                        <a:t>TTl</a:t>
                      </a:r>
                      <a:r>
                        <a:rPr kumimoji="0" lang="en-GB" sz="1000" b="1" i="0" u="none" strike="noStrike" cap="none" normalizeH="0" baseline="0" dirty="0">
                          <a:ln>
                            <a:noFill/>
                          </a:ln>
                          <a:solidFill>
                            <a:srgbClr val="305A80"/>
                          </a:solidFill>
                          <a:effectLst/>
                          <a:latin typeface="Calibri" pitchFamily="34" charset="0"/>
                          <a:cs typeface="Calibri" pitchFamily="34" charset="0"/>
                        </a:rPr>
                        <a:t> &lt; 300 </a:t>
                      </a:r>
                      <a:r>
                        <a:rPr kumimoji="0" lang="en-GB" sz="1000" b="1" i="0" u="none" strike="noStrike" cap="none" normalizeH="0" baseline="0" dirty="0" err="1">
                          <a:ln>
                            <a:noFill/>
                          </a:ln>
                          <a:solidFill>
                            <a:srgbClr val="305A80"/>
                          </a:solidFill>
                          <a:effectLst/>
                          <a:latin typeface="Calibri" pitchFamily="34" charset="0"/>
                          <a:cs typeface="Calibri" pitchFamily="34" charset="0"/>
                        </a:rPr>
                        <a:t>ng</a:t>
                      </a:r>
                      <a:r>
                        <a:rPr kumimoji="0" lang="en-GB" sz="1000" b="1" i="0" u="none" strike="noStrike" cap="none" normalizeH="0" baseline="0" dirty="0">
                          <a:ln>
                            <a:noFill/>
                          </a:ln>
                          <a:solidFill>
                            <a:srgbClr val="305A80"/>
                          </a:solidFill>
                          <a:effectLst/>
                          <a:latin typeface="Calibri" pitchFamily="34" charset="0"/>
                          <a:cs typeface="Calibri" pitchFamily="34" charset="0"/>
                        </a:rPr>
                        <a:t>/dl and       FT &lt; 5 </a:t>
                      </a:r>
                      <a:r>
                        <a:rPr kumimoji="0" lang="en-GB" sz="1000" b="1" i="0" u="none" strike="noStrike" cap="none" normalizeH="0" baseline="0" dirty="0" err="1">
                          <a:ln>
                            <a:noFill/>
                          </a:ln>
                          <a:solidFill>
                            <a:srgbClr val="305A80"/>
                          </a:solidFill>
                          <a:effectLst/>
                          <a:latin typeface="Calibri" pitchFamily="34" charset="0"/>
                          <a:cs typeface="Calibri" pitchFamily="34" charset="0"/>
                        </a:rPr>
                        <a:t>ng</a:t>
                      </a:r>
                      <a:r>
                        <a:rPr kumimoji="0" lang="en-GB" sz="1000" b="1" i="0" u="none" strike="noStrike" cap="none" normalizeH="0" baseline="0" dirty="0">
                          <a:ln>
                            <a:noFill/>
                          </a:ln>
                          <a:solidFill>
                            <a:srgbClr val="305A80"/>
                          </a:solidFill>
                          <a:effectLst/>
                          <a:latin typeface="Calibri" pitchFamily="34" charset="0"/>
                          <a:cs typeface="Calibri" pitchFamily="34" charset="0"/>
                        </a:rPr>
                        <a:t>/dl</a:t>
                      </a:r>
                    </a:p>
                  </a:txBody>
                  <a:tcPr marL="91430" marR="91430" anchor="ctr" horzOverflow="overflow">
                    <a:lnL>
                      <a:noFill/>
                    </a:lnL>
                    <a:lnR cap="flat">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TT&lt;320 </a:t>
                      </a:r>
                      <a:r>
                        <a:rPr kumimoji="0" lang="en-GB" sz="1000" b="1" i="0" u="none" strike="noStrike" cap="none" normalizeH="0" baseline="0" dirty="0" err="1">
                          <a:ln>
                            <a:noFill/>
                          </a:ln>
                          <a:solidFill>
                            <a:srgbClr val="305A80"/>
                          </a:solidFill>
                          <a:effectLst/>
                          <a:latin typeface="Calibri" pitchFamily="34" charset="0"/>
                          <a:cs typeface="Calibri" pitchFamily="34" charset="0"/>
                        </a:rPr>
                        <a:t>ng</a:t>
                      </a:r>
                      <a:r>
                        <a:rPr kumimoji="0" lang="en-GB" sz="1000" b="1" i="0" u="none" strike="noStrike" cap="none" normalizeH="0" baseline="0" dirty="0">
                          <a:ln>
                            <a:noFill/>
                          </a:ln>
                          <a:solidFill>
                            <a:srgbClr val="305A80"/>
                          </a:solidFill>
                          <a:effectLst/>
                          <a:latin typeface="Calibri" pitchFamily="34" charset="0"/>
                          <a:cs typeface="Calibri" pitchFamily="34" charset="0"/>
                        </a:rPr>
                        <a:t>/dl and   FT&lt;6.4 </a:t>
                      </a:r>
                      <a:r>
                        <a:rPr kumimoji="0" lang="en-GB" sz="1000" b="1" i="0" u="none" strike="noStrike" cap="none" normalizeH="0" baseline="0" dirty="0" err="1">
                          <a:ln>
                            <a:noFill/>
                          </a:ln>
                          <a:solidFill>
                            <a:srgbClr val="305A80"/>
                          </a:solidFill>
                          <a:effectLst/>
                          <a:latin typeface="Calibri" pitchFamily="34" charset="0"/>
                          <a:cs typeface="Calibri" pitchFamily="34" charset="0"/>
                        </a:rPr>
                        <a:t>ng</a:t>
                      </a:r>
                      <a:r>
                        <a:rPr kumimoji="0" lang="en-GB" sz="1000" b="1" i="0" u="none" strike="noStrike" cap="none" normalizeH="0" baseline="0" dirty="0">
                          <a:ln>
                            <a:noFill/>
                          </a:ln>
                          <a:solidFill>
                            <a:srgbClr val="305A80"/>
                          </a:solidFill>
                          <a:effectLst/>
                          <a:latin typeface="Calibri" pitchFamily="34" charset="0"/>
                          <a:cs typeface="Calibri" pitchFamily="34" charset="0"/>
                        </a:rPr>
                        <a:t>/dl</a:t>
                      </a:r>
                    </a:p>
                  </a:txBody>
                  <a:tcPr marL="91430" marR="91430" anchor="ctr" horzOverflow="overflow">
                    <a:lnL>
                      <a:noFill/>
                    </a:lnL>
                    <a:lnR cap="flat">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476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l" defTabSz="914400" rtl="0" eaLnBrk="1" fontAlgn="base" latinLnBrk="0" hangingPunct="1">
                        <a:lnSpc>
                          <a:spcPct val="95000"/>
                        </a:lnSpc>
                        <a:spcBef>
                          <a:spcPct val="0"/>
                        </a:spcBef>
                        <a:spcAft>
                          <a:spcPct val="0"/>
                        </a:spcAft>
                        <a:buClr>
                          <a:srgbClr val="E13154"/>
                        </a:buClr>
                        <a:buSzPct val="90000"/>
                        <a:buFontTx/>
                        <a:buNone/>
                        <a:tabLst/>
                      </a:pPr>
                      <a:r>
                        <a:rPr kumimoji="0" lang="en-GB" sz="1600" b="1" i="0" u="none" strike="noStrike" cap="none" normalizeH="0" baseline="0" dirty="0">
                          <a:ln>
                            <a:noFill/>
                          </a:ln>
                          <a:solidFill>
                            <a:srgbClr val="305A80"/>
                          </a:solidFill>
                          <a:effectLst/>
                          <a:latin typeface="Calibri" pitchFamily="34" charset="0"/>
                          <a:cs typeface="Calibri" pitchFamily="34" charset="0"/>
                        </a:rPr>
                        <a:t>Symptoms evaluation</a:t>
                      </a:r>
                    </a:p>
                  </a:txBody>
                  <a:tcPr marL="91430" marR="91430" anchor="ctr" horzOverflow="overflow">
                    <a:lnL cap="flat">
                      <a:noFill/>
                    </a:lnL>
                    <a:lnR>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US" sz="1000" b="1" i="0" u="none" strike="noStrike" cap="none" normalizeH="0" baseline="0" dirty="0">
                          <a:ln>
                            <a:noFill/>
                          </a:ln>
                          <a:solidFill>
                            <a:srgbClr val="305A80"/>
                          </a:solidFill>
                          <a:effectLst/>
                          <a:latin typeface="Calibri" pitchFamily="34" charset="0"/>
                          <a:cs typeface="Calibri" pitchFamily="34" charset="0"/>
                        </a:rPr>
                        <a:t>No</a:t>
                      </a:r>
                    </a:p>
                  </a:txBody>
                  <a:tcPr marL="91430" marR="91430" anchor="ctr" horzOverflow="overflow">
                    <a:lnL>
                      <a:noFill/>
                    </a:lnL>
                    <a:lnR>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ADAM</a:t>
                      </a:r>
                    </a:p>
                  </a:txBody>
                  <a:tcPr marL="91430" marR="91430" anchor="ctr" horzOverflow="overflow">
                    <a:lnL>
                      <a:noFill/>
                    </a:lnL>
                    <a:lnR>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Questions</a:t>
                      </a:r>
                    </a:p>
                  </a:txBody>
                  <a:tcPr marL="91430" marR="91430" anchor="ctr" horzOverflow="overflow">
                    <a:lnL>
                      <a:noFill/>
                    </a:lnL>
                    <a:lnR>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Questions</a:t>
                      </a:r>
                    </a:p>
                  </a:txBody>
                  <a:tcPr marL="91430" marR="91430" anchor="ctr" horzOverflow="overflow">
                    <a:lnL>
                      <a:noFill/>
                    </a:lnL>
                    <a:lnR cap="flat">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Questions</a:t>
                      </a:r>
                    </a:p>
                  </a:txBody>
                  <a:tcPr marL="91430" marR="91430" anchor="ctr" horzOverflow="overflow">
                    <a:lnL>
                      <a:noFill/>
                    </a:lnL>
                    <a:lnR cap="flat">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789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l" defTabSz="914400" rtl="0" eaLnBrk="1" fontAlgn="base" latinLnBrk="0" hangingPunct="1">
                        <a:lnSpc>
                          <a:spcPct val="95000"/>
                        </a:lnSpc>
                        <a:spcBef>
                          <a:spcPct val="100000"/>
                        </a:spcBef>
                        <a:spcAft>
                          <a:spcPct val="0"/>
                        </a:spcAft>
                        <a:buClr>
                          <a:srgbClr val="E13154"/>
                        </a:buClr>
                        <a:buSzPct val="90000"/>
                        <a:buFontTx/>
                        <a:buNone/>
                        <a:tabLst/>
                      </a:pPr>
                      <a:r>
                        <a:rPr kumimoji="0" lang="en-US" sz="1600" b="1" i="0" u="none" strike="noStrike" cap="none" normalizeH="0" baseline="0" noProof="0" dirty="0">
                          <a:ln>
                            <a:noFill/>
                          </a:ln>
                          <a:solidFill>
                            <a:srgbClr val="305A80"/>
                          </a:solidFill>
                          <a:effectLst/>
                          <a:latin typeface="Calibri" pitchFamily="34" charset="0"/>
                          <a:cs typeface="Calibri" pitchFamily="34" charset="0"/>
                        </a:rPr>
                        <a:t>Prevalence of hypogonadism</a:t>
                      </a:r>
                    </a:p>
                  </a:txBody>
                  <a:tcPr marL="91430" marR="91430" anchor="ctr" horzOverflow="overflow">
                    <a:lnL cap="flat">
                      <a:noFill/>
                    </a:lnL>
                    <a:lnR>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Defined by TT</a:t>
                      </a:r>
                    </a:p>
                    <a:p>
                      <a:pPr marL="288925" marR="0" lvl="0" indent="-288925" algn="ctr" defTabSz="914400" rtl="0" eaLnBrk="1" fontAlgn="base" latinLnBrk="0" hangingPunct="1">
                        <a:lnSpc>
                          <a:spcPct val="95000"/>
                        </a:lnSpc>
                        <a:spcBef>
                          <a:spcPct val="0"/>
                        </a:spcBef>
                        <a:spcAft>
                          <a:spcPct val="0"/>
                        </a:spcAft>
                        <a:buClr>
                          <a:srgbClr val="E13154"/>
                        </a:buClr>
                        <a:buSzPct val="90000"/>
                        <a:buFontTx/>
                        <a:buNone/>
                        <a:tabLst/>
                      </a:pPr>
                      <a:r>
                        <a:rPr kumimoji="0" lang="en-US" sz="1000" b="1" i="0" u="none" strike="noStrike" cap="none" normalizeH="0" baseline="0" dirty="0">
                          <a:ln>
                            <a:noFill/>
                          </a:ln>
                          <a:solidFill>
                            <a:srgbClr val="305A80"/>
                          </a:solidFill>
                          <a:effectLst/>
                          <a:latin typeface="Calibri" pitchFamily="34" charset="0"/>
                          <a:cs typeface="Calibri" pitchFamily="34" charset="0"/>
                        </a:rPr>
                        <a:t>50s = 12%</a:t>
                      </a:r>
                    </a:p>
                    <a:p>
                      <a:pPr marL="288925" marR="0" lvl="0" indent="-288925" algn="ctr" defTabSz="914400" rtl="0" eaLnBrk="1" fontAlgn="base" latinLnBrk="0" hangingPunct="1">
                        <a:lnSpc>
                          <a:spcPct val="95000"/>
                        </a:lnSpc>
                        <a:spcBef>
                          <a:spcPct val="15000"/>
                        </a:spcBef>
                        <a:spcAft>
                          <a:spcPct val="0"/>
                        </a:spcAft>
                        <a:buClr>
                          <a:srgbClr val="E13154"/>
                        </a:buClr>
                        <a:buSzPct val="90000"/>
                        <a:buFontTx/>
                        <a:buNone/>
                        <a:tabLst/>
                      </a:pPr>
                      <a:r>
                        <a:rPr kumimoji="0" lang="en-US" sz="1000" b="1" i="0" u="none" strike="noStrike" cap="none" normalizeH="0" baseline="0" dirty="0">
                          <a:ln>
                            <a:noFill/>
                          </a:ln>
                          <a:solidFill>
                            <a:srgbClr val="305A80"/>
                          </a:solidFill>
                          <a:effectLst/>
                          <a:latin typeface="Calibri" pitchFamily="34" charset="0"/>
                          <a:cs typeface="Calibri" pitchFamily="34" charset="0"/>
                        </a:rPr>
                        <a:t>60s = 19%   </a:t>
                      </a:r>
                    </a:p>
                    <a:p>
                      <a:pPr marL="288925" marR="0" lvl="0" indent="-288925" algn="ctr" defTabSz="914400" rtl="0" eaLnBrk="1" fontAlgn="base" latinLnBrk="0" hangingPunct="1">
                        <a:lnSpc>
                          <a:spcPct val="95000"/>
                        </a:lnSpc>
                        <a:spcBef>
                          <a:spcPct val="15000"/>
                        </a:spcBef>
                        <a:spcAft>
                          <a:spcPct val="0"/>
                        </a:spcAft>
                        <a:buClr>
                          <a:srgbClr val="E13154"/>
                        </a:buClr>
                        <a:buSzPct val="90000"/>
                        <a:buFontTx/>
                        <a:buNone/>
                        <a:tabLst/>
                      </a:pPr>
                      <a:r>
                        <a:rPr kumimoji="0" lang="en-US" sz="1000" b="1" i="0" u="none" strike="noStrike" cap="none" normalizeH="0" baseline="0" dirty="0">
                          <a:ln>
                            <a:noFill/>
                          </a:ln>
                          <a:solidFill>
                            <a:srgbClr val="305A80"/>
                          </a:solidFill>
                          <a:effectLst/>
                          <a:latin typeface="Calibri" pitchFamily="34" charset="0"/>
                          <a:cs typeface="Calibri" pitchFamily="34" charset="0"/>
                        </a:rPr>
                        <a:t>70s = 28%</a:t>
                      </a:r>
                    </a:p>
                    <a:p>
                      <a:pPr marL="288925" marR="0" lvl="0" indent="-288925" algn="ctr" defTabSz="914400" rtl="0" eaLnBrk="1" fontAlgn="base" latinLnBrk="0" hangingPunct="1">
                        <a:lnSpc>
                          <a:spcPct val="95000"/>
                        </a:lnSpc>
                        <a:spcBef>
                          <a:spcPct val="15000"/>
                        </a:spcBef>
                        <a:spcAft>
                          <a:spcPct val="0"/>
                        </a:spcAft>
                        <a:buClr>
                          <a:srgbClr val="E13154"/>
                        </a:buClr>
                        <a:buSzPct val="90000"/>
                        <a:buFontTx/>
                        <a:buNone/>
                        <a:tabLst/>
                      </a:pPr>
                      <a:r>
                        <a:rPr kumimoji="0" lang="en-US" sz="1000" b="1" i="0" u="none" strike="noStrike" cap="none" normalizeH="0" baseline="0" dirty="0">
                          <a:ln>
                            <a:noFill/>
                          </a:ln>
                          <a:solidFill>
                            <a:srgbClr val="305A80"/>
                          </a:solidFill>
                          <a:effectLst/>
                          <a:latin typeface="Calibri" pitchFamily="34" charset="0"/>
                          <a:cs typeface="Calibri" pitchFamily="34" charset="0"/>
                        </a:rPr>
                        <a:t> 80s = 49%</a:t>
                      </a:r>
                    </a:p>
                  </a:txBody>
                  <a:tcPr marL="91430" marR="91430" anchor="ctr" horzOverflow="overflow">
                    <a:lnL>
                      <a:noFill/>
                    </a:lnL>
                    <a:lnR>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Defined by TT </a:t>
                      </a:r>
                    </a:p>
                    <a:p>
                      <a:pPr marL="288925" marR="0" lvl="0" indent="-288925" algn="ctr" defTabSz="914400" rtl="0" eaLnBrk="1" fontAlgn="base" latinLnBrk="0" hangingPunct="1">
                        <a:lnSpc>
                          <a:spcPct val="95000"/>
                        </a:lnSpc>
                        <a:spcBef>
                          <a:spcPct val="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and symptoms</a:t>
                      </a:r>
                    </a:p>
                    <a:p>
                      <a:pPr marL="288925" marR="0" lvl="0" indent="-288925" algn="ctr" defTabSz="914400" rtl="0" eaLnBrk="1" fontAlgn="base" latinLnBrk="0" hangingPunct="1">
                        <a:lnSpc>
                          <a:spcPct val="95000"/>
                        </a:lnSpc>
                        <a:spcBef>
                          <a:spcPct val="0"/>
                        </a:spcBef>
                        <a:spcAft>
                          <a:spcPct val="0"/>
                        </a:spcAft>
                        <a:buClr>
                          <a:srgbClr val="E13154"/>
                        </a:buClr>
                        <a:buSzPct val="90000"/>
                        <a:buFontTx/>
                        <a:buNone/>
                        <a:tabLst/>
                      </a:pPr>
                      <a:endParaRPr kumimoji="0" lang="en-GB" sz="1000" b="1" i="0" u="none" strike="noStrike" cap="none" normalizeH="0" baseline="0" dirty="0">
                        <a:ln>
                          <a:noFill/>
                        </a:ln>
                        <a:solidFill>
                          <a:srgbClr val="305A80"/>
                        </a:solidFill>
                        <a:effectLst/>
                        <a:latin typeface="Calibri" pitchFamily="34" charset="0"/>
                        <a:cs typeface="Calibri" pitchFamily="34" charset="0"/>
                      </a:endParaRPr>
                    </a:p>
                    <a:p>
                      <a:pPr marL="288925" marR="0" lvl="0" indent="-288925" algn="ctr" defTabSz="914400" rtl="0" eaLnBrk="1" fontAlgn="base" latinLnBrk="0" hangingPunct="1">
                        <a:lnSpc>
                          <a:spcPct val="95000"/>
                        </a:lnSpc>
                        <a:spcBef>
                          <a:spcPct val="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Baseline = 6%</a:t>
                      </a:r>
                      <a:endParaRPr kumimoji="0" lang="fr-FR" sz="1000" b="1" i="0" u="none" strike="noStrike" cap="none" normalizeH="0" baseline="0" dirty="0">
                        <a:ln>
                          <a:noFill/>
                        </a:ln>
                        <a:solidFill>
                          <a:srgbClr val="305A80"/>
                        </a:solidFill>
                        <a:effectLst/>
                        <a:latin typeface="Calibri" pitchFamily="34" charset="0"/>
                        <a:cs typeface="Calibri" pitchFamily="34" charset="0"/>
                      </a:endParaRPr>
                    </a:p>
                    <a:p>
                      <a:pPr marL="288925" marR="0" lvl="0" indent="-288925" algn="ctr" defTabSz="914400" rtl="0" eaLnBrk="0" fontAlgn="base" latinLnBrk="0" hangingPunct="0">
                        <a:lnSpc>
                          <a:spcPct val="95000"/>
                        </a:lnSpc>
                        <a:spcBef>
                          <a:spcPct val="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Follow-up =12.3%</a:t>
                      </a:r>
                    </a:p>
                  </a:txBody>
                  <a:tcPr marL="91430" marR="91430" anchor="ctr" horzOverflow="overflow">
                    <a:lnL>
                      <a:noFill/>
                    </a:lnL>
                    <a:lnR>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Defined by TT</a:t>
                      </a:r>
                    </a:p>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38.7%</a:t>
                      </a:r>
                    </a:p>
                  </a:txBody>
                  <a:tcPr marL="91430" marR="91430" anchor="ctr" horzOverflow="overflow">
                    <a:lnL>
                      <a:noFill/>
                    </a:lnL>
                    <a:lnR>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Defined by TT and symptoms</a:t>
                      </a:r>
                    </a:p>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GB" sz="1000" b="1" i="0" u="none" strike="noStrike" cap="none" normalizeH="0" baseline="0" dirty="0">
                          <a:ln>
                            <a:noFill/>
                          </a:ln>
                          <a:solidFill>
                            <a:srgbClr val="305A80"/>
                          </a:solidFill>
                          <a:effectLst/>
                          <a:latin typeface="Calibri" pitchFamily="34" charset="0"/>
                          <a:cs typeface="Calibri" pitchFamily="34" charset="0"/>
                        </a:rPr>
                        <a:t>5.6%</a:t>
                      </a:r>
                      <a:br>
                        <a:rPr kumimoji="0" lang="en-GB" sz="1000" b="1" i="0" u="none" strike="noStrike" cap="none" normalizeH="0" baseline="0" dirty="0">
                          <a:ln>
                            <a:noFill/>
                          </a:ln>
                          <a:solidFill>
                            <a:srgbClr val="305A80"/>
                          </a:solidFill>
                          <a:effectLst/>
                          <a:latin typeface="Calibri" pitchFamily="34" charset="0"/>
                          <a:cs typeface="Calibri" pitchFamily="34" charset="0"/>
                        </a:rPr>
                      </a:br>
                      <a:r>
                        <a:rPr kumimoji="0" lang="en-GB" sz="1000" b="1" i="0" u="none" strike="noStrike" cap="none" normalizeH="0" baseline="0" dirty="0">
                          <a:ln>
                            <a:noFill/>
                          </a:ln>
                          <a:solidFill>
                            <a:srgbClr val="305A80"/>
                          </a:solidFill>
                          <a:effectLst/>
                          <a:latin typeface="Calibri" pitchFamily="34" charset="0"/>
                          <a:cs typeface="Calibri" pitchFamily="34" charset="0"/>
                        </a:rPr>
                        <a:t>(18.4% in 70s)</a:t>
                      </a:r>
                    </a:p>
                  </a:txBody>
                  <a:tcPr marL="91430" marR="91430" anchor="ctr" horzOverflow="overflow">
                    <a:lnL>
                      <a:noFill/>
                    </a:lnL>
                    <a:lnR cap="flat">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US" sz="1000" b="1" i="0" u="none" strike="noStrike" cap="none" normalizeH="0" baseline="0" dirty="0">
                          <a:ln>
                            <a:noFill/>
                          </a:ln>
                          <a:solidFill>
                            <a:srgbClr val="305A80"/>
                          </a:solidFill>
                          <a:effectLst/>
                          <a:latin typeface="Calibri" pitchFamily="34" charset="0"/>
                          <a:cs typeface="Calibri" pitchFamily="34" charset="0"/>
                        </a:rPr>
                        <a:t>Defined by TT,  FT and presence of at least three sexual symptoms</a:t>
                      </a:r>
                    </a:p>
                    <a:p>
                      <a:pPr marL="288925" marR="0" lvl="0" indent="-288925" algn="ctr" defTabSz="914400" rtl="0" eaLnBrk="1" fontAlgn="base" latinLnBrk="0" hangingPunct="1">
                        <a:lnSpc>
                          <a:spcPct val="95000"/>
                        </a:lnSpc>
                        <a:spcBef>
                          <a:spcPct val="100000"/>
                        </a:spcBef>
                        <a:spcAft>
                          <a:spcPct val="0"/>
                        </a:spcAft>
                        <a:buClr>
                          <a:srgbClr val="E13154"/>
                        </a:buClr>
                        <a:buSzPct val="90000"/>
                        <a:buFontTx/>
                        <a:buNone/>
                        <a:tabLst/>
                      </a:pPr>
                      <a:r>
                        <a:rPr kumimoji="0" lang="en-US" sz="1000" b="1" i="0" u="none" strike="noStrike" cap="none" normalizeH="0" baseline="0" dirty="0">
                          <a:ln>
                            <a:noFill/>
                          </a:ln>
                          <a:solidFill>
                            <a:srgbClr val="305A80"/>
                          </a:solidFill>
                          <a:effectLst/>
                          <a:latin typeface="Calibri" pitchFamily="34" charset="0"/>
                          <a:cs typeface="Calibri" pitchFamily="34" charset="0"/>
                        </a:rPr>
                        <a:t>2.1%  (5.1% in 70-79yrs)</a:t>
                      </a:r>
                    </a:p>
                  </a:txBody>
                  <a:tcPr marL="91430" marR="91430" anchor="ctr" horzOverflow="overflow">
                    <a:lnL>
                      <a:noFill/>
                    </a:lnL>
                    <a:lnR cap="flat">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 name="TextBox 9">
            <a:extLst>
              <a:ext uri="{FF2B5EF4-FFF2-40B4-BE49-F238E27FC236}">
                <a16:creationId xmlns:a16="http://schemas.microsoft.com/office/drawing/2014/main" id="{1180DC48-49DA-4997-88FE-4F87FBB3CCAE}"/>
              </a:ext>
            </a:extLst>
          </p:cNvPr>
          <p:cNvSpPr txBox="1"/>
          <p:nvPr/>
        </p:nvSpPr>
        <p:spPr>
          <a:xfrm>
            <a:off x="1096402" y="999184"/>
            <a:ext cx="10253230" cy="369332"/>
          </a:xfrm>
          <a:prstGeom prst="rect">
            <a:avLst/>
          </a:prstGeom>
          <a:noFill/>
        </p:spPr>
        <p:txBody>
          <a:bodyPr wrap="square">
            <a:spAutoFit/>
          </a:bodyPr>
          <a:lstStyle/>
          <a:p>
            <a:pPr marL="285750" indent="-285750">
              <a:spcAft>
                <a:spcPts val="1200"/>
              </a:spcAft>
              <a:buClr>
                <a:schemeClr val="tx1"/>
              </a:buClr>
              <a:buFont typeface="Wingdings" panose="05000000000000000000" pitchFamily="2" charset="2"/>
              <a:buChar char="§"/>
            </a:pPr>
            <a:r>
              <a:rPr lang="en-GB" sz="1800" dirty="0">
                <a:solidFill>
                  <a:srgbClr val="000000"/>
                </a:solidFill>
              </a:rPr>
              <a:t>Estimates vary widely (2.1% to 38.7%) depending on the criteria used to define TD</a:t>
            </a:r>
          </a:p>
        </p:txBody>
      </p:sp>
      <p:sp>
        <p:nvSpPr>
          <p:cNvPr id="11" name="Title 1">
            <a:extLst>
              <a:ext uri="{FF2B5EF4-FFF2-40B4-BE49-F238E27FC236}">
                <a16:creationId xmlns:a16="http://schemas.microsoft.com/office/drawing/2014/main" id="{9C1CC8C9-0762-4EA6-A35E-5C32CBC3F1FF}"/>
              </a:ext>
            </a:extLst>
          </p:cNvPr>
          <p:cNvSpPr>
            <a:spLocks noGrp="1"/>
          </p:cNvSpPr>
          <p:nvPr>
            <p:ph type="title"/>
          </p:nvPr>
        </p:nvSpPr>
        <p:spPr>
          <a:xfrm>
            <a:off x="714290" y="180913"/>
            <a:ext cx="10635342" cy="784362"/>
          </a:xfrm>
        </p:spPr>
        <p:txBody>
          <a:bodyPr>
            <a:normAutofit/>
          </a:bodyPr>
          <a:lstStyle/>
          <a:p>
            <a:pPr algn="ctr"/>
            <a:r>
              <a:rPr lang="en-GB" sz="3600" b="1" dirty="0">
                <a:solidFill>
                  <a:srgbClr val="000000"/>
                </a:solidFill>
              </a:rPr>
              <a:t>Prevalence of TD</a:t>
            </a:r>
          </a:p>
        </p:txBody>
      </p:sp>
    </p:spTree>
    <p:extLst>
      <p:ext uri="{BB962C8B-B14F-4D97-AF65-F5344CB8AC3E}">
        <p14:creationId xmlns:p14="http://schemas.microsoft.com/office/powerpoint/2010/main" val="385136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7BF593-2FCE-46BB-BA23-DD92776052A9}"/>
              </a:ext>
            </a:extLst>
          </p:cNvPr>
          <p:cNvSpPr txBox="1">
            <a:spLocks/>
          </p:cNvSpPr>
          <p:nvPr/>
        </p:nvSpPr>
        <p:spPr>
          <a:xfrm>
            <a:off x="1581150" y="1"/>
            <a:ext cx="9086850" cy="1179414"/>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Clr>
                <a:schemeClr val="tx2"/>
              </a:buClr>
              <a:buNone/>
              <a:defRPr sz="4400" b="1" i="0" kern="1200" baseline="0">
                <a:solidFill>
                  <a:schemeClr val="tx2"/>
                </a:solidFill>
                <a:latin typeface="Calibri"/>
                <a:ea typeface="+mj-ea"/>
                <a:cs typeface="+mj-cs"/>
              </a:defRPr>
            </a:lvl1pPr>
          </a:lstStyle>
          <a:p>
            <a:pPr algn="ctr">
              <a:buClr>
                <a:srgbClr val="005294"/>
              </a:buClr>
              <a:defRPr/>
            </a:pPr>
            <a:r>
              <a:rPr lang="en-GB" sz="3600" dirty="0">
                <a:solidFill>
                  <a:schemeClr val="accent5"/>
                </a:solidFill>
                <a:latin typeface="+mj-lt"/>
              </a:rPr>
              <a:t>Causes of (TD)</a:t>
            </a:r>
          </a:p>
        </p:txBody>
      </p:sp>
      <p:graphicFrame>
        <p:nvGraphicFramePr>
          <p:cNvPr id="6" name="Content Placeholder 9">
            <a:extLst>
              <a:ext uri="{FF2B5EF4-FFF2-40B4-BE49-F238E27FC236}">
                <a16:creationId xmlns:a16="http://schemas.microsoft.com/office/drawing/2014/main" id="{404CBCB4-3B99-4AA5-999E-6F7A56BBD653}"/>
              </a:ext>
            </a:extLst>
          </p:cNvPr>
          <p:cNvGraphicFramePr>
            <a:graphicFrameLocks/>
          </p:cNvGraphicFramePr>
          <p:nvPr>
            <p:extLst>
              <p:ext uri="{D42A27DB-BD31-4B8C-83A1-F6EECF244321}">
                <p14:modId xmlns:p14="http://schemas.microsoft.com/office/powerpoint/2010/main" val="2420686042"/>
              </p:ext>
            </p:extLst>
          </p:nvPr>
        </p:nvGraphicFramePr>
        <p:xfrm>
          <a:off x="1129266" y="1476891"/>
          <a:ext cx="9460262" cy="3679903"/>
        </p:xfrm>
        <a:graphic>
          <a:graphicData uri="http://schemas.openxmlformats.org/drawingml/2006/table">
            <a:tbl>
              <a:tblPr firstRow="1" bandRow="1">
                <a:tableStyleId>{5C22544A-7EE6-4342-B048-85BDC9FD1C3A}</a:tableStyleId>
              </a:tblPr>
              <a:tblGrid>
                <a:gridCol w="2077192">
                  <a:extLst>
                    <a:ext uri="{9D8B030D-6E8A-4147-A177-3AD203B41FA5}">
                      <a16:colId xmlns:a16="http://schemas.microsoft.com/office/drawing/2014/main" val="3524964432"/>
                    </a:ext>
                  </a:extLst>
                </a:gridCol>
                <a:gridCol w="1670786">
                  <a:extLst>
                    <a:ext uri="{9D8B030D-6E8A-4147-A177-3AD203B41FA5}">
                      <a16:colId xmlns:a16="http://schemas.microsoft.com/office/drawing/2014/main" val="2286098851"/>
                    </a:ext>
                  </a:extLst>
                </a:gridCol>
                <a:gridCol w="2235240">
                  <a:extLst>
                    <a:ext uri="{9D8B030D-6E8A-4147-A177-3AD203B41FA5}">
                      <a16:colId xmlns:a16="http://schemas.microsoft.com/office/drawing/2014/main" val="2260614357"/>
                    </a:ext>
                  </a:extLst>
                </a:gridCol>
                <a:gridCol w="3477044">
                  <a:extLst>
                    <a:ext uri="{9D8B030D-6E8A-4147-A177-3AD203B41FA5}">
                      <a16:colId xmlns:a16="http://schemas.microsoft.com/office/drawing/2014/main" val="3325599383"/>
                    </a:ext>
                  </a:extLst>
                </a:gridCol>
              </a:tblGrid>
              <a:tr h="299242">
                <a:tc gridSpan="2">
                  <a:txBody>
                    <a:bodyPr/>
                    <a:lstStyle/>
                    <a:p>
                      <a:r>
                        <a:rPr lang="en-GB" sz="1200" dirty="0">
                          <a:latin typeface="+mn-lt"/>
                          <a:cs typeface="Helvetica" panose="020B0604020202020204" pitchFamily="34" charset="0"/>
                        </a:rPr>
                        <a:t>Primary TD</a:t>
                      </a:r>
                    </a:p>
                  </a:txBody>
                  <a:tcPr marL="68580" marR="68580" marT="34290" marB="34290"/>
                </a:tc>
                <a:tc hMerge="1">
                  <a:txBody>
                    <a:bodyPr/>
                    <a:lstStyle/>
                    <a:p>
                      <a:endParaRPr lang="en-GB"/>
                    </a:p>
                  </a:txBody>
                  <a:tcPr/>
                </a:tc>
                <a:tc gridSpan="2">
                  <a:txBody>
                    <a:bodyPr/>
                    <a:lstStyle/>
                    <a:p>
                      <a:r>
                        <a:rPr lang="en-GB" sz="1200" dirty="0">
                          <a:latin typeface="+mn-lt"/>
                          <a:cs typeface="Helvetica" panose="020B0604020202020204" pitchFamily="34" charset="0"/>
                        </a:rPr>
                        <a:t>Secondary TD</a:t>
                      </a:r>
                    </a:p>
                  </a:txBody>
                  <a:tcPr marL="68580" marR="68580" marT="34290" marB="34290"/>
                </a:tc>
                <a:tc hMerge="1">
                  <a:txBody>
                    <a:bodyPr/>
                    <a:lstStyle/>
                    <a:p>
                      <a:endParaRPr lang="en-GB"/>
                    </a:p>
                  </a:txBody>
                  <a:tcPr/>
                </a:tc>
                <a:extLst>
                  <a:ext uri="{0D108BD9-81ED-4DB2-BD59-A6C34878D82A}">
                    <a16:rowId xmlns:a16="http://schemas.microsoft.com/office/drawing/2014/main" val="2648212255"/>
                  </a:ext>
                </a:extLst>
              </a:tr>
              <a:tr h="3380661">
                <a:tc>
                  <a:txBody>
                    <a:bodyPr/>
                    <a:lstStyle/>
                    <a:p>
                      <a:pPr marL="0" indent="0">
                        <a:buFont typeface="Arial" panose="020B0604020202020204" pitchFamily="34" charset="0"/>
                        <a:buNone/>
                      </a:pPr>
                      <a:r>
                        <a:rPr lang="en-US" sz="1200" b="1" kern="1200" dirty="0">
                          <a:solidFill>
                            <a:srgbClr val="000000"/>
                          </a:solidFill>
                          <a:effectLst/>
                          <a:latin typeface="+mn-lt"/>
                          <a:ea typeface="+mn-ea"/>
                          <a:cs typeface="Helvetica" panose="020B0604020202020204" pitchFamily="34" charset="0"/>
                        </a:rPr>
                        <a:t>Organic</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Klinefelter syndrome</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Cryptorchidism, anorchia</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Myotonic dystrophy</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Irradiation, chemotherapy</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Castration, trauma</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Orchitis</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Older age*</a:t>
                      </a:r>
                      <a:endParaRPr lang="en-GB" sz="1200" dirty="0">
                        <a:solidFill>
                          <a:srgbClr val="000000"/>
                        </a:solidFill>
                        <a:latin typeface="+mn-lt"/>
                        <a:cs typeface="Helvetica" panose="020B0604020202020204" pitchFamily="34" charset="0"/>
                      </a:endParaRPr>
                    </a:p>
                  </a:txBody>
                  <a:tcPr marL="68580" marR="68580" marT="34290" marB="34290"/>
                </a:tc>
                <a:tc>
                  <a:txBody>
                    <a:bodyPr/>
                    <a:lstStyle/>
                    <a:p>
                      <a:pPr marL="0" indent="0">
                        <a:buFont typeface="Arial" panose="020B0604020202020204" pitchFamily="34" charset="0"/>
                        <a:buNone/>
                      </a:pPr>
                      <a:r>
                        <a:rPr lang="en-US" sz="1200" b="1" kern="1200" dirty="0">
                          <a:solidFill>
                            <a:srgbClr val="000000"/>
                          </a:solidFill>
                          <a:effectLst/>
                          <a:latin typeface="+mn-lt"/>
                          <a:ea typeface="+mn-ea"/>
                          <a:cs typeface="Helvetica" panose="020B0604020202020204" pitchFamily="34" charset="0"/>
                        </a:rPr>
                        <a:t>Functional</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Chronic illness*</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Ketoconazole</a:t>
                      </a:r>
                      <a:endParaRPr lang="en-GB" sz="1200" dirty="0">
                        <a:solidFill>
                          <a:srgbClr val="000000"/>
                        </a:solidFill>
                        <a:latin typeface="+mn-lt"/>
                        <a:cs typeface="Helvetica" panose="020B0604020202020204" pitchFamily="34" charset="0"/>
                      </a:endParaRPr>
                    </a:p>
                  </a:txBody>
                  <a:tcPr marL="68580" marR="68580" marT="34290" marB="34290"/>
                </a:tc>
                <a:tc>
                  <a:txBody>
                    <a:bodyPr/>
                    <a:lstStyle/>
                    <a:p>
                      <a:pPr marL="0" indent="0">
                        <a:buFont typeface="Arial" panose="020B0604020202020204" pitchFamily="34" charset="0"/>
                        <a:buNone/>
                      </a:pPr>
                      <a:r>
                        <a:rPr lang="en-US" sz="1200" b="1" kern="1200" dirty="0">
                          <a:solidFill>
                            <a:srgbClr val="000000"/>
                          </a:solidFill>
                          <a:effectLst/>
                          <a:latin typeface="+mn-lt"/>
                          <a:ea typeface="+mn-ea"/>
                          <a:cs typeface="Helvetica" panose="020B0604020202020204" pitchFamily="34" charset="0"/>
                        </a:rPr>
                        <a:t>Organic</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Pituitary/hypothalamic </a:t>
                      </a:r>
                      <a:r>
                        <a:rPr lang="en-US" sz="1200" kern="1200" dirty="0" err="1">
                          <a:solidFill>
                            <a:srgbClr val="000000"/>
                          </a:solidFill>
                          <a:effectLst/>
                          <a:latin typeface="+mn-lt"/>
                          <a:ea typeface="+mn-ea"/>
                          <a:cs typeface="Helvetica" panose="020B0604020202020204" pitchFamily="34" charset="0"/>
                        </a:rPr>
                        <a:t>tumour</a:t>
                      </a:r>
                      <a:r>
                        <a:rPr lang="en-US" sz="1200" kern="1200" dirty="0">
                          <a:solidFill>
                            <a:srgbClr val="000000"/>
                          </a:solidFill>
                          <a:effectLst/>
                          <a:latin typeface="+mn-lt"/>
                          <a:ea typeface="+mn-ea"/>
                          <a:cs typeface="Helvetica" panose="020B0604020202020204" pitchFamily="34" charset="0"/>
                        </a:rPr>
                        <a:t>, surgery, trauma or disease</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Stalk section or disease</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Hypopituitarism</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Haemochromatosis</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err="1">
                          <a:solidFill>
                            <a:srgbClr val="000000"/>
                          </a:solidFill>
                          <a:effectLst/>
                          <a:latin typeface="+mn-lt"/>
                          <a:ea typeface="+mn-ea"/>
                          <a:cs typeface="Helvetica" panose="020B0604020202020204" pitchFamily="34" charset="0"/>
                        </a:rPr>
                        <a:t>Kallman</a:t>
                      </a:r>
                      <a:r>
                        <a:rPr lang="en-US" sz="1200" kern="1200" dirty="0">
                          <a:solidFill>
                            <a:srgbClr val="000000"/>
                          </a:solidFill>
                          <a:effectLst/>
                          <a:latin typeface="+mn-lt"/>
                          <a:ea typeface="+mn-ea"/>
                          <a:cs typeface="Helvetica" panose="020B0604020202020204" pitchFamily="34" charset="0"/>
                        </a:rPr>
                        <a:t> syndrome, idiopathic hypogonadotropic hypogonadism</a:t>
                      </a:r>
                      <a:endParaRPr lang="en-GB" sz="1200" dirty="0">
                        <a:solidFill>
                          <a:srgbClr val="000000"/>
                        </a:solidFill>
                        <a:latin typeface="+mn-lt"/>
                        <a:cs typeface="Helvetica" panose="020B0604020202020204" pitchFamily="34" charset="0"/>
                      </a:endParaRPr>
                    </a:p>
                  </a:txBody>
                  <a:tcPr marL="68580" marR="68580" marT="34290" marB="34290"/>
                </a:tc>
                <a:tc>
                  <a:txBody>
                    <a:bodyPr/>
                    <a:lstStyle/>
                    <a:p>
                      <a:pPr marL="0" indent="0">
                        <a:buFont typeface="Arial" panose="020B0604020202020204" pitchFamily="34" charset="0"/>
                        <a:buNone/>
                      </a:pPr>
                      <a:r>
                        <a:rPr lang="en-US" sz="1200" b="1" kern="1200" dirty="0">
                          <a:solidFill>
                            <a:srgbClr val="000000"/>
                          </a:solidFill>
                          <a:effectLst/>
                          <a:latin typeface="+mn-lt"/>
                          <a:ea typeface="+mn-ea"/>
                          <a:cs typeface="Helvetica" panose="020B0604020202020204" pitchFamily="34" charset="0"/>
                        </a:rPr>
                        <a:t>Functional</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Opioids</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Glucocorticoid excess*</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err="1">
                          <a:solidFill>
                            <a:srgbClr val="000000"/>
                          </a:solidFill>
                          <a:effectLst/>
                          <a:latin typeface="+mn-lt"/>
                          <a:ea typeface="+mn-ea"/>
                          <a:cs typeface="Helvetica" panose="020B0604020202020204" pitchFamily="34" charset="0"/>
                        </a:rPr>
                        <a:t>Hyperprolactinaemia</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Organ failure</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Chronic illness*, malnutrition, wasting</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Malnutrition</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Obesity/ type 2 diabetes mellitus*</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Excessive exercise</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Androgens, progestins, </a:t>
                      </a:r>
                      <a:r>
                        <a:rPr lang="en-US" sz="1200" kern="1200" dirty="0" err="1">
                          <a:solidFill>
                            <a:srgbClr val="000000"/>
                          </a:solidFill>
                          <a:effectLst/>
                          <a:latin typeface="+mn-lt"/>
                          <a:ea typeface="+mn-ea"/>
                          <a:cs typeface="Helvetica" panose="020B0604020202020204" pitchFamily="34" charset="0"/>
                        </a:rPr>
                        <a:t>oestrogens</a:t>
                      </a:r>
                      <a:r>
                        <a:rPr lang="en-US" sz="1200" kern="1200" dirty="0">
                          <a:solidFill>
                            <a:srgbClr val="000000"/>
                          </a:solidFill>
                          <a:effectLst/>
                          <a:latin typeface="+mn-lt"/>
                          <a:ea typeface="+mn-ea"/>
                          <a:cs typeface="Helvetica" panose="020B0604020202020204" pitchFamily="34" charset="0"/>
                        </a:rPr>
                        <a:t>, GnRH agonists</a:t>
                      </a:r>
                      <a:endParaRPr lang="en-GB" sz="1200" kern="1200" dirty="0">
                        <a:solidFill>
                          <a:srgbClr val="000000"/>
                        </a:solidFill>
                        <a:effectLst/>
                        <a:latin typeface="+mn-lt"/>
                        <a:ea typeface="+mn-ea"/>
                        <a:cs typeface="Helvetica" panose="020B0604020202020204" pitchFamily="34" charset="0"/>
                      </a:endParaRPr>
                    </a:p>
                    <a:p>
                      <a:pPr marL="285750" indent="-285750">
                        <a:buFont typeface="Arial" panose="020B0604020202020204" pitchFamily="34" charset="0"/>
                        <a:buChar char="•"/>
                      </a:pPr>
                      <a:r>
                        <a:rPr lang="en-US" sz="1200" kern="1200" dirty="0">
                          <a:solidFill>
                            <a:srgbClr val="000000"/>
                          </a:solidFill>
                          <a:effectLst/>
                          <a:latin typeface="+mn-lt"/>
                          <a:ea typeface="+mn-ea"/>
                          <a:cs typeface="Helvetica" panose="020B0604020202020204" pitchFamily="34" charset="0"/>
                        </a:rPr>
                        <a:t>Older age (with comorbidities)*</a:t>
                      </a:r>
                      <a:endParaRPr lang="en-GB" sz="1200" dirty="0">
                        <a:solidFill>
                          <a:srgbClr val="000000"/>
                        </a:solidFill>
                        <a:latin typeface="+mn-lt"/>
                        <a:cs typeface="Helvetica" panose="020B0604020202020204" pitchFamily="34" charset="0"/>
                      </a:endParaRPr>
                    </a:p>
                  </a:txBody>
                  <a:tcPr marL="68580" marR="68580" marT="34290" marB="34290"/>
                </a:tc>
                <a:extLst>
                  <a:ext uri="{0D108BD9-81ED-4DB2-BD59-A6C34878D82A}">
                    <a16:rowId xmlns:a16="http://schemas.microsoft.com/office/drawing/2014/main" val="3957859503"/>
                  </a:ext>
                </a:extLst>
              </a:tr>
            </a:tbl>
          </a:graphicData>
        </a:graphic>
      </p:graphicFrame>
      <p:sp>
        <p:nvSpPr>
          <p:cNvPr id="7" name="object 7">
            <a:extLst>
              <a:ext uri="{FF2B5EF4-FFF2-40B4-BE49-F238E27FC236}">
                <a16:creationId xmlns:a16="http://schemas.microsoft.com/office/drawing/2014/main" id="{62F7CFA4-2B50-4104-8E7C-273A868D6A1F}"/>
              </a:ext>
            </a:extLst>
          </p:cNvPr>
          <p:cNvSpPr txBox="1"/>
          <p:nvPr/>
        </p:nvSpPr>
        <p:spPr>
          <a:xfrm>
            <a:off x="2328342" y="5381109"/>
            <a:ext cx="8261186" cy="177502"/>
          </a:xfrm>
          <a:prstGeom prst="rect">
            <a:avLst/>
          </a:prstGeom>
        </p:spPr>
        <p:txBody>
          <a:bodyPr wrap="square" lIns="0" tIns="8145" rIns="0" bIns="0" anchor="b">
            <a:spAutoFit/>
          </a:bodyPr>
          <a:lstStyle>
            <a:lvl1pPr marL="9525">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spcBef>
                <a:spcPts val="66"/>
              </a:spcBef>
              <a:defRPr/>
            </a:pPr>
            <a:r>
              <a:rPr lang="en-US" sz="1000" dirty="0">
                <a:solidFill>
                  <a:srgbClr val="272727"/>
                </a:solidFill>
                <a:latin typeface="+mn-lt"/>
                <a:cs typeface="Helvetica" panose="020B0604020202020204" pitchFamily="34" charset="0"/>
              </a:rPr>
              <a:t>*</a:t>
            </a:r>
            <a:r>
              <a:rPr lang="en-US" sz="1100" b="1" dirty="0">
                <a:solidFill>
                  <a:srgbClr val="272727"/>
                </a:solidFill>
                <a:latin typeface="+mn-lt"/>
                <a:cs typeface="Helvetica" panose="020B0604020202020204" pitchFamily="34" charset="0"/>
              </a:rPr>
              <a:t>Combined primary and secondary.  </a:t>
            </a:r>
            <a:r>
              <a:rPr lang="en-US" sz="1050" b="1" dirty="0">
                <a:solidFill>
                  <a:srgbClr val="272727"/>
                </a:solidFill>
                <a:latin typeface="+mn-lt"/>
                <a:cs typeface="Helvetica" panose="020B0604020202020204" pitchFamily="34" charset="0"/>
              </a:rPr>
              <a:t>GnRH, gonadotropin-release hormone; TD, testosterone deficiency</a:t>
            </a:r>
            <a:r>
              <a:rPr lang="en-US" sz="1050" b="1" dirty="0">
                <a:solidFill>
                  <a:srgbClr val="272727"/>
                </a:solidFill>
                <a:latin typeface="Helvetica" panose="020B0604020202020204" pitchFamily="34" charset="0"/>
                <a:cs typeface="Helvetica" panose="020B0604020202020204" pitchFamily="34" charset="0"/>
              </a:rPr>
              <a:t>.</a:t>
            </a:r>
          </a:p>
        </p:txBody>
      </p:sp>
      <p:sp>
        <p:nvSpPr>
          <p:cNvPr id="11" name="Rectangle 10">
            <a:extLst>
              <a:ext uri="{FF2B5EF4-FFF2-40B4-BE49-F238E27FC236}">
                <a16:creationId xmlns:a16="http://schemas.microsoft.com/office/drawing/2014/main" id="{93AD297D-7128-438D-A830-E7EB1A02C1E8}"/>
              </a:ext>
            </a:extLst>
          </p:cNvPr>
          <p:cNvSpPr/>
          <p:nvPr/>
        </p:nvSpPr>
        <p:spPr>
          <a:xfrm>
            <a:off x="1352577" y="6051141"/>
            <a:ext cx="9013640" cy="223138"/>
          </a:xfrm>
          <a:prstGeom prst="rect">
            <a:avLst/>
          </a:prstGeom>
        </p:spPr>
        <p:txBody>
          <a:bodyPr wrap="square">
            <a:spAutoFit/>
          </a:bodyPr>
          <a:lstStyle/>
          <a:p>
            <a:pPr algn="ctr"/>
            <a:r>
              <a:rPr lang="en-US" sz="850" dirty="0">
                <a:solidFill>
                  <a:srgbClr val="000000"/>
                </a:solidFill>
              </a:rPr>
              <a:t>1. Hackett G,  et al. British Society for Sexual Medicine Guidelines on Adult Testosterone Deficiency, With Statements for UK Practice. J Sex Med 2017;14:1504-1523</a:t>
            </a:r>
            <a:r>
              <a:rPr lang="en-US" sz="800" dirty="0">
                <a:solidFill>
                  <a:srgbClr val="000000"/>
                </a:solidFill>
              </a:rPr>
              <a:t>. </a:t>
            </a:r>
          </a:p>
        </p:txBody>
      </p:sp>
    </p:spTree>
    <p:extLst>
      <p:ext uri="{BB962C8B-B14F-4D97-AF65-F5344CB8AC3E}">
        <p14:creationId xmlns:p14="http://schemas.microsoft.com/office/powerpoint/2010/main" val="58567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4C6688-981A-40ED-94E9-C7E1207CDFE0}"/>
              </a:ext>
            </a:extLst>
          </p:cNvPr>
          <p:cNvSpPr txBox="1"/>
          <p:nvPr/>
        </p:nvSpPr>
        <p:spPr>
          <a:xfrm>
            <a:off x="1597450" y="5955459"/>
            <a:ext cx="8280920" cy="276999"/>
          </a:xfrm>
          <a:prstGeom prst="rect">
            <a:avLst/>
          </a:prstGeom>
          <a:noFill/>
        </p:spPr>
        <p:txBody>
          <a:bodyPr wrap="square" rtlCol="0">
            <a:spAutoFit/>
          </a:bodyPr>
          <a:lstStyle/>
          <a:p>
            <a:pPr>
              <a:defRPr/>
            </a:pPr>
            <a:r>
              <a:rPr lang="en-GB" sz="1200" b="1" dirty="0">
                <a:solidFill>
                  <a:schemeClr val="accent5"/>
                </a:solidFill>
                <a:cs typeface="Arial" charset="0"/>
              </a:rPr>
              <a:t>Dean J et al. J Sex Med 2015;12:1660-86. </a:t>
            </a:r>
          </a:p>
        </p:txBody>
      </p:sp>
      <p:sp>
        <p:nvSpPr>
          <p:cNvPr id="6" name="Content Placeholder 2">
            <a:extLst>
              <a:ext uri="{FF2B5EF4-FFF2-40B4-BE49-F238E27FC236}">
                <a16:creationId xmlns:a16="http://schemas.microsoft.com/office/drawing/2014/main" id="{6A1614B8-A2DF-403A-A359-1307E656CEB8}"/>
              </a:ext>
            </a:extLst>
          </p:cNvPr>
          <p:cNvSpPr txBox="1">
            <a:spLocks/>
          </p:cNvSpPr>
          <p:nvPr/>
        </p:nvSpPr>
        <p:spPr>
          <a:xfrm>
            <a:off x="1063488" y="1507078"/>
            <a:ext cx="9531062" cy="444838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Arial"/>
              <a:buChar char="•"/>
              <a:defRPr sz="32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buFont typeface="Arial" panose="020B0604020202020204" pitchFamily="34" charset="0"/>
              <a:buChar char="•"/>
              <a:defRPr/>
            </a:pPr>
            <a:r>
              <a:rPr lang="en-GB" sz="2400" b="1" dirty="0">
                <a:solidFill>
                  <a:srgbClr val="272727"/>
                </a:solidFill>
                <a:latin typeface="+mn-lt"/>
              </a:rPr>
              <a:t>Opioids</a:t>
            </a:r>
            <a:endParaRPr lang="en-GB" sz="2400" dirty="0">
              <a:solidFill>
                <a:srgbClr val="272727"/>
              </a:solidFill>
              <a:latin typeface="+mn-lt"/>
            </a:endParaRPr>
          </a:p>
          <a:p>
            <a:pPr lvl="1">
              <a:buClrTx/>
              <a:buFont typeface="Wingdings" panose="05000000000000000000" pitchFamily="2" charset="2"/>
              <a:buChar char="Ø"/>
              <a:defRPr/>
            </a:pPr>
            <a:r>
              <a:rPr lang="en-GB" sz="1800" dirty="0">
                <a:solidFill>
                  <a:srgbClr val="272727"/>
                </a:solidFill>
                <a:latin typeface="+mn-lt"/>
              </a:rPr>
              <a:t>Regular use can suppress Testosterone levels in up to 70% of men</a:t>
            </a:r>
          </a:p>
          <a:p>
            <a:pPr>
              <a:buClrTx/>
              <a:buFont typeface="Arial" panose="020B0604020202020204" pitchFamily="34" charset="0"/>
              <a:buChar char="•"/>
              <a:defRPr/>
            </a:pPr>
            <a:r>
              <a:rPr lang="en-GB" sz="2400" b="1" dirty="0">
                <a:solidFill>
                  <a:srgbClr val="272727"/>
                </a:solidFill>
                <a:latin typeface="+mn-lt"/>
              </a:rPr>
              <a:t>Glucocorticoids</a:t>
            </a:r>
          </a:p>
          <a:p>
            <a:pPr lvl="1">
              <a:buClrTx/>
              <a:buFont typeface="Wingdings" panose="05000000000000000000" pitchFamily="2" charset="2"/>
              <a:buChar char="Ø"/>
              <a:defRPr/>
            </a:pPr>
            <a:r>
              <a:rPr lang="en-GB" sz="1800" dirty="0">
                <a:solidFill>
                  <a:srgbClr val="272727"/>
                </a:solidFill>
                <a:latin typeface="+mn-lt"/>
              </a:rPr>
              <a:t>May suppress HPT-axis</a:t>
            </a:r>
          </a:p>
          <a:p>
            <a:pPr>
              <a:buClrTx/>
              <a:buFont typeface="Arial" panose="020B0604020202020204" pitchFamily="34" charset="0"/>
              <a:buChar char="•"/>
              <a:defRPr/>
            </a:pPr>
            <a:r>
              <a:rPr lang="en-GB" sz="2400" b="1" dirty="0">
                <a:solidFill>
                  <a:srgbClr val="272727"/>
                </a:solidFill>
                <a:latin typeface="+mn-lt"/>
              </a:rPr>
              <a:t>Anticonvulsants</a:t>
            </a:r>
            <a:endParaRPr lang="en-GB" sz="2400" dirty="0">
              <a:solidFill>
                <a:srgbClr val="272727"/>
              </a:solidFill>
              <a:latin typeface="+mn-lt"/>
            </a:endParaRPr>
          </a:p>
          <a:p>
            <a:pPr lvl="1" fontAlgn="base">
              <a:spcAft>
                <a:spcPct val="0"/>
              </a:spcAft>
              <a:buClrTx/>
              <a:buFont typeface="Wingdings" panose="05000000000000000000" pitchFamily="2" charset="2"/>
              <a:buChar char="Ø"/>
              <a:defRPr/>
            </a:pPr>
            <a:r>
              <a:rPr lang="en-GB" sz="1800" dirty="0">
                <a:solidFill>
                  <a:srgbClr val="272727"/>
                </a:solidFill>
                <a:latin typeface="+mn-lt"/>
              </a:rPr>
              <a:t>↑ SHBG, ↓ Free &amp; Bioavailable Testosterone</a:t>
            </a:r>
          </a:p>
          <a:p>
            <a:pPr>
              <a:buClrTx/>
              <a:buFont typeface="Arial" panose="020B0604020202020204" pitchFamily="34" charset="0"/>
              <a:buChar char="•"/>
              <a:defRPr/>
            </a:pPr>
            <a:r>
              <a:rPr lang="en-GB" sz="2400" b="1" dirty="0">
                <a:solidFill>
                  <a:srgbClr val="272727"/>
                </a:solidFill>
                <a:latin typeface="+mn-lt"/>
              </a:rPr>
              <a:t>Antipsychotics</a:t>
            </a:r>
          </a:p>
          <a:p>
            <a:pPr lvl="1">
              <a:buClrTx/>
              <a:buFont typeface="Wingdings" panose="05000000000000000000" pitchFamily="2" charset="2"/>
              <a:buChar char="Ø"/>
              <a:defRPr/>
            </a:pPr>
            <a:r>
              <a:rPr lang="en-GB" sz="1800" dirty="0">
                <a:solidFill>
                  <a:srgbClr val="272727"/>
                </a:solidFill>
                <a:latin typeface="+mn-lt"/>
              </a:rPr>
              <a:t> Can lead to hyperprolactinemia, or ↑ prolactin levels</a:t>
            </a:r>
            <a:endParaRPr lang="en-GB" sz="1800" b="1" dirty="0">
              <a:solidFill>
                <a:srgbClr val="272727"/>
              </a:solidFill>
              <a:latin typeface="+mn-lt"/>
            </a:endParaRPr>
          </a:p>
          <a:p>
            <a:pPr marL="457200" lvl="1" indent="0">
              <a:buClr>
                <a:srgbClr val="005294"/>
              </a:buClr>
              <a:buNone/>
              <a:defRPr/>
            </a:pPr>
            <a:endParaRPr lang="en-GB" dirty="0">
              <a:solidFill>
                <a:srgbClr val="005294"/>
              </a:solidFill>
            </a:endParaRPr>
          </a:p>
          <a:p>
            <a:pPr lvl="1">
              <a:buClr>
                <a:srgbClr val="005294"/>
              </a:buClr>
              <a:defRPr/>
            </a:pPr>
            <a:endParaRPr lang="en-GB" dirty="0">
              <a:solidFill>
                <a:srgbClr val="005294"/>
              </a:solidFill>
            </a:endParaRPr>
          </a:p>
        </p:txBody>
      </p:sp>
      <p:sp>
        <p:nvSpPr>
          <p:cNvPr id="7" name="Title 1">
            <a:extLst>
              <a:ext uri="{FF2B5EF4-FFF2-40B4-BE49-F238E27FC236}">
                <a16:creationId xmlns:a16="http://schemas.microsoft.com/office/drawing/2014/main" id="{65BE327B-C834-4501-810C-A8F833C492B1}"/>
              </a:ext>
            </a:extLst>
          </p:cNvPr>
          <p:cNvSpPr txBox="1">
            <a:spLocks/>
          </p:cNvSpPr>
          <p:nvPr/>
        </p:nvSpPr>
        <p:spPr>
          <a:xfrm>
            <a:off x="868680" y="116632"/>
            <a:ext cx="9994392" cy="1008112"/>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Clr>
                <a:schemeClr val="tx2"/>
              </a:buClr>
              <a:buNone/>
              <a:defRPr sz="4400" b="1" i="0" kern="1200" baseline="0">
                <a:solidFill>
                  <a:schemeClr val="tx2"/>
                </a:solidFill>
                <a:latin typeface="Calibri"/>
                <a:ea typeface="+mj-ea"/>
                <a:cs typeface="+mj-cs"/>
              </a:defRPr>
            </a:lvl1pPr>
          </a:lstStyle>
          <a:p>
            <a:pPr algn="ctr">
              <a:buClr>
                <a:srgbClr val="005294"/>
              </a:buClr>
              <a:defRPr/>
            </a:pPr>
            <a:r>
              <a:rPr lang="en-GB" sz="3600" dirty="0">
                <a:solidFill>
                  <a:schemeClr val="accent5"/>
                </a:solidFill>
                <a:latin typeface="+mj-lt"/>
              </a:rPr>
              <a:t>Drugs that affect testosterone levels</a:t>
            </a:r>
          </a:p>
        </p:txBody>
      </p:sp>
    </p:spTree>
    <p:extLst>
      <p:ext uri="{BB962C8B-B14F-4D97-AF65-F5344CB8AC3E}">
        <p14:creationId xmlns:p14="http://schemas.microsoft.com/office/powerpoint/2010/main" val="3930861839"/>
      </p:ext>
    </p:extLst>
  </p:cSld>
  <p:clrMapOvr>
    <a:masterClrMapping/>
  </p:clrMapOvr>
</p:sld>
</file>

<file path=ppt/theme/theme1.xml><?xml version="1.0" encoding="utf-8"?>
<a:theme xmlns:a="http://schemas.openxmlformats.org/drawingml/2006/main" name="Office Theme">
  <a:themeElements>
    <a:clrScheme name="Besins MA Hub">
      <a:dk1>
        <a:srgbClr val="006EAB"/>
      </a:dk1>
      <a:lt1>
        <a:sysClr val="window" lastClr="FFFFFF"/>
      </a:lt1>
      <a:dk2>
        <a:srgbClr val="58595B"/>
      </a:dk2>
      <a:lt2>
        <a:srgbClr val="E7E6E6"/>
      </a:lt2>
      <a:accent1>
        <a:srgbClr val="1272AE"/>
      </a:accent1>
      <a:accent2>
        <a:srgbClr val="00A8E1"/>
      </a:accent2>
      <a:accent3>
        <a:srgbClr val="95D600"/>
      </a:accent3>
      <a:accent4>
        <a:srgbClr val="F0C846"/>
      </a:accent4>
      <a:accent5>
        <a:srgbClr val="000000"/>
      </a:accent5>
      <a:accent6>
        <a:srgbClr val="CCDCE2"/>
      </a:accent6>
      <a:hlink>
        <a:srgbClr val="006EAB"/>
      </a:hlink>
      <a:folHlink>
        <a:srgbClr val="00A8E1"/>
      </a:folHlink>
    </a:clrScheme>
    <a:fontScheme name="Custom 2">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ins_tmp.potx" id="{58CFAB49-F3C1-4BE9-BA6C-4FFE0344BB85}" vid="{711EA1BB-B068-4CB0-AFBC-DEF8CF772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C31388130E845B306F08280035E70" ma:contentTypeVersion="10" ma:contentTypeDescription="Create a new document." ma:contentTypeScope="" ma:versionID="7e7cc3e53a1c6c13768d61cee4c666df">
  <xsd:schema xmlns:xsd="http://www.w3.org/2001/XMLSchema" xmlns:xs="http://www.w3.org/2001/XMLSchema" xmlns:p="http://schemas.microsoft.com/office/2006/metadata/properties" xmlns:ns2="2bd39ed4-040d-4575-9ecd-51b09e17f4f6" targetNamespace="http://schemas.microsoft.com/office/2006/metadata/properties" ma:root="true" ma:fieldsID="e59c39555b5737b5f5563e59e9207369" ns2:_="">
    <xsd:import namespace="2bd39ed4-040d-4575-9ecd-51b09e17f4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39ed4-040d-4575-9ecd-51b09e17f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9A4E94-9113-45D3-B9DD-69838ECBCA9B}"/>
</file>

<file path=customXml/itemProps2.xml><?xml version="1.0" encoding="utf-8"?>
<ds:datastoreItem xmlns:ds="http://schemas.openxmlformats.org/officeDocument/2006/customXml" ds:itemID="{3BF08B6A-FFE7-4417-B1E9-994BC7EDDD8B}"/>
</file>

<file path=customXml/itemProps3.xml><?xml version="1.0" encoding="utf-8"?>
<ds:datastoreItem xmlns:ds="http://schemas.openxmlformats.org/officeDocument/2006/customXml" ds:itemID="{462CA30D-173D-4959-A3F3-B99ECFAC611E}"/>
</file>

<file path=docProps/app.xml><?xml version="1.0" encoding="utf-8"?>
<Properties xmlns="http://schemas.openxmlformats.org/officeDocument/2006/extended-properties" xmlns:vt="http://schemas.openxmlformats.org/officeDocument/2006/docPropsVTypes">
  <Template/>
  <TotalTime>1103</TotalTime>
  <Words>4705</Words>
  <Application>Microsoft Office PowerPoint</Application>
  <PresentationFormat>Widescreen</PresentationFormat>
  <Paragraphs>501</Paragraphs>
  <Slides>34</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Calibri</vt:lpstr>
      <vt:lpstr>Verdana</vt:lpstr>
      <vt:lpstr>Poppins Light</vt:lpstr>
      <vt:lpstr>Arial</vt:lpstr>
      <vt:lpstr>Wingdings</vt:lpstr>
      <vt:lpstr>Helvetica</vt:lpstr>
      <vt:lpstr>Poppins Medium</vt:lpstr>
      <vt:lpstr>Office Theme</vt:lpstr>
      <vt:lpstr>Chart</vt:lpstr>
      <vt:lpstr>Pathophysiology  &amp; Epidemiology</vt:lpstr>
      <vt:lpstr>Hypo*gonad*ism </vt:lpstr>
      <vt:lpstr>What is Testosterone Deficiency (TD)?</vt:lpstr>
      <vt:lpstr>Classification of TD1,2</vt:lpstr>
      <vt:lpstr>Clinical Features of Hypogonadism</vt:lpstr>
      <vt:lpstr>Symptoms of Testosterone Deficiency 1-5</vt:lpstr>
      <vt:lpstr>Prevalence of TD</vt:lpstr>
      <vt:lpstr>PowerPoint Presentation</vt:lpstr>
      <vt:lpstr>PowerPoint Presentation</vt:lpstr>
      <vt:lpstr>Testosterone Measurement</vt:lpstr>
      <vt:lpstr>Testosterone fractions in the blood</vt:lpstr>
      <vt:lpstr>PowerPoint Presentation</vt:lpstr>
      <vt:lpstr>Testosterone Deficiency &amp; Co-Morbidities</vt:lpstr>
      <vt:lpstr>Pre-diabetes &amp; Diabetes</vt:lpstr>
      <vt:lpstr>Men with T2DM frequently have low testosterone levels</vt:lpstr>
      <vt:lpstr>Metabolic syndrome</vt:lpstr>
      <vt:lpstr>Prevalence of TD increases with increasing number of metabolic syndrome components</vt:lpstr>
      <vt:lpstr>Guideline recommendations for screening men with T2DM, obesity, chronic opiate use and ED for TD </vt:lpstr>
      <vt:lpstr>Men with type 2 diabetes mellitus (T2DM)</vt:lpstr>
      <vt:lpstr>Men with Obesity</vt:lpstr>
      <vt:lpstr>Men on chronic opioid medication</vt:lpstr>
      <vt:lpstr>Men with Erectile Dysfunction (ED)</vt:lpstr>
      <vt:lpstr>TD Guideline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beaumont</dc:creator>
  <cp:lastModifiedBy>richard jones</cp:lastModifiedBy>
  <cp:revision>82</cp:revision>
  <dcterms:created xsi:type="dcterms:W3CDTF">2020-12-03T13:24:11Z</dcterms:created>
  <dcterms:modified xsi:type="dcterms:W3CDTF">2021-03-14T11:08:55Z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0x010100915C31388130E845B306F08280035E70</vt:lpwstr>
  </property>
</Properties>
</file>