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468" r:id="rId3"/>
    <p:sldId id="469" r:id="rId4"/>
    <p:sldId id="482" r:id="rId5"/>
    <p:sldId id="483" r:id="rId6"/>
  </p:sldIdLst>
  <p:sldSz cx="12192000" cy="6858000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Poppins Light" panose="020B0604020202020204" charset="0"/>
      <p:regular r:id="rId12"/>
      <p:italic r:id="rId13"/>
    </p:embeddedFont>
    <p:embeddedFont>
      <p:font typeface="Poppins Medium" panose="020B0604020202020204" charset="0"/>
      <p:regular r:id="rId14"/>
      <p: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AB"/>
    <a:srgbClr val="00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89894" autoAdjust="0"/>
  </p:normalViewPr>
  <p:slideViewPr>
    <p:cSldViewPr snapToGrid="0" showGuides="1">
      <p:cViewPr varScale="1">
        <p:scale>
          <a:sx n="102" d="100"/>
          <a:sy n="102" d="100"/>
        </p:scale>
        <p:origin x="1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9FB-C429-4B5D-8498-6EB76CCEE956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84888-CB99-4036-82FD-431DCF68B8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5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1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Design: 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 182-day, open-label extension of a previous, pivotal, 6-month, double-blind, randomised, phase III study in adult hypogonadal males.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Placebo-treated subjects from the pivotal 182-day double-blind study were started on 2.5 g of 16.2mg/g testosterone gel and had the dose titrated to achieve serum total testosterone concentrations within the normal range (300-1000ng/dL) ** This equates to 10.4-34.7nmol/L in UK units</a:t>
            </a:r>
          </a:p>
          <a:p>
            <a:pPr defTabSz="495376">
              <a:defRPr/>
            </a:pPr>
            <a:endParaRPr lang="en-GB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3A3BD3-EDF6-EC41-8A52-583581547AB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3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95376">
              <a:defRPr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3A3BD3-EDF6-EC41-8A52-583581547A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5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95376">
              <a:defRPr/>
            </a:pPr>
            <a:fld id="{133A3BD3-EDF6-EC41-8A52-583581547AB2}" type="slidenum">
              <a:rPr lang="en-US">
                <a:solidFill>
                  <a:prstClr val="black"/>
                </a:solidFill>
                <a:latin typeface="Calibri"/>
              </a:rPr>
              <a:pPr defTabSz="495376"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3728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9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3A3BD3-EDF6-EC41-8A52-583581547AB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953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2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F4DC-DE03-428B-A6B8-D099DE2AC6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956" y="457200"/>
            <a:ext cx="10474037" cy="196005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HERE IS THE MAIN 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935D9-ED78-4CDD-BA44-DB51FE9C2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581" y="2601119"/>
            <a:ext cx="8473045" cy="248152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10BBD-AEFC-4104-A139-A21286FF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AB2A1-A7A6-4581-BB46-7DE3C97F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9B314-D687-47AA-957E-11B89CAB3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65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34" userDrawn="1">
          <p15:clr>
            <a:srgbClr val="FBAE40"/>
          </p15:clr>
        </p15:guide>
        <p15:guide id="3" pos="7106" userDrawn="1">
          <p15:clr>
            <a:srgbClr val="FBAE40"/>
          </p15:clr>
        </p15:guide>
        <p15:guide id="4" orient="horz" pos="187" userDrawn="1">
          <p15:clr>
            <a:srgbClr val="FBAE40"/>
          </p15:clr>
        </p15:guide>
        <p15:guide id="5" orient="horz" pos="4247" userDrawn="1">
          <p15:clr>
            <a:srgbClr val="FBAE40"/>
          </p15:clr>
        </p15:guide>
        <p15:guide id="6" pos="100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3F3C-72B0-4542-8401-A719D3F3BF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A80C7-1B9A-4454-80C3-6D83A051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95437" y="1813750"/>
            <a:ext cx="9793287" cy="396359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362-C09C-4C17-B12F-EBEE6E91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A6B0E-33BE-4305-B447-D03F4A20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87E8-9DC1-4516-A8D6-5F994838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98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2248D-9E44-4D54-AB28-48CE9512DF6F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43003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4EB79-FC22-4D6A-B30B-8BBB87AD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3003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EF15F-7695-422E-8136-2E3719E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1E0BD-0534-4C88-A8C0-9D98EC96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5EB4F-35B8-436F-953B-1FE1CB1A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38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57E3E-461D-448D-BC3C-443911F7B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708" y="483651"/>
            <a:ext cx="10652454" cy="177410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39C72-89A7-4E43-B23E-1E4F002FE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67" y="2612570"/>
            <a:ext cx="10617529" cy="3141025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4DDDE-EFC3-46D0-8447-311BF249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23/02/2021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61B96-1EB1-4186-AC99-9CE56E80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DBE08-DC3D-4503-9D13-C5B2020B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76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9D69-5867-4F94-B7CC-C5D5DE9E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213" y="1709738"/>
            <a:ext cx="10640007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23864-DFF3-4FD3-B035-8111D2A02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7152" y="4589463"/>
            <a:ext cx="10640007" cy="104537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4B5D1-BA80-473B-99D2-40AC1A1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8CC5B-AFC8-48CF-B0F4-FDB5D36F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AC44-1422-465F-A1E2-44EEC09C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3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1708-F5FF-48FA-B940-8B639C81A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579" y="365125"/>
            <a:ext cx="10682146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2EE47-83AE-48BB-9C5F-9BB0C40C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4703" y="1825625"/>
            <a:ext cx="5146958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0DFCC-45EB-4AA4-B615-60060198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993" y="1825625"/>
            <a:ext cx="5182732" cy="3868593"/>
          </a:xfrm>
        </p:spPr>
        <p:txBody>
          <a:bodyPr/>
          <a:lstStyle>
            <a:lvl1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4pPr>
            <a:lvl5pPr>
              <a:buClr>
                <a:schemeClr val="tx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0965-C859-4EB6-89D3-7FD9C1057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12ECF-E291-41D6-AD1D-AAA71CA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CD248-3503-42B9-A86F-91923AF1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2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24EF-528E-46A0-BF0D-6CA6E99996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3226" y="365125"/>
            <a:ext cx="105156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04860-339B-4335-A0A5-39EC4A9C927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220" y="1690688"/>
            <a:ext cx="5115689" cy="791234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6196D-4EAC-45DF-8CCF-F084BEE22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629" y="2505075"/>
            <a:ext cx="5115689" cy="32900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857B0-6DA1-4E2B-A5D7-75DC5DEFD04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540" y="1687101"/>
            <a:ext cx="4984286" cy="733041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117D5-3F7B-4181-90B3-28944E45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480" y="2516951"/>
            <a:ext cx="4978282" cy="32782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35A0-9E61-4FBF-83CB-DE2F1435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0C0A21-114E-469B-BAF9-B45ECAB82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90647-2E4D-4A1E-9B9F-29248836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04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0E4A-D5DA-4C4B-B8BE-9DDA91B35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FD586-4B54-4C10-89D5-E4D9BD6A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D6CCB-E602-48D4-AF04-1CBCA403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8710B-6D14-4617-AD4E-48509171E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35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F89FF-03DB-4633-84D0-08FBDD5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E62DE-D883-4164-86CD-4E3CEA5C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CC548-CD17-49A7-913D-0D8C045C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76D22-5159-49E3-BB7F-52F8681600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57" y="457200"/>
            <a:ext cx="4114800" cy="160020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C6D47-356F-44E5-8080-0113B776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76597"/>
            <a:ext cx="6172200" cy="4453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CAD40-8C40-4217-8ACC-A274E474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3223" y="2057400"/>
            <a:ext cx="4114800" cy="36724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774C5-3E17-4B09-9890-8D828AF2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38872-F0D3-4D9B-A29D-2E63240A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469C9-220D-4F45-B812-5201BDA4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A2670-8927-44BD-A2FE-2BA7E37A3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7282" y="457200"/>
            <a:ext cx="3932237" cy="1549262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F50D4-D809-48FF-8949-7B800C3A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7602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753EC-9A03-46E4-8CB3-5AC09D9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7282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53C9-3EFB-41BB-ABA2-1F7831FA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36C5-0A92-4502-AA74-B995BDCF208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DE5F-360D-44E3-B2AD-9C0C9E2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5E9E-46EA-46B7-B5EC-1FAABD06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3D20-B41A-4E7F-B431-D4A85DE2C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D8B279-006E-45AE-9DF4-35CD375C41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76482FF-5E57-49AE-9949-EC9D18A552B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3" y="5803980"/>
            <a:ext cx="982312" cy="4856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B02495-A369-4DE5-A8E8-FCE65F23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05" y="365125"/>
            <a:ext cx="106353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E7ED-C0A1-4E9D-A00C-6999EAB33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458" y="1813750"/>
            <a:ext cx="10670268" cy="399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994A6-E6C9-4077-8907-747E4514C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63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E7B736C5-0A92-4502-AA74-B995BDCF208A}" type="datetimeFigureOut">
              <a:rPr lang="en-GB" smtClean="0"/>
              <a:pPr/>
              <a:t>23/02/2021</a:t>
            </a:fld>
            <a:endParaRPr lang="en-GB" sz="11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EE4E-F268-4348-9641-5AD819CF9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572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2274-0980-4F9F-8131-07FE6DF6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72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4443D20-B41A-4E7F-B431-D4A85DE2CB5E}" type="slidenum">
              <a:rPr lang="en-GB" smtClean="0"/>
              <a:pPr/>
              <a:t>‹#›</a:t>
            </a:fld>
            <a:endParaRPr lang="en-GB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36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 userDrawn="1">
          <p15:clr>
            <a:srgbClr val="F26B43"/>
          </p15:clr>
        </p15:guide>
        <p15:guide id="2" pos="3817" userDrawn="1">
          <p15:clr>
            <a:srgbClr val="F26B43"/>
          </p15:clr>
        </p15:guide>
        <p15:guide id="3" orient="horz" pos="187" userDrawn="1">
          <p15:clr>
            <a:srgbClr val="F26B43"/>
          </p15:clr>
        </p15:guide>
        <p15:guide id="4" pos="234" userDrawn="1">
          <p15:clr>
            <a:srgbClr val="F26B43"/>
          </p15:clr>
        </p15:guide>
        <p15:guide id="5" pos="7174" userDrawn="1">
          <p15:clr>
            <a:srgbClr val="F26B43"/>
          </p15:clr>
        </p15:guide>
        <p15:guide id="6" pos="506" userDrawn="1">
          <p15:clr>
            <a:srgbClr val="F26B43"/>
          </p15:clr>
        </p15:guide>
        <p15:guide id="7" pos="10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6548-8578-46DC-BEEF-D3F387794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6438" y="1251558"/>
            <a:ext cx="10474037" cy="1960050"/>
          </a:xfrm>
        </p:spPr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it-IT" sz="4800" b="1" i="0" u="none" strike="noStrike" kern="1200" cap="none" spc="0" normalizeH="0" baseline="0" noProof="0" dirty="0">
                <a:ln>
                  <a:noFill/>
                </a:ln>
                <a:solidFill>
                  <a:srgbClr val="5A6865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it-IT" sz="440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ea typeface="+mj-ea"/>
                <a:cs typeface="+mj-cs"/>
              </a:rPr>
              <a:t>Testosterone 16.2mg/g Gel in </a:t>
            </a:r>
            <a:r>
              <a:rPr lang="it-IT" sz="4400" cap="none" dirty="0">
                <a:solidFill>
                  <a:srgbClr val="006EAB"/>
                </a:solidFill>
              </a:rPr>
              <a:t>P</a:t>
            </a:r>
            <a:r>
              <a:rPr kumimoji="0" lang="it-IT" sz="440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ea typeface="+mj-ea"/>
                <a:cs typeface="+mj-cs"/>
              </a:rPr>
              <a:t>ump</a:t>
            </a:r>
            <a:br>
              <a:rPr kumimoji="0" lang="it-IT" sz="440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it-IT" sz="4400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ea typeface="+mj-ea"/>
                <a:cs typeface="+mj-cs"/>
              </a:rPr>
              <a:t>Kaufman, JM et al 2012</a:t>
            </a:r>
            <a:b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rgbClr val="006EAB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lang="it-IT" sz="4400" b="0" cap="none" dirty="0">
                <a:solidFill>
                  <a:srgbClr val="006EAB"/>
                </a:solidFill>
              </a:rPr>
              <a:t>Clinical Trial Summary</a:t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5A6865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A75F787-039B-4C14-8933-B227907D4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438" y="2601913"/>
            <a:ext cx="8472487" cy="2481262"/>
          </a:xfrm>
        </p:spPr>
        <p:txBody>
          <a:bodyPr/>
          <a:lstStyle/>
          <a:p>
            <a:r>
              <a:rPr lang="en-GB" dirty="0"/>
              <a:t>Besins Healthcare</a:t>
            </a:r>
          </a:p>
          <a:p>
            <a:r>
              <a:rPr lang="en-GB" dirty="0"/>
              <a:t>Global Medical Affairs</a:t>
            </a:r>
          </a:p>
          <a:p>
            <a:r>
              <a:rPr lang="en-GB" dirty="0"/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140703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" y="233851"/>
            <a:ext cx="10972800" cy="753144"/>
          </a:xfrm>
        </p:spPr>
        <p:txBody>
          <a:bodyPr>
            <a:noAutofit/>
          </a:bodyPr>
          <a:lstStyle/>
          <a:p>
            <a:r>
              <a:rPr lang="en-GB" sz="2400" dirty="0"/>
              <a:t>Kaufman JM et al. One-year efficacy and safety study of a 16.2mg/g testosterone gel in hypogonadal men: </a:t>
            </a:r>
            <a:br>
              <a:rPr lang="en-GB" sz="2400" dirty="0"/>
            </a:br>
            <a:r>
              <a:rPr lang="en-GB" sz="2133" b="1" i="1" dirty="0"/>
              <a:t>J Sex Med 2012;9:1149–61</a:t>
            </a:r>
            <a:endParaRPr lang="en-GB" sz="24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1FE3D-868C-4B7C-AD91-4C36CD9A3C6F}"/>
              </a:ext>
            </a:extLst>
          </p:cNvPr>
          <p:cNvSpPr txBox="1"/>
          <p:nvPr/>
        </p:nvSpPr>
        <p:spPr>
          <a:xfrm>
            <a:off x="1508288" y="5871004"/>
            <a:ext cx="1030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2">
                    <a:lumMod val="25000"/>
                  </a:schemeClr>
                </a:solidFill>
              </a:rPr>
              <a:t>** This equates to 10.4-34.7nmol/L. TEAE - treatment-emergent adverse events;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DRE – Digital Rectal </a:t>
            </a:r>
            <a:r>
              <a:rPr lang="fr-FR" sz="1100" dirty="0" err="1">
                <a:solidFill>
                  <a:schemeClr val="bg2">
                    <a:lumMod val="25000"/>
                  </a:schemeClr>
                </a:solidFill>
              </a:rPr>
              <a:t>Examination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; IPSS – International Prostate </a:t>
            </a:r>
            <a:r>
              <a:rPr lang="fr-FR" sz="1100" dirty="0" err="1">
                <a:solidFill>
                  <a:schemeClr val="bg2">
                    <a:lumMod val="25000"/>
                  </a:schemeClr>
                </a:solidFill>
              </a:rPr>
              <a:t>Symptom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 Score</a:t>
            </a:r>
            <a:endParaRPr lang="en-GB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631595"/>
              </p:ext>
            </p:extLst>
          </p:nvPr>
        </p:nvGraphicFramePr>
        <p:xfrm>
          <a:off x="122913" y="1333116"/>
          <a:ext cx="11476268" cy="41917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2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364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>
                          <a:solidFill>
                            <a:srgbClr val="006EAB"/>
                          </a:solidFill>
                        </a:rPr>
                        <a:t>A </a:t>
                      </a:r>
                      <a:r>
                        <a:rPr lang="en-GB" sz="1600" u="none" strike="noStrike" dirty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rgbClr val="006EAB"/>
                          </a:solidFill>
                        </a:rPr>
                        <a:t>182-day</a:t>
                      </a:r>
                      <a:r>
                        <a:rPr lang="en-GB" sz="1600" u="none" strike="noStrike" dirty="0">
                          <a:solidFill>
                            <a:srgbClr val="006EAB"/>
                          </a:solidFill>
                        </a:rPr>
                        <a:t> open-label extension of a previous pivotal 6-month double-blind efficacy study (Kaufman 2011)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69">
                <a:tc>
                  <a:txBody>
                    <a:bodyPr/>
                    <a:lstStyle/>
                    <a:p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Study design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Open-label extension of 16.2mg/g testosterone gel following a randomised,</a:t>
                      </a: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double-blind study </a:t>
                      </a:r>
                      <a:r>
                        <a:rPr lang="en-GB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hypogonadal men</a:t>
                      </a:r>
                      <a:endParaRPr lang="en-GB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Study treatment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Subjects who completed the initial 182-day portion of the study were eligible to enter the open-label extension for up to 1 year of total participation. At day 182, subjects initially randomised to 16.2mg/g testosterone gel continued on therapy with an opportunity for dose titration, if needed.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Formerly placebo s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ubjects were assigned 2.5g testosterone gel and titrated accordingly thereafter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Testosterone gel was applied once daily to either upper arms/shoulders or abdomen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63">
                <a:tc>
                  <a:txBody>
                    <a:bodyPr/>
                    <a:lstStyle/>
                    <a:p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Study population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u="none" strike="noStrike" kern="12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GB" sz="1400" u="none" strike="noStrike" kern="1200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 total of 191 men comprising of </a:t>
                      </a: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163 hypogonadal men who continued on testosterone gel from the initial double-blind study and a further 28 men who were formerly on placebo. 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en-GB" sz="1500" b="1" baseline="0" dirty="0">
                          <a:latin typeface="+mn-lt"/>
                          <a:cs typeface="Arial" panose="020B0604020202020204" pitchFamily="34" charset="0"/>
                        </a:rPr>
                        <a:t> o</a:t>
                      </a:r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bjectives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To evaluate the efficacy and safety of 16.2mg/g testosterone gel after daily application to the skin in a 6-month open-label extension of the initial 6-month double-blind study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primary efficacy objective was ≥ 75% of subjects from the continuing active group attaining the normal range (300-1000ng/dL)** at final visit (day 364)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safety assessments included TEAEs, electrocardiograms (ECGs), and skin assessments. Subjects received follow-up DRE and IPSS assessments on days 266 and 364 to assess prostate safety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EC830F-DFC4-4044-8578-7CDD2F5A058B}"/>
              </a:ext>
            </a:extLst>
          </p:cNvPr>
          <p:cNvCxnSpPr>
            <a:cxnSpLocks/>
          </p:cNvCxnSpPr>
          <p:nvPr/>
        </p:nvCxnSpPr>
        <p:spPr>
          <a:xfrm>
            <a:off x="122913" y="1715678"/>
            <a:ext cx="11476268" cy="0"/>
          </a:xfrm>
          <a:prstGeom prst="line">
            <a:avLst/>
          </a:prstGeom>
          <a:ln w="38100">
            <a:solidFill>
              <a:srgbClr val="006E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408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93133F2-9CE0-4E7D-869C-8F9BDCB6FC78}"/>
              </a:ext>
            </a:extLst>
          </p:cNvPr>
          <p:cNvSpPr/>
          <p:nvPr/>
        </p:nvSpPr>
        <p:spPr>
          <a:xfrm>
            <a:off x="1718067" y="3165632"/>
            <a:ext cx="9604320" cy="304447"/>
          </a:xfrm>
          <a:prstGeom prst="rect">
            <a:avLst/>
          </a:prstGeom>
          <a:solidFill>
            <a:srgbClr val="006E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  <a:latin typeface="Arial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965"/>
              </p:ext>
            </p:extLst>
          </p:nvPr>
        </p:nvGraphicFramePr>
        <p:xfrm>
          <a:off x="156511" y="1287698"/>
          <a:ext cx="11402728" cy="42489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431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>
                          <a:solidFill>
                            <a:srgbClr val="006EAB"/>
                          </a:solidFill>
                        </a:rPr>
                        <a:t>Testosterone 16.2mg/g gel for up to 1 year is efficacious with &gt;77% of patients achieving normal testosterone levels following dose titration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5483">
                <a:tc>
                  <a:txBody>
                    <a:bodyPr/>
                    <a:lstStyle/>
                    <a:p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Efficacy</a:t>
                      </a:r>
                    </a:p>
                    <a:p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On final visit, day 364, 77.9% and 87.0% of patients previously receiving testosterone gel or placebo gel respectively in the previous 6 month double-blind study had C</a:t>
                      </a:r>
                      <a:r>
                        <a:rPr lang="en-GB" sz="1400" kern="1200" baseline="-25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av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values within the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eugonadal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range (300-1000ng/dL*)</a:t>
                      </a: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4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Based on the last titrated dose (following day 266), final dose allocation to 16.2mg/g testosterone gel was: 1.25g (7.8% n=15/191), 2.5g (21.5% n=41/191), 3.75g (22.5% n=43/191), and 5.0g (48.2% n=92/191).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965527"/>
              </p:ext>
            </p:extLst>
          </p:nvPr>
        </p:nvGraphicFramePr>
        <p:xfrm>
          <a:off x="1830123" y="3524551"/>
          <a:ext cx="9409379" cy="123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7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7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7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0714"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Study day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Continuing Active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Formerly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Placebo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Total (Continuing Active + Placebo) 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8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n/N (%)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95% Cl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n/N (%)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95% Cl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n/N (%)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95% Cl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19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364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106/136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(77.9)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70.0,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84.6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20/23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(87.0)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66.4,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97.2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126/159 (79.2)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72.1,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85.3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E7C528DD-6FF5-4ACC-910B-43BD268FB4EC}"/>
              </a:ext>
            </a:extLst>
          </p:cNvPr>
          <p:cNvSpPr txBox="1">
            <a:spLocks/>
          </p:cNvSpPr>
          <p:nvPr/>
        </p:nvSpPr>
        <p:spPr>
          <a:xfrm>
            <a:off x="69070" y="168342"/>
            <a:ext cx="11402727" cy="753144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95D608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GB" sz="2667" dirty="0">
                <a:solidFill>
                  <a:srgbClr val="006EAB"/>
                </a:solidFill>
                <a:latin typeface="+mj-lt"/>
              </a:rPr>
              <a:t>Kaufman JM et al (2012): &gt;77% of patients achieved normal T levels after 1 year following dose titration with 16.2mg/g T gel</a:t>
            </a:r>
            <a:endParaRPr lang="en-GB" sz="2667" i="1" dirty="0">
              <a:solidFill>
                <a:srgbClr val="006EAB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1AC917-7467-4832-93C3-8A0ED32B33E7}"/>
              </a:ext>
            </a:extLst>
          </p:cNvPr>
          <p:cNvSpPr/>
          <p:nvPr/>
        </p:nvSpPr>
        <p:spPr>
          <a:xfrm>
            <a:off x="1423866" y="5902824"/>
            <a:ext cx="114797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* This equates to 10.4-34.7nmol/L; C</a:t>
            </a:r>
            <a:r>
              <a:rPr lang="en-GB" sz="1200" baseline="-25000" dirty="0">
                <a:solidFill>
                  <a:schemeClr val="bg2">
                    <a:lumMod val="25000"/>
                  </a:schemeClr>
                </a:solidFill>
              </a:rPr>
              <a:t>av</a:t>
            </a:r>
            <a:r>
              <a:rPr lang="en-GB" sz="1200" dirty="0">
                <a:solidFill>
                  <a:schemeClr val="bg2">
                    <a:lumMod val="25000"/>
                  </a:schemeClr>
                </a:solidFill>
              </a:rPr>
              <a:t> - serum total testosterone average concentrations; T - Testosterone</a:t>
            </a:r>
          </a:p>
          <a:p>
            <a:r>
              <a:rPr lang="en-GB" sz="1400" dirty="0">
                <a:solidFill>
                  <a:prstClr val="black"/>
                </a:solidFill>
              </a:rPr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7CC068-35A5-4017-BFDE-3A48BEB9DA53}"/>
              </a:ext>
            </a:extLst>
          </p:cNvPr>
          <p:cNvSpPr/>
          <p:nvPr/>
        </p:nvSpPr>
        <p:spPr>
          <a:xfrm>
            <a:off x="1718067" y="3165632"/>
            <a:ext cx="98933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&amp; percentage of subjects achieving C</a:t>
            </a:r>
            <a:r>
              <a:rPr lang="en-GB" sz="1200" b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en-GB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target range (300-1000ng/dL)* for testosterone on day 364 following dose titration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DDA3F24-393E-4872-BAC1-BD8E54921943}"/>
              </a:ext>
            </a:extLst>
          </p:cNvPr>
          <p:cNvCxnSpPr>
            <a:cxnSpLocks/>
          </p:cNvCxnSpPr>
          <p:nvPr/>
        </p:nvCxnSpPr>
        <p:spPr>
          <a:xfrm>
            <a:off x="156511" y="1926112"/>
            <a:ext cx="11402728" cy="0"/>
          </a:xfrm>
          <a:prstGeom prst="line">
            <a:avLst/>
          </a:prstGeom>
          <a:ln w="38100">
            <a:solidFill>
              <a:srgbClr val="006E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89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073697"/>
              </p:ext>
            </p:extLst>
          </p:nvPr>
        </p:nvGraphicFramePr>
        <p:xfrm>
          <a:off x="192504" y="1234440"/>
          <a:ext cx="11383611" cy="437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5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18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u="none" strike="noStrike" kern="1200" baseline="0" dirty="0">
                          <a:solidFill>
                            <a:srgbClr val="006EAB"/>
                          </a:solidFill>
                          <a:latin typeface="+mn-lt"/>
                          <a:ea typeface="+mn-ea"/>
                          <a:cs typeface="+mn-cs"/>
                        </a:rPr>
                        <a:t>The safety profile of Testosterone 16.2mg/g gel was consistent with the initial double-blind portion of the study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1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Safety Results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 clinically significant changes in ECGs, IPSS score, or skin irritation assessment were observed.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percentage of patients with at least one TEAE was 41.4% (79/191) in the testosterone group vs 42.9% (12/28) in the formerly placebo group.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most common TEAEs in the testosterone group were upper respiratory tract infection (5.2%) and PSA increase* (5.2%).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TEAEs that led to permanent discontinuation of study medication were experienced by 4.7% (9/191) of subjects. The most common of these TEAEs that led to discontinuation was PSA increase*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One patient was discontinued due to a serious adverse event of prostate cancer which was reported as mild and possibly related to study medication.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5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E8D35CB7-D319-4634-A9D5-057C5D75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4" y="254174"/>
            <a:ext cx="10972800" cy="753144"/>
          </a:xfrm>
        </p:spPr>
        <p:txBody>
          <a:bodyPr>
            <a:noAutofit/>
          </a:bodyPr>
          <a:lstStyle/>
          <a:p>
            <a:r>
              <a:rPr lang="en-GB" sz="2667" dirty="0"/>
              <a:t>Kaufman JM et al (2012): Safety Results </a:t>
            </a:r>
            <a:endParaRPr lang="en-GB" sz="2667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BC136C-684C-47B5-A8F2-BC3014775423}"/>
              </a:ext>
            </a:extLst>
          </p:cNvPr>
          <p:cNvSpPr/>
          <p:nvPr/>
        </p:nvSpPr>
        <p:spPr>
          <a:xfrm>
            <a:off x="1474550" y="5827067"/>
            <a:ext cx="9945926" cy="60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*Average of 2 PSA measurements &gt;4.0ng/ml and/or change from baseline of &gt;0.75ng/ml  ** This equates to 10.4-34.7nmol/L, TEAE – Treatment Emergent Adverse Event; PSA – Prostate Specific Antigen; ECG – Electrocardiogram; IPSS – International Prostate Symptom Score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5C70A4-1A0E-483A-853F-F1621F491239}"/>
              </a:ext>
            </a:extLst>
          </p:cNvPr>
          <p:cNvCxnSpPr>
            <a:cxnSpLocks/>
          </p:cNvCxnSpPr>
          <p:nvPr/>
        </p:nvCxnSpPr>
        <p:spPr>
          <a:xfrm>
            <a:off x="173387" y="1605601"/>
            <a:ext cx="11402728" cy="0"/>
          </a:xfrm>
          <a:prstGeom prst="line">
            <a:avLst/>
          </a:prstGeom>
          <a:ln w="38100">
            <a:solidFill>
              <a:srgbClr val="006E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87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858764"/>
              </p:ext>
            </p:extLst>
          </p:nvPr>
        </p:nvGraphicFramePr>
        <p:xfrm>
          <a:off x="192505" y="1356360"/>
          <a:ext cx="11204502" cy="31570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6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714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u="none" strike="noStrike" kern="1200" baseline="0" dirty="0">
                          <a:solidFill>
                            <a:srgbClr val="006EAB"/>
                          </a:solidFill>
                          <a:latin typeface="+mn-lt"/>
                          <a:ea typeface="+mn-ea"/>
                          <a:cs typeface="+mn-cs"/>
                        </a:rPr>
                        <a:t>The conclusions from Kaufman 2012 are consistent with the initial double-blind portion of the study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24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dirty="0">
                          <a:latin typeface="+mn-lt"/>
                          <a:cs typeface="Arial" panose="020B0604020202020204" pitchFamily="34" charset="0"/>
                        </a:rPr>
                        <a:t>Conclusions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16.2mg/g testosterone gel for up to 1 year was well tolerated and efficacious, with &gt;77% of patients achieving normal serum testosterone levels following dose titration.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16.2mg/g testosterone gel offers the patient an opportunity to reduce the total volume of gel applied daily while maintaining 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eugonadal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testosterone levels defined as 300-100ng/dL**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E8D35CB7-D319-4634-A9D5-057C5D75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4" y="145886"/>
            <a:ext cx="10972800" cy="753144"/>
          </a:xfrm>
        </p:spPr>
        <p:txBody>
          <a:bodyPr>
            <a:noAutofit/>
          </a:bodyPr>
          <a:lstStyle/>
          <a:p>
            <a:r>
              <a:rPr lang="en-GB" sz="2667" dirty="0"/>
              <a:t>Kaufman JM et al (2012): Conclusions</a:t>
            </a:r>
            <a:endParaRPr lang="en-GB" sz="2667" i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BC136C-684C-47B5-A8F2-BC3014775423}"/>
              </a:ext>
            </a:extLst>
          </p:cNvPr>
          <p:cNvSpPr/>
          <p:nvPr/>
        </p:nvSpPr>
        <p:spPr>
          <a:xfrm>
            <a:off x="1487904" y="5927659"/>
            <a:ext cx="9909103" cy="441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** This equates to 10.4-34.7nmol/L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6EA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5CB699-C72A-46F9-932E-B161B646C753}"/>
              </a:ext>
            </a:extLst>
          </p:cNvPr>
          <p:cNvCxnSpPr>
            <a:cxnSpLocks/>
          </p:cNvCxnSpPr>
          <p:nvPr/>
        </p:nvCxnSpPr>
        <p:spPr>
          <a:xfrm>
            <a:off x="192504" y="1728150"/>
            <a:ext cx="11204503" cy="0"/>
          </a:xfrm>
          <a:prstGeom prst="line">
            <a:avLst/>
          </a:prstGeom>
          <a:ln w="38100">
            <a:solidFill>
              <a:srgbClr val="006E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70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sins MA Hub">
      <a:dk1>
        <a:srgbClr val="006EAB"/>
      </a:dk1>
      <a:lt1>
        <a:sysClr val="window" lastClr="FFFFFF"/>
      </a:lt1>
      <a:dk2>
        <a:srgbClr val="58595B"/>
      </a:dk2>
      <a:lt2>
        <a:srgbClr val="E7E6E6"/>
      </a:lt2>
      <a:accent1>
        <a:srgbClr val="1272AE"/>
      </a:accent1>
      <a:accent2>
        <a:srgbClr val="00A8E1"/>
      </a:accent2>
      <a:accent3>
        <a:srgbClr val="95D600"/>
      </a:accent3>
      <a:accent4>
        <a:srgbClr val="F0C846"/>
      </a:accent4>
      <a:accent5>
        <a:srgbClr val="000000"/>
      </a:accent5>
      <a:accent6>
        <a:srgbClr val="CCDCE2"/>
      </a:accent6>
      <a:hlink>
        <a:srgbClr val="006EAB"/>
      </a:hlink>
      <a:folHlink>
        <a:srgbClr val="00A8E1"/>
      </a:folHlink>
    </a:clrScheme>
    <a:fontScheme name="Custom 2">
      <a:majorFont>
        <a:latin typeface="Poppins Medium"/>
        <a:ea typeface=""/>
        <a:cs typeface=""/>
      </a:majorFont>
      <a:minorFont>
        <a:latin typeface="Poppi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ins_tmp.potx" id="{58CFAB49-F3C1-4BE9-BA6C-4FFE0344BB85}" vid="{711EA1BB-B068-4CB0-AFBC-DEF8CF7720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C31388130E845B306F08280035E70" ma:contentTypeVersion="10" ma:contentTypeDescription="Create a new document." ma:contentTypeScope="" ma:versionID="7e7cc3e53a1c6c13768d61cee4c666df">
  <xsd:schema xmlns:xsd="http://www.w3.org/2001/XMLSchema" xmlns:xs="http://www.w3.org/2001/XMLSchema" xmlns:p="http://schemas.microsoft.com/office/2006/metadata/properties" xmlns:ns2="2bd39ed4-040d-4575-9ecd-51b09e17f4f6" targetNamespace="http://schemas.microsoft.com/office/2006/metadata/properties" ma:root="true" ma:fieldsID="e59c39555b5737b5f5563e59e9207369" ns2:_="">
    <xsd:import namespace="2bd39ed4-040d-4575-9ecd-51b09e17f4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39ed4-040d-4575-9ecd-51b09e17f4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F8B736-B3B9-4B25-96E7-9536FF1E0F9C}"/>
</file>

<file path=customXml/itemProps2.xml><?xml version="1.0" encoding="utf-8"?>
<ds:datastoreItem xmlns:ds="http://schemas.openxmlformats.org/officeDocument/2006/customXml" ds:itemID="{C1B566FB-17C4-48C8-BB2E-1D61A8068B86}"/>
</file>

<file path=customXml/itemProps3.xml><?xml version="1.0" encoding="utf-8"?>
<ds:datastoreItem xmlns:ds="http://schemas.openxmlformats.org/officeDocument/2006/customXml" ds:itemID="{87CD5286-9326-44F9-8FF6-F431B16146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954</Words>
  <Application>Microsoft Office PowerPoint</Application>
  <PresentationFormat>Widescreen</PresentationFormat>
  <Paragraphs>103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Poppins Light</vt:lpstr>
      <vt:lpstr>Calibri</vt:lpstr>
      <vt:lpstr>Poppins Medium</vt:lpstr>
      <vt:lpstr>Wingdings</vt:lpstr>
      <vt:lpstr>Arial</vt:lpstr>
      <vt:lpstr>Office Theme</vt:lpstr>
      <vt:lpstr> Testosterone 16.2mg/g Gel in Pump Kaufman, JM et al 2012 Clinical Trial Summary </vt:lpstr>
      <vt:lpstr>Kaufman JM et al. One-year efficacy and safety study of a 16.2mg/g testosterone gel in hypogonadal men:  J Sex Med 2012;9:1149–61</vt:lpstr>
      <vt:lpstr>PowerPoint Presentation</vt:lpstr>
      <vt:lpstr>Kaufman JM et al (2012): Safety Results </vt:lpstr>
      <vt:lpstr>Kaufman JM et al (2012):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beaumont</dc:creator>
  <cp:lastModifiedBy>richard jones</cp:lastModifiedBy>
  <cp:revision>43</cp:revision>
  <dcterms:created xsi:type="dcterms:W3CDTF">2020-12-03T13:24:11Z</dcterms:created>
  <dcterms:modified xsi:type="dcterms:W3CDTF">2021-02-23T10:12:35Z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0x010100915C31388130E845B306F08280035E70</vt:lpwstr>
  </property>
</Properties>
</file>