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466" r:id="rId3"/>
    <p:sldId id="467" r:id="rId4"/>
    <p:sldId id="1157" r:id="rId5"/>
    <p:sldId id="1156" r:id="rId6"/>
    <p:sldId id="474" r:id="rId7"/>
    <p:sldId id="47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 Light" panose="020B0604020202020204" charset="0"/>
      <p:regular r:id="rId14"/>
      <p:italic r:id="rId15"/>
    </p:embeddedFont>
    <p:embeddedFont>
      <p:font typeface="Poppins Medium" panose="020B0604020202020204" charset="0"/>
      <p:regular r:id="rId16"/>
      <p: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9894" autoAdjust="0"/>
  </p:normalViewPr>
  <p:slideViewPr>
    <p:cSldViewPr snapToGrid="0" showGuides="1">
      <p:cViewPr varScale="1">
        <p:scale>
          <a:sx n="102" d="100"/>
          <a:sy n="102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9FB-C429-4B5D-8498-6EB76CCEE956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4888-CB99-4036-82FD-431DCF68B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5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Design: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multicentre, randomised, double-blind, placebo-controlled study. Upon completion of the double-blind treatment, subjects were permitted to enrol in an open-label extension for a period of 182 days to further evaluate the efficacy and safety of the testosterone gel.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All eligible subjects were started at a dose of 2.5g 1.62% testosterone gel or placebo.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On days 14, day 28, and 42, predose serum total testosterone assessments and other secondary assessments were performed.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dose was titrated below 1.25g or above 5.0g.</a:t>
            </a:r>
            <a:endParaRPr lang="en-GB" sz="11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3BD3-EDF6-EC41-8A52-583581547A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1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3BD3-EDF6-EC41-8A52-583581547A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3BD3-EDF6-EC41-8A52-583581547A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5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3BD3-EDF6-EC41-8A52-583581547A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2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6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187" userDrawn="1">
          <p15:clr>
            <a:srgbClr val="FBAE40"/>
          </p15:clr>
        </p15:guide>
        <p15:guide id="5" orient="horz" pos="4247" userDrawn="1">
          <p15:clr>
            <a:srgbClr val="FBAE40"/>
          </p15:clr>
        </p15:guide>
        <p15:guide id="6" pos="10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04/04/2021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482FF-5E57-49AE-9949-EC9D18A55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" y="5803980"/>
            <a:ext cx="982312" cy="4856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04/04/2021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pos="506" userDrawn="1">
          <p15:clr>
            <a:srgbClr val="F26B43"/>
          </p15:clr>
        </p15:guide>
        <p15:guide id="7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6548-8578-46DC-BEEF-D3F38779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38" y="1251558"/>
            <a:ext cx="10474037" cy="1960050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5A68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  <a:t>Testosterone 16.2mg/g Gel in </a:t>
            </a:r>
            <a:r>
              <a:rPr lang="it-IT" sz="4400" cap="none" dirty="0">
                <a:solidFill>
                  <a:srgbClr val="006EAB"/>
                </a:solidFill>
              </a:rPr>
              <a:t>P</a:t>
            </a:r>
            <a: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  <a:t>ump</a:t>
            </a:r>
            <a:b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  <a:t>Kaufman</a:t>
            </a:r>
            <a:r>
              <a:rPr kumimoji="0" lang="it-IT" sz="4400" i="0" u="none" strike="noStrike" kern="1200" cap="none" spc="0" normalizeH="0" baseline="0" noProof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  <a:t>, JM </a:t>
            </a:r>
            <a: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  <a:t>et al 2011</a:t>
            </a:r>
            <a:b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it-IT" sz="4400" b="0" cap="none" dirty="0">
                <a:solidFill>
                  <a:srgbClr val="006EAB"/>
                </a:solidFill>
              </a:rPr>
              <a:t>Clinical Trial Summary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A68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75F787-039B-4C14-8933-B227907D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438" y="2601913"/>
            <a:ext cx="8472487" cy="2481262"/>
          </a:xfrm>
        </p:spPr>
        <p:txBody>
          <a:bodyPr/>
          <a:lstStyle/>
          <a:p>
            <a:r>
              <a:rPr lang="en-GB" dirty="0"/>
              <a:t>Besins Healthcare</a:t>
            </a:r>
          </a:p>
          <a:p>
            <a:r>
              <a:rPr lang="en-GB" dirty="0"/>
              <a:t>Global Medical Affairs</a:t>
            </a:r>
          </a:p>
          <a:p>
            <a:r>
              <a:rPr lang="en-GB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14070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05795"/>
              </p:ext>
            </p:extLst>
          </p:nvPr>
        </p:nvGraphicFramePr>
        <p:xfrm>
          <a:off x="178227" y="1273487"/>
          <a:ext cx="11379035" cy="4148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19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solidFill>
                            <a:schemeClr val="accent5"/>
                          </a:solidFill>
                        </a:rPr>
                        <a:t>Pivotal RCT investigating the efficacy and safety of testosterone 16.2mg/g gel vs placebo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Study design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n-GB" sz="1200" u="none" strike="noStrike" kern="1200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III, m</a:t>
                      </a:r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ulticentre, randomised, double-blind placebo-controlled study in</a:t>
                      </a:r>
                      <a:r>
                        <a:rPr lang="en-GB" sz="1200" u="none" strike="noStrike" kern="1200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hypogonadal men over 182 days</a:t>
                      </a:r>
                      <a:endParaRPr lang="en-GB" sz="1200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Study treatment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 eligible subjects were started at a dose of 2.5g of 16.2mg/g testosterone gel or matching placebo on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 1 of the study. Subjects returned to the clinic on Days 14, 28, and 42 for testosterone measurement and the dose was then titrated to either 1.25g, 2.5g, 3.75g or 5.0g accordingly^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Both testosterone gel and placebo gel were applied once daily to either upper arms/shoulders or abdomen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63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Study population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200" u="none" strike="noStrike" kern="1200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of </a:t>
                      </a:r>
                      <a:r>
                        <a:rPr lang="en-GB" sz="1200" u="none" strike="noStrike" kern="1200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274 hypogonadal men (234 active; 40 placebo) with average serum total testosterone concentrations &lt;300ng/dL (&lt;10.4nmol/L) and prostate-specific antigen &lt;2.5ng/mL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Efficacy objectives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primary objective of this study was to demonstrate the efficacy and safety of optimised doses of 16.2mg/g testosterone gel, applied to hypogonadal men over 182 days.  The primary statistical objective was to achieve a responder rate of at least 75% in the testosterone gel-treated subjects. Responders were defined as subjects who had Cav in the </a:t>
                      </a:r>
                      <a:r>
                        <a:rPr lang="en-GB" sz="1200" u="none" strike="noStrike" kern="1200" dirty="0" err="1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eugonadal</a:t>
                      </a:r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range (300–1,000 ng/dL)** Cav measurements were taken on days 14, 56, 112 and 182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Safety </a:t>
                      </a:r>
                      <a:r>
                        <a:rPr lang="en-GB" sz="1500" b="1" baseline="0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objectives</a:t>
                      </a:r>
                      <a:endParaRPr lang="en-GB" sz="1500" b="1" dirty="0">
                        <a:solidFill>
                          <a:schemeClr val="accent5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determine whether safety was maintained during long-term administration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Assessment of application site effects of testosterone gel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Prostate safety was assessed by DRE and IPSS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27" y="209592"/>
            <a:ext cx="11379033" cy="753144"/>
          </a:xfrm>
        </p:spPr>
        <p:txBody>
          <a:bodyPr>
            <a:normAutofit fontScale="90000"/>
          </a:bodyPr>
          <a:lstStyle/>
          <a:p>
            <a:r>
              <a:rPr lang="en-GB" sz="2667" dirty="0">
                <a:cs typeface="Arial" panose="020B0604020202020204" pitchFamily="34" charset="0"/>
              </a:rPr>
              <a:t>Kaufman JM et al. Efficacy and Safety Study of 16.2mg/g Testosterone Gel for the Treatment of Hypogonadal Men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sz="2400" b="1" i="1" dirty="0">
                <a:cs typeface="Arial" panose="020B0604020202020204" pitchFamily="34" charset="0"/>
              </a:rPr>
              <a:t>J Sex Med 2011;2079-2089</a:t>
            </a:r>
            <a:endParaRPr lang="en-GB" b="1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AD7E3-36BD-4224-90EF-3121031F21DE}"/>
              </a:ext>
            </a:extLst>
          </p:cNvPr>
          <p:cNvSpPr txBox="1"/>
          <p:nvPr/>
        </p:nvSpPr>
        <p:spPr>
          <a:xfrm>
            <a:off x="1461155" y="5732487"/>
            <a:ext cx="1009610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25000"/>
                  </a:schemeClr>
                </a:solidFill>
              </a:rPr>
              <a:t>^ Dose was titrated up or down in 1.25g increments if total T levels were not within the prespecified range of 350 to 750ng/dL. (12.1 – 26nmol/L) </a:t>
            </a:r>
          </a:p>
          <a:p>
            <a:r>
              <a:rPr lang="en-GB" sz="1100" dirty="0">
                <a:solidFill>
                  <a:schemeClr val="bg2">
                    <a:lumMod val="25000"/>
                  </a:schemeClr>
                </a:solidFill>
              </a:rPr>
              <a:t>** This equates to 10.4-34.7nmol/L in UK units. </a:t>
            </a:r>
          </a:p>
          <a:p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DRE - Digital Rectal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Examination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; IPSS - International Prostate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Symptom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Score;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Cav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average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serum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testosterone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bg2">
                    <a:lumMod val="25000"/>
                  </a:schemeClr>
                </a:solidFill>
              </a:rPr>
              <a:t>level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C5213D-77F9-446C-B71B-B4DEB8AE1A28}"/>
              </a:ext>
            </a:extLst>
          </p:cNvPr>
          <p:cNvCxnSpPr/>
          <p:nvPr/>
        </p:nvCxnSpPr>
        <p:spPr>
          <a:xfrm>
            <a:off x="178227" y="1706252"/>
            <a:ext cx="11379033" cy="0"/>
          </a:xfrm>
          <a:prstGeom prst="line">
            <a:avLst/>
          </a:prstGeom>
          <a:ln w="38100">
            <a:solidFill>
              <a:srgbClr val="006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482457"/>
              </p:ext>
            </p:extLst>
          </p:nvPr>
        </p:nvGraphicFramePr>
        <p:xfrm>
          <a:off x="205542" y="1263538"/>
          <a:ext cx="11257452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solidFill>
                            <a:schemeClr val="accent5"/>
                          </a:solidFill>
                        </a:rPr>
                        <a:t>   Testosterone 16.2mg/g increases C</a:t>
                      </a:r>
                      <a:r>
                        <a:rPr lang="en-GB" sz="1600" u="none" strike="noStrike" baseline="-25000" dirty="0">
                          <a:solidFill>
                            <a:schemeClr val="accent5"/>
                          </a:solidFill>
                        </a:rPr>
                        <a:t>av</a:t>
                      </a:r>
                      <a:r>
                        <a:rPr lang="en-GB" sz="1600" u="none" strike="noStrike" dirty="0">
                          <a:solidFill>
                            <a:schemeClr val="accent5"/>
                          </a:solidFill>
                        </a:rPr>
                        <a:t> testosterone levels to within the normal range in hypogonadal men </a:t>
                      </a:r>
                      <a:endParaRPr lang="en-GB" sz="1600" b="1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52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u="sng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Efficacy</a:t>
                      </a:r>
                      <a:endParaRPr lang="en-GB" sz="1400" b="1" i="0" u="none" strike="noStrike" kern="1200" baseline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success criterion was determined to be ≥75% of subjects achieving testosterone levels within the normal range of 300-1000ng/dL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 was met in all population samples on all study days by the testosterone treatment group except on day 14 (65.7%)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Significantly more subjects receiving titrated doses of testosterone gel at day 182 had testosterone Cav</a:t>
                      </a:r>
                      <a:r>
                        <a:rPr lang="en-GB" sz="1400" kern="1200" baseline="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values within the eugonadal range vs placebo (p&lt;0.0001)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After titration, the dose distribution was 1.25g (7.3% n=17/234), 2.5g (25.6% n=60/234), 3.75g (28.2% n=66/234), and 5.0g (38.9% n=91/234).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26295"/>
              </p:ext>
            </p:extLst>
          </p:nvPr>
        </p:nvGraphicFramePr>
        <p:xfrm>
          <a:off x="1939991" y="3691675"/>
          <a:ext cx="912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Study day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16.2mg/g testosterone gel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Placebo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value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n/N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95% Cl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n/N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95% Cl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182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139/169 (82.2)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(75.6,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87.7)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8/28 (28.6)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(13.2, 48.7)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&lt;0.0001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B9F6704-1664-4FF0-8E90-C5BFDB54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2" y="135029"/>
            <a:ext cx="11441025" cy="753144"/>
          </a:xfrm>
        </p:spPr>
        <p:txBody>
          <a:bodyPr>
            <a:noAutofit/>
          </a:bodyPr>
          <a:lstStyle/>
          <a:p>
            <a:r>
              <a:rPr lang="en-GB" sz="2200" dirty="0">
                <a:cs typeface="Arial" panose="020B0604020202020204" pitchFamily="34" charset="0"/>
              </a:rPr>
              <a:t>82.2% of hypogonadal men achieved T levels within the normal range at Day 182, following treatment with testosterone 16.2mg/g gel </a:t>
            </a:r>
            <a:endParaRPr lang="en-GB" sz="2200" i="1" dirty="0"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A315F-060D-4D28-B90A-93911A371716}"/>
              </a:ext>
            </a:extLst>
          </p:cNvPr>
          <p:cNvGrpSpPr/>
          <p:nvPr/>
        </p:nvGrpSpPr>
        <p:grpSpPr>
          <a:xfrm>
            <a:off x="1697831" y="3301534"/>
            <a:ext cx="9604320" cy="948255"/>
            <a:chOff x="302601" y="3065801"/>
            <a:chExt cx="8421370" cy="10359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71CF45-D999-4060-BEB2-F4D9E41C5D93}"/>
                </a:ext>
              </a:extLst>
            </p:cNvPr>
            <p:cNvSpPr/>
            <p:nvPr/>
          </p:nvSpPr>
          <p:spPr>
            <a:xfrm>
              <a:off x="302601" y="3065801"/>
              <a:ext cx="8421370" cy="332598"/>
            </a:xfrm>
            <a:prstGeom prst="rect">
              <a:avLst/>
            </a:prstGeom>
            <a:solidFill>
              <a:srgbClr val="006E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F6B398-BD9C-4AA6-B6C3-E2CA041BB88D}"/>
                </a:ext>
              </a:extLst>
            </p:cNvPr>
            <p:cNvSpPr/>
            <p:nvPr/>
          </p:nvSpPr>
          <p:spPr>
            <a:xfrm>
              <a:off x="325226" y="3765502"/>
              <a:ext cx="8376124" cy="336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dirty="0">
                <a:latin typeface="Arial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23635" y="3290500"/>
            <a:ext cx="9604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cs typeface="Arial" panose="020B0604020202020204" pitchFamily="34" charset="0"/>
              </a:rPr>
              <a:t>Number &amp; percentage of subjects achieving C</a:t>
            </a:r>
            <a:r>
              <a:rPr lang="en-GB" sz="11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av</a:t>
            </a:r>
            <a:r>
              <a:rPr lang="en-GB" sz="1100" b="1" dirty="0">
                <a:solidFill>
                  <a:schemeClr val="bg1"/>
                </a:solidFill>
                <a:cs typeface="Arial" panose="020B0604020202020204" pitchFamily="34" charset="0"/>
              </a:rPr>
              <a:t> target range (300-1000ng/dL)* for testosterone on day 182 following dose titration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549FA-0B08-45B4-B524-B9CD3569285F}"/>
              </a:ext>
            </a:extLst>
          </p:cNvPr>
          <p:cNvSpPr/>
          <p:nvPr/>
        </p:nvSpPr>
        <p:spPr>
          <a:xfrm>
            <a:off x="1425525" y="5714368"/>
            <a:ext cx="9219190" cy="728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33" dirty="0">
                <a:solidFill>
                  <a:schemeClr val="bg2">
                    <a:lumMod val="25000"/>
                  </a:schemeClr>
                </a:solidFill>
              </a:rPr>
              <a:t>* This equates to 10.4-34.7nmol</a:t>
            </a:r>
            <a:r>
              <a:rPr lang="en-GB" sz="1333">
                <a:solidFill>
                  <a:schemeClr val="bg2">
                    <a:lumMod val="25000"/>
                  </a:schemeClr>
                </a:solidFill>
              </a:rPr>
              <a:t>/L;  </a:t>
            </a:r>
            <a:r>
              <a:rPr lang="en-GB" sz="1333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GB" sz="1333" baseline="-25000" dirty="0">
                <a:solidFill>
                  <a:schemeClr val="bg2">
                    <a:lumMod val="25000"/>
                  </a:schemeClr>
                </a:solidFill>
              </a:rPr>
              <a:t>av</a:t>
            </a:r>
            <a:r>
              <a:rPr lang="en-GB" sz="1333" dirty="0">
                <a:solidFill>
                  <a:schemeClr val="bg2">
                    <a:lumMod val="25000"/>
                  </a:schemeClr>
                </a:solidFill>
              </a:rPr>
              <a:t> - serum total testosterone average concentrations; T - Testosterone</a:t>
            </a:r>
          </a:p>
          <a:p>
            <a:r>
              <a:rPr lang="en-GB" sz="1333" dirty="0">
                <a:solidFill>
                  <a:schemeClr val="bg2">
                    <a:lumMod val="25000"/>
                  </a:schemeClr>
                </a:solidFill>
              </a:rPr>
              <a:t> Table adapted from Kaufman JM, et al 2011</a:t>
            </a:r>
          </a:p>
          <a:p>
            <a:endParaRPr lang="en-GB" sz="1467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281C23-1E81-42AE-9E82-066AD87F4DEE}"/>
              </a:ext>
            </a:extLst>
          </p:cNvPr>
          <p:cNvCxnSpPr>
            <a:cxnSpLocks/>
          </p:cNvCxnSpPr>
          <p:nvPr/>
        </p:nvCxnSpPr>
        <p:spPr>
          <a:xfrm>
            <a:off x="195424" y="1630837"/>
            <a:ext cx="11267570" cy="0"/>
          </a:xfrm>
          <a:prstGeom prst="line">
            <a:avLst/>
          </a:prstGeom>
          <a:ln w="38100">
            <a:solidFill>
              <a:srgbClr val="006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A80FB5AA-A407-4938-9CE9-24E8F3B187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60487" r="10068" b="7738"/>
          <a:stretch>
            <a:fillRect/>
          </a:stretch>
        </p:blipFill>
        <p:spPr>
          <a:xfrm>
            <a:off x="2499390" y="271243"/>
            <a:ext cx="7009070" cy="163855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0E3236-14E9-4046-A17A-CECA22BB34F6}"/>
              </a:ext>
            </a:extLst>
          </p:cNvPr>
          <p:cNvSpPr/>
          <p:nvPr/>
        </p:nvSpPr>
        <p:spPr>
          <a:xfrm>
            <a:off x="4209567" y="995942"/>
            <a:ext cx="381287" cy="59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36CC2-9EA2-483F-9882-A0C39AFADB70}"/>
              </a:ext>
            </a:extLst>
          </p:cNvPr>
          <p:cNvSpPr/>
          <p:nvPr/>
        </p:nvSpPr>
        <p:spPr>
          <a:xfrm>
            <a:off x="6719888" y="995942"/>
            <a:ext cx="381287" cy="59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31749" name="Chart 4">
            <a:extLst>
              <a:ext uri="{FF2B5EF4-FFF2-40B4-BE49-F238E27FC236}">
                <a16:creationId xmlns:a16="http://schemas.microsoft.com/office/drawing/2014/main" id="{1ECD967B-530F-491F-A5AF-8A610EC86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182534"/>
              </p:ext>
            </p:extLst>
          </p:nvPr>
        </p:nvGraphicFramePr>
        <p:xfrm>
          <a:off x="2803590" y="1925859"/>
          <a:ext cx="7296150" cy="441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047756" imgH="2895851" progId="Excel.Chart.8">
                  <p:embed/>
                </p:oleObj>
              </mc:Choice>
              <mc:Fallback>
                <p:oleObj name="Chart" r:id="rId3" imgW="6047756" imgH="2895851" progId="Excel.Chart.8">
                  <p:embed/>
                  <p:pic>
                    <p:nvPicPr>
                      <p:cNvPr id="31749" name="Chart 4">
                        <a:extLst>
                          <a:ext uri="{FF2B5EF4-FFF2-40B4-BE49-F238E27FC236}">
                            <a16:creationId xmlns:a16="http://schemas.microsoft.com/office/drawing/2014/main" id="{1ECD967B-530F-491F-A5AF-8A610EC8686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90" y="1925859"/>
                        <a:ext cx="7296150" cy="4413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Box 7">
            <a:extLst>
              <a:ext uri="{FF2B5EF4-FFF2-40B4-BE49-F238E27FC236}">
                <a16:creationId xmlns:a16="http://schemas.microsoft.com/office/drawing/2014/main" id="{4B4DE82F-C340-4828-9885-BC941A55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369" y="2996406"/>
            <a:ext cx="33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EB98DD-F507-4063-A293-3EAC055C7FA2}"/>
              </a:ext>
            </a:extLst>
          </p:cNvPr>
          <p:cNvCxnSpPr>
            <a:cxnSpLocks/>
          </p:cNvCxnSpPr>
          <p:nvPr/>
        </p:nvCxnSpPr>
        <p:spPr>
          <a:xfrm>
            <a:off x="4400210" y="3275430"/>
            <a:ext cx="0" cy="1296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004059-55AB-4BE7-AE56-CD820E7C0886}"/>
              </a:ext>
            </a:extLst>
          </p:cNvPr>
          <p:cNvCxnSpPr/>
          <p:nvPr/>
        </p:nvCxnSpPr>
        <p:spPr>
          <a:xfrm>
            <a:off x="4022725" y="3268663"/>
            <a:ext cx="0" cy="120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D422BB-0F01-4F75-BED3-06583CB1F86A}"/>
              </a:ext>
            </a:extLst>
          </p:cNvPr>
          <p:cNvCxnSpPr>
            <a:cxnSpLocks/>
          </p:cNvCxnSpPr>
          <p:nvPr/>
        </p:nvCxnSpPr>
        <p:spPr>
          <a:xfrm>
            <a:off x="4022725" y="3268663"/>
            <a:ext cx="37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4" name="TextBox 19">
            <a:extLst>
              <a:ext uri="{FF2B5EF4-FFF2-40B4-BE49-F238E27FC236}">
                <a16:creationId xmlns:a16="http://schemas.microsoft.com/office/drawing/2014/main" id="{D7A2865F-15A2-4D65-A716-774CE53B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020" y="2437517"/>
            <a:ext cx="33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4D0571-335D-47A7-9028-155561650EDD}"/>
              </a:ext>
            </a:extLst>
          </p:cNvPr>
          <p:cNvCxnSpPr>
            <a:cxnSpLocks/>
          </p:cNvCxnSpPr>
          <p:nvPr/>
        </p:nvCxnSpPr>
        <p:spPr>
          <a:xfrm>
            <a:off x="5577314" y="2714625"/>
            <a:ext cx="0" cy="1697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177BBF-9909-44A8-8823-22259A0433F4}"/>
              </a:ext>
            </a:extLst>
          </p:cNvPr>
          <p:cNvCxnSpPr>
            <a:cxnSpLocks/>
          </p:cNvCxnSpPr>
          <p:nvPr/>
        </p:nvCxnSpPr>
        <p:spPr>
          <a:xfrm>
            <a:off x="5272514" y="2702106"/>
            <a:ext cx="0" cy="170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1AEB96-3B8A-4FD7-8223-22D1D2777AE5}"/>
              </a:ext>
            </a:extLst>
          </p:cNvPr>
          <p:cNvCxnSpPr>
            <a:cxnSpLocks/>
          </p:cNvCxnSpPr>
          <p:nvPr/>
        </p:nvCxnSpPr>
        <p:spPr>
          <a:xfrm>
            <a:off x="5272514" y="2702106"/>
            <a:ext cx="3182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8" name="TextBox 26">
            <a:extLst>
              <a:ext uri="{FF2B5EF4-FFF2-40B4-BE49-F238E27FC236}">
                <a16:creationId xmlns:a16="http://schemas.microsoft.com/office/drawing/2014/main" id="{A60B1F33-BD18-491D-9C72-A66F7E11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645" y="2455593"/>
            <a:ext cx="33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C073BB-4043-4224-B579-53E5D435610D}"/>
              </a:ext>
            </a:extLst>
          </p:cNvPr>
          <p:cNvCxnSpPr>
            <a:cxnSpLocks/>
          </p:cNvCxnSpPr>
          <p:nvPr/>
        </p:nvCxnSpPr>
        <p:spPr>
          <a:xfrm>
            <a:off x="6797496" y="2752348"/>
            <a:ext cx="0" cy="1583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0946DD-7548-4763-A039-AF2B3713ADF5}"/>
              </a:ext>
            </a:extLst>
          </p:cNvPr>
          <p:cNvCxnSpPr/>
          <p:nvPr/>
        </p:nvCxnSpPr>
        <p:spPr>
          <a:xfrm>
            <a:off x="6417281" y="2752348"/>
            <a:ext cx="0" cy="120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6D51B5-FEF7-44B6-A7A1-02CAA4D2B182}"/>
              </a:ext>
            </a:extLst>
          </p:cNvPr>
          <p:cNvCxnSpPr>
            <a:cxnSpLocks/>
          </p:cNvCxnSpPr>
          <p:nvPr/>
        </p:nvCxnSpPr>
        <p:spPr>
          <a:xfrm>
            <a:off x="6417281" y="2752348"/>
            <a:ext cx="38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2" name="TextBox 31">
            <a:extLst>
              <a:ext uri="{FF2B5EF4-FFF2-40B4-BE49-F238E27FC236}">
                <a16:creationId xmlns:a16="http://schemas.microsoft.com/office/drawing/2014/main" id="{B567322F-896D-4EF2-AF0A-266563C6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039" y="2437517"/>
            <a:ext cx="33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FF45C4-E023-471E-BAAB-552660C0364F}"/>
              </a:ext>
            </a:extLst>
          </p:cNvPr>
          <p:cNvCxnSpPr>
            <a:cxnSpLocks/>
          </p:cNvCxnSpPr>
          <p:nvPr/>
        </p:nvCxnSpPr>
        <p:spPr>
          <a:xfrm>
            <a:off x="7998792" y="2714625"/>
            <a:ext cx="0" cy="1857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15E0E-C0F1-4796-A116-239C2ABF4440}"/>
              </a:ext>
            </a:extLst>
          </p:cNvPr>
          <p:cNvCxnSpPr>
            <a:cxnSpLocks/>
          </p:cNvCxnSpPr>
          <p:nvPr/>
        </p:nvCxnSpPr>
        <p:spPr>
          <a:xfrm>
            <a:off x="7609150" y="2714625"/>
            <a:ext cx="0" cy="157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F14B6E-A25A-4B01-9901-AD34D19BB0C8}"/>
              </a:ext>
            </a:extLst>
          </p:cNvPr>
          <p:cNvCxnSpPr>
            <a:cxnSpLocks/>
          </p:cNvCxnSpPr>
          <p:nvPr/>
        </p:nvCxnSpPr>
        <p:spPr>
          <a:xfrm>
            <a:off x="7609150" y="2714625"/>
            <a:ext cx="4036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6" name="TextBox 38">
            <a:extLst>
              <a:ext uri="{FF2B5EF4-FFF2-40B4-BE49-F238E27FC236}">
                <a16:creationId xmlns:a16="http://schemas.microsoft.com/office/drawing/2014/main" id="{9BA6367E-683F-4FA9-BEE7-444523AF8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953" y="3197225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p&lt;0.0001</a:t>
            </a:r>
          </a:p>
        </p:txBody>
      </p:sp>
      <p:sp>
        <p:nvSpPr>
          <p:cNvPr id="31767" name="TextBox 39">
            <a:extLst>
              <a:ext uri="{FF2B5EF4-FFF2-40B4-BE49-F238E27FC236}">
                <a16:creationId xmlns:a16="http://schemas.microsoft.com/office/drawing/2014/main" id="{EE4567B7-949B-4081-BFFF-30645A6BD8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3200" y="3807297"/>
            <a:ext cx="35958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subjects achieving target range for testosterone (Cav)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797A2BD4-DDC4-4B20-B517-EC4431DBF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5219" r="38208" b="16548"/>
          <a:stretch>
            <a:fillRect/>
          </a:stretch>
        </p:blipFill>
        <p:spPr>
          <a:xfrm>
            <a:off x="2799556" y="245097"/>
            <a:ext cx="6592888" cy="57864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974242"/>
              </p:ext>
            </p:extLst>
          </p:nvPr>
        </p:nvGraphicFramePr>
        <p:xfrm>
          <a:off x="154004" y="956303"/>
          <a:ext cx="11402729" cy="4502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89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Testosterone 16.2mg/g is an efficacious and well tolerated therapy for the treatment of hypogonadal men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6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Safety Results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similar percentage of serious treatment-emergent adverse events (TEAEs) occurred in the 16.2mg/g testosterone gel (2.1%) and placebo groups (2.5%).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percentage of subjects who experienced at least one TEAE during the study was 55.6% (N = 130/234) for the testosterone-treated group vs. 37.5% (n= 15/40) for the placebo group.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Skin irritation assessment indicated no clinically or statistically significant differences between 16.2mg/g testosterone gel and placebo groups. No subject discontinued due to an application site reaction or effect.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most common AE leading to discontinuation was increased PSA (PSA &gt;4.0 ng/mL and/or PSA increase from baseline &gt;0.75 ng/mL). which was prespecified in the protocol as a discontinuation criterion.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 were no increases in symptoms of prostatic hypertrophy based on IPSS results.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 were no clinically significant abnormal DRE results.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49D606F-7822-4E1A-891F-115F7147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148915"/>
            <a:ext cx="10972800" cy="753144"/>
          </a:xfrm>
        </p:spPr>
        <p:txBody>
          <a:bodyPr>
            <a:normAutofit/>
          </a:bodyPr>
          <a:lstStyle/>
          <a:p>
            <a:r>
              <a:rPr lang="en-GB" sz="2667" dirty="0">
                <a:cs typeface="Arial" panose="020B0604020202020204" pitchFamily="34" charset="0"/>
              </a:rPr>
              <a:t>Kaufman JM et al (2011):  Safety Results  </a:t>
            </a:r>
            <a:endParaRPr lang="en-GB" i="1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2D15B-72F6-4860-9B5F-EC5BB746D18F}"/>
              </a:ext>
            </a:extLst>
          </p:cNvPr>
          <p:cNvSpPr/>
          <p:nvPr/>
        </p:nvSpPr>
        <p:spPr>
          <a:xfrm>
            <a:off x="1495613" y="5901697"/>
            <a:ext cx="10696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AE – Adverse Event; PSA – Prostate Specific Antigen; DRE – Digital Rectal Examination; IPSS – International Prostate Symptom Score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A9555C-0A72-450D-8BF4-281064EF54DF}"/>
              </a:ext>
            </a:extLst>
          </p:cNvPr>
          <p:cNvCxnSpPr>
            <a:cxnSpLocks/>
          </p:cNvCxnSpPr>
          <p:nvPr/>
        </p:nvCxnSpPr>
        <p:spPr>
          <a:xfrm>
            <a:off x="154004" y="1687398"/>
            <a:ext cx="11402729" cy="0"/>
          </a:xfrm>
          <a:prstGeom prst="line">
            <a:avLst/>
          </a:prstGeom>
          <a:ln w="38100">
            <a:solidFill>
              <a:srgbClr val="006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5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28659"/>
              </p:ext>
            </p:extLst>
          </p:nvPr>
        </p:nvGraphicFramePr>
        <p:xfrm>
          <a:off x="154005" y="956303"/>
          <a:ext cx="11402728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0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Testosterone 16.2mg/g is an efficacious and well tolerated therapy for the treatment of hypogonadal men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accent5"/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it-IT" sz="14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16.2mg/g testosterone gel offers a convenient,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flexible and well tolerated dosing regimen that achieves eugonadal testosterone levels in hypogonadal men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 16.2mg/g testosterone gel has increased viscosity and provides patients the opportunity to reduce the total mass of gel applied, which should decrease the overall surface area required for gel application vs. 1% testosterone gel products.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authors state that the safety &amp; efficacy profile of testosterone 16.2mg/g appears to be comparable to the 1% testosterone gels used in hypogonadal men however this study did not directly compare the 2 products.</a:t>
                      </a: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49D606F-7822-4E1A-891F-115F7147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148915"/>
            <a:ext cx="10972800" cy="753144"/>
          </a:xfrm>
        </p:spPr>
        <p:txBody>
          <a:bodyPr>
            <a:normAutofit/>
          </a:bodyPr>
          <a:lstStyle/>
          <a:p>
            <a:r>
              <a:rPr lang="en-GB" sz="2667" dirty="0">
                <a:cs typeface="Arial" panose="020B0604020202020204" pitchFamily="34" charset="0"/>
              </a:rPr>
              <a:t>Kaufman JM et al (2011):  Conclusions </a:t>
            </a:r>
            <a:endParaRPr lang="en-GB" i="1" dirty="0"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A9555C-0A72-450D-8BF4-281064EF54DF}"/>
              </a:ext>
            </a:extLst>
          </p:cNvPr>
          <p:cNvCxnSpPr>
            <a:cxnSpLocks/>
          </p:cNvCxnSpPr>
          <p:nvPr/>
        </p:nvCxnSpPr>
        <p:spPr>
          <a:xfrm>
            <a:off x="154004" y="1677972"/>
            <a:ext cx="11402729" cy="0"/>
          </a:xfrm>
          <a:prstGeom prst="line">
            <a:avLst/>
          </a:prstGeom>
          <a:ln w="38100">
            <a:solidFill>
              <a:srgbClr val="006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3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0" ma:contentTypeDescription="Create a new document." ma:contentTypeScope="" ma:versionID="7e7cc3e53a1c6c13768d61cee4c666df">
  <xsd:schema xmlns:xsd="http://www.w3.org/2001/XMLSchema" xmlns:xs="http://www.w3.org/2001/XMLSchema" xmlns:p="http://schemas.microsoft.com/office/2006/metadata/properties" xmlns:ns2="2bd39ed4-040d-4575-9ecd-51b09e17f4f6" targetNamespace="http://schemas.microsoft.com/office/2006/metadata/properties" ma:root="true" ma:fieldsID="e59c39555b5737b5f5563e59e9207369" ns2:_="">
    <xsd:import namespace="2bd39ed4-040d-4575-9ecd-51b09e17f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0F5211-185F-448C-8EB0-416C5407AF3C}"/>
</file>

<file path=customXml/itemProps2.xml><?xml version="1.0" encoding="utf-8"?>
<ds:datastoreItem xmlns:ds="http://schemas.openxmlformats.org/officeDocument/2006/customXml" ds:itemID="{ED656604-E4BD-4736-8F70-9E5AEA3A675D}"/>
</file>

<file path=customXml/itemProps3.xml><?xml version="1.0" encoding="utf-8"?>
<ds:datastoreItem xmlns:ds="http://schemas.openxmlformats.org/officeDocument/2006/customXml" ds:itemID="{0FFD4C9C-BEB9-415D-850E-890DD91CF1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1093</Words>
  <Application>Microsoft Office PowerPoint</Application>
  <PresentationFormat>Widescreen</PresentationFormat>
  <Paragraphs>122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Wingdings</vt:lpstr>
      <vt:lpstr>Calibri</vt:lpstr>
      <vt:lpstr>Poppins Medium</vt:lpstr>
      <vt:lpstr>Poppins Light</vt:lpstr>
      <vt:lpstr>Verdana</vt:lpstr>
      <vt:lpstr>Arial</vt:lpstr>
      <vt:lpstr>Office Theme</vt:lpstr>
      <vt:lpstr>Chart</vt:lpstr>
      <vt:lpstr> Testosterone 16.2mg/g Gel in Pump Kaufman, JM et al 2011 Clinical Trial Summary </vt:lpstr>
      <vt:lpstr>Kaufman JM et al. Efficacy and Safety Study of 16.2mg/g Testosterone Gel for the Treatment of Hypogonadal Men  J Sex Med 2011;2079-2089</vt:lpstr>
      <vt:lpstr>82.2% of hypogonadal men achieved T levels within the normal range at Day 182, following treatment with testosterone 16.2mg/g gel </vt:lpstr>
      <vt:lpstr>PowerPoint Presentation</vt:lpstr>
      <vt:lpstr>PowerPoint Presentation</vt:lpstr>
      <vt:lpstr>Kaufman JM et al (2011):  Safety Results  </vt:lpstr>
      <vt:lpstr>Kaufman JM et al (2011):  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beaumont</dc:creator>
  <cp:lastModifiedBy>richard jones</cp:lastModifiedBy>
  <cp:revision>43</cp:revision>
  <dcterms:created xsi:type="dcterms:W3CDTF">2020-12-03T13:24:11Z</dcterms:created>
  <dcterms:modified xsi:type="dcterms:W3CDTF">2021-04-04T10:35:32Z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0x010100915C31388130E845B306F08280035E70</vt:lpwstr>
  </property>
</Properties>
</file>