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fntdata" ContentType="application/x-fontdata"/>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media/image21.jpg" ContentType="image/jpg"/>
  <Override PartName="/ppt/charts/chart3.xml" ContentType="application/vnd.openxmlformats-officedocument.drawingml.chart+xml"/>
  <Override PartName="/ppt/charts/chart4.xml" ContentType="application/vnd.openxmlformats-officedocument.drawingml.chart+xml"/>
  <Override PartName="/ppt/charts/style1.xml" ContentType="application/vnd.ms-office.chartstyle+xml"/>
  <Override PartName="/ppt/charts/colors1.xml" ContentType="application/vnd.ms-office.chartcolorstyl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64"/>
  </p:notesMasterIdLst>
  <p:sldIdLst>
    <p:sldId id="1046" r:id="rId2"/>
    <p:sldId id="401" r:id="rId3"/>
    <p:sldId id="889" r:id="rId4"/>
    <p:sldId id="890" r:id="rId5"/>
    <p:sldId id="261" r:id="rId6"/>
    <p:sldId id="738" r:id="rId7"/>
    <p:sldId id="844" r:id="rId8"/>
    <p:sldId id="268" r:id="rId9"/>
    <p:sldId id="275" r:id="rId10"/>
    <p:sldId id="969" r:id="rId11"/>
    <p:sldId id="269" r:id="rId12"/>
    <p:sldId id="277" r:id="rId13"/>
    <p:sldId id="863" r:id="rId14"/>
    <p:sldId id="279" r:id="rId15"/>
    <p:sldId id="842" r:id="rId16"/>
    <p:sldId id="286" r:id="rId17"/>
    <p:sldId id="947" r:id="rId18"/>
    <p:sldId id="893" r:id="rId19"/>
    <p:sldId id="272" r:id="rId20"/>
    <p:sldId id="448" r:id="rId21"/>
    <p:sldId id="263" r:id="rId22"/>
    <p:sldId id="356" r:id="rId23"/>
    <p:sldId id="895" r:id="rId24"/>
    <p:sldId id="865" r:id="rId25"/>
    <p:sldId id="896" r:id="rId26"/>
    <p:sldId id="357" r:id="rId27"/>
    <p:sldId id="866" r:id="rId28"/>
    <p:sldId id="851" r:id="rId29"/>
    <p:sldId id="810" r:id="rId30"/>
    <p:sldId id="871" r:id="rId31"/>
    <p:sldId id="1055" r:id="rId32"/>
    <p:sldId id="492" r:id="rId33"/>
    <p:sldId id="948" r:id="rId34"/>
    <p:sldId id="899" r:id="rId35"/>
    <p:sldId id="361" r:id="rId36"/>
    <p:sldId id="824" r:id="rId37"/>
    <p:sldId id="949" r:id="rId38"/>
    <p:sldId id="804" r:id="rId39"/>
    <p:sldId id="796" r:id="rId40"/>
    <p:sldId id="367" r:id="rId41"/>
    <p:sldId id="908" r:id="rId42"/>
    <p:sldId id="907" r:id="rId43"/>
    <p:sldId id="462" r:id="rId44"/>
    <p:sldId id="909" r:id="rId45"/>
    <p:sldId id="900" r:id="rId46"/>
    <p:sldId id="784" r:id="rId47"/>
    <p:sldId id="807" r:id="rId48"/>
    <p:sldId id="798" r:id="rId49"/>
    <p:sldId id="412" r:id="rId50"/>
    <p:sldId id="455" r:id="rId51"/>
    <p:sldId id="413" r:id="rId52"/>
    <p:sldId id="414" r:id="rId53"/>
    <p:sldId id="416" r:id="rId54"/>
    <p:sldId id="1054" r:id="rId55"/>
    <p:sldId id="1053" r:id="rId56"/>
    <p:sldId id="919" r:id="rId57"/>
    <p:sldId id="941" r:id="rId58"/>
    <p:sldId id="835" r:id="rId59"/>
    <p:sldId id="1050" r:id="rId60"/>
    <p:sldId id="425" r:id="rId61"/>
    <p:sldId id="426" r:id="rId62"/>
    <p:sldId id="918" r:id="rId63"/>
  </p:sldIdLst>
  <p:sldSz cx="12192000" cy="6858000"/>
  <p:notesSz cx="6858000" cy="9144000"/>
  <p:embeddedFontLst>
    <p:embeddedFont>
      <p:font typeface="Calibri" panose="020F0502020204030204" pitchFamily="34" charset="0"/>
      <p:regular r:id="rId65"/>
      <p:bold r:id="rId66"/>
      <p:italic r:id="rId67"/>
      <p:boldItalic r:id="rId68"/>
    </p:embeddedFont>
    <p:embeddedFont>
      <p:font typeface="Helvetica" panose="020B0604020202020204" pitchFamily="34" charset="0"/>
      <p:regular r:id="rId69"/>
      <p:bold r:id="rId70"/>
      <p:italic r:id="rId71"/>
      <p:boldItalic r:id="rId72"/>
    </p:embeddedFont>
    <p:embeddedFont>
      <p:font typeface="Poppins Light" panose="020B0604020202020204" charset="0"/>
      <p:regular r:id="rId73"/>
      <p:italic r:id="rId74"/>
    </p:embeddedFont>
    <p:embeddedFont>
      <p:font typeface="Poppins Medium" panose="020B0604020202020204" charset="0"/>
      <p:regular r:id="rId75"/>
      <p:italic r:id="rId76"/>
    </p:embeddedFont>
    <p:embeddedFont>
      <p:font typeface="Times" panose="02020603050405020304" pitchFamily="18" charset="0"/>
      <p:regular r:id="rId77"/>
      <p:bold r:id="rId78"/>
      <p:italic r:id="rId79"/>
      <p:boldItalic r:id="rId8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93" autoAdjust="0"/>
    <p:restoredTop sz="92597" autoAdjust="0"/>
  </p:normalViewPr>
  <p:slideViewPr>
    <p:cSldViewPr snapToGrid="0" showGuides="1">
      <p:cViewPr varScale="1">
        <p:scale>
          <a:sx n="105" d="100"/>
          <a:sy n="105" d="100"/>
        </p:scale>
        <p:origin x="720" y="114"/>
      </p:cViewPr>
      <p:guideLst>
        <p:guide orient="horz" pos="2160"/>
        <p:guide pos="3840"/>
      </p:guideLst>
    </p:cSldViewPr>
  </p:slideViewPr>
  <p:notesTextViewPr>
    <p:cViewPr>
      <p:scale>
        <a:sx n="1" d="1"/>
        <a:sy n="1" d="1"/>
      </p:scale>
      <p:origin x="0" y="0"/>
    </p:cViewPr>
  </p:notesTextViewPr>
  <p:sorterViewPr>
    <p:cViewPr>
      <p:scale>
        <a:sx n="100" d="100"/>
        <a:sy n="100" d="100"/>
      </p:scale>
      <p:origin x="0" y="-699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font" Target="fonts/font4.fntdata"/><Relationship Id="rId84" Type="http://schemas.openxmlformats.org/officeDocument/2006/relationships/tableStyles" Target="tableStyle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0.fntdata"/><Relationship Id="rId79" Type="http://schemas.openxmlformats.org/officeDocument/2006/relationships/font" Target="fonts/font15.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font" Target="fonts/font13.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font" Target="fonts/font16.fntdata"/><Relationship Id="rId85" Type="http://schemas.openxmlformats.org/officeDocument/2006/relationships/customXml" Target="../customXml/item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83"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font" Target="fonts/font14.fntdata"/><Relationship Id="rId81" Type="http://schemas.openxmlformats.org/officeDocument/2006/relationships/presProps" Target="presProps.xml"/><Relationship Id="rId86" Type="http://schemas.openxmlformats.org/officeDocument/2006/relationships/customXml" Target="../customXml/item2.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2.fntdata"/><Relationship Id="rId87" Type="http://schemas.openxmlformats.org/officeDocument/2006/relationships/customXml" Target="../customXml/item3.xml"/><Relationship Id="rId61" Type="http://schemas.openxmlformats.org/officeDocument/2006/relationships/slide" Target="slides/slide60.xml"/><Relationship Id="rId82"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Percentage</c:v>
                </c:pt>
              </c:strCache>
            </c:strRef>
          </c:tx>
          <c:spPr>
            <a:solidFill>
              <a:schemeClr val="accent1"/>
            </a:solidFill>
          </c:spPr>
          <c:invertIfNegative val="0"/>
          <c:dPt>
            <c:idx val="6"/>
            <c:invertIfNegative val="0"/>
            <c:bubble3D val="0"/>
            <c:spPr>
              <a:solidFill>
                <a:schemeClr val="tx2"/>
              </a:solidFill>
            </c:spPr>
            <c:extLst>
              <c:ext xmlns:c16="http://schemas.microsoft.com/office/drawing/2014/chart" uri="{C3380CC4-5D6E-409C-BE32-E72D297353CC}">
                <c16:uniqueId val="{00000001-BAFF-4691-8694-83836ECCF22F}"/>
              </c:ext>
            </c:extLst>
          </c:dPt>
          <c:dPt>
            <c:idx val="7"/>
            <c:invertIfNegative val="0"/>
            <c:bubble3D val="0"/>
            <c:spPr>
              <a:solidFill>
                <a:schemeClr val="tx2"/>
              </a:solidFill>
            </c:spPr>
            <c:extLst>
              <c:ext xmlns:c16="http://schemas.microsoft.com/office/drawing/2014/chart" uri="{C3380CC4-5D6E-409C-BE32-E72D297353CC}">
                <c16:uniqueId val="{00000003-BAFF-4691-8694-83836ECCF22F}"/>
              </c:ext>
            </c:extLst>
          </c:dPt>
          <c:dPt>
            <c:idx val="8"/>
            <c:invertIfNegative val="0"/>
            <c:bubble3D val="0"/>
            <c:spPr>
              <a:solidFill>
                <a:schemeClr val="tx2"/>
              </a:solidFill>
            </c:spPr>
            <c:extLst>
              <c:ext xmlns:c16="http://schemas.microsoft.com/office/drawing/2014/chart" uri="{C3380CC4-5D6E-409C-BE32-E72D297353CC}">
                <c16:uniqueId val="{00000005-BAFF-4691-8694-83836ECCF22F}"/>
              </c:ext>
            </c:extLst>
          </c:dPt>
          <c:dPt>
            <c:idx val="9"/>
            <c:invertIfNegative val="0"/>
            <c:bubble3D val="0"/>
            <c:spPr>
              <a:solidFill>
                <a:schemeClr val="tx2"/>
              </a:solidFill>
            </c:spPr>
            <c:extLst>
              <c:ext xmlns:c16="http://schemas.microsoft.com/office/drawing/2014/chart" uri="{C3380CC4-5D6E-409C-BE32-E72D297353CC}">
                <c16:uniqueId val="{00000007-BAFF-4691-8694-83836ECCF22F}"/>
              </c:ext>
            </c:extLst>
          </c:dPt>
          <c:dPt>
            <c:idx val="14"/>
            <c:invertIfNegative val="0"/>
            <c:bubble3D val="0"/>
            <c:extLst>
              <c:ext xmlns:c16="http://schemas.microsoft.com/office/drawing/2014/chart" uri="{C3380CC4-5D6E-409C-BE32-E72D297353CC}">
                <c16:uniqueId val="{00000008-BAFF-4691-8694-83836ECCF22F}"/>
              </c:ext>
            </c:extLst>
          </c:dPt>
          <c:dPt>
            <c:idx val="15"/>
            <c:invertIfNegative val="0"/>
            <c:bubble3D val="0"/>
            <c:extLst>
              <c:ext xmlns:c16="http://schemas.microsoft.com/office/drawing/2014/chart" uri="{C3380CC4-5D6E-409C-BE32-E72D297353CC}">
                <c16:uniqueId val="{00000009-BAFF-4691-8694-83836ECCF22F}"/>
              </c:ext>
            </c:extLst>
          </c:dPt>
          <c:dPt>
            <c:idx val="16"/>
            <c:invertIfNegative val="0"/>
            <c:bubble3D val="0"/>
            <c:extLst>
              <c:ext xmlns:c16="http://schemas.microsoft.com/office/drawing/2014/chart" uri="{C3380CC4-5D6E-409C-BE32-E72D297353CC}">
                <c16:uniqueId val="{0000000A-BAFF-4691-8694-83836ECCF22F}"/>
              </c:ext>
            </c:extLst>
          </c:dPt>
          <c:dPt>
            <c:idx val="17"/>
            <c:invertIfNegative val="0"/>
            <c:bubble3D val="0"/>
            <c:extLst>
              <c:ext xmlns:c16="http://schemas.microsoft.com/office/drawing/2014/chart" uri="{C3380CC4-5D6E-409C-BE32-E72D297353CC}">
                <c16:uniqueId val="{0000000B-BAFF-4691-8694-83836ECCF22F}"/>
              </c:ext>
            </c:extLst>
          </c:dPt>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Sheet1!$A$2:$A$11</c:f>
              <c:strCache>
                <c:ptCount val="10"/>
                <c:pt idx="0">
                  <c:v>I was too busy/didn't have time</c:v>
                </c:pt>
                <c:pt idx="1">
                  <c:v>I didn't think it was a medical issue</c:v>
                </c:pt>
                <c:pt idx="2">
                  <c:v>I didn't know what it was</c:v>
                </c:pt>
                <c:pt idx="3">
                  <c:v>I didn't think it could be treated</c:v>
                </c:pt>
                <c:pt idx="4">
                  <c:v>I didn't want to waste the doctor's time</c:v>
                </c:pt>
                <c:pt idx="5">
                  <c:v>I thought it would just go away</c:v>
                </c:pt>
                <c:pt idx="6">
                  <c:v>I was embarrassed</c:v>
                </c:pt>
                <c:pt idx="7">
                  <c:v>I assumed it was to do with my age</c:v>
                </c:pt>
                <c:pt idx="8">
                  <c:v>I thought it was just a part of life</c:v>
                </c:pt>
                <c:pt idx="9">
                  <c:v>I didn't think it was a serious problem</c:v>
                </c:pt>
              </c:strCache>
            </c:strRef>
          </c:cat>
          <c:val>
            <c:numRef>
              <c:f>Sheet1!$B$2:$B$11</c:f>
              <c:numCache>
                <c:formatCode>General</c:formatCode>
                <c:ptCount val="10"/>
                <c:pt idx="0">
                  <c:v>11</c:v>
                </c:pt>
                <c:pt idx="1">
                  <c:v>20</c:v>
                </c:pt>
                <c:pt idx="2">
                  <c:v>24</c:v>
                </c:pt>
                <c:pt idx="3">
                  <c:v>26</c:v>
                </c:pt>
                <c:pt idx="4">
                  <c:v>28</c:v>
                </c:pt>
                <c:pt idx="5">
                  <c:v>29</c:v>
                </c:pt>
                <c:pt idx="6">
                  <c:v>41</c:v>
                </c:pt>
                <c:pt idx="7">
                  <c:v>44</c:v>
                </c:pt>
                <c:pt idx="8">
                  <c:v>46</c:v>
                </c:pt>
                <c:pt idx="9">
                  <c:v>49</c:v>
                </c:pt>
              </c:numCache>
            </c:numRef>
          </c:val>
          <c:extLst>
            <c:ext xmlns:c16="http://schemas.microsoft.com/office/drawing/2014/chart" uri="{C3380CC4-5D6E-409C-BE32-E72D297353CC}">
              <c16:uniqueId val="{0000000C-BAFF-4691-8694-83836ECCF22F}"/>
            </c:ext>
          </c:extLst>
        </c:ser>
        <c:dLbls>
          <c:showLegendKey val="0"/>
          <c:showVal val="0"/>
          <c:showCatName val="0"/>
          <c:showSerName val="0"/>
          <c:showPercent val="0"/>
          <c:showBubbleSize val="0"/>
        </c:dLbls>
        <c:gapWidth val="150"/>
        <c:axId val="305540184"/>
        <c:axId val="305541360"/>
      </c:barChart>
      <c:catAx>
        <c:axId val="305540184"/>
        <c:scaling>
          <c:orientation val="minMax"/>
        </c:scaling>
        <c:delete val="0"/>
        <c:axPos val="l"/>
        <c:numFmt formatCode="General" sourceLinked="0"/>
        <c:majorTickMark val="out"/>
        <c:minorTickMark val="none"/>
        <c:tickLblPos val="nextTo"/>
        <c:spPr>
          <a:ln w="19050">
            <a:solidFill>
              <a:schemeClr val="tx1"/>
            </a:solidFill>
          </a:ln>
        </c:spPr>
        <c:txPr>
          <a:bodyPr/>
          <a:lstStyle/>
          <a:p>
            <a:pPr>
              <a:defRPr b="1">
                <a:solidFill>
                  <a:schemeClr val="tx2"/>
                </a:solidFill>
              </a:defRPr>
            </a:pPr>
            <a:endParaRPr lang="en-US"/>
          </a:p>
        </c:txPr>
        <c:crossAx val="305541360"/>
        <c:crosses val="autoZero"/>
        <c:auto val="1"/>
        <c:lblAlgn val="ctr"/>
        <c:lblOffset val="100"/>
        <c:noMultiLvlLbl val="0"/>
      </c:catAx>
      <c:valAx>
        <c:axId val="305541360"/>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600"/>
            </a:pPr>
            <a:endParaRPr lang="en-US"/>
          </a:p>
        </c:txPr>
        <c:crossAx val="30554018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Percentage</c:v>
                </c:pt>
              </c:strCache>
            </c:strRef>
          </c:tx>
          <c:spPr>
            <a:solidFill>
              <a:schemeClr val="accent1"/>
            </a:solidFill>
          </c:spPr>
          <c:invertIfNegative val="0"/>
          <c:dPt>
            <c:idx val="14"/>
            <c:invertIfNegative val="0"/>
            <c:bubble3D val="0"/>
            <c:extLst>
              <c:ext xmlns:c16="http://schemas.microsoft.com/office/drawing/2014/chart" uri="{C3380CC4-5D6E-409C-BE32-E72D297353CC}">
                <c16:uniqueId val="{00000000-F708-4C3D-B2F4-02D71FD70F95}"/>
              </c:ext>
            </c:extLst>
          </c:dPt>
          <c:dPt>
            <c:idx val="15"/>
            <c:invertIfNegative val="0"/>
            <c:bubble3D val="0"/>
            <c:extLst>
              <c:ext xmlns:c16="http://schemas.microsoft.com/office/drawing/2014/chart" uri="{C3380CC4-5D6E-409C-BE32-E72D297353CC}">
                <c16:uniqueId val="{00000001-F708-4C3D-B2F4-02D71FD70F95}"/>
              </c:ext>
            </c:extLst>
          </c:dPt>
          <c:dPt>
            <c:idx val="16"/>
            <c:invertIfNegative val="0"/>
            <c:bubble3D val="0"/>
            <c:spPr>
              <a:solidFill>
                <a:schemeClr val="tx2"/>
              </a:solidFill>
            </c:spPr>
            <c:extLst>
              <c:ext xmlns:c16="http://schemas.microsoft.com/office/drawing/2014/chart" uri="{C3380CC4-5D6E-409C-BE32-E72D297353CC}">
                <c16:uniqueId val="{00000003-F708-4C3D-B2F4-02D71FD70F95}"/>
              </c:ext>
            </c:extLst>
          </c:dPt>
          <c:dPt>
            <c:idx val="17"/>
            <c:invertIfNegative val="0"/>
            <c:bubble3D val="0"/>
            <c:spPr>
              <a:solidFill>
                <a:schemeClr val="tx2"/>
              </a:solidFill>
            </c:spPr>
            <c:extLst>
              <c:ext xmlns:c16="http://schemas.microsoft.com/office/drawing/2014/chart" uri="{C3380CC4-5D6E-409C-BE32-E72D297353CC}">
                <c16:uniqueId val="{00000005-F708-4C3D-B2F4-02D71FD70F95}"/>
              </c:ext>
            </c:extLst>
          </c:dPt>
          <c:dLbls>
            <c:spPr>
              <a:noFill/>
              <a:ln>
                <a:noFill/>
              </a:ln>
              <a:effectLst/>
            </c:spPr>
            <c:txPr>
              <a:bodyPr/>
              <a:lstStyle/>
              <a:p>
                <a:pPr>
                  <a:defRPr sz="1600"/>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Sheet1!$A$2:$A$19</c:f>
              <c:strCache>
                <c:ptCount val="18"/>
                <c:pt idx="0">
                  <c:v>None of these</c:v>
                </c:pt>
                <c:pt idx="1">
                  <c:v>Loss of body hair</c:v>
                </c:pt>
                <c:pt idx="2">
                  <c:v>Poor concentration</c:v>
                </c:pt>
                <c:pt idx="3">
                  <c:v>Decreased bone strength</c:v>
                </c:pt>
                <c:pt idx="4">
                  <c:v>Difficulty concentrating</c:v>
                </c:pt>
                <c:pt idx="5">
                  <c:v>Poor short-term memory</c:v>
                </c:pt>
                <c:pt idx="6">
                  <c:v>Loss of muscle mass/strength</c:v>
                </c:pt>
                <c:pt idx="7">
                  <c:v>Mood swings</c:v>
                </c:pt>
                <c:pt idx="8">
                  <c:v>Fat redistribution</c:v>
                </c:pt>
                <c:pt idx="9">
                  <c:v>Sleeping problems</c:v>
                </c:pt>
                <c:pt idx="10">
                  <c:v>Irritability</c:v>
                </c:pt>
                <c:pt idx="11">
                  <c:v>Hot flushes/sweats</c:v>
                </c:pt>
                <c:pt idx="12">
                  <c:v>Listlessness/lack of energy</c:v>
                </c:pt>
                <c:pt idx="13">
                  <c:v>Decreased penis or testicle size</c:v>
                </c:pt>
                <c:pt idx="14">
                  <c:v>Depressed mood/depression</c:v>
                </c:pt>
                <c:pt idx="15">
                  <c:v>Tiredness/fatigue</c:v>
                </c:pt>
                <c:pt idx="16">
                  <c:v>Low sex drive</c:v>
                </c:pt>
                <c:pt idx="17">
                  <c:v>Erectile dysfunction</c:v>
                </c:pt>
              </c:strCache>
            </c:strRef>
          </c:cat>
          <c:val>
            <c:numRef>
              <c:f>Sheet1!$B$2:$B$19</c:f>
              <c:numCache>
                <c:formatCode>General</c:formatCode>
                <c:ptCount val="18"/>
                <c:pt idx="0">
                  <c:v>8</c:v>
                </c:pt>
                <c:pt idx="1">
                  <c:v>0</c:v>
                </c:pt>
                <c:pt idx="2">
                  <c:v>0</c:v>
                </c:pt>
                <c:pt idx="3">
                  <c:v>1</c:v>
                </c:pt>
                <c:pt idx="4">
                  <c:v>1</c:v>
                </c:pt>
                <c:pt idx="5">
                  <c:v>1</c:v>
                </c:pt>
                <c:pt idx="6">
                  <c:v>2</c:v>
                </c:pt>
                <c:pt idx="7">
                  <c:v>2</c:v>
                </c:pt>
                <c:pt idx="8">
                  <c:v>2</c:v>
                </c:pt>
                <c:pt idx="9">
                  <c:v>3</c:v>
                </c:pt>
                <c:pt idx="10">
                  <c:v>4</c:v>
                </c:pt>
                <c:pt idx="11">
                  <c:v>5</c:v>
                </c:pt>
                <c:pt idx="12">
                  <c:v>5</c:v>
                </c:pt>
                <c:pt idx="13">
                  <c:v>6</c:v>
                </c:pt>
                <c:pt idx="14">
                  <c:v>8</c:v>
                </c:pt>
                <c:pt idx="15">
                  <c:v>9</c:v>
                </c:pt>
                <c:pt idx="16">
                  <c:v>13</c:v>
                </c:pt>
                <c:pt idx="17">
                  <c:v>31</c:v>
                </c:pt>
              </c:numCache>
            </c:numRef>
          </c:val>
          <c:extLst>
            <c:ext xmlns:c16="http://schemas.microsoft.com/office/drawing/2014/chart" uri="{C3380CC4-5D6E-409C-BE32-E72D297353CC}">
              <c16:uniqueId val="{00000006-F708-4C3D-B2F4-02D71FD70F95}"/>
            </c:ext>
          </c:extLst>
        </c:ser>
        <c:dLbls>
          <c:showLegendKey val="0"/>
          <c:showVal val="0"/>
          <c:showCatName val="0"/>
          <c:showSerName val="0"/>
          <c:showPercent val="0"/>
          <c:showBubbleSize val="0"/>
        </c:dLbls>
        <c:gapWidth val="150"/>
        <c:axId val="305542144"/>
        <c:axId val="305538616"/>
      </c:barChart>
      <c:catAx>
        <c:axId val="305542144"/>
        <c:scaling>
          <c:orientation val="minMax"/>
        </c:scaling>
        <c:delete val="0"/>
        <c:axPos val="l"/>
        <c:numFmt formatCode="General" sourceLinked="0"/>
        <c:majorTickMark val="out"/>
        <c:minorTickMark val="none"/>
        <c:tickLblPos val="nextTo"/>
        <c:spPr>
          <a:ln w="19050">
            <a:solidFill>
              <a:schemeClr val="tx1"/>
            </a:solidFill>
          </a:ln>
        </c:spPr>
        <c:txPr>
          <a:bodyPr/>
          <a:lstStyle/>
          <a:p>
            <a:pPr>
              <a:defRPr sz="1500" b="1">
                <a:solidFill>
                  <a:schemeClr val="tx2"/>
                </a:solidFill>
              </a:defRPr>
            </a:pPr>
            <a:endParaRPr lang="en-US"/>
          </a:p>
        </c:txPr>
        <c:crossAx val="305538616"/>
        <c:crosses val="autoZero"/>
        <c:auto val="1"/>
        <c:lblAlgn val="ctr"/>
        <c:lblOffset val="100"/>
        <c:noMultiLvlLbl val="0"/>
      </c:catAx>
      <c:valAx>
        <c:axId val="305538616"/>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1400"/>
            </a:pPr>
            <a:endParaRPr lang="en-US"/>
          </a:p>
        </c:txPr>
        <c:crossAx val="305542144"/>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v>
                </c:pt>
              </c:strCache>
            </c:strRef>
          </c:tx>
          <c:spPr>
            <a:solidFill>
              <a:schemeClr val="tx2"/>
            </a:solidFill>
            <a:ln>
              <a:solidFill>
                <a:schemeClr val="tx1">
                  <a:lumMod val="75000"/>
                  <a:lumOff val="25000"/>
                </a:schemeClr>
              </a:solidFill>
            </a:ln>
            <a:effectLst>
              <a:outerShdw blurRad="50800" dist="38100" dir="2700000" algn="tl" rotWithShape="0">
                <a:prstClr val="black">
                  <a:alpha val="40000"/>
                </a:prstClr>
              </a:outerShdw>
            </a:effectLst>
            <a:scene3d>
              <a:camera prst="orthographicFront"/>
              <a:lightRig rig="threePt" dir="t"/>
            </a:scene3d>
            <a:sp3d>
              <a:bevelT/>
            </a:sp3d>
          </c:spPr>
          <c:dPt>
            <c:idx val="1"/>
            <c:bubble3D val="0"/>
            <c:spPr>
              <a:solidFill>
                <a:schemeClr val="bg1">
                  <a:lumMod val="75000"/>
                </a:schemeClr>
              </a:solidFill>
              <a:ln>
                <a:solidFill>
                  <a:schemeClr val="tx1">
                    <a:lumMod val="75000"/>
                    <a:lumOff val="25000"/>
                  </a:schemeClr>
                </a:solidFill>
              </a:ln>
              <a:effectLst>
                <a:outerShdw blurRad="50800" dist="38100" dir="2700000" algn="t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1-594F-412A-8422-B302FD5E873A}"/>
              </c:ext>
            </c:extLst>
          </c:dPt>
          <c:dPt>
            <c:idx val="2"/>
            <c:bubble3D val="0"/>
            <c:spPr>
              <a:solidFill>
                <a:schemeClr val="tx1"/>
              </a:solidFill>
              <a:ln>
                <a:solidFill>
                  <a:schemeClr val="tx1">
                    <a:lumMod val="75000"/>
                    <a:lumOff val="25000"/>
                  </a:schemeClr>
                </a:solidFill>
              </a:ln>
              <a:effectLst>
                <a:outerShdw blurRad="50800" dist="38100" dir="2700000" algn="tl" rotWithShape="0">
                  <a:prstClr val="black">
                    <a:alpha val="40000"/>
                  </a:prstClr>
                </a:outerShdw>
              </a:effectLst>
              <a:scene3d>
                <a:camera prst="orthographicFront"/>
                <a:lightRig rig="threePt" dir="t"/>
              </a:scene3d>
              <a:sp3d>
                <a:bevelT/>
              </a:sp3d>
            </c:spPr>
            <c:extLst>
              <c:ext xmlns:c16="http://schemas.microsoft.com/office/drawing/2014/chart" uri="{C3380CC4-5D6E-409C-BE32-E72D297353CC}">
                <c16:uniqueId val="{00000003-594F-412A-8422-B302FD5E873A}"/>
              </c:ext>
            </c:extLst>
          </c:dPt>
          <c:dLbls>
            <c:dLbl>
              <c:idx val="0"/>
              <c:tx>
                <c:rich>
                  <a:bodyPr/>
                  <a:lstStyle/>
                  <a:p>
                    <a:r>
                      <a:rPr lang="en-US">
                        <a:solidFill>
                          <a:schemeClr val="bg1"/>
                        </a:solidFill>
                      </a:rPr>
                      <a:t>38%</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594F-412A-8422-B302FD5E873A}"/>
                </c:ext>
              </c:extLst>
            </c:dLbl>
            <c:dLbl>
              <c:idx val="1"/>
              <c:tx>
                <c:rich>
                  <a:bodyPr/>
                  <a:lstStyle/>
                  <a:p>
                    <a:r>
                      <a:rPr lang="en-US"/>
                      <a:t>60%</a:t>
                    </a:r>
                  </a:p>
                </c:rich>
              </c:tx>
              <c:dLblPos val="ct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594F-412A-8422-B302FD5E873A}"/>
                </c:ext>
              </c:extLst>
            </c:dLbl>
            <c:dLbl>
              <c:idx val="2"/>
              <c:tx>
                <c:rich>
                  <a:bodyPr/>
                  <a:lstStyle/>
                  <a:p>
                    <a:r>
                      <a:rPr lang="en-US"/>
                      <a:t>2%</a:t>
                    </a:r>
                  </a:p>
                </c:rich>
              </c:tx>
              <c:dLblPos val="bestFit"/>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594F-412A-8422-B302FD5E873A}"/>
                </c:ext>
              </c:extLst>
            </c:dLbl>
            <c:spPr>
              <a:noFill/>
              <a:ln>
                <a:noFill/>
              </a:ln>
              <a:effectLst/>
            </c:spPr>
            <c:txPr>
              <a:bodyPr/>
              <a:lstStyle/>
              <a:p>
                <a:pPr>
                  <a:defRPr sz="2400" b="1"/>
                </a:pPr>
                <a:endParaRPr lang="en-US"/>
              </a:p>
            </c:txPr>
            <c:dLblPos val="bestFit"/>
            <c:showLegendKey val="0"/>
            <c:showVal val="1"/>
            <c:showCatName val="0"/>
            <c:showSerName val="0"/>
            <c:showPercent val="0"/>
            <c:showBubbleSize val="0"/>
            <c:showLeaderLines val="1"/>
            <c:extLst>
              <c:ext xmlns:c15="http://schemas.microsoft.com/office/drawing/2012/chart" uri="{CE6537A1-D6FC-4f65-9D91-7224C49458BB}"/>
            </c:extLst>
          </c:dLbls>
          <c:cat>
            <c:strRef>
              <c:f>Sheet1!$A$2:$A$4</c:f>
              <c:strCache>
                <c:ptCount val="3"/>
                <c:pt idx="0">
                  <c:v>Albumin-bound T</c:v>
                </c:pt>
                <c:pt idx="1">
                  <c:v>SHBG-bound T</c:v>
                </c:pt>
                <c:pt idx="2">
                  <c:v>Free T</c:v>
                </c:pt>
              </c:strCache>
            </c:strRef>
          </c:cat>
          <c:val>
            <c:numRef>
              <c:f>Sheet1!$B$2:$B$4</c:f>
              <c:numCache>
                <c:formatCode>General</c:formatCode>
                <c:ptCount val="3"/>
                <c:pt idx="0">
                  <c:v>38</c:v>
                </c:pt>
                <c:pt idx="1">
                  <c:v>60</c:v>
                </c:pt>
                <c:pt idx="2">
                  <c:v>2</c:v>
                </c:pt>
              </c:numCache>
            </c:numRef>
          </c:val>
          <c:extLst>
            <c:ext xmlns:c16="http://schemas.microsoft.com/office/drawing/2014/chart" uri="{C3380CC4-5D6E-409C-BE32-E72D297353CC}">
              <c16:uniqueId val="{00000005-594F-412A-8422-B302FD5E873A}"/>
            </c:ext>
          </c:extLst>
        </c:ser>
        <c:dLbls>
          <c:dLblPos val="ctr"/>
          <c:showLegendKey val="0"/>
          <c:showVal val="1"/>
          <c:showCatName val="0"/>
          <c:showSerName val="0"/>
          <c:showPercent val="0"/>
          <c:showBubbleSize val="0"/>
          <c:showLeaderLines val="1"/>
        </c:dLbls>
        <c:firstSliceAng val="25"/>
      </c:pieChart>
    </c:plotArea>
    <c:legend>
      <c:legendPos val="r"/>
      <c:layout>
        <c:manualLayout>
          <c:xMode val="edge"/>
          <c:yMode val="edge"/>
          <c:x val="0.61777185790973821"/>
          <c:y val="5.9430305514856598E-2"/>
          <c:w val="0.31410344214028407"/>
          <c:h val="0.25912486419212932"/>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Tabelle1!$B$1</c:f>
              <c:strCache>
                <c:ptCount val="1"/>
                <c:pt idx="0">
                  <c:v>eugonadal untreated</c:v>
                </c:pt>
              </c:strCache>
            </c:strRef>
          </c:tx>
          <c:spPr>
            <a:solidFill>
              <a:schemeClr val="accent1"/>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Tabelle1!$A$3:$A$5</c:f>
              <c:strCache>
                <c:ptCount val="3"/>
                <c:pt idx="0">
                  <c:v>total group</c:v>
                </c:pt>
                <c:pt idx="1">
                  <c:v>50-60 years</c:v>
                </c:pt>
                <c:pt idx="2">
                  <c:v>60-70 years</c:v>
                </c:pt>
              </c:strCache>
            </c:strRef>
          </c:cat>
          <c:val>
            <c:numRef>
              <c:f>Tabelle1!$B$3:$B$6</c:f>
              <c:numCache>
                <c:formatCode>0.0</c:formatCode>
                <c:ptCount val="4"/>
                <c:pt idx="0">
                  <c:v>13.31</c:v>
                </c:pt>
                <c:pt idx="1">
                  <c:v>2.56</c:v>
                </c:pt>
                <c:pt idx="2">
                  <c:v>10.31</c:v>
                </c:pt>
                <c:pt idx="3">
                  <c:v>22.8</c:v>
                </c:pt>
              </c:numCache>
            </c:numRef>
          </c:val>
          <c:extLst>
            <c:ext xmlns:c16="http://schemas.microsoft.com/office/drawing/2014/chart" uri="{C3380CC4-5D6E-409C-BE32-E72D297353CC}">
              <c16:uniqueId val="{00000000-43CF-45B5-ACC4-DFA975001114}"/>
            </c:ext>
          </c:extLst>
        </c:ser>
        <c:ser>
          <c:idx val="1"/>
          <c:order val="1"/>
          <c:tx>
            <c:strRef>
              <c:f>Tabelle1!$C$1</c:f>
              <c:strCache>
                <c:ptCount val="1"/>
                <c:pt idx="0">
                  <c:v>hypogonadal untreated</c:v>
                </c:pt>
              </c:strCache>
            </c:strRef>
          </c:tx>
          <c:spPr>
            <a:solidFill>
              <a:schemeClr val="tx2"/>
            </a:soli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Tabelle1!$A$3:$A$5</c:f>
              <c:strCache>
                <c:ptCount val="3"/>
                <c:pt idx="0">
                  <c:v>total group</c:v>
                </c:pt>
                <c:pt idx="1">
                  <c:v>50-60 years</c:v>
                </c:pt>
                <c:pt idx="2">
                  <c:v>60-70 years</c:v>
                </c:pt>
              </c:strCache>
            </c:strRef>
          </c:cat>
          <c:val>
            <c:numRef>
              <c:f>Tabelle1!$C$3:$C$6</c:f>
              <c:numCache>
                <c:formatCode>0.0</c:formatCode>
                <c:ptCount val="4"/>
                <c:pt idx="0">
                  <c:v>19.739999999999998</c:v>
                </c:pt>
                <c:pt idx="1">
                  <c:v>4.17</c:v>
                </c:pt>
                <c:pt idx="2">
                  <c:v>10.42</c:v>
                </c:pt>
                <c:pt idx="3">
                  <c:v>25.24</c:v>
                </c:pt>
              </c:numCache>
            </c:numRef>
          </c:val>
          <c:extLst>
            <c:ext xmlns:c16="http://schemas.microsoft.com/office/drawing/2014/chart" uri="{C3380CC4-5D6E-409C-BE32-E72D297353CC}">
              <c16:uniqueId val="{00000001-43CF-45B5-ACC4-DFA975001114}"/>
            </c:ext>
          </c:extLst>
        </c:ser>
        <c:ser>
          <c:idx val="2"/>
          <c:order val="2"/>
          <c:tx>
            <c:strRef>
              <c:f>Tabelle1!$D$1</c:f>
              <c:strCache>
                <c:ptCount val="1"/>
                <c:pt idx="0">
                  <c:v>hypogonadal treated</c:v>
                </c:pt>
              </c:strCache>
            </c:strRef>
          </c:tx>
          <c:spPr>
            <a:solidFill>
              <a:srgbClr val="00B050"/>
            </a:solidFill>
            <a:ln>
              <a:noFill/>
            </a:ln>
            <a:effectLst>
              <a:outerShdw blurRad="57150" dist="19050" dir="5400000" algn="ctr" rotWithShape="0">
                <a:srgbClr val="000000">
                  <a:alpha val="63000"/>
                </a:srgbClr>
              </a:outerShdw>
            </a:effectLst>
          </c:spPr>
          <c:invertIfNegative val="0"/>
          <c:dLbls>
            <c:dLbl>
              <c:idx val="0"/>
              <c:layout>
                <c:manualLayout>
                  <c:x val="0"/>
                  <c:y val="-9.800919781593744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43CF-45B5-ACC4-DFA97500111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Tabelle1!$A$3:$A$5</c:f>
              <c:strCache>
                <c:ptCount val="3"/>
                <c:pt idx="0">
                  <c:v>total group</c:v>
                </c:pt>
                <c:pt idx="1">
                  <c:v>50-60 years</c:v>
                </c:pt>
                <c:pt idx="2">
                  <c:v>60-70 years</c:v>
                </c:pt>
              </c:strCache>
            </c:strRef>
          </c:cat>
          <c:val>
            <c:numRef>
              <c:f>Tabelle1!$D$3:$D$6</c:f>
              <c:numCache>
                <c:formatCode>0.0</c:formatCode>
                <c:ptCount val="4"/>
                <c:pt idx="0">
                  <c:v>3.64</c:v>
                </c:pt>
                <c:pt idx="1">
                  <c:v>4</c:v>
                </c:pt>
                <c:pt idx="2">
                  <c:v>2.33</c:v>
                </c:pt>
                <c:pt idx="3">
                  <c:v>5.26</c:v>
                </c:pt>
              </c:numCache>
            </c:numRef>
          </c:val>
          <c:extLst>
            <c:ext xmlns:c16="http://schemas.microsoft.com/office/drawing/2014/chart" uri="{C3380CC4-5D6E-409C-BE32-E72D297353CC}">
              <c16:uniqueId val="{00000003-43CF-45B5-ACC4-DFA975001114}"/>
            </c:ext>
          </c:extLst>
        </c:ser>
        <c:dLbls>
          <c:showLegendKey val="0"/>
          <c:showVal val="0"/>
          <c:showCatName val="0"/>
          <c:showSerName val="0"/>
          <c:showPercent val="0"/>
          <c:showBubbleSize val="0"/>
        </c:dLbls>
        <c:gapWidth val="100"/>
        <c:overlap val="-24"/>
        <c:axId val="224056448"/>
        <c:axId val="224057984"/>
      </c:barChart>
      <c:catAx>
        <c:axId val="224056448"/>
        <c:scaling>
          <c:orientation val="minMax"/>
        </c:scaling>
        <c:delete val="0"/>
        <c:axPos val="b"/>
        <c:numFmt formatCode="General" sourceLinked="0"/>
        <c:majorTickMark val="none"/>
        <c:minorTickMark val="none"/>
        <c:tickLblPos val="low"/>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224057984"/>
        <c:crosses val="autoZero"/>
        <c:auto val="1"/>
        <c:lblAlgn val="ctr"/>
        <c:lblOffset val="100"/>
        <c:noMultiLvlLbl val="0"/>
      </c:catAx>
      <c:valAx>
        <c:axId val="22405798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rgbClr val="000000"/>
                </a:solidFill>
                <a:latin typeface="+mn-lt"/>
                <a:ea typeface="+mn-ea"/>
                <a:cs typeface="+mn-cs"/>
              </a:defRPr>
            </a:pPr>
            <a:endParaRPr lang="en-US"/>
          </a:p>
        </c:txPr>
        <c:crossAx val="224056448"/>
        <c:crosses val="autoZero"/>
        <c:crossBetween val="between"/>
      </c:valAx>
      <c:spPr>
        <a:noFill/>
        <a:ln>
          <a:noFill/>
        </a:ln>
        <a:effectLst/>
      </c:spPr>
    </c:plotArea>
    <c:legend>
      <c:legendPos val="b"/>
      <c:layout>
        <c:manualLayout>
          <c:xMode val="edge"/>
          <c:yMode val="edge"/>
          <c:x val="8.8713633234984268E-2"/>
          <c:y val="4.0323671732707365E-2"/>
          <c:w val="0.83734004289305697"/>
          <c:h val="6.4984173180987453E-2"/>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B489FB-C429-4B5D-8498-6EB76CCEE956}" type="datetimeFigureOut">
              <a:rPr lang="en-GB" smtClean="0"/>
              <a:t>15/03/2021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4984888-CB99-4036-82FD-431DCF68B846}" type="slidenum">
              <a:rPr lang="en-GB" smtClean="0"/>
              <a:t>‹#›</a:t>
            </a:fld>
            <a:endParaRPr lang="en-GB"/>
          </a:p>
        </p:txBody>
      </p:sp>
    </p:spTree>
    <p:extLst>
      <p:ext uri="{BB962C8B-B14F-4D97-AF65-F5344CB8AC3E}">
        <p14:creationId xmlns:p14="http://schemas.microsoft.com/office/powerpoint/2010/main" val="1119352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22954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GB" baseline="30000" dirty="0"/>
          </a:p>
          <a:p>
            <a:pPr marL="0" indent="0">
              <a:buFontTx/>
              <a:buNone/>
            </a:pPr>
            <a:endParaRPr lang="en-US" sz="1200" dirty="0"/>
          </a:p>
          <a:p>
            <a:endParaRPr lang="en-GB" sz="1200" kern="1200" dirty="0">
              <a:solidFill>
                <a:schemeClr val="tx1"/>
              </a:solidFill>
              <a:effectLs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lang="en-GB" dirty="0"/>
          </a:p>
          <a:p>
            <a:endParaRPr lang="en-US" dirty="0"/>
          </a:p>
        </p:txBody>
      </p:sp>
      <p:sp>
        <p:nvSpPr>
          <p:cNvPr id="4" name="Slide Number Placeholder 3"/>
          <p:cNvSpPr>
            <a:spLocks noGrp="1"/>
          </p:cNvSpPr>
          <p:nvPr>
            <p:ph type="sldNum" sz="quarter" idx="10"/>
          </p:nvPr>
        </p:nvSpPr>
        <p:spPr/>
        <p:txBody>
          <a:bodyPr/>
          <a:lstStyle/>
          <a:p>
            <a:fld id="{08E4C942-A958-884B-A3D2-B74A432C0337}" type="slidenum">
              <a:rPr lang="en-US" smtClean="0"/>
              <a:t>13</a:t>
            </a:fld>
            <a:endParaRPr lang="en-US" dirty="0"/>
          </a:p>
        </p:txBody>
      </p:sp>
    </p:spTree>
    <p:extLst>
      <p:ext uri="{BB962C8B-B14F-4D97-AF65-F5344CB8AC3E}">
        <p14:creationId xmlns:p14="http://schemas.microsoft.com/office/powerpoint/2010/main" val="9066075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3A3BD3-EDF6-EC41-8A52-583581547AB2}" type="slidenum">
              <a:rPr lang="en-US" smtClean="0"/>
              <a:pPr/>
              <a:t>14</a:t>
            </a:fld>
            <a:endParaRPr lang="en-US" dirty="0"/>
          </a:p>
        </p:txBody>
      </p:sp>
    </p:spTree>
    <p:extLst>
      <p:ext uri="{BB962C8B-B14F-4D97-AF65-F5344CB8AC3E}">
        <p14:creationId xmlns:p14="http://schemas.microsoft.com/office/powerpoint/2010/main" val="30326474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60653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114410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33A3BD3-EDF6-EC41-8A52-583581547AB2}" type="slidenum">
              <a:rPr lang="en-US" smtClean="0"/>
              <a:pPr/>
              <a:t>19</a:t>
            </a:fld>
            <a:endParaRPr lang="en-US" dirty="0"/>
          </a:p>
        </p:txBody>
      </p:sp>
    </p:spTree>
    <p:extLst>
      <p:ext uri="{BB962C8B-B14F-4D97-AF65-F5344CB8AC3E}">
        <p14:creationId xmlns:p14="http://schemas.microsoft.com/office/powerpoint/2010/main" val="1573600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b="0" u="sng" dirty="0"/>
              <a:t>Source:</a:t>
            </a:r>
            <a:r>
              <a:rPr lang="en-GB" b="0" dirty="0"/>
              <a:t> </a:t>
            </a:r>
            <a:r>
              <a:rPr lang="en-GB" b="1" dirty="0" err="1"/>
              <a:t>Bryter</a:t>
            </a:r>
            <a:r>
              <a:rPr lang="en-GB" b="1" dirty="0"/>
              <a:t> Tables - Question #4b:</a:t>
            </a:r>
            <a:r>
              <a:rPr lang="en-GB" dirty="0"/>
              <a:t> </a:t>
            </a:r>
            <a:r>
              <a:rPr lang="en-GB" b="0" dirty="0"/>
              <a:t>Why did you wait before seeking advice?</a:t>
            </a:r>
          </a:p>
          <a:p>
            <a:pPr marL="0" marR="0" indent="0" algn="l" defTabSz="457200" rtl="0" eaLnBrk="1" fontAlgn="auto" latinLnBrk="0" hangingPunct="1">
              <a:lnSpc>
                <a:spcPct val="100000"/>
              </a:lnSpc>
              <a:spcBef>
                <a:spcPts val="0"/>
              </a:spcBef>
              <a:spcAft>
                <a:spcPts val="0"/>
              </a:spcAft>
              <a:buClrTx/>
              <a:buSzTx/>
              <a:buFontTx/>
              <a:buNone/>
              <a:tabLst/>
              <a:defRPr/>
            </a:pPr>
            <a:r>
              <a:rPr lang="en-GB" b="0" dirty="0"/>
              <a:t>Base: All respondents who sought advice after 3 or more months of symptoms.</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33243046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u="sng" dirty="0"/>
              <a:t>Source:</a:t>
            </a:r>
            <a:r>
              <a:rPr lang="en-GB" b="0" dirty="0"/>
              <a:t> </a:t>
            </a:r>
            <a:r>
              <a:rPr lang="en-GB" b="1" dirty="0" err="1"/>
              <a:t>Bryter</a:t>
            </a:r>
            <a:r>
              <a:rPr lang="en-GB" b="1" dirty="0"/>
              <a:t> Tables - Question #5:</a:t>
            </a:r>
            <a:r>
              <a:rPr lang="en-GB" dirty="0"/>
              <a:t> </a:t>
            </a:r>
            <a:r>
              <a:rPr lang="en-GB" b="0" dirty="0"/>
              <a:t>You indicated that you experienced the following symptoms PRIOR to being diagnosed as having low testosterone.</a:t>
            </a:r>
            <a:r>
              <a:rPr lang="en-GB" b="0" baseline="0" dirty="0"/>
              <a:t> </a:t>
            </a:r>
            <a:r>
              <a:rPr lang="en-GB" b="0" dirty="0"/>
              <a:t>Which ONE, if any of them, was MOST influential on your decision to seek advice from your doctor?</a:t>
            </a:r>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200" b="0" i="0" u="none" strike="noStrike" kern="1200" cap="none" spc="0" normalizeH="0" baseline="0" noProof="0" smtClean="0">
                <a:ln>
                  <a:noFill/>
                </a:ln>
                <a:solidFill>
                  <a:prstClr val="black"/>
                </a:solidFill>
                <a:effectLst/>
                <a:uLnTx/>
                <a:uFillTx/>
                <a:latin typeface="Calibri"/>
                <a:ea typeface="+mn-ea"/>
                <a:cs typeface="Arial"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Calibri"/>
              <a:ea typeface="+mn-ea"/>
              <a:cs typeface="Arial" charset="0"/>
            </a:endParaRPr>
          </a:p>
        </p:txBody>
      </p:sp>
    </p:spTree>
    <p:extLst>
      <p:ext uri="{BB962C8B-B14F-4D97-AF65-F5344CB8AC3E}">
        <p14:creationId xmlns:p14="http://schemas.microsoft.com/office/powerpoint/2010/main" val="4347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0" dirty="0">
                <a:solidFill>
                  <a:schemeClr val="tx1"/>
                </a:solidFill>
              </a:rPr>
              <a:t>The Aging Males’ Symptoms scale (AMS)</a:t>
            </a:r>
            <a:r>
              <a:rPr lang="en-GB" sz="1000" b="0" baseline="30000" dirty="0">
                <a:solidFill>
                  <a:schemeClr val="tx1"/>
                </a:solidFill>
              </a:rPr>
              <a:t>1</a:t>
            </a:r>
            <a:r>
              <a:rPr lang="en-GB" sz="1000" b="0" dirty="0">
                <a:solidFill>
                  <a:schemeClr val="tx1"/>
                </a:solidFill>
              </a:rPr>
              <a:t> is another popular questionnaire to determine the presence and severity of TD symptoms</a:t>
            </a:r>
          </a:p>
          <a:p>
            <a:endParaRPr lang="en-GB" sz="1000" b="0" dirty="0">
              <a:solidFill>
                <a:schemeClr val="tx1"/>
              </a:solidFill>
            </a:endParaRPr>
          </a:p>
          <a:p>
            <a:r>
              <a:rPr lang="en-GB" sz="1000" dirty="0"/>
              <a:t>1</a:t>
            </a:r>
            <a:r>
              <a:rPr lang="en-GB" sz="1000" b="0" dirty="0">
                <a:solidFill>
                  <a:schemeClr val="tx1"/>
                </a:solidFill>
              </a:rPr>
              <a:t>. Moore C, </a:t>
            </a:r>
            <a:r>
              <a:rPr lang="en-GB" sz="1000" b="0" i="1" dirty="0">
                <a:solidFill>
                  <a:schemeClr val="tx1"/>
                </a:solidFill>
              </a:rPr>
              <a:t>et al</a:t>
            </a:r>
            <a:r>
              <a:rPr lang="en-GB" sz="1000" b="0" i="0" dirty="0">
                <a:solidFill>
                  <a:schemeClr val="tx1"/>
                </a:solidFill>
              </a:rPr>
              <a:t>. </a:t>
            </a:r>
            <a:r>
              <a:rPr lang="en-GB" sz="1000" b="0" i="1" dirty="0">
                <a:solidFill>
                  <a:schemeClr val="tx1"/>
                </a:solidFill>
              </a:rPr>
              <a:t>Eur Urol </a:t>
            </a:r>
            <a:r>
              <a:rPr lang="en-GB" sz="1000" b="0" i="0" dirty="0">
                <a:solidFill>
                  <a:schemeClr val="tx1"/>
                </a:solidFill>
              </a:rPr>
              <a:t>2004. 46(1):80-7.</a:t>
            </a:r>
            <a:endParaRPr lang="en-GB" sz="1000" b="0" dirty="0">
              <a:solidFill>
                <a:schemeClr val="tx1"/>
              </a:solidFill>
            </a:endParaRPr>
          </a:p>
          <a:p>
            <a:endParaRPr lang="en-GB" sz="1000" b="1" dirty="0">
              <a:solidFill>
                <a:schemeClr val="tx1"/>
              </a:solidFill>
            </a:endParaRPr>
          </a:p>
        </p:txBody>
      </p:sp>
      <p:sp>
        <p:nvSpPr>
          <p:cNvPr id="4" name="Slide Number Placeholder 3"/>
          <p:cNvSpPr>
            <a:spLocks noGrp="1"/>
          </p:cNvSpPr>
          <p:nvPr>
            <p:ph type="sldNum" sz="quarter" idx="10"/>
          </p:nvPr>
        </p:nvSpPr>
        <p:spPr/>
        <p:txBody>
          <a:bodyPr/>
          <a:lstStyle/>
          <a:p>
            <a:fld id="{133A3BD3-EDF6-EC41-8A52-583581547AB2}" type="slidenum">
              <a:rPr lang="en-US" smtClean="0"/>
              <a:pPr/>
              <a:t>24</a:t>
            </a:fld>
            <a:endParaRPr lang="en-US" dirty="0"/>
          </a:p>
        </p:txBody>
      </p:sp>
    </p:spTree>
    <p:extLst>
      <p:ext uri="{BB962C8B-B14F-4D97-AF65-F5344CB8AC3E}">
        <p14:creationId xmlns:p14="http://schemas.microsoft.com/office/powerpoint/2010/main" val="300857010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000" b="0" dirty="0">
                <a:solidFill>
                  <a:schemeClr val="tx1"/>
                </a:solidFill>
              </a:rPr>
              <a:t>The Aging Males’ Symptoms scale (AMS)</a:t>
            </a:r>
            <a:r>
              <a:rPr lang="en-GB" sz="1000" b="0" baseline="30000" dirty="0">
                <a:solidFill>
                  <a:schemeClr val="tx1"/>
                </a:solidFill>
              </a:rPr>
              <a:t>1</a:t>
            </a:r>
            <a:r>
              <a:rPr lang="en-GB" sz="1000" b="0" dirty="0">
                <a:solidFill>
                  <a:schemeClr val="tx1"/>
                </a:solidFill>
              </a:rPr>
              <a:t> is another popular questionnaire to determine the presence and severity of TD symptoms</a:t>
            </a:r>
          </a:p>
          <a:p>
            <a:endParaRPr lang="en-GB" sz="1000" b="0" dirty="0">
              <a:solidFill>
                <a:schemeClr val="tx1"/>
              </a:solidFill>
            </a:endParaRPr>
          </a:p>
          <a:p>
            <a:endParaRPr lang="en-GB" sz="1000" b="1" dirty="0">
              <a:solidFill>
                <a:schemeClr val="tx1"/>
              </a:solidFill>
            </a:endParaRPr>
          </a:p>
        </p:txBody>
      </p:sp>
      <p:sp>
        <p:nvSpPr>
          <p:cNvPr id="4" name="Slide Number Placeholder 3"/>
          <p:cNvSpPr>
            <a:spLocks noGrp="1"/>
          </p:cNvSpPr>
          <p:nvPr>
            <p:ph type="sldNum" sz="quarter" idx="10"/>
          </p:nvPr>
        </p:nvSpPr>
        <p:spPr/>
        <p:txBody>
          <a:bodyPr/>
          <a:lstStyle/>
          <a:p>
            <a:fld id="{133A3BD3-EDF6-EC41-8A52-583581547AB2}" type="slidenum">
              <a:rPr lang="en-US" smtClean="0"/>
              <a:pPr/>
              <a:t>25</a:t>
            </a:fld>
            <a:endParaRPr lang="en-US" dirty="0"/>
          </a:p>
        </p:txBody>
      </p:sp>
    </p:spTree>
    <p:extLst>
      <p:ext uri="{BB962C8B-B14F-4D97-AF65-F5344CB8AC3E}">
        <p14:creationId xmlns:p14="http://schemas.microsoft.com/office/powerpoint/2010/main" val="36054392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00" b="0" i="0" u="none" strike="noStrike" kern="1200" baseline="0" dirty="0"/>
              <a:t> BSSM guidelines also state:</a:t>
            </a:r>
            <a:r>
              <a:rPr lang="en-US" sz="1000" b="0" i="0" u="none" strike="noStrike" kern="1200" baseline="30000" dirty="0"/>
              <a:t>1</a:t>
            </a:r>
            <a:endParaRPr lang="en-US" sz="1000" b="0" i="0" u="none" strike="noStrike" kern="1200" baseline="0" dirty="0"/>
          </a:p>
          <a:p>
            <a:r>
              <a:rPr lang="en-US" sz="1000" b="0" i="0" u="none" strike="noStrike" kern="1200" baseline="0" dirty="0"/>
              <a:t> </a:t>
            </a:r>
          </a:p>
          <a:p>
            <a:r>
              <a:rPr lang="en-US" sz="1000" b="0" i="0" u="none" strike="noStrike" kern="1200" baseline="0" dirty="0"/>
              <a:t>A FT level lower than 225 pmol/L (0.225 nmol/L) provides supportive evidence for T therapy in the presence of appropriate symptoms.</a:t>
            </a:r>
          </a:p>
          <a:p>
            <a:r>
              <a:rPr lang="en-US" sz="1000" b="0" i="0" u="none" strike="noStrike" kern="1200" baseline="0" dirty="0"/>
              <a:t> </a:t>
            </a:r>
          </a:p>
          <a:p>
            <a:r>
              <a:rPr lang="en-US" sz="1000" b="0" i="0" u="none" strike="noStrike" kern="1200" baseline="0" dirty="0"/>
              <a:t>Additional recommendations include:</a:t>
            </a:r>
          </a:p>
          <a:p>
            <a:endParaRPr lang="en-US" sz="1000" b="0" i="0" u="none" strike="noStrike" kern="1200" baseline="0" dirty="0"/>
          </a:p>
          <a:p>
            <a:r>
              <a:rPr lang="en-US" sz="1000" b="0" i="0" u="none" strike="noStrike" kern="1200" baseline="0" dirty="0"/>
              <a:t>Increased luteinising hormone (LH) levels and T levels below normal or in the lower</a:t>
            </a:r>
          </a:p>
          <a:p>
            <a:r>
              <a:rPr lang="en-US" sz="1000" b="0" i="0" u="none" strike="noStrike" kern="1200" baseline="0" dirty="0"/>
              <a:t>quartile range indicate testicular failure, so T therapy should be considered. </a:t>
            </a:r>
          </a:p>
          <a:p>
            <a:endParaRPr lang="en-US" sz="1000" b="0" i="0" u="none" strike="noStrike" kern="1200" baseline="0" dirty="0"/>
          </a:p>
          <a:p>
            <a:r>
              <a:rPr lang="en-GB" sz="1000" b="0" i="0" u="none" strike="noStrike" kern="1200" baseline="0" dirty="0"/>
              <a:t>Compensated TD occurs when men have normal levels of T but higher gonadotropin levels. Characterized by increased LH levels and older age, compensated TD has been proposed as a genuine clinical subgroup of late-onset hypogonadism, from which some men could eventually progress to overt primary TD.</a:t>
            </a:r>
          </a:p>
          <a:p>
            <a:endParaRPr lang="en-US" sz="1000" b="0" i="0" u="none" strike="noStrike" kern="1200" baseline="0" dirty="0"/>
          </a:p>
          <a:p>
            <a:r>
              <a:rPr lang="en-US" sz="1000" b="0" i="0" u="none" strike="noStrike" kern="1200" baseline="0" dirty="0"/>
              <a:t>Recent data from the European Male Aging Study (EMAS) found that clinical symptoms were more closely related to calculated FT.</a:t>
            </a:r>
            <a:r>
              <a:rPr lang="en-US" sz="1000" b="0" i="0" u="none" strike="noStrike" kern="1200" baseline="30000" dirty="0"/>
              <a:t>2</a:t>
            </a:r>
          </a:p>
          <a:p>
            <a:endParaRPr lang="en-US" sz="1000" b="0" i="0" u="none" strike="noStrike" kern="1200" baseline="30000" dirty="0"/>
          </a:p>
          <a:p>
            <a:endParaRPr lang="en-US" sz="1000" b="0" i="0" u="none" strike="noStrike" kern="1200" baseline="3000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GB" sz="1000" dirty="0"/>
              <a:t>Hackett G, </a:t>
            </a:r>
            <a:r>
              <a:rPr lang="en-GB" sz="1000" i="1" dirty="0"/>
              <a:t>et al. </a:t>
            </a:r>
            <a:r>
              <a:rPr lang="en-GB" sz="1000" dirty="0"/>
              <a:t>British Society for Sexual Medicine Guidelines on Adult Testosterone Deficiency, With Statements for UK Practice. </a:t>
            </a:r>
            <a:r>
              <a:rPr lang="en-GB" sz="1000" i="1" dirty="0"/>
              <a:t>J Sex Med </a:t>
            </a:r>
            <a:r>
              <a:rPr lang="en-GB" sz="1000" dirty="0"/>
              <a:t>2017;14:1504-1523. </a:t>
            </a:r>
            <a:endParaRPr lang="en-US" sz="1000" dirty="0"/>
          </a:p>
          <a:p>
            <a:pPr marL="228600" marR="0" indent="-228600" algn="l" defTabSz="457200" rtl="0" eaLnBrk="1" fontAlgn="auto" latinLnBrk="0" hangingPunct="1">
              <a:lnSpc>
                <a:spcPct val="100000"/>
              </a:lnSpc>
              <a:spcBef>
                <a:spcPts val="0"/>
              </a:spcBef>
              <a:spcAft>
                <a:spcPts val="0"/>
              </a:spcAft>
              <a:buClrTx/>
              <a:buSzTx/>
              <a:buFontTx/>
              <a:buAutoNum type="arabicPeriod"/>
              <a:tabLst/>
              <a:defRPr/>
            </a:pPr>
            <a:r>
              <a:rPr lang="en-GB" sz="1000" dirty="0"/>
              <a:t>Wu FCW, Tajar A, Beynon JM, et al; EMAS Group. Identification of late-onset hypogonadism in middle aged and elderly men. </a:t>
            </a:r>
            <a:r>
              <a:rPr lang="en-GB" sz="1000" i="1" dirty="0"/>
              <a:t>N Engl J Med </a:t>
            </a:r>
            <a:r>
              <a:rPr lang="en-GB" sz="1000" dirty="0"/>
              <a:t>2010;363:123-135. </a:t>
            </a:r>
            <a:endParaRPr lang="en-US" sz="1000" dirty="0"/>
          </a:p>
          <a:p>
            <a:endParaRPr lang="en-GB" sz="1000" kern="0" dirty="0"/>
          </a:p>
          <a:p>
            <a:pPr marL="0" marR="0" indent="0" algn="l" defTabSz="457200" rtl="0" eaLnBrk="1" fontAlgn="auto" latinLnBrk="0" hangingPunct="1">
              <a:lnSpc>
                <a:spcPct val="100000"/>
              </a:lnSpc>
              <a:spcBef>
                <a:spcPts val="0"/>
              </a:spcBef>
              <a:spcAft>
                <a:spcPts val="0"/>
              </a:spcAft>
              <a:buClrTx/>
              <a:buSzTx/>
              <a:buFontTx/>
              <a:buNone/>
              <a:tabLst/>
              <a:defRPr/>
            </a:pPr>
            <a:endParaRPr lang="en-GB" sz="1000" kern="0" dirty="0"/>
          </a:p>
          <a:p>
            <a:endParaRPr lang="en-US" sz="1000" dirty="0"/>
          </a:p>
          <a:p>
            <a:endParaRPr lang="en-US" sz="1000" dirty="0"/>
          </a:p>
        </p:txBody>
      </p:sp>
      <p:sp>
        <p:nvSpPr>
          <p:cNvPr id="4" name="Slide Number Placeholder 3"/>
          <p:cNvSpPr>
            <a:spLocks noGrp="1"/>
          </p:cNvSpPr>
          <p:nvPr>
            <p:ph type="sldNum" sz="quarter" idx="10"/>
          </p:nvPr>
        </p:nvSpPr>
        <p:spPr/>
        <p:txBody>
          <a:bodyPr/>
          <a:lstStyle/>
          <a:p>
            <a:fld id="{133A3BD3-EDF6-EC41-8A52-583581547AB2}" type="slidenum">
              <a:rPr lang="en-US" smtClean="0"/>
              <a:pPr/>
              <a:t>27</a:t>
            </a:fld>
            <a:endParaRPr lang="en-US" dirty="0"/>
          </a:p>
        </p:txBody>
      </p:sp>
    </p:spTree>
    <p:extLst>
      <p:ext uri="{BB962C8B-B14F-4D97-AF65-F5344CB8AC3E}">
        <p14:creationId xmlns:p14="http://schemas.microsoft.com/office/powerpoint/2010/main" val="8414400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4918325-DEF5-4517-A05C-EE9D2442D28E}" type="slidenum">
              <a:rPr kumimoji="0" lang="en-GB" sz="13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3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44175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dirty="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21881914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baseline="0" dirty="0">
                <a:solidFill>
                  <a:schemeClr val="tx1"/>
                </a:solidFill>
                <a:latin typeface="Arial"/>
                <a:ea typeface="+mn-ea"/>
                <a:cs typeface="+mn-cs"/>
              </a:rPr>
              <a:t>Why getting the levels into the physiological range is so important…</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This really interesting retrospective study by Sharma and co-workers looked at over 80,000 individuals split into 3 groups.</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One was a group of men with low testosterone who were treated and their testosterone levels normalised.  Another was a group that got testosterone treatment but their levels failed to normalise so still remained low.  And the 3rd was an untreated group.</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The best results were seen in the men who were treated with testosterone and their levels normalised.  When compared to the men whose levels did not normalise or even untreated men, the mortality rate was reduced by about half, heart attack rate was down and stroke rate was down.</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A rather remarkable study that suggests that just applying testosterone may not be enough, but actually we need to get adequate treatment as evidenced by an increase in the blood levels.</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In 2014, Sharma et al conducted a retrospective cohort study, examining 83010 male veterans with low T levels</a:t>
            </a:r>
          </a:p>
          <a:p>
            <a:r>
              <a:rPr lang="en-GB" sz="1200" b="0" i="0" u="none" strike="noStrike" kern="1200" baseline="0" dirty="0">
                <a:solidFill>
                  <a:schemeClr val="tx1"/>
                </a:solidFill>
                <a:latin typeface="Arial"/>
                <a:ea typeface="+mn-ea"/>
                <a:cs typeface="+mn-cs"/>
              </a:rPr>
              <a:t>Subjects were categorised into three groups</a:t>
            </a:r>
          </a:p>
          <a:p>
            <a:r>
              <a:rPr lang="en-GB" sz="1200" b="0" i="0" u="none" strike="noStrike" kern="1200" baseline="0" dirty="0">
                <a:solidFill>
                  <a:schemeClr val="tx1"/>
                </a:solidFill>
                <a:latin typeface="Arial"/>
                <a:ea typeface="+mn-ea"/>
                <a:cs typeface="+mn-cs"/>
              </a:rPr>
              <a:t>- Group 1: patients treated with </a:t>
            </a:r>
            <a:r>
              <a:rPr lang="en-GB" sz="1200" b="0" i="0" u="none" strike="noStrike" kern="1200" baseline="0" dirty="0" err="1">
                <a:solidFill>
                  <a:schemeClr val="tx1"/>
                </a:solidFill>
                <a:latin typeface="Arial"/>
                <a:ea typeface="+mn-ea"/>
                <a:cs typeface="+mn-cs"/>
              </a:rPr>
              <a:t>TTh</a:t>
            </a:r>
            <a:r>
              <a:rPr lang="en-GB" sz="1200" b="0" i="0" u="none" strike="noStrike" kern="1200" baseline="0" dirty="0">
                <a:solidFill>
                  <a:schemeClr val="tx1"/>
                </a:solidFill>
                <a:latin typeface="Arial"/>
                <a:ea typeface="+mn-ea"/>
                <a:cs typeface="+mn-cs"/>
              </a:rPr>
              <a:t> resulting normalisation of T levels (n=43,931)</a:t>
            </a:r>
          </a:p>
          <a:p>
            <a:r>
              <a:rPr lang="en-GB" sz="1200" b="0" i="0" u="none" strike="noStrike" kern="1200" baseline="0" dirty="0">
                <a:solidFill>
                  <a:schemeClr val="tx1"/>
                </a:solidFill>
                <a:latin typeface="Arial"/>
                <a:ea typeface="+mn-ea"/>
                <a:cs typeface="+mn-cs"/>
              </a:rPr>
              <a:t>- Group 2: patients treated with </a:t>
            </a:r>
            <a:r>
              <a:rPr lang="en-GB" sz="1200" b="0" i="0" u="none" strike="noStrike" kern="1200" baseline="0" dirty="0" err="1">
                <a:solidFill>
                  <a:schemeClr val="tx1"/>
                </a:solidFill>
                <a:latin typeface="Arial"/>
                <a:ea typeface="+mn-ea"/>
                <a:cs typeface="+mn-cs"/>
              </a:rPr>
              <a:t>TTh</a:t>
            </a:r>
            <a:r>
              <a:rPr lang="en-GB" sz="1200" b="0" i="0" u="none" strike="noStrike" kern="1200" baseline="0" dirty="0">
                <a:solidFill>
                  <a:schemeClr val="tx1"/>
                </a:solidFill>
                <a:latin typeface="Arial"/>
                <a:ea typeface="+mn-ea"/>
                <a:cs typeface="+mn-cs"/>
              </a:rPr>
              <a:t> without normalisation of T levels (n=25,701)</a:t>
            </a:r>
          </a:p>
          <a:p>
            <a:r>
              <a:rPr lang="en-GB" sz="1200" b="0" i="0" u="none" strike="noStrike" kern="1200" baseline="0" dirty="0">
                <a:solidFill>
                  <a:schemeClr val="tx1"/>
                </a:solidFill>
                <a:latin typeface="Arial"/>
                <a:ea typeface="+mn-ea"/>
                <a:cs typeface="+mn-cs"/>
              </a:rPr>
              <a:t>- Group 3: Patients who did not receive </a:t>
            </a:r>
            <a:r>
              <a:rPr lang="en-GB" sz="1200" b="0" i="0" u="none" strike="noStrike" kern="1200" baseline="0" dirty="0" err="1">
                <a:solidFill>
                  <a:schemeClr val="tx1"/>
                </a:solidFill>
                <a:latin typeface="Arial"/>
                <a:ea typeface="+mn-ea"/>
                <a:cs typeface="+mn-cs"/>
              </a:rPr>
              <a:t>TTh</a:t>
            </a:r>
            <a:r>
              <a:rPr lang="en-GB" sz="1200" b="0" i="0" u="none" strike="noStrike" kern="1200" baseline="0" dirty="0">
                <a:solidFill>
                  <a:schemeClr val="tx1"/>
                </a:solidFill>
                <a:latin typeface="Arial"/>
                <a:ea typeface="+mn-ea"/>
                <a:cs typeface="+mn-cs"/>
              </a:rPr>
              <a:t> (n=13,378)</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The primary outcome measures of this study were </a:t>
            </a:r>
          </a:p>
          <a:p>
            <a:r>
              <a:rPr lang="en-GB" sz="1200" b="0" i="0" u="none" strike="noStrike" kern="1200" baseline="0" dirty="0">
                <a:solidFill>
                  <a:schemeClr val="tx1"/>
                </a:solidFill>
                <a:latin typeface="Arial"/>
                <a:ea typeface="+mn-ea"/>
                <a:cs typeface="+mn-cs"/>
              </a:rPr>
              <a:t>(I) the incidence of Myocardial Infarction (MI)</a:t>
            </a:r>
          </a:p>
          <a:p>
            <a:r>
              <a:rPr lang="en-GB" sz="1200" b="0" i="0" u="none" strike="noStrike" kern="1200" baseline="0" dirty="0">
                <a:solidFill>
                  <a:schemeClr val="tx1"/>
                </a:solidFill>
                <a:latin typeface="Arial"/>
                <a:ea typeface="+mn-ea"/>
                <a:cs typeface="+mn-cs"/>
              </a:rPr>
              <a:t>(ii) the incidence of Ischaemic Stroke</a:t>
            </a:r>
          </a:p>
          <a:p>
            <a:r>
              <a:rPr lang="en-GB" sz="1200" b="0" i="0" u="none" strike="noStrike" kern="1200" baseline="0" dirty="0">
                <a:solidFill>
                  <a:schemeClr val="tx1"/>
                </a:solidFill>
                <a:latin typeface="Arial"/>
                <a:ea typeface="+mn-ea"/>
                <a:cs typeface="+mn-cs"/>
              </a:rPr>
              <a:t>(iii) All cause mortality</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Results for the outcome measures in the Normalised T group (Group1) vs the Untreated group (Group3) showed significant decreases in all three outcomes.</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All-cause mortality for Group 1 vs Group 3 is illustrated in the Kaplan-Meier curve on this slide, where the group treated to normalised T levels had significantly fewer deaths compared to the group wo did not receive </a:t>
            </a:r>
            <a:r>
              <a:rPr lang="en-GB" sz="1200" b="0" i="0" u="none" strike="noStrike" kern="1200" baseline="0" dirty="0" err="1">
                <a:solidFill>
                  <a:schemeClr val="tx1"/>
                </a:solidFill>
                <a:latin typeface="Arial"/>
                <a:ea typeface="+mn-ea"/>
                <a:cs typeface="+mn-cs"/>
              </a:rPr>
              <a:t>TTh</a:t>
            </a:r>
            <a:endParaRPr lang="en-GB" sz="1200" b="0" i="0" u="none" strike="noStrike" kern="1200" baseline="0" dirty="0">
              <a:solidFill>
                <a:schemeClr val="tx1"/>
              </a:solidFill>
              <a:latin typeface="Arial"/>
              <a:ea typeface="+mn-ea"/>
              <a:cs typeface="+mn-cs"/>
            </a:endParaRP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Similarly, results for all 3 outcome measures were significantly reduced for the normalised T group vs the non-normalised T group, indicating that achieving normalisation of T levels through treatment is important.</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(There was a significant reduction in mortality for the non-normalised group and the untreated group, but no significant differences in the outcomes of MI or Ischaemic stroke between these two groups)</a:t>
            </a:r>
          </a:p>
          <a:p>
            <a:endParaRPr lang="en-GB" sz="1200" b="0" i="0" u="none" strike="noStrike" kern="1200" baseline="0" dirty="0">
              <a:solidFill>
                <a:schemeClr val="tx1"/>
              </a:solidFill>
              <a:latin typeface="Arial"/>
              <a:ea typeface="+mn-ea"/>
              <a:cs typeface="+mn-cs"/>
            </a:endParaRPr>
          </a:p>
          <a:p>
            <a:r>
              <a:rPr lang="en-GB" sz="1200" b="0" i="0" u="none" strike="noStrike" kern="1200" baseline="0" dirty="0">
                <a:solidFill>
                  <a:schemeClr val="tx1"/>
                </a:solidFill>
                <a:latin typeface="Arial"/>
                <a:ea typeface="+mn-ea"/>
                <a:cs typeface="+mn-cs"/>
              </a:rPr>
              <a:t>It is important to note that this is a retrospective, observational study and therefore not without its limitations, as acknowledge by the authors. The authors concluded that treatment with </a:t>
            </a:r>
            <a:r>
              <a:rPr lang="en-GB" sz="1200" b="0" i="0" u="none" strike="noStrike" kern="1200" baseline="0" dirty="0" err="1">
                <a:solidFill>
                  <a:schemeClr val="tx1"/>
                </a:solidFill>
                <a:latin typeface="Arial"/>
                <a:ea typeface="+mn-ea"/>
                <a:cs typeface="+mn-cs"/>
              </a:rPr>
              <a:t>TTh</a:t>
            </a:r>
            <a:r>
              <a:rPr lang="en-GB" sz="1200" b="0" i="0" u="none" strike="noStrike" kern="1200" baseline="0" dirty="0">
                <a:solidFill>
                  <a:schemeClr val="tx1"/>
                </a:solidFill>
                <a:latin typeface="Arial"/>
                <a:ea typeface="+mn-ea"/>
                <a:cs typeface="+mn-cs"/>
              </a:rPr>
              <a:t> should aim for doses resulting in normalisation of T levels, as this was shown to be associated with a reduction in adverse CV events. However adequately powered, prospective, well-designed trials with a long term follow up will be needed to reach a conclusive agreement regarding the effect of </a:t>
            </a:r>
            <a:r>
              <a:rPr lang="en-GB" sz="1200" b="0" i="0" u="none" strike="noStrike" kern="1200" baseline="0" dirty="0" err="1">
                <a:solidFill>
                  <a:schemeClr val="tx1"/>
                </a:solidFill>
                <a:latin typeface="Arial"/>
                <a:ea typeface="+mn-ea"/>
                <a:cs typeface="+mn-cs"/>
              </a:rPr>
              <a:t>TTh</a:t>
            </a:r>
            <a:r>
              <a:rPr lang="en-GB" sz="1200" b="0" i="0" u="none" strike="noStrike" kern="1200" baseline="0" dirty="0">
                <a:solidFill>
                  <a:schemeClr val="tx1"/>
                </a:solidFill>
                <a:latin typeface="Arial"/>
                <a:ea typeface="+mn-ea"/>
                <a:cs typeface="+mn-cs"/>
              </a:rPr>
              <a:t> on CV risk.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8476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2162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185721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Papers postulate that once symptoms improve people become less adherent to treatment.  </a:t>
            </a:r>
          </a:p>
          <a:p>
            <a:br>
              <a:rPr lang="en-GB" dirty="0"/>
            </a:br>
            <a:r>
              <a:rPr lang="en-GB" dirty="0"/>
              <a:t>Should this statement be updated to reinforce the benefits of long-term therapy…..?</a:t>
            </a:r>
          </a:p>
        </p:txBody>
      </p:sp>
      <p:sp>
        <p:nvSpPr>
          <p:cNvPr id="4" name="Slide Number Placeholder 3"/>
          <p:cNvSpPr>
            <a:spLocks noGrp="1"/>
          </p:cNvSpPr>
          <p:nvPr>
            <p:ph type="sldNum" sz="quarter" idx="5"/>
          </p:nvPr>
        </p:nvSpPr>
        <p:spPr/>
        <p:txBody>
          <a:bodyPr/>
          <a:lstStyle/>
          <a:p>
            <a:fld id="{ABF9AE34-9F45-4A6E-B272-A8347CDD5225}" type="slidenum">
              <a:rPr lang="en-GB" smtClean="0"/>
              <a:t>37</a:t>
            </a:fld>
            <a:endParaRPr lang="en-GB"/>
          </a:p>
        </p:txBody>
      </p:sp>
    </p:spTree>
    <p:extLst>
      <p:ext uri="{BB962C8B-B14F-4D97-AF65-F5344CB8AC3E}">
        <p14:creationId xmlns:p14="http://schemas.microsoft.com/office/powerpoint/2010/main" val="401515152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17819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460043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AACE ACE guidelines here are their obesity guidelines which include significant mention of testosterone</a:t>
            </a:r>
          </a:p>
        </p:txBody>
      </p:sp>
      <p:sp>
        <p:nvSpPr>
          <p:cNvPr id="4" name="Slide Number Placeholder 3"/>
          <p:cNvSpPr>
            <a:spLocks noGrp="1"/>
          </p:cNvSpPr>
          <p:nvPr>
            <p:ph type="sldNum" sz="quarter" idx="5"/>
          </p:nvPr>
        </p:nvSpPr>
        <p:spPr/>
        <p:txBody>
          <a:bodyPr/>
          <a:lstStyle/>
          <a:p>
            <a:fld id="{A4984888-CB99-4036-82FD-431DCF68B846}" type="slidenum">
              <a:rPr lang="en-GB" smtClean="0"/>
              <a:t>48</a:t>
            </a:fld>
            <a:endParaRPr lang="en-GB"/>
          </a:p>
        </p:txBody>
      </p:sp>
    </p:spTree>
    <p:extLst>
      <p:ext uri="{BB962C8B-B14F-4D97-AF65-F5344CB8AC3E}">
        <p14:creationId xmlns:p14="http://schemas.microsoft.com/office/powerpoint/2010/main" val="136538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45550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55912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042675-0B2B-4B78-A348-1B4B2774811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71114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703772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5766" indent="-185766">
              <a:buFont typeface="Arial" panose="020B0604020202020204" pitchFamily="34" charset="0"/>
              <a:buChar char="•"/>
            </a:pPr>
            <a:r>
              <a:rPr lang="en-GB" dirty="0"/>
              <a:t>This long-term follow-up study examined the effect of baseline testosterone and </a:t>
            </a:r>
            <a:r>
              <a:rPr lang="en-GB" dirty="0" err="1"/>
              <a:t>TTh</a:t>
            </a:r>
            <a:r>
              <a:rPr lang="en-GB" dirty="0"/>
              <a:t> </a:t>
            </a:r>
            <a:br>
              <a:rPr lang="en-GB" dirty="0"/>
            </a:br>
            <a:r>
              <a:rPr lang="en-GB" dirty="0"/>
              <a:t>on all-cause mortality in men with T2DM and low testosterone.</a:t>
            </a:r>
          </a:p>
          <a:p>
            <a:pPr marL="185766" indent="-185766">
              <a:buFont typeface="Arial" panose="020B0604020202020204" pitchFamily="34" charset="0"/>
              <a:buChar char="•"/>
            </a:pPr>
            <a:r>
              <a:rPr lang="en-GB" dirty="0"/>
              <a:t>The study included 581 men with T2DM (mean age 59.5 years) who had testosterone levels measured in 2002–05 and were followed up for a mean of 5.8 years.</a:t>
            </a:r>
          </a:p>
          <a:p>
            <a:pPr marL="185766" indent="-185766">
              <a:buFont typeface="Arial" panose="020B0604020202020204" pitchFamily="34" charset="0"/>
              <a:buChar char="•"/>
            </a:pPr>
            <a:r>
              <a:rPr lang="en-GB" dirty="0"/>
              <a:t>The effect of </a:t>
            </a:r>
            <a:r>
              <a:rPr lang="en-GB" dirty="0" err="1"/>
              <a:t>TTh</a:t>
            </a:r>
            <a:r>
              <a:rPr lang="en-GB" dirty="0"/>
              <a:t> on mortality was assessed retrospectively by analysing data from men </a:t>
            </a:r>
            <a:br>
              <a:rPr lang="en-GB" dirty="0"/>
            </a:br>
            <a:r>
              <a:rPr lang="en-GB" dirty="0"/>
              <a:t>who had received </a:t>
            </a:r>
            <a:r>
              <a:rPr lang="en-GB" dirty="0" err="1"/>
              <a:t>TTh</a:t>
            </a:r>
            <a:r>
              <a:rPr lang="en-GB" dirty="0"/>
              <a:t> for &gt;1 year.</a:t>
            </a:r>
          </a:p>
          <a:p>
            <a:pPr marL="185766" indent="-185766">
              <a:buFont typeface="Arial" panose="020B0604020202020204" pitchFamily="34" charset="0"/>
              <a:buChar char="•"/>
            </a:pPr>
            <a:r>
              <a:rPr lang="en-GB" dirty="0"/>
              <a:t>Mean duration of </a:t>
            </a:r>
            <a:r>
              <a:rPr lang="en-GB" dirty="0" err="1"/>
              <a:t>TTh</a:t>
            </a:r>
            <a:r>
              <a:rPr lang="en-GB" dirty="0"/>
              <a:t> was 41.6 months.</a:t>
            </a:r>
          </a:p>
          <a:p>
            <a:pPr marL="185766" indent="-185766">
              <a:buFont typeface="Arial" panose="020B0604020202020204" pitchFamily="34" charset="0"/>
              <a:buChar char="•"/>
            </a:pPr>
            <a:r>
              <a:rPr lang="en-GB" dirty="0"/>
              <a:t>Participants were stratified by total testosterone level &gt;10.4 nmol/L (300 ng/dL; n=343) </a:t>
            </a:r>
            <a:br>
              <a:rPr lang="en-GB" dirty="0"/>
            </a:br>
            <a:r>
              <a:rPr lang="en-GB" dirty="0"/>
              <a:t>or ≤10.4 nmol/L (n=238).</a:t>
            </a:r>
          </a:p>
          <a:p>
            <a:pPr marL="185766" indent="-185766">
              <a:buFont typeface="Arial" panose="020B0604020202020204" pitchFamily="34" charset="0"/>
              <a:buChar char="•"/>
            </a:pPr>
            <a:r>
              <a:rPr lang="en-GB" dirty="0"/>
              <a:t>Of the 238 men with low testosterone, 64 received </a:t>
            </a:r>
            <a:r>
              <a:rPr lang="en-GB" dirty="0" err="1"/>
              <a:t>TTh</a:t>
            </a:r>
            <a:r>
              <a:rPr lang="en-GB" dirty="0"/>
              <a:t> and 174 did not.</a:t>
            </a:r>
          </a:p>
          <a:p>
            <a:pPr marL="185766" indent="-185766">
              <a:buFont typeface="Arial" panose="020B0604020202020204" pitchFamily="34" charset="0"/>
              <a:buChar char="•"/>
            </a:pPr>
            <a:r>
              <a:rPr lang="en-GB" dirty="0"/>
              <a:t>Mortality was increased in the low testosterone group (41/238; 17.2%) compared with </a:t>
            </a:r>
            <a:br>
              <a:rPr lang="en-GB" dirty="0"/>
            </a:br>
            <a:r>
              <a:rPr lang="en-GB" dirty="0"/>
              <a:t>the normal testosterone group (31/343; 9%; p=0.003). </a:t>
            </a:r>
          </a:p>
          <a:p>
            <a:pPr marL="185766" indent="-185766">
              <a:buFont typeface="Arial" panose="020B0604020202020204" pitchFamily="34" charset="0"/>
              <a:buChar char="•"/>
            </a:pPr>
            <a:r>
              <a:rPr lang="en-GB" dirty="0"/>
              <a:t>In a Cox regression model, after adjusting for covariates (age, pre-existing cardiovascular disease, weight, height, body mass index, HbA</a:t>
            </a:r>
            <a:r>
              <a:rPr lang="en-GB" baseline="-25000" dirty="0"/>
              <a:t>1c</a:t>
            </a:r>
            <a:r>
              <a:rPr lang="en-GB" dirty="0"/>
              <a:t>, smoking, statin and angiotensin II receptor blocker/angiotensin-converting enzyme inhibitor therapy) at baseline, the multivariate-adjusted HR for decreased survival was 2.02 (95% CI: 1.2 to 3.4; p=0.009).</a:t>
            </a:r>
          </a:p>
          <a:p>
            <a:pPr marL="185766" indent="-185766">
              <a:buFont typeface="Arial" panose="020B0604020202020204" pitchFamily="34" charset="0"/>
              <a:buChar char="•"/>
            </a:pPr>
            <a:r>
              <a:rPr lang="en-GB" dirty="0" err="1"/>
              <a:t>TTh</a:t>
            </a:r>
            <a:r>
              <a:rPr lang="en-GB" dirty="0"/>
              <a:t> was associated with a significant reduction in mortality compared with the untreated group (8.4% </a:t>
            </a:r>
            <a:r>
              <a:rPr lang="en-GB" i="1" dirty="0"/>
              <a:t>vs</a:t>
            </a:r>
            <a:r>
              <a:rPr lang="en-GB" dirty="0"/>
              <a:t> 19.2%, respectively; p=0.002).</a:t>
            </a:r>
          </a:p>
          <a:p>
            <a:endParaRPr lang="en-GB" dirty="0"/>
          </a:p>
          <a:p>
            <a:r>
              <a:rPr lang="en-GB" dirty="0"/>
              <a:t>CI, confidence interval; HbA</a:t>
            </a:r>
            <a:r>
              <a:rPr lang="en-GB" baseline="-25000" dirty="0"/>
              <a:t>1c</a:t>
            </a:r>
            <a:r>
              <a:rPr lang="en-GB" dirty="0"/>
              <a:t>, glycated haemoglobin; HR, hazard ratio; T2DM, type 2 diabetes mellitus; </a:t>
            </a:r>
            <a:r>
              <a:rPr lang="en-GB" dirty="0" err="1"/>
              <a:t>TTh</a:t>
            </a:r>
            <a:r>
              <a:rPr lang="en-GB" dirty="0"/>
              <a:t>, testosterone therapy</a:t>
            </a:r>
          </a:p>
          <a:p>
            <a:endParaRPr lang="en-GB" dirty="0"/>
          </a:p>
          <a:p>
            <a:r>
              <a:rPr lang="en-GB" b="1" dirty="0"/>
              <a:t>Reference</a:t>
            </a:r>
          </a:p>
          <a:p>
            <a:r>
              <a:rPr lang="en-GB" dirty="0" err="1"/>
              <a:t>Muraleedharan</a:t>
            </a:r>
            <a:r>
              <a:rPr lang="en-GB" dirty="0"/>
              <a:t> V </a:t>
            </a:r>
            <a:r>
              <a:rPr lang="en-GB" i="1" dirty="0"/>
              <a:t>et al. Eur J Endocrinol </a:t>
            </a:r>
            <a:r>
              <a:rPr lang="en-GB" dirty="0"/>
              <a:t>2013;169:725–33.</a:t>
            </a:r>
            <a:endParaRPr lang="en-US" dirty="0"/>
          </a:p>
          <a:p>
            <a:endParaRPr lang="en-GB" dirty="0"/>
          </a:p>
        </p:txBody>
      </p:sp>
      <p:sp>
        <p:nvSpPr>
          <p:cNvPr id="4" name="Slide Number Placeholder 3"/>
          <p:cNvSpPr>
            <a:spLocks noGrp="1"/>
          </p:cNvSpPr>
          <p:nvPr>
            <p:ph type="sldNum" sz="quarter" idx="5"/>
          </p:nvPr>
        </p:nvSpPr>
        <p:spPr/>
        <p:txBody>
          <a:bodyPr/>
          <a:lstStyle/>
          <a:p>
            <a:fld id="{A0EFADCE-6200-4FA6-B02B-06991B4E0A55}" type="slidenum">
              <a:rPr lang="en-GB" smtClean="0"/>
              <a:t>57</a:t>
            </a:fld>
            <a:endParaRPr lang="en-GB"/>
          </a:p>
        </p:txBody>
      </p:sp>
    </p:spTree>
    <p:extLst>
      <p:ext uri="{BB962C8B-B14F-4D97-AF65-F5344CB8AC3E}">
        <p14:creationId xmlns:p14="http://schemas.microsoft.com/office/powerpoint/2010/main" val="3579052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33A3BD3-EDF6-EC41-8A52-583581547AB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34602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51212E-CC80-4343-822E-467350174EB9}" type="slidenum">
              <a:rPr kumimoji="0" lang="en-US" sz="1800" b="0" i="0" u="none" strike="noStrike" kern="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96897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Testosterone is a sex hormone that is important to health.</a:t>
            </a:r>
          </a:p>
          <a:p>
            <a:r>
              <a:rPr lang="en-US" sz="1100" dirty="0"/>
              <a:t>In men, testosterone is believed to regulate:</a:t>
            </a:r>
            <a:r>
              <a:rPr lang="en-US" sz="1100" baseline="30000" dirty="0"/>
              <a:t>1</a:t>
            </a:r>
            <a:endParaRPr lang="en-US" sz="1100" dirty="0"/>
          </a:p>
          <a:p>
            <a:pPr lvl="1"/>
            <a:r>
              <a:rPr lang="en-US" sz="1100" dirty="0"/>
              <a:t>Sexual function and sexual desire</a:t>
            </a:r>
          </a:p>
          <a:p>
            <a:pPr lvl="1"/>
            <a:r>
              <a:rPr lang="en-US" sz="1100" dirty="0"/>
              <a:t>Bone mass</a:t>
            </a:r>
          </a:p>
          <a:p>
            <a:pPr lvl="1"/>
            <a:r>
              <a:rPr lang="en-US" sz="1100" dirty="0"/>
              <a:t>Fat distribution</a:t>
            </a:r>
          </a:p>
          <a:p>
            <a:pPr lvl="1"/>
            <a:r>
              <a:rPr lang="en-US" sz="1100" dirty="0"/>
              <a:t>Muscle mass and strength</a:t>
            </a:r>
          </a:p>
          <a:p>
            <a:pPr lvl="1"/>
            <a:r>
              <a:rPr lang="en-US" sz="1100" dirty="0"/>
              <a:t>Production of red blood cells</a:t>
            </a:r>
          </a:p>
          <a:p>
            <a:pPr lvl="1"/>
            <a:r>
              <a:rPr lang="en-US" sz="1100" dirty="0"/>
              <a:t>Production of sperm</a:t>
            </a:r>
          </a:p>
          <a:p>
            <a:pPr lvl="1"/>
            <a:r>
              <a:rPr lang="en-US" sz="1100" dirty="0"/>
              <a:t>Mood </a:t>
            </a:r>
          </a:p>
          <a:p>
            <a:pPr lvl="1"/>
            <a:r>
              <a:rPr lang="en-US" sz="1100" dirty="0"/>
              <a:t>Cognitive ability</a:t>
            </a:r>
          </a:p>
          <a:p>
            <a:endParaRPr lang="en-US" sz="1100" dirty="0"/>
          </a:p>
        </p:txBody>
      </p:sp>
      <p:sp>
        <p:nvSpPr>
          <p:cNvPr id="4" name="Slide Number Placeholder 3"/>
          <p:cNvSpPr>
            <a:spLocks noGrp="1"/>
          </p:cNvSpPr>
          <p:nvPr>
            <p:ph type="sldNum" sz="quarter" idx="10"/>
          </p:nvPr>
        </p:nvSpPr>
        <p:spPr/>
        <p:txBody>
          <a:bodyPr/>
          <a:lstStyle/>
          <a:p>
            <a:fld id="{86B71FDB-B2CE-9848-9772-14731443C366}" type="slidenum">
              <a:rPr lang="en-US" smtClean="0"/>
              <a:t>8</a:t>
            </a:fld>
            <a:endParaRPr lang="en-US" dirty="0"/>
          </a:p>
        </p:txBody>
      </p:sp>
    </p:spTree>
    <p:extLst>
      <p:ext uri="{BB962C8B-B14F-4D97-AF65-F5344CB8AC3E}">
        <p14:creationId xmlns:p14="http://schemas.microsoft.com/office/powerpoint/2010/main" val="41418221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defTabSz="495376">
              <a:defRPr/>
            </a:pPr>
            <a:r>
              <a:rPr lang="en-GB" sz="1100" dirty="0"/>
              <a:t>In the brain, the hypothalamus releases gonadotropin-releasing hormone (GnRH) every 60-90 minutes, stimulating the release of luteinising hormone (LH) from the pituitary gland into the bloodstream</a:t>
            </a:r>
            <a:r>
              <a:rPr lang="en-GB" sz="1100" baseline="30000" dirty="0"/>
              <a:t>1</a:t>
            </a:r>
          </a:p>
          <a:p>
            <a:r>
              <a:rPr lang="en-US" sz="1100" dirty="0"/>
              <a:t>LH binds the LH receptor on the Leydig cells of the testes</a:t>
            </a:r>
            <a:r>
              <a:rPr lang="en-US" sz="1100" baseline="30000" dirty="0"/>
              <a:t>1</a:t>
            </a:r>
            <a:endParaRPr lang="en-US" sz="1100" dirty="0"/>
          </a:p>
          <a:p>
            <a:r>
              <a:rPr lang="en-US" sz="1100" dirty="0"/>
              <a:t>Leydig cells are composed of cholesterol</a:t>
            </a:r>
            <a:r>
              <a:rPr lang="en-US" sz="1100" baseline="30000" dirty="0"/>
              <a:t>1</a:t>
            </a:r>
          </a:p>
          <a:p>
            <a:pPr defTabSz="495376">
              <a:defRPr/>
            </a:pPr>
            <a:r>
              <a:rPr lang="en-US" sz="1100" dirty="0"/>
              <a:t>Via a cascade of events, cholesterol is converted into testosterone</a:t>
            </a:r>
            <a:r>
              <a:rPr lang="en-US" sz="1100" baseline="30000" dirty="0"/>
              <a:t>1</a:t>
            </a:r>
          </a:p>
          <a:p>
            <a:r>
              <a:rPr lang="en-US" sz="1100" dirty="0"/>
              <a:t>Testosterone is then secreted by the testes into the bloodstream to be carried to target tissues to exert its biological effect:</a:t>
            </a:r>
            <a:r>
              <a:rPr lang="en-US" sz="1100" baseline="30000" dirty="0"/>
              <a:t>1</a:t>
            </a:r>
            <a:endParaRPr lang="en-US" sz="1100" dirty="0"/>
          </a:p>
          <a:p>
            <a:pPr marL="433454" lvl="1"/>
            <a:r>
              <a:rPr lang="en-US" sz="1100" dirty="0"/>
              <a:t>	- In liver, muscle and adipose tissue, testosterone binds directly to its androgen receptor (AR) </a:t>
            </a:r>
          </a:p>
          <a:p>
            <a:pPr marL="433454" lvl="1"/>
            <a:r>
              <a:rPr lang="en-US" sz="1100" dirty="0"/>
              <a:t>	- In skin, hair, prostate gland and gonadal tissue, testosterone is first converted to dihydrotestosterone (DHT)</a:t>
            </a:r>
          </a:p>
          <a:p>
            <a:pPr marL="433454" lvl="1"/>
            <a:r>
              <a:rPr lang="en-US" sz="1100" dirty="0"/>
              <a:t>	- In bone and brain, testosterone is first converted to </a:t>
            </a:r>
            <a:r>
              <a:rPr lang="en-US" sz="1100" dirty="0" err="1"/>
              <a:t>oestradiol</a:t>
            </a:r>
            <a:endParaRPr lang="en-US" sz="1100" dirty="0"/>
          </a:p>
          <a:p>
            <a:pPr defTabSz="495376">
              <a:defRPr/>
            </a:pPr>
            <a:endParaRPr lang="en-US" sz="1100" dirty="0"/>
          </a:p>
          <a:p>
            <a:pPr defTabSz="495376">
              <a:defRPr/>
            </a:pPr>
            <a:r>
              <a:rPr lang="en-GB" sz="1100" dirty="0"/>
              <a:t>Testosterone has multiple effects on the body. In the brain, it stimulates libido and aggression and aids cognition, memory, and feelings. In the kidneys, it promotes erythropoiesis. In the skin, it supports collagen production and stimulates hair growth and sebum production. Testosterone also affects muscle mass and strength, bone growth, density and erythropoiesis (red blood cell production – think haematocrit/haemoglobin), growth of the sex organs, spermatogenesis, and erectile function.</a:t>
            </a:r>
            <a:r>
              <a:rPr lang="en-GB" sz="1100" baseline="30000" dirty="0"/>
              <a:t>1</a:t>
            </a:r>
            <a:endParaRPr lang="en-US" sz="1100" dirty="0"/>
          </a:p>
          <a:p>
            <a:endParaRPr lang="en-US" sz="1100" dirty="0"/>
          </a:p>
          <a:p>
            <a:pPr marL="0" lvl="1" defTabSz="495376">
              <a:defRPr/>
            </a:pPr>
            <a:r>
              <a:rPr lang="en-GB" sz="1100" dirty="0"/>
              <a:t>T is a steroid hormone that is produced primarily in the testes (&gt; 95% from Testes) with the remainder being produced from the adrenal cortex</a:t>
            </a:r>
          </a:p>
          <a:p>
            <a:pPr marL="0" lvl="1" defTabSz="495376">
              <a:defRPr/>
            </a:pPr>
            <a:endParaRPr lang="en-GB" sz="1100" dirty="0"/>
          </a:p>
          <a:p>
            <a:endParaRPr lang="en-US" sz="1100" dirty="0"/>
          </a:p>
        </p:txBody>
      </p:sp>
      <p:sp>
        <p:nvSpPr>
          <p:cNvPr id="4" name="Slide Number Placeholder 3"/>
          <p:cNvSpPr>
            <a:spLocks noGrp="1"/>
          </p:cNvSpPr>
          <p:nvPr>
            <p:ph type="sldNum" sz="quarter" idx="10"/>
          </p:nvPr>
        </p:nvSpPr>
        <p:spPr/>
        <p:txBody>
          <a:bodyPr/>
          <a:lstStyle/>
          <a:p>
            <a:fld id="{86B71FDB-B2CE-9848-9772-14731443C366}" type="slidenum">
              <a:rPr lang="en-US" smtClean="0"/>
              <a:t>9</a:t>
            </a:fld>
            <a:endParaRPr lang="en-US" dirty="0"/>
          </a:p>
        </p:txBody>
      </p:sp>
    </p:spTree>
    <p:extLst>
      <p:ext uri="{BB962C8B-B14F-4D97-AF65-F5344CB8AC3E}">
        <p14:creationId xmlns:p14="http://schemas.microsoft.com/office/powerpoint/2010/main" val="1572400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GB" altLang="en-US" sz="1200" dirty="0"/>
              <a:t>At its target cells testosterone can have a direct androgen receptor-mediated effect, or alternatively it may be metabolized to 17β-</a:t>
            </a:r>
            <a:r>
              <a:rPr lang="en-GB" altLang="en-US" sz="1200" dirty="0" err="1"/>
              <a:t>estradiol</a:t>
            </a:r>
            <a:r>
              <a:rPr lang="en-GB" altLang="en-US" sz="1200" dirty="0"/>
              <a:t> through the action of aromatase or to 5α-dihydrotestosterone (DHT) through the action of 5α-reductase.</a:t>
            </a:r>
            <a:r>
              <a:rPr lang="en-GB" altLang="en-US" sz="1200" baseline="30000" dirty="0"/>
              <a:t>1</a:t>
            </a:r>
            <a:r>
              <a:rPr lang="en-GB" altLang="en-US" sz="1200" dirty="0"/>
              <a:t>  </a:t>
            </a:r>
          </a:p>
          <a:p>
            <a:pPr marL="171450" indent="-171450">
              <a:buFontTx/>
              <a:buChar char="•"/>
            </a:pPr>
            <a:r>
              <a:rPr lang="en-GB" altLang="en-US" sz="1200" dirty="0"/>
              <a:t>Aromatase is expressed in Sertoli cells as well as in extragonadal tissues including the brain and adipose tissue; the majority of </a:t>
            </a:r>
            <a:r>
              <a:rPr lang="en-GB" altLang="en-US" sz="1200" dirty="0" err="1"/>
              <a:t>estradiol</a:t>
            </a:r>
            <a:r>
              <a:rPr lang="en-GB" altLang="en-US" sz="1200" dirty="0"/>
              <a:t> in males is produced in adipose tissue through the aromatisation of testosterone.  </a:t>
            </a:r>
          </a:p>
          <a:p>
            <a:pPr marL="171450" indent="-171450">
              <a:buFontTx/>
              <a:buChar char="•"/>
            </a:pPr>
            <a:r>
              <a:rPr lang="en-GB" altLang="en-US" sz="1200" dirty="0"/>
              <a:t>Testosterone is converted to DHT in many target organs including the skin, liver, brain, prostate, testes, hair follicles, epididymis, and seminal vesicle.  </a:t>
            </a:r>
          </a:p>
          <a:p>
            <a:pPr marL="171450" indent="-171450">
              <a:buFontTx/>
              <a:buChar char="•"/>
            </a:pPr>
            <a:r>
              <a:rPr lang="en-GB" altLang="en-US" sz="1200" dirty="0"/>
              <a:t>DHT is highly biologically active – three- to six-fold compared to testosterone.</a:t>
            </a:r>
            <a:r>
              <a:rPr lang="en-GB" altLang="en-US" sz="1200" baseline="30000" dirty="0"/>
              <a:t>2</a:t>
            </a:r>
            <a:r>
              <a:rPr lang="en-GB" altLang="en-US" sz="1200" dirty="0"/>
              <a:t> </a:t>
            </a:r>
          </a:p>
          <a:p>
            <a:pPr marL="171450" indent="-171450">
              <a:buFontTx/>
              <a:buChar char="•"/>
            </a:pPr>
            <a:r>
              <a:rPr lang="en-GB" altLang="en-US" sz="1200" dirty="0"/>
              <a:t>In many tissues, the activity of testosterone depends on its conversion to DHT, which also binds to the cytosolic androgen receptor. Subsequently, the steroid-receptor complex is translocated to the nucleus where it initiates the transcription and cellular changes related to androgen action.</a:t>
            </a:r>
            <a:r>
              <a:rPr lang="en-GB" altLang="en-US" sz="1200" baseline="30000" dirty="0"/>
              <a:t>3</a:t>
            </a:r>
          </a:p>
          <a:p>
            <a:pPr marL="171450" indent="-171450">
              <a:buFontTx/>
              <a:buChar char="•"/>
            </a:pPr>
            <a:endParaRPr lang="en-GB" altLang="en-US" sz="1600" baseline="30000" dirty="0"/>
          </a:p>
          <a:p>
            <a:pPr marL="171450" indent="-171450">
              <a:buFontTx/>
              <a:buChar char="•"/>
            </a:pPr>
            <a:endParaRPr lang="en-GB" altLang="en-US" sz="1600" baseline="30000" dirty="0"/>
          </a:p>
          <a:p>
            <a:pPr marL="171450" indent="-171450">
              <a:buFontTx/>
              <a:buChar char="•"/>
            </a:pPr>
            <a:endParaRPr lang="en-GB" altLang="en-US" sz="1600" baseline="30000" dirty="0"/>
          </a:p>
          <a:p>
            <a:pPr marL="171450" indent="-171450"/>
            <a:endParaRPr lang="en-GB" altLang="en-US" sz="1100" dirty="0"/>
          </a:p>
          <a:p>
            <a:pPr marL="171450" indent="-171450"/>
            <a:r>
              <a:rPr lang="en-GB" altLang="en-US" sz="1100" b="1" dirty="0"/>
              <a:t>References:  </a:t>
            </a:r>
            <a:r>
              <a:rPr lang="en-GB" altLang="en-US" sz="1100" dirty="0"/>
              <a:t>1. Molina PE. Male Reproductive System. In: Raff H, </a:t>
            </a:r>
            <a:r>
              <a:rPr lang="en-GB" altLang="en-US" sz="1100" dirty="0" err="1"/>
              <a:t>Levitzky</a:t>
            </a:r>
            <a:r>
              <a:rPr lang="en-GB" altLang="en-US" sz="1100" dirty="0"/>
              <a:t> M, eds. </a:t>
            </a:r>
            <a:r>
              <a:rPr lang="en-GB" altLang="en-US" sz="1100" i="1" dirty="0"/>
              <a:t>Medical Physiology: A Systems Approach</a:t>
            </a:r>
            <a:r>
              <a:rPr lang="en-GB" altLang="en-US" sz="1100" dirty="0"/>
              <a:t>: The McGraw-Hill Companies; 2011: 683-694. 2. </a:t>
            </a:r>
            <a:r>
              <a:rPr lang="en-GB" altLang="en-US" sz="1100" dirty="0" err="1"/>
              <a:t>Weinbauer</a:t>
            </a:r>
            <a:r>
              <a:rPr lang="en-GB" altLang="en-US" sz="1100" dirty="0"/>
              <a:t> G, </a:t>
            </a:r>
            <a:r>
              <a:rPr lang="en-GB" altLang="en-US" sz="1100" dirty="0" err="1"/>
              <a:t>Luetjens</a:t>
            </a:r>
            <a:r>
              <a:rPr lang="en-GB" altLang="en-US" sz="1100" dirty="0"/>
              <a:t> C, Simoni M, </a:t>
            </a:r>
            <a:r>
              <a:rPr lang="en-GB" altLang="en-US" sz="1100" dirty="0" err="1"/>
              <a:t>Nieschlag</a:t>
            </a:r>
            <a:r>
              <a:rPr lang="en-GB" altLang="en-US" sz="1100" dirty="0"/>
              <a:t> E. Physiology of Testicular Function. In: </a:t>
            </a:r>
            <a:r>
              <a:rPr lang="en-GB" altLang="en-US" sz="1100" dirty="0" err="1"/>
              <a:t>Nieschlag</a:t>
            </a:r>
            <a:r>
              <a:rPr lang="en-GB" altLang="en-US" sz="1100" dirty="0"/>
              <a:t> E, </a:t>
            </a:r>
            <a:r>
              <a:rPr lang="en-GB" altLang="en-US" sz="1100" dirty="0" err="1"/>
              <a:t>Behre</a:t>
            </a:r>
            <a:r>
              <a:rPr lang="en-GB" altLang="en-US" sz="1100" dirty="0"/>
              <a:t> H, </a:t>
            </a:r>
            <a:r>
              <a:rPr lang="en-GB" altLang="en-US" sz="1100" dirty="0" err="1"/>
              <a:t>Nieschlag</a:t>
            </a:r>
            <a:r>
              <a:rPr lang="en-GB" altLang="en-US" sz="1100" dirty="0"/>
              <a:t> S, eds. </a:t>
            </a:r>
            <a:r>
              <a:rPr lang="en-GB" altLang="en-US" sz="1100" i="1" dirty="0"/>
              <a:t>Andrology</a:t>
            </a:r>
            <a:r>
              <a:rPr lang="en-GB" altLang="en-US" sz="1100" dirty="0"/>
              <a:t>: Springer Berlin Heidelberg; 2010: 11-59. 3. Griffin JE, Wilson JD. Disorders of the testes and the male reproductive tract. In: Larson PR, </a:t>
            </a:r>
            <a:r>
              <a:rPr lang="en-GB" altLang="en-US" sz="1100" dirty="0" err="1"/>
              <a:t>Kronenberg</a:t>
            </a:r>
            <a:r>
              <a:rPr lang="en-GB" altLang="en-US" sz="1100" dirty="0"/>
              <a:t> HM, </a:t>
            </a:r>
            <a:r>
              <a:rPr lang="en-GB" altLang="en-US" sz="1100" dirty="0" err="1"/>
              <a:t>Melmed</a:t>
            </a:r>
            <a:r>
              <a:rPr lang="en-GB" altLang="en-US" sz="1100" dirty="0"/>
              <a:t> S, Polonsky KS, eds. </a:t>
            </a:r>
            <a:r>
              <a:rPr lang="en-GB" altLang="en-US" sz="1100" i="1" dirty="0"/>
              <a:t>Williams Textbook of Endocrinology</a:t>
            </a:r>
            <a:r>
              <a:rPr lang="en-GB" altLang="en-US" sz="1100" dirty="0"/>
              <a:t>. Philadelphia: W. B. Saunders; 2003: 709-769.</a:t>
            </a:r>
            <a:endParaRPr lang="en-NZ" altLang="en-US" sz="1100" dirty="0"/>
          </a:p>
          <a:p>
            <a:endParaRPr lang="en-GB" dirty="0"/>
          </a:p>
        </p:txBody>
      </p:sp>
      <p:sp>
        <p:nvSpPr>
          <p:cNvPr id="4" name="Slide Number Placeholder 3"/>
          <p:cNvSpPr>
            <a:spLocks noGrp="1"/>
          </p:cNvSpPr>
          <p:nvPr>
            <p:ph type="sldNum" sz="quarter" idx="5"/>
          </p:nvPr>
        </p:nvSpPr>
        <p:spPr/>
        <p:txBody>
          <a:bodyPr/>
          <a:lstStyle/>
          <a:p>
            <a:fld id="{A0EFADCE-6200-4FA6-B02B-06991B4E0A55}" type="slidenum">
              <a:rPr lang="en-GB" smtClean="0"/>
              <a:t>10</a:t>
            </a:fld>
            <a:endParaRPr lang="en-GB"/>
          </a:p>
        </p:txBody>
      </p:sp>
    </p:spTree>
    <p:extLst>
      <p:ext uri="{BB962C8B-B14F-4D97-AF65-F5344CB8AC3E}">
        <p14:creationId xmlns:p14="http://schemas.microsoft.com/office/powerpoint/2010/main" val="3975714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133A3BD3-EDF6-EC41-8A52-583581547AB2}" type="slidenum">
              <a:rPr lang="en-US" smtClean="0"/>
              <a:pPr/>
              <a:t>11</a:t>
            </a:fld>
            <a:endParaRPr lang="en-US" dirty="0"/>
          </a:p>
        </p:txBody>
      </p:sp>
    </p:spTree>
    <p:extLst>
      <p:ext uri="{BB962C8B-B14F-4D97-AF65-F5344CB8AC3E}">
        <p14:creationId xmlns:p14="http://schemas.microsoft.com/office/powerpoint/2010/main" val="3810803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133A3BD3-EDF6-EC41-8A52-583581547AB2}" type="slidenum">
              <a:rPr lang="en-US" smtClean="0"/>
              <a:pPr/>
              <a:t>12</a:t>
            </a:fld>
            <a:endParaRPr lang="en-US" dirty="0"/>
          </a:p>
        </p:txBody>
      </p:sp>
    </p:spTree>
    <p:extLst>
      <p:ext uri="{BB962C8B-B14F-4D97-AF65-F5344CB8AC3E}">
        <p14:creationId xmlns:p14="http://schemas.microsoft.com/office/powerpoint/2010/main" val="4266271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A1F4DC-DE03-428B-A6B8-D099DE2AC6B9}"/>
              </a:ext>
            </a:extLst>
          </p:cNvPr>
          <p:cNvSpPr>
            <a:spLocks noGrp="1"/>
          </p:cNvSpPr>
          <p:nvPr>
            <p:ph type="ctrTitle" hasCustomPrompt="1"/>
          </p:nvPr>
        </p:nvSpPr>
        <p:spPr>
          <a:xfrm>
            <a:off x="670956" y="457200"/>
            <a:ext cx="10474037" cy="1960050"/>
          </a:xfrm>
        </p:spPr>
        <p:txBody>
          <a:bodyPr anchor="b"/>
          <a:lstStyle>
            <a:lvl1pPr algn="l">
              <a:defRPr sz="4800"/>
            </a:lvl1pPr>
          </a:lstStyle>
          <a:p>
            <a:r>
              <a:rPr lang="en-US" dirty="0"/>
              <a:t>HERE IS THE MAIN TITLE</a:t>
            </a:r>
            <a:endParaRPr lang="en-GB" dirty="0"/>
          </a:p>
        </p:txBody>
      </p:sp>
      <p:sp>
        <p:nvSpPr>
          <p:cNvPr id="3" name="Subtitle 2">
            <a:extLst>
              <a:ext uri="{FF2B5EF4-FFF2-40B4-BE49-F238E27FC236}">
                <a16:creationId xmlns:a16="http://schemas.microsoft.com/office/drawing/2014/main" id="{C64935D9-ED78-4CDD-BA44-DB51FE9C22E4}"/>
              </a:ext>
            </a:extLst>
          </p:cNvPr>
          <p:cNvSpPr>
            <a:spLocks noGrp="1"/>
          </p:cNvSpPr>
          <p:nvPr>
            <p:ph type="subTitle" idx="1"/>
          </p:nvPr>
        </p:nvSpPr>
        <p:spPr>
          <a:xfrm>
            <a:off x="706581" y="2601119"/>
            <a:ext cx="8473045" cy="2481520"/>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a:extLst>
              <a:ext uri="{FF2B5EF4-FFF2-40B4-BE49-F238E27FC236}">
                <a16:creationId xmlns:a16="http://schemas.microsoft.com/office/drawing/2014/main" id="{37310BBD-AEFC-4104-A139-A21286FF97A9}"/>
              </a:ext>
            </a:extLst>
          </p:cNvPr>
          <p:cNvSpPr>
            <a:spLocks noGrp="1"/>
          </p:cNvSpPr>
          <p:nvPr>
            <p:ph type="dt" sz="half" idx="10"/>
          </p:nvPr>
        </p:nvSpPr>
        <p:spPr/>
        <p:txBody>
          <a:bodyPr/>
          <a:lstStyle/>
          <a:p>
            <a:fld id="{E7B736C5-0A92-4502-AA74-B995BDCF208A}" type="datetimeFigureOut">
              <a:rPr lang="en-GB" smtClean="0"/>
              <a:t>15/03/2021</a:t>
            </a:fld>
            <a:endParaRPr lang="en-GB"/>
          </a:p>
        </p:txBody>
      </p:sp>
      <p:sp>
        <p:nvSpPr>
          <p:cNvPr id="5" name="Footer Placeholder 4">
            <a:extLst>
              <a:ext uri="{FF2B5EF4-FFF2-40B4-BE49-F238E27FC236}">
                <a16:creationId xmlns:a16="http://schemas.microsoft.com/office/drawing/2014/main" id="{BF8AB2A1-A7A6-4581-BB46-7DE3C97F7DB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CE9B314-D687-47AA-957E-11B89CAB37B1}"/>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89896565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234" userDrawn="1">
          <p15:clr>
            <a:srgbClr val="FBAE40"/>
          </p15:clr>
        </p15:guide>
        <p15:guide id="3" pos="7106" userDrawn="1">
          <p15:clr>
            <a:srgbClr val="FBAE40"/>
          </p15:clr>
        </p15:guide>
        <p15:guide id="4" orient="horz" pos="187" userDrawn="1">
          <p15:clr>
            <a:srgbClr val="FBAE40"/>
          </p15:clr>
        </p15:guide>
        <p15:guide id="5" orient="horz" pos="4247" userDrawn="1">
          <p15:clr>
            <a:srgbClr val="FBAE40"/>
          </p15:clr>
        </p15:guide>
        <p15:guide id="6" pos="1005"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A3F3C-72B0-4542-8401-A719D3F3BF41}"/>
              </a:ext>
            </a:extLst>
          </p:cNvPr>
          <p:cNvSpPr>
            <a:spLocks noGrp="1"/>
          </p:cNvSpPr>
          <p:nvPr>
            <p:ph type="title" hasCustomPrompt="1"/>
          </p:nvPr>
        </p:nvSpPr>
        <p:spPr/>
        <p:txBody>
          <a:bodyPr/>
          <a:lstStyle>
            <a:lvl1pPr>
              <a:defRPr sz="3600"/>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59EA80C7-1B9A-4454-80C3-6D83A051FB14}"/>
              </a:ext>
            </a:extLst>
          </p:cNvPr>
          <p:cNvSpPr>
            <a:spLocks noGrp="1"/>
          </p:cNvSpPr>
          <p:nvPr>
            <p:ph type="body" orient="vert" idx="1"/>
          </p:nvPr>
        </p:nvSpPr>
        <p:spPr>
          <a:xfrm>
            <a:off x="1595437" y="1813750"/>
            <a:ext cx="9793287" cy="3963595"/>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E95A4362-C09C-4C17-B12F-EBEE6E91148B}"/>
              </a:ext>
            </a:extLst>
          </p:cNvPr>
          <p:cNvSpPr>
            <a:spLocks noGrp="1"/>
          </p:cNvSpPr>
          <p:nvPr>
            <p:ph type="dt" sz="half" idx="10"/>
          </p:nvPr>
        </p:nvSpPr>
        <p:spPr/>
        <p:txBody>
          <a:bodyPr/>
          <a:lstStyle/>
          <a:p>
            <a:fld id="{E7B736C5-0A92-4502-AA74-B995BDCF208A}" type="datetimeFigureOut">
              <a:rPr lang="en-GB" smtClean="0"/>
              <a:t>15/03/2021</a:t>
            </a:fld>
            <a:endParaRPr lang="en-GB"/>
          </a:p>
        </p:txBody>
      </p:sp>
      <p:sp>
        <p:nvSpPr>
          <p:cNvPr id="5" name="Footer Placeholder 4">
            <a:extLst>
              <a:ext uri="{FF2B5EF4-FFF2-40B4-BE49-F238E27FC236}">
                <a16:creationId xmlns:a16="http://schemas.microsoft.com/office/drawing/2014/main" id="{48EA6B0E-33BE-4305-B447-D03F4A203A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A487E8-9DC1-4516-A8D6-5F9948381829}"/>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6969839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CE2248D-9E44-4D54-AB28-48CE9512DF6F}"/>
              </a:ext>
            </a:extLst>
          </p:cNvPr>
          <p:cNvSpPr>
            <a:spLocks noGrp="1"/>
          </p:cNvSpPr>
          <p:nvPr>
            <p:ph type="title" orient="vert" hasCustomPrompt="1"/>
          </p:nvPr>
        </p:nvSpPr>
        <p:spPr>
          <a:xfrm>
            <a:off x="8724900" y="365125"/>
            <a:ext cx="2628900" cy="5430033"/>
          </a:xfrm>
        </p:spPr>
        <p:txBody>
          <a:bodyPr vert="eaVert"/>
          <a:lstStyle>
            <a:lvl1pPr>
              <a:defRPr sz="3600"/>
            </a:lvl1pPr>
          </a:lstStyle>
          <a:p>
            <a:r>
              <a:rPr lang="en-US" dirty="0"/>
              <a:t>CLICK TO EDIT MASTER TITLE STYLE</a:t>
            </a:r>
            <a:endParaRPr lang="en-GB" dirty="0"/>
          </a:p>
        </p:txBody>
      </p:sp>
      <p:sp>
        <p:nvSpPr>
          <p:cNvPr id="3" name="Vertical Text Placeholder 2">
            <a:extLst>
              <a:ext uri="{FF2B5EF4-FFF2-40B4-BE49-F238E27FC236}">
                <a16:creationId xmlns:a16="http://schemas.microsoft.com/office/drawing/2014/main" id="{3B64EB79-FC22-4D6A-B30B-8BBB87ADE3EC}"/>
              </a:ext>
            </a:extLst>
          </p:cNvPr>
          <p:cNvSpPr>
            <a:spLocks noGrp="1"/>
          </p:cNvSpPr>
          <p:nvPr>
            <p:ph type="body" orient="vert" idx="1"/>
          </p:nvPr>
        </p:nvSpPr>
        <p:spPr>
          <a:xfrm>
            <a:off x="838200" y="365125"/>
            <a:ext cx="7734300" cy="5430033"/>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B97EF15F-7695-422E-8136-2E3719E38EFF}"/>
              </a:ext>
            </a:extLst>
          </p:cNvPr>
          <p:cNvSpPr>
            <a:spLocks noGrp="1"/>
          </p:cNvSpPr>
          <p:nvPr>
            <p:ph type="dt" sz="half" idx="10"/>
          </p:nvPr>
        </p:nvSpPr>
        <p:spPr/>
        <p:txBody>
          <a:bodyPr/>
          <a:lstStyle/>
          <a:p>
            <a:fld id="{E7B736C5-0A92-4502-AA74-B995BDCF208A}" type="datetimeFigureOut">
              <a:rPr lang="en-GB" smtClean="0"/>
              <a:t>15/03/2021</a:t>
            </a:fld>
            <a:endParaRPr lang="en-GB"/>
          </a:p>
        </p:txBody>
      </p:sp>
      <p:sp>
        <p:nvSpPr>
          <p:cNvPr id="5" name="Footer Placeholder 4">
            <a:extLst>
              <a:ext uri="{FF2B5EF4-FFF2-40B4-BE49-F238E27FC236}">
                <a16:creationId xmlns:a16="http://schemas.microsoft.com/office/drawing/2014/main" id="{5F31E0BD-0534-4C88-A8C0-9D98EC96F05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0B5EB4F-35B8-436F-953B-1FE1CB1A3B5F}"/>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1203871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Content – 1 slide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normAutofit/>
          </a:bodyPr>
          <a:lstStyle>
            <a:lvl1pPr>
              <a:defRPr sz="4000">
                <a:solidFill>
                  <a:schemeClr val="tx2"/>
                </a:solidFill>
              </a:defRPr>
            </a:lvl1pPr>
          </a:lstStyle>
          <a:p>
            <a:r>
              <a:rPr lang="en-US" dirty="0"/>
              <a:t>Click to edit 1-line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7686030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agramm als Bild aus pdf">
    <p:spTree>
      <p:nvGrpSpPr>
        <p:cNvPr id="1" name=""/>
        <p:cNvGrpSpPr/>
        <p:nvPr/>
      </p:nvGrpSpPr>
      <p:grpSpPr>
        <a:xfrm>
          <a:off x="0" y="0"/>
          <a:ext cx="0" cy="0"/>
          <a:chOff x="0" y="0"/>
          <a:chExt cx="0" cy="0"/>
        </a:xfrm>
      </p:grpSpPr>
      <p:sp>
        <p:nvSpPr>
          <p:cNvPr id="2" name="Titel 1"/>
          <p:cNvSpPr>
            <a:spLocks noGrp="1"/>
          </p:cNvSpPr>
          <p:nvPr>
            <p:ph type="title"/>
          </p:nvPr>
        </p:nvSpPr>
        <p:spPr>
          <a:xfrm>
            <a:off x="44335" y="188640"/>
            <a:ext cx="12103331" cy="706090"/>
          </a:xfrm>
        </p:spPr>
        <p:txBody>
          <a:bodyPr/>
          <a:lstStyle>
            <a:lvl1pPr>
              <a:defRPr sz="2400" b="1"/>
            </a:lvl1pPr>
          </a:lstStyle>
          <a:p>
            <a:r>
              <a:rPr lang="de-DE"/>
              <a:t>Titelmasterformat durch Klicken bearbeiten</a:t>
            </a:r>
            <a:endParaRPr lang="de-DE" dirty="0"/>
          </a:p>
        </p:txBody>
      </p:sp>
      <p:sp>
        <p:nvSpPr>
          <p:cNvPr id="4" name="Textplatzhalter 4"/>
          <p:cNvSpPr>
            <a:spLocks noGrp="1"/>
          </p:cNvSpPr>
          <p:nvPr>
            <p:ph type="body" sz="quarter" idx="15"/>
          </p:nvPr>
        </p:nvSpPr>
        <p:spPr>
          <a:xfrm>
            <a:off x="143339" y="6453188"/>
            <a:ext cx="11905323" cy="360362"/>
          </a:xfrm>
        </p:spPr>
        <p:txBody>
          <a:bodyPr>
            <a:noAutofit/>
          </a:bodyPr>
          <a:lstStyle>
            <a:lvl1pPr marL="0" indent="0" algn="ctr">
              <a:buNone/>
              <a:defRPr sz="1600"/>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stStyle>
          <a:p>
            <a:pPr lvl="0"/>
            <a:r>
              <a:rPr lang="de-DE"/>
              <a:t>Textmasterformat bearbeiten</a:t>
            </a:r>
          </a:p>
        </p:txBody>
      </p:sp>
      <p:sp>
        <p:nvSpPr>
          <p:cNvPr id="9" name="Inhaltsplatzhalter 8"/>
          <p:cNvSpPr>
            <a:spLocks noGrp="1"/>
          </p:cNvSpPr>
          <p:nvPr>
            <p:ph sz="quarter" idx="17"/>
          </p:nvPr>
        </p:nvSpPr>
        <p:spPr>
          <a:xfrm>
            <a:off x="239184" y="1125538"/>
            <a:ext cx="11713467" cy="518378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280583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57E3E-461D-448D-BC3C-443911F7B654}"/>
              </a:ext>
            </a:extLst>
          </p:cNvPr>
          <p:cNvSpPr>
            <a:spLocks noGrp="1"/>
          </p:cNvSpPr>
          <p:nvPr>
            <p:ph type="title" hasCustomPrompt="1"/>
          </p:nvPr>
        </p:nvSpPr>
        <p:spPr>
          <a:xfrm>
            <a:off x="694708" y="483651"/>
            <a:ext cx="10652454" cy="1774104"/>
          </a:xfrm>
        </p:spPr>
        <p:txBody>
          <a:bodyPr/>
          <a:lstStyle>
            <a:lvl1pPr>
              <a:defRPr sz="36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CAD39C72-89A7-4E43-B23E-1E4F002FE5B3}"/>
              </a:ext>
            </a:extLst>
          </p:cNvPr>
          <p:cNvSpPr>
            <a:spLocks noGrp="1"/>
          </p:cNvSpPr>
          <p:nvPr>
            <p:ph idx="1"/>
          </p:nvPr>
        </p:nvSpPr>
        <p:spPr>
          <a:xfrm>
            <a:off x="688767" y="2612570"/>
            <a:ext cx="10617529" cy="3141025"/>
          </a:xfrm>
        </p:spPr>
        <p:txBody>
          <a:bodyPr/>
          <a:lstStyle>
            <a:lvl1pPr>
              <a:buClr>
                <a:schemeClr val="tx1"/>
              </a:buClr>
              <a:buFont typeface="Wingdings" panose="05000000000000000000" pitchFamily="2" charset="2"/>
              <a:buChar char="§"/>
              <a:defRPr sz="2400"/>
            </a:lvl1pPr>
            <a:lvl2pPr>
              <a:buClr>
                <a:schemeClr val="tx1"/>
              </a:buClr>
              <a:buFont typeface="Wingdings" panose="05000000000000000000" pitchFamily="2" charset="2"/>
              <a:buChar char="§"/>
              <a:defRPr sz="2000"/>
            </a:lvl2pPr>
            <a:lvl3pPr>
              <a:buClr>
                <a:schemeClr val="tx1"/>
              </a:buClr>
              <a:buFont typeface="Wingdings" panose="05000000000000000000" pitchFamily="2" charset="2"/>
              <a:buChar char="§"/>
              <a:defRPr sz="1800"/>
            </a:lvl3pPr>
            <a:lvl4pPr>
              <a:buClr>
                <a:schemeClr val="tx1"/>
              </a:buClr>
              <a:buFont typeface="Wingdings" panose="05000000000000000000" pitchFamily="2" charset="2"/>
              <a:buChar char="§"/>
              <a:defRPr sz="1600"/>
            </a:lvl4pPr>
            <a:lvl5pPr>
              <a:buClr>
                <a:schemeClr val="tx1"/>
              </a:buClr>
              <a:buFont typeface="Wingdings" panose="05000000000000000000" pitchFamily="2" charset="2"/>
              <a:buChar char="§"/>
              <a:defRPr sz="14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EE4DDDE-EFC3-46D0-8447-311BF249F18D}"/>
              </a:ext>
            </a:extLst>
          </p:cNvPr>
          <p:cNvSpPr>
            <a:spLocks noGrp="1"/>
          </p:cNvSpPr>
          <p:nvPr>
            <p:ph type="dt" sz="half" idx="10"/>
          </p:nvPr>
        </p:nvSpPr>
        <p:spPr/>
        <p:txBody>
          <a:bodyPr/>
          <a:lstStyle>
            <a:lvl1pPr>
              <a:defRPr>
                <a:solidFill>
                  <a:schemeClr val="tx1">
                    <a:lumMod val="20000"/>
                    <a:lumOff val="80000"/>
                  </a:schemeClr>
                </a:solidFill>
              </a:defRPr>
            </a:lvl1pPr>
          </a:lstStyle>
          <a:p>
            <a:fld id="{E7B736C5-0A92-4502-AA74-B995BDCF208A}" type="datetimeFigureOut">
              <a:rPr lang="en-GB" smtClean="0"/>
              <a:pPr/>
              <a:t>15/03/2021</a:t>
            </a:fld>
            <a:endParaRPr lang="en-GB" dirty="0"/>
          </a:p>
        </p:txBody>
      </p:sp>
      <p:sp>
        <p:nvSpPr>
          <p:cNvPr id="5" name="Footer Placeholder 4">
            <a:extLst>
              <a:ext uri="{FF2B5EF4-FFF2-40B4-BE49-F238E27FC236}">
                <a16:creationId xmlns:a16="http://schemas.microsoft.com/office/drawing/2014/main" id="{DE061B96-1EB1-4186-AC99-9CE56E80D81B}"/>
              </a:ext>
            </a:extLst>
          </p:cNvPr>
          <p:cNvSpPr>
            <a:spLocks noGrp="1"/>
          </p:cNvSpPr>
          <p:nvPr>
            <p:ph type="ftr" sz="quarter" idx="11"/>
          </p:nvPr>
        </p:nvSpPr>
        <p:spPr/>
        <p:txBody>
          <a:bodyPr/>
          <a:lstStyle>
            <a:lvl1pPr>
              <a:defRPr>
                <a:solidFill>
                  <a:schemeClr val="tx1">
                    <a:lumMod val="20000"/>
                    <a:lumOff val="80000"/>
                  </a:schemeClr>
                </a:solidFill>
              </a:defRPr>
            </a:lvl1pPr>
          </a:lstStyle>
          <a:p>
            <a:endParaRPr lang="en-GB" dirty="0">
              <a:solidFill>
                <a:schemeClr val="tx1">
                  <a:lumMod val="20000"/>
                  <a:lumOff val="80000"/>
                </a:schemeClr>
              </a:solidFill>
            </a:endParaRPr>
          </a:p>
        </p:txBody>
      </p:sp>
      <p:sp>
        <p:nvSpPr>
          <p:cNvPr id="6" name="Slide Number Placeholder 5">
            <a:extLst>
              <a:ext uri="{FF2B5EF4-FFF2-40B4-BE49-F238E27FC236}">
                <a16:creationId xmlns:a16="http://schemas.microsoft.com/office/drawing/2014/main" id="{5C9DBE08-DC3D-4503-9D13-C5B2020B13D9}"/>
              </a:ext>
            </a:extLst>
          </p:cNvPr>
          <p:cNvSpPr>
            <a:spLocks noGrp="1"/>
          </p:cNvSpPr>
          <p:nvPr>
            <p:ph type="sldNum" sz="quarter" idx="12"/>
          </p:nvPr>
        </p:nvSpPr>
        <p:spPr/>
        <p:txBody>
          <a:bodyPr/>
          <a:lstStyle>
            <a:lvl1pPr>
              <a:defRPr>
                <a:solidFill>
                  <a:schemeClr val="tx1">
                    <a:lumMod val="20000"/>
                    <a:lumOff val="80000"/>
                  </a:schemeClr>
                </a:solidFill>
              </a:defRPr>
            </a:lvl1pPr>
          </a:lstStyle>
          <a:p>
            <a:fld id="{24443D20-B41A-4E7F-B431-D4A85DE2CB5E}" type="slidenum">
              <a:rPr lang="en-GB" smtClean="0"/>
              <a:pPr/>
              <a:t>‹#›</a:t>
            </a:fld>
            <a:endParaRPr lang="en-GB" dirty="0">
              <a:solidFill>
                <a:schemeClr val="tx1">
                  <a:lumMod val="20000"/>
                  <a:lumOff val="80000"/>
                </a:schemeClr>
              </a:solidFill>
            </a:endParaRPr>
          </a:p>
        </p:txBody>
      </p:sp>
    </p:spTree>
    <p:extLst>
      <p:ext uri="{BB962C8B-B14F-4D97-AF65-F5344CB8AC3E}">
        <p14:creationId xmlns:p14="http://schemas.microsoft.com/office/powerpoint/2010/main" val="27597636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09D69-5867-4F94-B7CC-C5D5DE9EA867}"/>
              </a:ext>
            </a:extLst>
          </p:cNvPr>
          <p:cNvSpPr>
            <a:spLocks noGrp="1"/>
          </p:cNvSpPr>
          <p:nvPr>
            <p:ph type="title" hasCustomPrompt="1"/>
          </p:nvPr>
        </p:nvSpPr>
        <p:spPr>
          <a:xfrm>
            <a:off x="701213" y="1709738"/>
            <a:ext cx="10640007" cy="2852737"/>
          </a:xfrm>
        </p:spPr>
        <p:txBody>
          <a:bodyPr anchor="b"/>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D5423864-DFF3-4FD3-B035-8111D2A02C04}"/>
              </a:ext>
            </a:extLst>
          </p:cNvPr>
          <p:cNvSpPr>
            <a:spLocks noGrp="1"/>
          </p:cNvSpPr>
          <p:nvPr>
            <p:ph type="body" idx="1"/>
          </p:nvPr>
        </p:nvSpPr>
        <p:spPr>
          <a:xfrm>
            <a:off x="707152" y="4589463"/>
            <a:ext cx="10640007" cy="1045379"/>
          </a:xfrm>
        </p:spPr>
        <p:txBody>
          <a:bodyPr/>
          <a:lstStyle>
            <a:lvl1pPr marL="0" indent="0">
              <a:buNone/>
              <a:defRPr sz="20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1644B5D1-BA80-473B-99D2-40AC1A142664}"/>
              </a:ext>
            </a:extLst>
          </p:cNvPr>
          <p:cNvSpPr>
            <a:spLocks noGrp="1"/>
          </p:cNvSpPr>
          <p:nvPr>
            <p:ph type="dt" sz="half" idx="10"/>
          </p:nvPr>
        </p:nvSpPr>
        <p:spPr/>
        <p:txBody>
          <a:bodyPr/>
          <a:lstStyle/>
          <a:p>
            <a:fld id="{E7B736C5-0A92-4502-AA74-B995BDCF208A}" type="datetimeFigureOut">
              <a:rPr lang="en-GB" smtClean="0"/>
              <a:t>15/03/2021</a:t>
            </a:fld>
            <a:endParaRPr lang="en-GB"/>
          </a:p>
        </p:txBody>
      </p:sp>
      <p:sp>
        <p:nvSpPr>
          <p:cNvPr id="5" name="Footer Placeholder 4">
            <a:extLst>
              <a:ext uri="{FF2B5EF4-FFF2-40B4-BE49-F238E27FC236}">
                <a16:creationId xmlns:a16="http://schemas.microsoft.com/office/drawing/2014/main" id="{7748CC5B-AFC8-48CF-B0F4-FDB5D36F6A4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ECAC44-1422-465F-A1E2-44EEC09C3B5F}"/>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11510335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581708-F5FF-48FA-B940-8B639C81ADD5}"/>
              </a:ext>
            </a:extLst>
          </p:cNvPr>
          <p:cNvSpPr>
            <a:spLocks noGrp="1"/>
          </p:cNvSpPr>
          <p:nvPr>
            <p:ph type="title" hasCustomPrompt="1"/>
          </p:nvPr>
        </p:nvSpPr>
        <p:spPr>
          <a:xfrm>
            <a:off x="706579" y="365125"/>
            <a:ext cx="10682146" cy="1325563"/>
          </a:xfrm>
        </p:spPr>
        <p:txBody>
          <a:bodyPr/>
          <a:lstStyle>
            <a:lvl1pPr>
              <a:defRPr sz="36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6662EE47-83AE-48BB-9C5F-9BB0C40C9811}"/>
              </a:ext>
            </a:extLst>
          </p:cNvPr>
          <p:cNvSpPr>
            <a:spLocks noGrp="1"/>
          </p:cNvSpPr>
          <p:nvPr>
            <p:ph sz="half" idx="1"/>
          </p:nvPr>
        </p:nvSpPr>
        <p:spPr>
          <a:xfrm>
            <a:off x="694703" y="1825625"/>
            <a:ext cx="5146958" cy="3868593"/>
          </a:xfrm>
        </p:spPr>
        <p:txBody>
          <a:bodyPr/>
          <a:lstStyle>
            <a:lvl1pPr>
              <a:buClr>
                <a:schemeClr val="tx1"/>
              </a:buClr>
              <a:buFont typeface="Wingdings" panose="05000000000000000000" pitchFamily="2" charset="2"/>
              <a:buChar char="§"/>
              <a:defRPr/>
            </a:lvl1pPr>
            <a:lvl2pPr>
              <a:buClr>
                <a:schemeClr val="tx1"/>
              </a:buClr>
              <a:buFont typeface="Wingdings" panose="05000000000000000000" pitchFamily="2" charset="2"/>
              <a:buChar char="§"/>
              <a:defRPr/>
            </a:lvl2pPr>
            <a:lvl3pPr>
              <a:buClr>
                <a:schemeClr val="tx1"/>
              </a:buClr>
              <a:buFont typeface="Wingdings" panose="05000000000000000000" pitchFamily="2" charset="2"/>
              <a:buChar char="§"/>
              <a:defRPr/>
            </a:lvl3pPr>
            <a:lvl4pPr>
              <a:buClr>
                <a:schemeClr val="tx1"/>
              </a:buClr>
              <a:buFont typeface="Wingdings" panose="05000000000000000000" pitchFamily="2" charset="2"/>
              <a:buChar char="§"/>
              <a:defRPr/>
            </a:lvl4pPr>
            <a:lvl5pPr>
              <a:buClr>
                <a:schemeClr val="tx1"/>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a:extLst>
              <a:ext uri="{FF2B5EF4-FFF2-40B4-BE49-F238E27FC236}">
                <a16:creationId xmlns:a16="http://schemas.microsoft.com/office/drawing/2014/main" id="{13F0DFCC-45EB-4AA4-B615-6006019834E2}"/>
              </a:ext>
            </a:extLst>
          </p:cNvPr>
          <p:cNvSpPr>
            <a:spLocks noGrp="1"/>
          </p:cNvSpPr>
          <p:nvPr>
            <p:ph sz="half" idx="2"/>
          </p:nvPr>
        </p:nvSpPr>
        <p:spPr>
          <a:xfrm>
            <a:off x="6205993" y="1825625"/>
            <a:ext cx="5182732" cy="3868593"/>
          </a:xfrm>
        </p:spPr>
        <p:txBody>
          <a:bodyPr/>
          <a:lstStyle>
            <a:lvl1pPr>
              <a:buClr>
                <a:schemeClr val="tx1"/>
              </a:buClr>
              <a:buFont typeface="Wingdings" panose="05000000000000000000" pitchFamily="2" charset="2"/>
              <a:buChar char="§"/>
              <a:defRPr/>
            </a:lvl1pPr>
            <a:lvl2pPr>
              <a:buClr>
                <a:schemeClr val="tx1"/>
              </a:buClr>
              <a:buFont typeface="Wingdings" panose="05000000000000000000" pitchFamily="2" charset="2"/>
              <a:buChar char="§"/>
              <a:defRPr/>
            </a:lvl2pPr>
            <a:lvl3pPr>
              <a:buClr>
                <a:schemeClr val="tx1"/>
              </a:buClr>
              <a:buFont typeface="Wingdings" panose="05000000000000000000" pitchFamily="2" charset="2"/>
              <a:buChar char="§"/>
              <a:defRPr/>
            </a:lvl3pPr>
            <a:lvl4pPr>
              <a:buClr>
                <a:schemeClr val="tx1"/>
              </a:buClr>
              <a:buFont typeface="Wingdings" panose="05000000000000000000" pitchFamily="2" charset="2"/>
              <a:buChar char="§"/>
              <a:defRPr/>
            </a:lvl4pPr>
            <a:lvl5pPr>
              <a:buClr>
                <a:schemeClr val="tx1"/>
              </a:buClr>
              <a:buFont typeface="Wingdings" panose="05000000000000000000" pitchFamily="2" charset="2"/>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a:extLst>
              <a:ext uri="{FF2B5EF4-FFF2-40B4-BE49-F238E27FC236}">
                <a16:creationId xmlns:a16="http://schemas.microsoft.com/office/drawing/2014/main" id="{232E0965-C859-4EB6-89D3-7FD9C1057807}"/>
              </a:ext>
            </a:extLst>
          </p:cNvPr>
          <p:cNvSpPr>
            <a:spLocks noGrp="1"/>
          </p:cNvSpPr>
          <p:nvPr>
            <p:ph type="dt" sz="half" idx="10"/>
          </p:nvPr>
        </p:nvSpPr>
        <p:spPr/>
        <p:txBody>
          <a:bodyPr/>
          <a:lstStyle/>
          <a:p>
            <a:fld id="{E7B736C5-0A92-4502-AA74-B995BDCF208A}" type="datetimeFigureOut">
              <a:rPr lang="en-GB" smtClean="0"/>
              <a:t>15/03/2021</a:t>
            </a:fld>
            <a:endParaRPr lang="en-GB"/>
          </a:p>
        </p:txBody>
      </p:sp>
      <p:sp>
        <p:nvSpPr>
          <p:cNvPr id="6" name="Footer Placeholder 5">
            <a:extLst>
              <a:ext uri="{FF2B5EF4-FFF2-40B4-BE49-F238E27FC236}">
                <a16:creationId xmlns:a16="http://schemas.microsoft.com/office/drawing/2014/main" id="{30D12ECF-E291-41D6-AD1D-AAA71CA683E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EBCD248-3503-42B9-A86F-91923AF1607A}"/>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14809287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624EF-528E-46A0-BF0D-6CA6E99996D1}"/>
              </a:ext>
            </a:extLst>
          </p:cNvPr>
          <p:cNvSpPr>
            <a:spLocks noGrp="1"/>
          </p:cNvSpPr>
          <p:nvPr>
            <p:ph type="title" hasCustomPrompt="1"/>
          </p:nvPr>
        </p:nvSpPr>
        <p:spPr>
          <a:xfrm>
            <a:off x="703226" y="365125"/>
            <a:ext cx="10515600" cy="1325563"/>
          </a:xfrm>
        </p:spPr>
        <p:txBody>
          <a:bodyPr/>
          <a:lstStyle>
            <a:lvl1pPr>
              <a:defRPr sz="3600"/>
            </a:lvl1p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E204860-339B-4335-A0A5-39EC4A9C927C}"/>
              </a:ext>
            </a:extLst>
          </p:cNvPr>
          <p:cNvSpPr>
            <a:spLocks noGrp="1"/>
          </p:cNvSpPr>
          <p:nvPr>
            <p:ph type="body" idx="1" hasCustomPrompt="1"/>
          </p:nvPr>
        </p:nvSpPr>
        <p:spPr>
          <a:xfrm>
            <a:off x="703220" y="1690688"/>
            <a:ext cx="5115689" cy="791234"/>
          </a:xfrm>
        </p:spPr>
        <p:txBody>
          <a:bodyPr anchor="b">
            <a:normAutofit/>
          </a:bodyPr>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7346196D-4EAC-45DF-8CCF-F084BEE22347}"/>
              </a:ext>
            </a:extLst>
          </p:cNvPr>
          <p:cNvSpPr>
            <a:spLocks noGrp="1"/>
          </p:cNvSpPr>
          <p:nvPr>
            <p:ph sz="half" idx="2"/>
          </p:nvPr>
        </p:nvSpPr>
        <p:spPr>
          <a:xfrm>
            <a:off x="701629" y="2505075"/>
            <a:ext cx="5115689" cy="329008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a:extLst>
              <a:ext uri="{FF2B5EF4-FFF2-40B4-BE49-F238E27FC236}">
                <a16:creationId xmlns:a16="http://schemas.microsoft.com/office/drawing/2014/main" id="{1E1857B0-6DA1-4E2B-A5D7-75DC5DEFD046}"/>
              </a:ext>
            </a:extLst>
          </p:cNvPr>
          <p:cNvSpPr>
            <a:spLocks noGrp="1"/>
          </p:cNvSpPr>
          <p:nvPr>
            <p:ph type="body" sz="quarter" idx="3" hasCustomPrompt="1"/>
          </p:nvPr>
        </p:nvSpPr>
        <p:spPr>
          <a:xfrm>
            <a:off x="6234540" y="1687101"/>
            <a:ext cx="4984286" cy="733041"/>
          </a:xfrm>
        </p:spPr>
        <p:txBody>
          <a:bodyPr anchor="b"/>
          <a:lstStyle>
            <a:lvl1pPr marL="0" indent="0">
              <a:buNone/>
              <a:defRPr sz="22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608117D5-3F7B-4181-90B3-28944E4516DE}"/>
              </a:ext>
            </a:extLst>
          </p:cNvPr>
          <p:cNvSpPr>
            <a:spLocks noGrp="1"/>
          </p:cNvSpPr>
          <p:nvPr>
            <p:ph sz="quarter" idx="4"/>
          </p:nvPr>
        </p:nvSpPr>
        <p:spPr>
          <a:xfrm>
            <a:off x="6240480" y="2516951"/>
            <a:ext cx="4978282" cy="32782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93A035A0-9E61-4FBF-83CB-DE2F14351C9F}"/>
              </a:ext>
            </a:extLst>
          </p:cNvPr>
          <p:cNvSpPr>
            <a:spLocks noGrp="1"/>
          </p:cNvSpPr>
          <p:nvPr>
            <p:ph type="dt" sz="half" idx="10"/>
          </p:nvPr>
        </p:nvSpPr>
        <p:spPr/>
        <p:txBody>
          <a:bodyPr/>
          <a:lstStyle/>
          <a:p>
            <a:fld id="{E7B736C5-0A92-4502-AA74-B995BDCF208A}" type="datetimeFigureOut">
              <a:rPr lang="en-GB" smtClean="0"/>
              <a:t>15/03/2021</a:t>
            </a:fld>
            <a:endParaRPr lang="en-GB"/>
          </a:p>
        </p:txBody>
      </p:sp>
      <p:sp>
        <p:nvSpPr>
          <p:cNvPr id="8" name="Footer Placeholder 7">
            <a:extLst>
              <a:ext uri="{FF2B5EF4-FFF2-40B4-BE49-F238E27FC236}">
                <a16:creationId xmlns:a16="http://schemas.microsoft.com/office/drawing/2014/main" id="{A90C0A21-114E-469B-BAF9-B45ECAB82BC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52A90647-2E4D-4A1E-9B9F-292488369537}"/>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23840499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10E4A-D5DA-4C4B-B8BE-9DDA91B3529E}"/>
              </a:ext>
            </a:extLst>
          </p:cNvPr>
          <p:cNvSpPr>
            <a:spLocks noGrp="1"/>
          </p:cNvSpPr>
          <p:nvPr>
            <p:ph type="title" hasCustomPrompt="1"/>
          </p:nvPr>
        </p:nvSpPr>
        <p:spPr/>
        <p:txBody>
          <a:bodyPr/>
          <a:lstStyle>
            <a:lvl1pPr>
              <a:defRPr sz="3600"/>
            </a:lvl1pPr>
          </a:lstStyle>
          <a:p>
            <a:r>
              <a:rPr lang="en-US" dirty="0"/>
              <a:t>CLICK TO EDIT MASTER TITLE STYLE</a:t>
            </a:r>
            <a:endParaRPr lang="en-GB" dirty="0"/>
          </a:p>
        </p:txBody>
      </p:sp>
      <p:sp>
        <p:nvSpPr>
          <p:cNvPr id="3" name="Date Placeholder 2">
            <a:extLst>
              <a:ext uri="{FF2B5EF4-FFF2-40B4-BE49-F238E27FC236}">
                <a16:creationId xmlns:a16="http://schemas.microsoft.com/office/drawing/2014/main" id="{777FD586-4B54-4C10-89D5-E4D9BD6A0AD8}"/>
              </a:ext>
            </a:extLst>
          </p:cNvPr>
          <p:cNvSpPr>
            <a:spLocks noGrp="1"/>
          </p:cNvSpPr>
          <p:nvPr>
            <p:ph type="dt" sz="half" idx="10"/>
          </p:nvPr>
        </p:nvSpPr>
        <p:spPr/>
        <p:txBody>
          <a:bodyPr/>
          <a:lstStyle/>
          <a:p>
            <a:fld id="{E7B736C5-0A92-4502-AA74-B995BDCF208A}" type="datetimeFigureOut">
              <a:rPr lang="en-GB" smtClean="0"/>
              <a:t>15/03/2021</a:t>
            </a:fld>
            <a:endParaRPr lang="en-GB"/>
          </a:p>
        </p:txBody>
      </p:sp>
      <p:sp>
        <p:nvSpPr>
          <p:cNvPr id="4" name="Footer Placeholder 3">
            <a:extLst>
              <a:ext uri="{FF2B5EF4-FFF2-40B4-BE49-F238E27FC236}">
                <a16:creationId xmlns:a16="http://schemas.microsoft.com/office/drawing/2014/main" id="{701D6CCB-E602-48D4-AF04-1CBCA4035811}"/>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CE68710B-6D14-4617-AD4E-48509171E1DD}"/>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499354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6F89FF-03DB-4633-84D0-08FBDD5A2F9F}"/>
              </a:ext>
            </a:extLst>
          </p:cNvPr>
          <p:cNvSpPr>
            <a:spLocks noGrp="1"/>
          </p:cNvSpPr>
          <p:nvPr>
            <p:ph type="dt" sz="half" idx="10"/>
          </p:nvPr>
        </p:nvSpPr>
        <p:spPr/>
        <p:txBody>
          <a:bodyPr/>
          <a:lstStyle/>
          <a:p>
            <a:fld id="{E7B736C5-0A92-4502-AA74-B995BDCF208A}" type="datetimeFigureOut">
              <a:rPr lang="en-GB" smtClean="0"/>
              <a:t>15/03/2021</a:t>
            </a:fld>
            <a:endParaRPr lang="en-GB"/>
          </a:p>
        </p:txBody>
      </p:sp>
      <p:sp>
        <p:nvSpPr>
          <p:cNvPr id="3" name="Footer Placeholder 2">
            <a:extLst>
              <a:ext uri="{FF2B5EF4-FFF2-40B4-BE49-F238E27FC236}">
                <a16:creationId xmlns:a16="http://schemas.microsoft.com/office/drawing/2014/main" id="{A7FE62DE-D883-4164-86CD-4E3CEA5C668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A1CC548-CD17-49A7-913D-0D8C045CEDB5}"/>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17038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76D22-5159-49E3-BB7F-52F868160056}"/>
              </a:ext>
            </a:extLst>
          </p:cNvPr>
          <p:cNvSpPr>
            <a:spLocks noGrp="1"/>
          </p:cNvSpPr>
          <p:nvPr>
            <p:ph type="title" hasCustomPrompt="1"/>
          </p:nvPr>
        </p:nvSpPr>
        <p:spPr>
          <a:xfrm>
            <a:off x="709157" y="457200"/>
            <a:ext cx="4114800" cy="1600200"/>
          </a:xfrm>
        </p:spPr>
        <p:txBody>
          <a:bodyPr anchor="b"/>
          <a:lstStyle>
            <a:lvl1pPr>
              <a:defRPr sz="2800"/>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FA7C6D47-356F-44E5-8080-0113B776CD43}"/>
              </a:ext>
            </a:extLst>
          </p:cNvPr>
          <p:cNvSpPr>
            <a:spLocks noGrp="1"/>
          </p:cNvSpPr>
          <p:nvPr>
            <p:ph idx="1"/>
          </p:nvPr>
        </p:nvSpPr>
        <p:spPr>
          <a:xfrm>
            <a:off x="5183188" y="1276597"/>
            <a:ext cx="6172200" cy="4453247"/>
          </a:xfrm>
        </p:spPr>
        <p:txBody>
          <a:bodyPr/>
          <a:lstStyle>
            <a:lvl1pPr>
              <a:defRPr sz="2800"/>
            </a:lvl1pPr>
            <a:lvl2pPr>
              <a:defRPr sz="2400"/>
            </a:lvl2pPr>
            <a:lvl3pPr>
              <a:defRPr sz="2000"/>
            </a:lvl3pPr>
            <a:lvl4pPr>
              <a:defRPr sz="18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a:extLst>
              <a:ext uri="{FF2B5EF4-FFF2-40B4-BE49-F238E27FC236}">
                <a16:creationId xmlns:a16="http://schemas.microsoft.com/office/drawing/2014/main" id="{76ACAD40-8C40-4217-8ACC-A274E474F51C}"/>
              </a:ext>
            </a:extLst>
          </p:cNvPr>
          <p:cNvSpPr>
            <a:spLocks noGrp="1"/>
          </p:cNvSpPr>
          <p:nvPr>
            <p:ph type="body" sz="half" idx="2"/>
          </p:nvPr>
        </p:nvSpPr>
        <p:spPr>
          <a:xfrm>
            <a:off x="703223" y="2057400"/>
            <a:ext cx="4114800" cy="367244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0BA774C5-3E17-4B09-9890-8D828AF267DE}"/>
              </a:ext>
            </a:extLst>
          </p:cNvPr>
          <p:cNvSpPr>
            <a:spLocks noGrp="1"/>
          </p:cNvSpPr>
          <p:nvPr>
            <p:ph type="dt" sz="half" idx="10"/>
          </p:nvPr>
        </p:nvSpPr>
        <p:spPr/>
        <p:txBody>
          <a:bodyPr/>
          <a:lstStyle/>
          <a:p>
            <a:fld id="{E7B736C5-0A92-4502-AA74-B995BDCF208A}" type="datetimeFigureOut">
              <a:rPr lang="en-GB" smtClean="0"/>
              <a:t>15/03/2021</a:t>
            </a:fld>
            <a:endParaRPr lang="en-GB"/>
          </a:p>
        </p:txBody>
      </p:sp>
      <p:sp>
        <p:nvSpPr>
          <p:cNvPr id="6" name="Footer Placeholder 5">
            <a:extLst>
              <a:ext uri="{FF2B5EF4-FFF2-40B4-BE49-F238E27FC236}">
                <a16:creationId xmlns:a16="http://schemas.microsoft.com/office/drawing/2014/main" id="{02138872-F0D3-4D9B-A29D-2E63240AC6C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3D469C9-220D-4F45-B812-5201BDA43341}"/>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5190309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7A2670-8927-44BD-A2FE-2BA7E37A3333}"/>
              </a:ext>
            </a:extLst>
          </p:cNvPr>
          <p:cNvSpPr>
            <a:spLocks noGrp="1"/>
          </p:cNvSpPr>
          <p:nvPr>
            <p:ph type="title" hasCustomPrompt="1"/>
          </p:nvPr>
        </p:nvSpPr>
        <p:spPr>
          <a:xfrm>
            <a:off x="697282" y="457200"/>
            <a:ext cx="3932237" cy="1549262"/>
          </a:xfrm>
        </p:spPr>
        <p:txBody>
          <a:bodyPr anchor="b"/>
          <a:lstStyle>
            <a:lvl1pPr>
              <a:defRPr sz="2800"/>
            </a:lvl1pPr>
          </a:lstStyle>
          <a:p>
            <a:r>
              <a:rPr lang="en-US" dirty="0"/>
              <a:t>CLICK TO EDIT MASTER TITLE STYLE</a:t>
            </a:r>
            <a:endParaRPr lang="en-GB" dirty="0"/>
          </a:p>
        </p:txBody>
      </p:sp>
      <p:sp>
        <p:nvSpPr>
          <p:cNvPr id="3" name="Picture Placeholder 2">
            <a:extLst>
              <a:ext uri="{FF2B5EF4-FFF2-40B4-BE49-F238E27FC236}">
                <a16:creationId xmlns:a16="http://schemas.microsoft.com/office/drawing/2014/main" id="{DF2F50D4-D809-48FF-8949-7B800C3A4AE3}"/>
              </a:ext>
            </a:extLst>
          </p:cNvPr>
          <p:cNvSpPr>
            <a:spLocks noGrp="1"/>
          </p:cNvSpPr>
          <p:nvPr>
            <p:ph type="pic" idx="1"/>
          </p:nvPr>
        </p:nvSpPr>
        <p:spPr>
          <a:xfrm>
            <a:off x="5183188" y="987426"/>
            <a:ext cx="6172200" cy="476023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28753EC-9A03-46E4-8CB3-5AC09D9695E0}"/>
              </a:ext>
            </a:extLst>
          </p:cNvPr>
          <p:cNvSpPr>
            <a:spLocks noGrp="1"/>
          </p:cNvSpPr>
          <p:nvPr>
            <p:ph type="body" sz="half" idx="2"/>
          </p:nvPr>
        </p:nvSpPr>
        <p:spPr>
          <a:xfrm>
            <a:off x="697282" y="2057400"/>
            <a:ext cx="3932237" cy="369025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E853C9-3EFB-41BB-ABA2-1F7831FA8D11}"/>
              </a:ext>
            </a:extLst>
          </p:cNvPr>
          <p:cNvSpPr>
            <a:spLocks noGrp="1"/>
          </p:cNvSpPr>
          <p:nvPr>
            <p:ph type="dt" sz="half" idx="10"/>
          </p:nvPr>
        </p:nvSpPr>
        <p:spPr/>
        <p:txBody>
          <a:bodyPr/>
          <a:lstStyle/>
          <a:p>
            <a:fld id="{E7B736C5-0A92-4502-AA74-B995BDCF208A}" type="datetimeFigureOut">
              <a:rPr lang="en-GB" smtClean="0"/>
              <a:t>15/03/2021</a:t>
            </a:fld>
            <a:endParaRPr lang="en-GB"/>
          </a:p>
        </p:txBody>
      </p:sp>
      <p:sp>
        <p:nvSpPr>
          <p:cNvPr id="6" name="Footer Placeholder 5">
            <a:extLst>
              <a:ext uri="{FF2B5EF4-FFF2-40B4-BE49-F238E27FC236}">
                <a16:creationId xmlns:a16="http://schemas.microsoft.com/office/drawing/2014/main" id="{0647DE5F-360D-44E3-B2AD-9C0C9E22530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F575E9E-46EA-46B7-B5EC-1FAABD06E2AB}"/>
              </a:ext>
            </a:extLst>
          </p:cNvPr>
          <p:cNvSpPr>
            <a:spLocks noGrp="1"/>
          </p:cNvSpPr>
          <p:nvPr>
            <p:ph type="sldNum" sz="quarter" idx="12"/>
          </p:nvPr>
        </p:nvSpPr>
        <p:spPr/>
        <p:txBody>
          <a:bodyPr/>
          <a:lstStyle/>
          <a:p>
            <a:fld id="{24443D20-B41A-4E7F-B431-D4A85DE2CB5E}" type="slidenum">
              <a:rPr lang="en-GB" smtClean="0"/>
              <a:t>‹#›</a:t>
            </a:fld>
            <a:endParaRPr lang="en-GB"/>
          </a:p>
        </p:txBody>
      </p:sp>
    </p:spTree>
    <p:extLst>
      <p:ext uri="{BB962C8B-B14F-4D97-AF65-F5344CB8AC3E}">
        <p14:creationId xmlns:p14="http://schemas.microsoft.com/office/powerpoint/2010/main" val="3752375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96D8B279-006E-45AE-9DF4-35CD375C41F5}"/>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1488" y="0"/>
            <a:ext cx="12189023" cy="6858000"/>
          </a:xfrm>
          <a:prstGeom prst="rect">
            <a:avLst/>
          </a:prstGeom>
        </p:spPr>
      </p:pic>
      <p:pic>
        <p:nvPicPr>
          <p:cNvPr id="12" name="Picture 11">
            <a:extLst>
              <a:ext uri="{FF2B5EF4-FFF2-40B4-BE49-F238E27FC236}">
                <a16:creationId xmlns:a16="http://schemas.microsoft.com/office/drawing/2014/main" id="{676482FF-5E57-49AE-9949-EC9D18A552BF}"/>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377413" y="5803980"/>
            <a:ext cx="982312" cy="485699"/>
          </a:xfrm>
          <a:prstGeom prst="rect">
            <a:avLst/>
          </a:prstGeom>
        </p:spPr>
      </p:pic>
      <p:sp>
        <p:nvSpPr>
          <p:cNvPr id="2" name="Title Placeholder 1">
            <a:extLst>
              <a:ext uri="{FF2B5EF4-FFF2-40B4-BE49-F238E27FC236}">
                <a16:creationId xmlns:a16="http://schemas.microsoft.com/office/drawing/2014/main" id="{FDB02495-A369-4DE5-A8E8-FCE65F233CF8}"/>
              </a:ext>
            </a:extLst>
          </p:cNvPr>
          <p:cNvSpPr>
            <a:spLocks noGrp="1"/>
          </p:cNvSpPr>
          <p:nvPr>
            <p:ph type="title"/>
          </p:nvPr>
        </p:nvSpPr>
        <p:spPr>
          <a:xfrm>
            <a:off x="694705" y="365125"/>
            <a:ext cx="10635342"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EE4BE7ED-C0A1-4E9D-A00C-6999EAB33095}"/>
              </a:ext>
            </a:extLst>
          </p:cNvPr>
          <p:cNvSpPr>
            <a:spLocks noGrp="1"/>
          </p:cNvSpPr>
          <p:nvPr>
            <p:ph type="body" idx="1"/>
          </p:nvPr>
        </p:nvSpPr>
        <p:spPr>
          <a:xfrm>
            <a:off x="718458" y="1813750"/>
            <a:ext cx="10670268" cy="399023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28E994A6-E6C9-4077-8907-747E4514C333}"/>
              </a:ext>
            </a:extLst>
          </p:cNvPr>
          <p:cNvSpPr>
            <a:spLocks noGrp="1"/>
          </p:cNvSpPr>
          <p:nvPr>
            <p:ph type="dt" sz="half" idx="2"/>
          </p:nvPr>
        </p:nvSpPr>
        <p:spPr>
          <a:xfrm>
            <a:off x="838200" y="6463225"/>
            <a:ext cx="2743200" cy="365125"/>
          </a:xfrm>
          <a:prstGeom prst="rect">
            <a:avLst/>
          </a:prstGeom>
        </p:spPr>
        <p:txBody>
          <a:bodyPr vert="horz" lIns="91440" tIns="45720" rIns="91440" bIns="45720" rtlCol="0" anchor="ctr"/>
          <a:lstStyle>
            <a:lvl1pPr algn="l">
              <a:defRPr sz="1100">
                <a:solidFill>
                  <a:schemeClr val="tx1">
                    <a:lumMod val="20000"/>
                    <a:lumOff val="80000"/>
                  </a:schemeClr>
                </a:solidFill>
              </a:defRPr>
            </a:lvl1pPr>
          </a:lstStyle>
          <a:p>
            <a:fld id="{E7B736C5-0A92-4502-AA74-B995BDCF208A}" type="datetimeFigureOut">
              <a:rPr lang="en-GB" smtClean="0"/>
              <a:pPr/>
              <a:t>15/03/2021</a:t>
            </a:fld>
            <a:endParaRPr lang="en-GB" sz="1100" dirty="0"/>
          </a:p>
        </p:txBody>
      </p:sp>
      <p:sp>
        <p:nvSpPr>
          <p:cNvPr id="5" name="Footer Placeholder 4">
            <a:extLst>
              <a:ext uri="{FF2B5EF4-FFF2-40B4-BE49-F238E27FC236}">
                <a16:creationId xmlns:a16="http://schemas.microsoft.com/office/drawing/2014/main" id="{9A9EEE4E-F268-4348-9641-5AD819CF922F}"/>
              </a:ext>
            </a:extLst>
          </p:cNvPr>
          <p:cNvSpPr>
            <a:spLocks noGrp="1"/>
          </p:cNvSpPr>
          <p:nvPr>
            <p:ph type="ftr" sz="quarter" idx="3"/>
          </p:nvPr>
        </p:nvSpPr>
        <p:spPr>
          <a:xfrm>
            <a:off x="4038600" y="6457289"/>
            <a:ext cx="4114800" cy="365125"/>
          </a:xfrm>
          <a:prstGeom prst="rect">
            <a:avLst/>
          </a:prstGeom>
        </p:spPr>
        <p:txBody>
          <a:bodyPr vert="horz" lIns="91440" tIns="45720" rIns="91440" bIns="45720" rtlCol="0" anchor="ctr"/>
          <a:lstStyle>
            <a:lvl1pPr algn="ctr">
              <a:defRPr sz="1100">
                <a:solidFill>
                  <a:schemeClr val="tx1">
                    <a:lumMod val="20000"/>
                    <a:lumOff val="80000"/>
                  </a:schemeClr>
                </a:solidFill>
              </a:defRPr>
            </a:lvl1pPr>
          </a:lstStyle>
          <a:p>
            <a:endParaRPr lang="en-GB" sz="1100" dirty="0"/>
          </a:p>
        </p:txBody>
      </p:sp>
      <p:sp>
        <p:nvSpPr>
          <p:cNvPr id="6" name="Slide Number Placeholder 5">
            <a:extLst>
              <a:ext uri="{FF2B5EF4-FFF2-40B4-BE49-F238E27FC236}">
                <a16:creationId xmlns:a16="http://schemas.microsoft.com/office/drawing/2014/main" id="{19FF2274-0980-4F9F-8131-07FE6DF6C569}"/>
              </a:ext>
            </a:extLst>
          </p:cNvPr>
          <p:cNvSpPr>
            <a:spLocks noGrp="1"/>
          </p:cNvSpPr>
          <p:nvPr>
            <p:ph type="sldNum" sz="quarter" idx="4"/>
          </p:nvPr>
        </p:nvSpPr>
        <p:spPr>
          <a:xfrm>
            <a:off x="8610600" y="6457288"/>
            <a:ext cx="2743200" cy="365125"/>
          </a:xfrm>
          <a:prstGeom prst="rect">
            <a:avLst/>
          </a:prstGeom>
        </p:spPr>
        <p:txBody>
          <a:bodyPr vert="horz" lIns="91440" tIns="45720" rIns="91440" bIns="45720" rtlCol="0" anchor="ctr"/>
          <a:lstStyle>
            <a:lvl1pPr algn="r">
              <a:defRPr sz="1200">
                <a:solidFill>
                  <a:schemeClr val="tx1">
                    <a:lumMod val="20000"/>
                    <a:lumOff val="80000"/>
                  </a:schemeClr>
                </a:solidFill>
              </a:defRPr>
            </a:lvl1pPr>
          </a:lstStyle>
          <a:p>
            <a:fld id="{24443D20-B41A-4E7F-B431-D4A85DE2CB5E}" type="slidenum">
              <a:rPr lang="en-GB" smtClean="0"/>
              <a:pPr/>
              <a:t>‹#›</a:t>
            </a:fld>
            <a:endParaRPr lang="en-GB" dirty="0">
              <a:solidFill>
                <a:schemeClr val="tx1">
                  <a:lumMod val="20000"/>
                  <a:lumOff val="80000"/>
                </a:schemeClr>
              </a:solidFill>
            </a:endParaRPr>
          </a:p>
        </p:txBody>
      </p:sp>
    </p:spTree>
    <p:extLst>
      <p:ext uri="{BB962C8B-B14F-4D97-AF65-F5344CB8AC3E}">
        <p14:creationId xmlns:p14="http://schemas.microsoft.com/office/powerpoint/2010/main" val="38233643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201" userDrawn="1">
          <p15:clr>
            <a:srgbClr val="F26B43"/>
          </p15:clr>
        </p15:guide>
        <p15:guide id="2" pos="3817" userDrawn="1">
          <p15:clr>
            <a:srgbClr val="F26B43"/>
          </p15:clr>
        </p15:guide>
        <p15:guide id="3" orient="horz" pos="187" userDrawn="1">
          <p15:clr>
            <a:srgbClr val="F26B43"/>
          </p15:clr>
        </p15:guide>
        <p15:guide id="4" pos="234" userDrawn="1">
          <p15:clr>
            <a:srgbClr val="F26B43"/>
          </p15:clr>
        </p15:guide>
        <p15:guide id="5" pos="7174" userDrawn="1">
          <p15:clr>
            <a:srgbClr val="F26B43"/>
          </p15:clr>
        </p15:guide>
        <p15:guide id="6" pos="506" userDrawn="1">
          <p15:clr>
            <a:srgbClr val="F26B43"/>
          </p15:clr>
        </p15:guide>
        <p15:guide id="7" pos="1005"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hyperlink" Target="https://onlinelibrary.wiley.com/doi/full/10.1111/andr.12506"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hyperlink" Target="http://www.pctag.uk/testosterone-calculator/"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medicines.org.uk/emc/product/8919/smpc"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58.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86256" y="1039369"/>
            <a:ext cx="8382000" cy="1470025"/>
          </a:xfrm>
        </p:spPr>
        <p:txBody>
          <a:bodyPr>
            <a:normAutofit fontScale="90000"/>
          </a:bodyPr>
          <a:lstStyle/>
          <a:p>
            <a:r>
              <a:rPr lang="en-GB" altLang="en-US" dirty="0"/>
              <a:t>The Management of Testosterone Deficiency (TD) in General Practice</a:t>
            </a:r>
            <a:endParaRPr lang="en-GB" dirty="0"/>
          </a:p>
        </p:txBody>
      </p:sp>
      <p:sp>
        <p:nvSpPr>
          <p:cNvPr id="6" name="TextBox 5"/>
          <p:cNvSpPr txBox="1"/>
          <p:nvPr/>
        </p:nvSpPr>
        <p:spPr>
          <a:xfrm>
            <a:off x="150599" y="3080368"/>
            <a:ext cx="8081854" cy="369332"/>
          </a:xfrm>
          <a:prstGeom prst="rect">
            <a:avLst/>
          </a:prstGeom>
          <a:noFill/>
        </p:spPr>
        <p:txBody>
          <a:bodyPr wrap="square" rtlCol="0">
            <a:spAutoFit/>
          </a:bodyPr>
          <a:lstStyle/>
          <a:p>
            <a:pPr algn="ctr" defTabSz="457200">
              <a:defRPr/>
            </a:pPr>
            <a:r>
              <a:rPr lang="en-GB" b="1" dirty="0">
                <a:solidFill>
                  <a:srgbClr val="FF0000"/>
                </a:solidFill>
                <a:latin typeface="Calibri"/>
              </a:rPr>
              <a:t>PLEASE ADD NAME AND PLACE OF WORK OF THE HEALTHCARE PROFESSIONAL </a:t>
            </a:r>
          </a:p>
        </p:txBody>
      </p:sp>
    </p:spTree>
    <p:extLst>
      <p:ext uri="{BB962C8B-B14F-4D97-AF65-F5344CB8AC3E}">
        <p14:creationId xmlns:p14="http://schemas.microsoft.com/office/powerpoint/2010/main" val="1218879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87CD77FD-0155-4BCD-93B8-2F810E0957EC}"/>
              </a:ext>
            </a:extLst>
          </p:cNvPr>
          <p:cNvPicPr>
            <a:picLocks noGrp="1" noChangeAspect="1"/>
          </p:cNvPicPr>
          <p:nvPr>
            <p:ph idx="1"/>
          </p:nvPr>
        </p:nvPicPr>
        <p:blipFill>
          <a:blip r:embed="rId3"/>
          <a:stretch>
            <a:fillRect/>
          </a:stretch>
        </p:blipFill>
        <p:spPr>
          <a:xfrm>
            <a:off x="2666749" y="1190552"/>
            <a:ext cx="6379966" cy="4476896"/>
          </a:xfrm>
          <a:prstGeom prst="rect">
            <a:avLst/>
          </a:prstGeom>
        </p:spPr>
      </p:pic>
      <p:sp>
        <p:nvSpPr>
          <p:cNvPr id="7" name="Title 1">
            <a:extLst>
              <a:ext uri="{FF2B5EF4-FFF2-40B4-BE49-F238E27FC236}">
                <a16:creationId xmlns:a16="http://schemas.microsoft.com/office/drawing/2014/main" id="{0277CEA1-BF96-4C85-AC24-77524D1AAE9A}"/>
              </a:ext>
            </a:extLst>
          </p:cNvPr>
          <p:cNvSpPr txBox="1">
            <a:spLocks/>
          </p:cNvSpPr>
          <p:nvPr/>
        </p:nvSpPr>
        <p:spPr>
          <a:xfrm>
            <a:off x="246888" y="304799"/>
            <a:ext cx="11219688" cy="746761"/>
          </a:xfrm>
          <a:prstGeom prst="rect">
            <a:avLst/>
          </a:prstGeom>
        </p:spPr>
        <p:txBody>
          <a:bodyPr vert="horz" lIns="91440" tIns="45720" rIns="91440" bIns="45720" rtlCol="0" anchor="ctr">
            <a:normAutofit fontScale="97500"/>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r>
              <a:rPr lang="en-US" sz="4000" b="0" dirty="0">
                <a:solidFill>
                  <a:srgbClr val="000000"/>
                </a:solidFill>
                <a:latin typeface="+mj-lt"/>
              </a:rPr>
              <a:t>Testosterone Physiology - Conversion</a:t>
            </a:r>
          </a:p>
        </p:txBody>
      </p:sp>
      <p:sp>
        <p:nvSpPr>
          <p:cNvPr id="8" name="Rectangle 7">
            <a:extLst>
              <a:ext uri="{FF2B5EF4-FFF2-40B4-BE49-F238E27FC236}">
                <a16:creationId xmlns:a16="http://schemas.microsoft.com/office/drawing/2014/main" id="{B24E7F48-7CF8-4796-84B5-3F14DDC67930}"/>
              </a:ext>
            </a:extLst>
          </p:cNvPr>
          <p:cNvSpPr/>
          <p:nvPr/>
        </p:nvSpPr>
        <p:spPr>
          <a:xfrm>
            <a:off x="1723696" y="5841093"/>
            <a:ext cx="8744607" cy="523220"/>
          </a:xfrm>
          <a:prstGeom prst="rect">
            <a:avLst/>
          </a:prstGeom>
        </p:spPr>
        <p:txBody>
          <a:bodyPr wrap="square">
            <a:spAutoFit/>
          </a:bodyPr>
          <a:lstStyle/>
          <a:p>
            <a:pPr algn="ctr"/>
            <a:r>
              <a:rPr lang="en-GB" altLang="en-US" sz="1400" dirty="0">
                <a:solidFill>
                  <a:schemeClr val="accent5"/>
                </a:solidFill>
              </a:rPr>
              <a:t>Figure adapted from Molina PE. Male Reproductive System. In: Raff H, </a:t>
            </a:r>
            <a:r>
              <a:rPr lang="en-GB" altLang="en-US" sz="1400" dirty="0" err="1">
                <a:solidFill>
                  <a:schemeClr val="accent5"/>
                </a:solidFill>
              </a:rPr>
              <a:t>Levitzky</a:t>
            </a:r>
            <a:r>
              <a:rPr lang="en-GB" altLang="en-US" sz="1400" dirty="0">
                <a:solidFill>
                  <a:schemeClr val="accent5"/>
                </a:solidFill>
              </a:rPr>
              <a:t> M, eds. </a:t>
            </a:r>
            <a:r>
              <a:rPr lang="en-GB" altLang="en-US" sz="1400" i="1" dirty="0">
                <a:solidFill>
                  <a:schemeClr val="accent5"/>
                </a:solidFill>
              </a:rPr>
              <a:t>Medical Physiology: A Systems Approach</a:t>
            </a:r>
            <a:r>
              <a:rPr lang="en-GB" altLang="en-US" sz="1400" dirty="0">
                <a:solidFill>
                  <a:schemeClr val="accent5"/>
                </a:solidFill>
              </a:rPr>
              <a:t>: The McGraw-Hill Companies; 2011: 683-694.</a:t>
            </a:r>
            <a:endParaRPr lang="en-NZ" altLang="en-US" sz="1400" dirty="0">
              <a:solidFill>
                <a:schemeClr val="accent5"/>
              </a:solidFill>
            </a:endParaRPr>
          </a:p>
        </p:txBody>
      </p:sp>
    </p:spTree>
    <p:extLst>
      <p:ext uri="{BB962C8B-B14F-4D97-AF65-F5344CB8AC3E}">
        <p14:creationId xmlns:p14="http://schemas.microsoft.com/office/powerpoint/2010/main" val="27667628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14984" y="153446"/>
            <a:ext cx="9598752" cy="675895"/>
          </a:xfrm>
        </p:spPr>
        <p:txBody>
          <a:bodyPr>
            <a:normAutofit fontScale="90000"/>
          </a:bodyPr>
          <a:lstStyle/>
          <a:p>
            <a:pPr algn="ctr"/>
            <a:r>
              <a:rPr lang="en-US" dirty="0">
                <a:solidFill>
                  <a:srgbClr val="000000"/>
                </a:solidFill>
              </a:rPr>
              <a:t>What is Testosterone Deficiency (TD)?</a:t>
            </a:r>
          </a:p>
        </p:txBody>
      </p:sp>
      <p:sp>
        <p:nvSpPr>
          <p:cNvPr id="3" name="Content Placeholder 2"/>
          <p:cNvSpPr>
            <a:spLocks noGrp="1"/>
          </p:cNvSpPr>
          <p:nvPr>
            <p:ph idx="1"/>
          </p:nvPr>
        </p:nvSpPr>
        <p:spPr>
          <a:xfrm>
            <a:off x="1014984" y="1252090"/>
            <a:ext cx="9765792" cy="4078862"/>
          </a:xfrm>
        </p:spPr>
        <p:txBody>
          <a:bodyPr>
            <a:normAutofit fontScale="40000" lnSpcReduction="20000"/>
          </a:bodyPr>
          <a:lstStyle/>
          <a:p>
            <a:pPr marL="0" indent="0" algn="ctr">
              <a:buNone/>
            </a:pPr>
            <a:endParaRPr lang="en-US" sz="3600" i="1" dirty="0">
              <a:solidFill>
                <a:srgbClr val="000000"/>
              </a:solidFill>
            </a:endParaRPr>
          </a:p>
          <a:p>
            <a:pPr>
              <a:buClrTx/>
            </a:pPr>
            <a:r>
              <a:rPr lang="en-US" sz="5000" dirty="0">
                <a:solidFill>
                  <a:srgbClr val="000000"/>
                </a:solidFill>
              </a:rPr>
              <a:t>Testosterone deficiency is a well-established and significant medical condition</a:t>
            </a:r>
          </a:p>
          <a:p>
            <a:pPr marL="0" indent="0">
              <a:buClrTx/>
              <a:buNone/>
            </a:pPr>
            <a:endParaRPr lang="en-US" sz="5000" dirty="0">
              <a:solidFill>
                <a:srgbClr val="000000"/>
              </a:solidFill>
            </a:endParaRPr>
          </a:p>
          <a:p>
            <a:pPr>
              <a:buClrTx/>
            </a:pPr>
            <a:r>
              <a:rPr lang="en-US" sz="5000" dirty="0">
                <a:solidFill>
                  <a:srgbClr val="000000"/>
                </a:solidFill>
              </a:rPr>
              <a:t>It is defined as a clinical and biochemical syndrome associated with advancing age and comorbidities</a:t>
            </a:r>
          </a:p>
          <a:p>
            <a:pPr marL="0" indent="0">
              <a:buClrTx/>
              <a:buNone/>
            </a:pPr>
            <a:endParaRPr lang="en-US" sz="5000" dirty="0">
              <a:solidFill>
                <a:srgbClr val="000000"/>
              </a:solidFill>
            </a:endParaRPr>
          </a:p>
          <a:p>
            <a:pPr>
              <a:buClrTx/>
            </a:pPr>
            <a:r>
              <a:rPr lang="en-US" sz="5000" dirty="0">
                <a:solidFill>
                  <a:srgbClr val="000000"/>
                </a:solidFill>
              </a:rPr>
              <a:t>It is </a:t>
            </a:r>
            <a:r>
              <a:rPr lang="en-US" sz="5000" dirty="0" err="1">
                <a:solidFill>
                  <a:srgbClr val="000000"/>
                </a:solidFill>
              </a:rPr>
              <a:t>characterised</a:t>
            </a:r>
            <a:r>
              <a:rPr lang="en-US" sz="5000" dirty="0">
                <a:solidFill>
                  <a:srgbClr val="000000"/>
                </a:solidFill>
              </a:rPr>
              <a:t> by a deficiency in serum androgen levels and relevant signs and symptoms</a:t>
            </a:r>
          </a:p>
          <a:p>
            <a:pPr marL="0" indent="0">
              <a:buClrTx/>
              <a:buNone/>
            </a:pPr>
            <a:endParaRPr lang="en-US" sz="5000" dirty="0">
              <a:solidFill>
                <a:srgbClr val="000000"/>
              </a:solidFill>
            </a:endParaRPr>
          </a:p>
          <a:p>
            <a:pPr>
              <a:buClrTx/>
            </a:pPr>
            <a:r>
              <a:rPr lang="en-US" sz="5000" dirty="0">
                <a:solidFill>
                  <a:srgbClr val="000000"/>
                </a:solidFill>
              </a:rPr>
              <a:t>Testosterone deficiency can adversely affect multiple organ systems and result in significant decreases in quality of life, including changes in sexual function</a:t>
            </a:r>
          </a:p>
          <a:p>
            <a:pPr marL="0" indent="0" algn="ctr">
              <a:buNone/>
            </a:pPr>
            <a:br>
              <a:rPr lang="en-US" i="1" dirty="0">
                <a:solidFill>
                  <a:srgbClr val="000000"/>
                </a:solidFill>
              </a:rPr>
            </a:br>
            <a:endParaRPr lang="en-US" i="1" dirty="0">
              <a:solidFill>
                <a:srgbClr val="000000"/>
              </a:solidFill>
            </a:endParaRPr>
          </a:p>
        </p:txBody>
      </p:sp>
      <p:sp>
        <p:nvSpPr>
          <p:cNvPr id="10" name="Rectangle 9">
            <a:extLst>
              <a:ext uri="{FF2B5EF4-FFF2-40B4-BE49-F238E27FC236}">
                <a16:creationId xmlns:a16="http://schemas.microsoft.com/office/drawing/2014/main" id="{8D8EFCB0-B4BB-466D-B3F5-4440EB97543A}"/>
              </a:ext>
            </a:extLst>
          </p:cNvPr>
          <p:cNvSpPr/>
          <p:nvPr/>
        </p:nvSpPr>
        <p:spPr>
          <a:xfrm>
            <a:off x="1600096" y="5850846"/>
            <a:ext cx="9013640" cy="223138"/>
          </a:xfrm>
          <a:prstGeom prst="rect">
            <a:avLst/>
          </a:prstGeom>
        </p:spPr>
        <p:txBody>
          <a:bodyPr wrap="square">
            <a:spAutoFit/>
          </a:bodyPr>
          <a:lstStyle/>
          <a:p>
            <a:pPr algn="ctr"/>
            <a:r>
              <a:rPr lang="en-US" sz="850" b="1" dirty="0">
                <a:solidFill>
                  <a:srgbClr val="000000"/>
                </a:solidFill>
                <a:latin typeface="Arial"/>
              </a:rPr>
              <a:t>1. Hackett G,  et al. British Society for Sexual Medicine Guidelines on Adult Testosterone Deficiency, With Statements for UK Practice. J Sex Med 2017;14:1504-1523</a:t>
            </a:r>
            <a:r>
              <a:rPr lang="en-US" sz="800" b="1" dirty="0">
                <a:solidFill>
                  <a:srgbClr val="000000"/>
                </a:solidFill>
                <a:latin typeface="Arial"/>
              </a:rPr>
              <a:t>. </a:t>
            </a:r>
          </a:p>
        </p:txBody>
      </p:sp>
    </p:spTree>
    <p:extLst>
      <p:ext uri="{BB962C8B-B14F-4D97-AF65-F5344CB8AC3E}">
        <p14:creationId xmlns:p14="http://schemas.microsoft.com/office/powerpoint/2010/main" val="1109068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7280" y="208789"/>
            <a:ext cx="9642915" cy="675484"/>
          </a:xfrm>
        </p:spPr>
        <p:txBody>
          <a:bodyPr>
            <a:normAutofit fontScale="90000"/>
          </a:bodyPr>
          <a:lstStyle/>
          <a:p>
            <a:r>
              <a:rPr lang="en-US" dirty="0">
                <a:solidFill>
                  <a:srgbClr val="000000"/>
                </a:solidFill>
              </a:rPr>
              <a:t>Symptoms of Testosterone Deficiency </a:t>
            </a:r>
            <a:r>
              <a:rPr lang="en-GB" sz="3100" baseline="30000" dirty="0">
                <a:solidFill>
                  <a:srgbClr val="000000"/>
                </a:solidFill>
              </a:rPr>
              <a:t>1-5</a:t>
            </a:r>
            <a:endParaRPr lang="en-GB" dirty="0">
              <a:solidFill>
                <a:srgbClr val="000000"/>
              </a:solidFill>
            </a:endParaRPr>
          </a:p>
        </p:txBody>
      </p:sp>
      <p:pic>
        <p:nvPicPr>
          <p:cNvPr id="6" name="Picture 5" descr="dxfdddfdArtboard 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2592" y="1235108"/>
            <a:ext cx="2284321" cy="3858099"/>
          </a:xfrm>
          <a:prstGeom prst="rect">
            <a:avLst/>
          </a:prstGeom>
        </p:spPr>
      </p:pic>
      <p:sp>
        <p:nvSpPr>
          <p:cNvPr id="13" name="TextBox 12"/>
          <p:cNvSpPr txBox="1"/>
          <p:nvPr/>
        </p:nvSpPr>
        <p:spPr>
          <a:xfrm>
            <a:off x="6995160" y="2189586"/>
            <a:ext cx="2128244" cy="2354491"/>
          </a:xfrm>
          <a:prstGeom prst="rect">
            <a:avLst/>
          </a:prstGeom>
          <a:noFill/>
          <a:ln w="12700">
            <a:solidFill>
              <a:srgbClr val="00A8E1"/>
            </a:solidFill>
          </a:ln>
        </p:spPr>
        <p:txBody>
          <a:bodyPr wrap="square" numCol="1" rtlCol="0">
            <a:spAutoFit/>
          </a:bodyPr>
          <a:lstStyle>
            <a:defPPr>
              <a:defRPr lang="en-US"/>
            </a:defPPr>
            <a:lvl1pPr marL="285750" lvl="0" indent="-285750">
              <a:buFont typeface="Arial" panose="020B0604020202020204" pitchFamily="34" charset="0"/>
              <a:buChar char="•"/>
              <a:defRPr sz="700"/>
            </a:lvl1pPr>
          </a:lstStyle>
          <a:p>
            <a:pPr marL="180975" indent="-180975">
              <a:tabLst>
                <a:tab pos="180975" algn="l"/>
              </a:tabLst>
            </a:pPr>
            <a:r>
              <a:rPr lang="en-GB" sz="1050" dirty="0">
                <a:solidFill>
                  <a:srgbClr val="000000"/>
                </a:solidFill>
              </a:rPr>
              <a:t>Delayed puberty</a:t>
            </a:r>
          </a:p>
          <a:p>
            <a:pPr marL="180975" indent="-180975">
              <a:tabLst>
                <a:tab pos="180975" algn="l"/>
              </a:tabLst>
            </a:pPr>
            <a:r>
              <a:rPr lang="en-GB" sz="1050" dirty="0">
                <a:solidFill>
                  <a:srgbClr val="000000"/>
                </a:solidFill>
              </a:rPr>
              <a:t>Small testes</a:t>
            </a:r>
          </a:p>
          <a:p>
            <a:pPr marL="180975" indent="-180975">
              <a:tabLst>
                <a:tab pos="180975" algn="l"/>
              </a:tabLst>
            </a:pPr>
            <a:r>
              <a:rPr lang="en-GB" sz="1050" dirty="0">
                <a:solidFill>
                  <a:srgbClr val="000000"/>
                </a:solidFill>
              </a:rPr>
              <a:t>Infertility</a:t>
            </a:r>
          </a:p>
          <a:p>
            <a:pPr marL="180975" indent="-180975">
              <a:tabLst>
                <a:tab pos="180975" algn="l"/>
              </a:tabLst>
            </a:pPr>
            <a:r>
              <a:rPr lang="en-GB" sz="1050" dirty="0">
                <a:solidFill>
                  <a:srgbClr val="000000"/>
                </a:solidFill>
              </a:rPr>
              <a:t>Decreased sexual desire and activity</a:t>
            </a:r>
          </a:p>
          <a:p>
            <a:pPr marL="180975" indent="-180975">
              <a:tabLst>
                <a:tab pos="180975" algn="l"/>
              </a:tabLst>
            </a:pPr>
            <a:r>
              <a:rPr lang="en-GB" sz="1050" dirty="0">
                <a:solidFill>
                  <a:srgbClr val="000000"/>
                </a:solidFill>
              </a:rPr>
              <a:t>Decreased frequency of sexual thoughts</a:t>
            </a:r>
          </a:p>
          <a:p>
            <a:pPr marL="180975" indent="-180975">
              <a:tabLst>
                <a:tab pos="180975" algn="l"/>
              </a:tabLst>
            </a:pPr>
            <a:r>
              <a:rPr lang="en-GB" sz="1050" dirty="0">
                <a:solidFill>
                  <a:srgbClr val="000000"/>
                </a:solidFill>
              </a:rPr>
              <a:t>Erectile dysfunction</a:t>
            </a:r>
          </a:p>
          <a:p>
            <a:pPr marL="180975" indent="-180975">
              <a:tabLst>
                <a:tab pos="180975" algn="l"/>
              </a:tabLst>
            </a:pPr>
            <a:r>
              <a:rPr lang="en-GB" sz="1050" dirty="0">
                <a:solidFill>
                  <a:srgbClr val="000000"/>
                </a:solidFill>
              </a:rPr>
              <a:t>Delayed ejaculation</a:t>
            </a:r>
          </a:p>
          <a:p>
            <a:pPr marL="180975" indent="-180975">
              <a:tabLst>
                <a:tab pos="180975" algn="l"/>
              </a:tabLst>
            </a:pPr>
            <a:r>
              <a:rPr lang="en-GB" sz="1050" dirty="0">
                <a:solidFill>
                  <a:srgbClr val="000000"/>
                </a:solidFill>
              </a:rPr>
              <a:t>Decreased volume of ejaculate</a:t>
            </a:r>
          </a:p>
          <a:p>
            <a:pPr marL="180975" indent="-180975">
              <a:tabLst>
                <a:tab pos="180975" algn="l"/>
              </a:tabLst>
            </a:pPr>
            <a:r>
              <a:rPr lang="en-GB" sz="1050" dirty="0">
                <a:solidFill>
                  <a:srgbClr val="000000"/>
                </a:solidFill>
              </a:rPr>
              <a:t>Decreased or absent morning/night-time erections</a:t>
            </a:r>
          </a:p>
        </p:txBody>
      </p:sp>
      <p:sp>
        <p:nvSpPr>
          <p:cNvPr id="14" name="Rectangle 13"/>
          <p:cNvSpPr/>
          <p:nvPr/>
        </p:nvSpPr>
        <p:spPr>
          <a:xfrm>
            <a:off x="183536" y="1842381"/>
            <a:ext cx="2114462" cy="356971"/>
          </a:xfrm>
          <a:prstGeom prst="rect">
            <a:avLst/>
          </a:prstGeom>
          <a:solidFill>
            <a:srgbClr val="00A8E1"/>
          </a:solidFill>
          <a:ln w="1270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a:t>Psychological</a:t>
            </a:r>
          </a:p>
        </p:txBody>
      </p:sp>
      <p:sp>
        <p:nvSpPr>
          <p:cNvPr id="15" name="Rectangle 14"/>
          <p:cNvSpPr/>
          <p:nvPr/>
        </p:nvSpPr>
        <p:spPr>
          <a:xfrm>
            <a:off x="2447186" y="1842852"/>
            <a:ext cx="2114462" cy="356971"/>
          </a:xfrm>
          <a:prstGeom prst="rect">
            <a:avLst/>
          </a:prstGeom>
          <a:solidFill>
            <a:srgbClr val="00A8E1"/>
          </a:solidFill>
          <a:ln w="1270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200" b="1" dirty="0"/>
              <a:t>Cardiometabolic</a:t>
            </a:r>
          </a:p>
        </p:txBody>
      </p:sp>
      <p:sp>
        <p:nvSpPr>
          <p:cNvPr id="16" name="Rectangle 15"/>
          <p:cNvSpPr/>
          <p:nvPr/>
        </p:nvSpPr>
        <p:spPr>
          <a:xfrm>
            <a:off x="4717727" y="1842381"/>
            <a:ext cx="2128245" cy="356971"/>
          </a:xfrm>
          <a:prstGeom prst="rect">
            <a:avLst/>
          </a:prstGeom>
          <a:solidFill>
            <a:srgbClr val="00A8E1"/>
          </a:solidFill>
          <a:ln w="1270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200" b="1" dirty="0"/>
              <a:t>Physical</a:t>
            </a:r>
          </a:p>
        </p:txBody>
      </p:sp>
      <p:sp>
        <p:nvSpPr>
          <p:cNvPr id="17" name="Rectangle 16"/>
          <p:cNvSpPr/>
          <p:nvPr/>
        </p:nvSpPr>
        <p:spPr>
          <a:xfrm>
            <a:off x="6995160" y="1842381"/>
            <a:ext cx="2128244" cy="356971"/>
          </a:xfrm>
          <a:prstGeom prst="rect">
            <a:avLst/>
          </a:prstGeom>
          <a:solidFill>
            <a:srgbClr val="00A8E1"/>
          </a:solidFill>
          <a:ln w="12700">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dirty="0"/>
              <a:t>Sexual</a:t>
            </a:r>
          </a:p>
        </p:txBody>
      </p:sp>
      <p:sp>
        <p:nvSpPr>
          <p:cNvPr id="18" name="TextBox 17"/>
          <p:cNvSpPr txBox="1"/>
          <p:nvPr/>
        </p:nvSpPr>
        <p:spPr>
          <a:xfrm>
            <a:off x="4717727" y="2189586"/>
            <a:ext cx="2128245" cy="1708160"/>
          </a:xfrm>
          <a:prstGeom prst="rect">
            <a:avLst/>
          </a:prstGeom>
          <a:noFill/>
          <a:ln w="12700">
            <a:solidFill>
              <a:srgbClr val="00A8E1"/>
            </a:solidFill>
          </a:ln>
        </p:spPr>
        <p:txBody>
          <a:bodyPr wrap="square" numCol="1" rtlCol="0">
            <a:spAutoFit/>
          </a:bodyPr>
          <a:lstStyle>
            <a:defPPr>
              <a:defRPr lang="en-US"/>
            </a:defPPr>
            <a:lvl1pPr marL="285750" lvl="0" indent="-285750">
              <a:buFont typeface="Arial" panose="020B0604020202020204" pitchFamily="34" charset="0"/>
              <a:buChar char="•"/>
              <a:defRPr sz="700"/>
            </a:lvl1pPr>
          </a:lstStyle>
          <a:p>
            <a:pPr marL="180975" indent="-180975">
              <a:tabLst>
                <a:tab pos="180975" algn="l"/>
              </a:tabLst>
            </a:pPr>
            <a:r>
              <a:rPr lang="en-GB" sz="1050" dirty="0">
                <a:solidFill>
                  <a:srgbClr val="000000"/>
                </a:solidFill>
              </a:rPr>
              <a:t>Decreased body hair</a:t>
            </a:r>
          </a:p>
          <a:p>
            <a:pPr marL="180975" indent="-180975">
              <a:tabLst>
                <a:tab pos="180975" algn="l"/>
              </a:tabLst>
            </a:pPr>
            <a:r>
              <a:rPr lang="en-GB" sz="1050" dirty="0">
                <a:solidFill>
                  <a:srgbClr val="000000"/>
                </a:solidFill>
              </a:rPr>
              <a:t>Gynaecomastia</a:t>
            </a:r>
          </a:p>
          <a:p>
            <a:pPr marL="180975" indent="-180975">
              <a:tabLst>
                <a:tab pos="180975" algn="l"/>
              </a:tabLst>
            </a:pPr>
            <a:r>
              <a:rPr lang="en-GB" sz="1050" dirty="0">
                <a:solidFill>
                  <a:srgbClr val="000000"/>
                </a:solidFill>
              </a:rPr>
              <a:t>Decreased muscle mass and strength</a:t>
            </a:r>
          </a:p>
          <a:p>
            <a:pPr marL="180975" indent="-180975">
              <a:tabLst>
                <a:tab pos="180975" algn="l"/>
              </a:tabLst>
            </a:pPr>
            <a:r>
              <a:rPr lang="en-GB" sz="1050" dirty="0">
                <a:solidFill>
                  <a:srgbClr val="000000"/>
                </a:solidFill>
              </a:rPr>
              <a:t>Hot flushes/sweats</a:t>
            </a:r>
          </a:p>
          <a:p>
            <a:pPr marL="180975" indent="-180975">
              <a:tabLst>
                <a:tab pos="180975" algn="l"/>
              </a:tabLst>
            </a:pPr>
            <a:r>
              <a:rPr lang="en-GB" sz="1050" dirty="0">
                <a:solidFill>
                  <a:srgbClr val="000000"/>
                </a:solidFill>
              </a:rPr>
              <a:t>Sleep disturbances</a:t>
            </a:r>
            <a:endParaRPr lang="en-GB" sz="1050" baseline="30000" dirty="0">
              <a:solidFill>
                <a:srgbClr val="000000"/>
              </a:solidFill>
            </a:endParaRPr>
          </a:p>
          <a:p>
            <a:pPr marL="180975" indent="-180975">
              <a:tabLst>
                <a:tab pos="180975" algn="l"/>
              </a:tabLst>
            </a:pPr>
            <a:r>
              <a:rPr lang="en-GB" sz="1050" dirty="0">
                <a:solidFill>
                  <a:srgbClr val="000000"/>
                </a:solidFill>
              </a:rPr>
              <a:t>Fatigue</a:t>
            </a:r>
          </a:p>
          <a:p>
            <a:pPr marL="180975" indent="-180975">
              <a:tabLst>
                <a:tab pos="180975" algn="l"/>
              </a:tabLst>
            </a:pPr>
            <a:r>
              <a:rPr lang="en-GB" sz="1050" dirty="0">
                <a:solidFill>
                  <a:srgbClr val="000000"/>
                </a:solidFill>
              </a:rPr>
              <a:t>Osteoporosis/height loss/low trauma fractures</a:t>
            </a:r>
          </a:p>
          <a:p>
            <a:pPr marL="180975" indent="-180975">
              <a:tabLst>
                <a:tab pos="180975" algn="l"/>
              </a:tabLst>
            </a:pPr>
            <a:endParaRPr lang="en-GB" sz="1050" dirty="0"/>
          </a:p>
        </p:txBody>
      </p:sp>
      <p:sp>
        <p:nvSpPr>
          <p:cNvPr id="19" name="TextBox 18"/>
          <p:cNvSpPr txBox="1"/>
          <p:nvPr/>
        </p:nvSpPr>
        <p:spPr>
          <a:xfrm>
            <a:off x="2447186" y="2190057"/>
            <a:ext cx="2114462" cy="1223412"/>
          </a:xfrm>
          <a:prstGeom prst="rect">
            <a:avLst/>
          </a:prstGeom>
          <a:noFill/>
          <a:ln w="12700">
            <a:solidFill>
              <a:srgbClr val="00A8E1"/>
            </a:solidFill>
          </a:ln>
        </p:spPr>
        <p:txBody>
          <a:bodyPr wrap="square" numCol="1" rtlCol="0">
            <a:spAutoFit/>
          </a:bodyPr>
          <a:lstStyle>
            <a:defPPr>
              <a:defRPr lang="en-US"/>
            </a:defPPr>
            <a:lvl1pPr marL="285750" lvl="0" indent="-285750">
              <a:buFont typeface="Arial" panose="020B0604020202020204" pitchFamily="34" charset="0"/>
              <a:buChar char="•"/>
              <a:defRPr sz="700"/>
            </a:lvl1pPr>
          </a:lstStyle>
          <a:p>
            <a:pPr marL="180975" indent="-180975">
              <a:tabLst>
                <a:tab pos="180975" algn="l"/>
              </a:tabLst>
            </a:pPr>
            <a:r>
              <a:rPr lang="en-GB" sz="1050" dirty="0">
                <a:solidFill>
                  <a:srgbClr val="000000"/>
                </a:solidFill>
              </a:rPr>
              <a:t>Increased body mass index (BMI)/obesity</a:t>
            </a:r>
          </a:p>
          <a:p>
            <a:pPr marL="180975" indent="-180975">
              <a:tabLst>
                <a:tab pos="180975" algn="l"/>
              </a:tabLst>
            </a:pPr>
            <a:r>
              <a:rPr lang="en-GB" sz="1050" dirty="0">
                <a:solidFill>
                  <a:srgbClr val="000000"/>
                </a:solidFill>
              </a:rPr>
              <a:t>Visceral obesity</a:t>
            </a:r>
          </a:p>
          <a:p>
            <a:pPr marL="180975" indent="-180975">
              <a:tabLst>
                <a:tab pos="180975" algn="l"/>
              </a:tabLst>
            </a:pPr>
            <a:r>
              <a:rPr lang="en-GB" sz="1050" dirty="0">
                <a:solidFill>
                  <a:srgbClr val="000000"/>
                </a:solidFill>
              </a:rPr>
              <a:t>Metabolic syndrome</a:t>
            </a:r>
          </a:p>
          <a:p>
            <a:pPr marL="180975" indent="-180975">
              <a:tabLst>
                <a:tab pos="180975" algn="l"/>
              </a:tabLst>
            </a:pPr>
            <a:r>
              <a:rPr lang="en-GB" sz="1050" dirty="0">
                <a:solidFill>
                  <a:srgbClr val="000000"/>
                </a:solidFill>
              </a:rPr>
              <a:t>Insulin resistance and type 2 diabetes</a:t>
            </a:r>
          </a:p>
          <a:p>
            <a:endParaRPr lang="en-GB" sz="1050" dirty="0"/>
          </a:p>
        </p:txBody>
      </p:sp>
      <p:sp>
        <p:nvSpPr>
          <p:cNvPr id="20" name="TextBox 19"/>
          <p:cNvSpPr txBox="1"/>
          <p:nvPr/>
        </p:nvSpPr>
        <p:spPr>
          <a:xfrm>
            <a:off x="183536" y="2189587"/>
            <a:ext cx="2114462" cy="2031325"/>
          </a:xfrm>
          <a:prstGeom prst="rect">
            <a:avLst/>
          </a:prstGeom>
          <a:noFill/>
          <a:ln w="12700">
            <a:solidFill>
              <a:srgbClr val="00A8E1"/>
            </a:solidFill>
          </a:ln>
        </p:spPr>
        <p:txBody>
          <a:bodyPr wrap="square" numCol="1" rtlCol="0">
            <a:spAutoFit/>
          </a:bodyPr>
          <a:lstStyle>
            <a:defPPr>
              <a:defRPr lang="en-US"/>
            </a:defPPr>
            <a:lvl1pPr marL="285750" lvl="0" indent="-285750">
              <a:buFont typeface="Arial" panose="020B0604020202020204" pitchFamily="34" charset="0"/>
              <a:buChar char="•"/>
              <a:defRPr sz="700"/>
            </a:lvl1pPr>
          </a:lstStyle>
          <a:p>
            <a:pPr marL="180975" indent="-180975">
              <a:tabLst>
                <a:tab pos="180975" algn="l"/>
              </a:tabLst>
            </a:pPr>
            <a:r>
              <a:rPr lang="en-GB" sz="1050" dirty="0">
                <a:solidFill>
                  <a:srgbClr val="000000"/>
                </a:solidFill>
              </a:rPr>
              <a:t>Changes in mood (e.g. anger, irritability, sadness, depression)</a:t>
            </a:r>
          </a:p>
          <a:p>
            <a:pPr marL="180975" indent="-180975">
              <a:tabLst>
                <a:tab pos="180975" algn="l"/>
              </a:tabLst>
            </a:pPr>
            <a:r>
              <a:rPr lang="en-GB" sz="1050" dirty="0">
                <a:solidFill>
                  <a:srgbClr val="000000"/>
                </a:solidFill>
              </a:rPr>
              <a:t>Decreased well-being/poor self-rated health</a:t>
            </a:r>
          </a:p>
          <a:p>
            <a:pPr marL="180975" indent="-180975">
              <a:tabLst>
                <a:tab pos="180975" algn="l"/>
              </a:tabLst>
            </a:pPr>
            <a:r>
              <a:rPr lang="en-GB" sz="1050" dirty="0">
                <a:solidFill>
                  <a:srgbClr val="000000"/>
                </a:solidFill>
              </a:rPr>
              <a:t>Diminished cognitive function (including impaired concentration, verbal memory and spatial performance)</a:t>
            </a:r>
          </a:p>
          <a:p>
            <a:pPr marL="0" indent="0">
              <a:buNone/>
            </a:pPr>
            <a:endParaRPr lang="en-GB" sz="1050" dirty="0"/>
          </a:p>
        </p:txBody>
      </p:sp>
      <p:sp>
        <p:nvSpPr>
          <p:cNvPr id="22" name="Rectangle 21"/>
          <p:cNvSpPr/>
          <p:nvPr/>
        </p:nvSpPr>
        <p:spPr>
          <a:xfrm>
            <a:off x="1413479" y="5742528"/>
            <a:ext cx="10143434" cy="523220"/>
          </a:xfrm>
          <a:prstGeom prst="rect">
            <a:avLst/>
          </a:prstGeom>
        </p:spPr>
        <p:txBody>
          <a:bodyPr wrap="square">
            <a:spAutoFit/>
          </a:bodyPr>
          <a:lstStyle/>
          <a:p>
            <a:r>
              <a:rPr lang="en-GB" sz="700" b="1" dirty="0">
                <a:solidFill>
                  <a:schemeClr val="accent5"/>
                </a:solidFill>
                <a:latin typeface="Arial"/>
              </a:rPr>
              <a:t>1. Khera M </a:t>
            </a:r>
            <a:r>
              <a:rPr lang="en-GB" sz="700" b="1" i="1" dirty="0">
                <a:solidFill>
                  <a:schemeClr val="accent5"/>
                </a:solidFill>
                <a:latin typeface="Arial"/>
              </a:rPr>
              <a:t>et al. </a:t>
            </a:r>
            <a:r>
              <a:rPr lang="en-GB" sz="700" b="1" dirty="0">
                <a:solidFill>
                  <a:schemeClr val="accent5"/>
                </a:solidFill>
                <a:latin typeface="Arial"/>
              </a:rPr>
              <a:t>Diagnosis and Treatment of Testosterone Deficiency: Recommendations From the Fourth International Consultation for Sexual Medicine (ICSM 2015). </a:t>
            </a:r>
            <a:r>
              <a:rPr lang="en-GB" sz="700" b="1" i="1" dirty="0">
                <a:solidFill>
                  <a:schemeClr val="accent5"/>
                </a:solidFill>
                <a:latin typeface="Arial"/>
              </a:rPr>
              <a:t>J Sex Med </a:t>
            </a:r>
            <a:r>
              <a:rPr lang="en-GB" sz="700" b="1" dirty="0">
                <a:solidFill>
                  <a:schemeClr val="accent5"/>
                </a:solidFill>
                <a:latin typeface="Arial"/>
              </a:rPr>
              <a:t>2016;13:1787-804. 2. Lunenfeld B </a:t>
            </a:r>
            <a:r>
              <a:rPr lang="en-GB" sz="700" b="1" i="1" dirty="0">
                <a:solidFill>
                  <a:schemeClr val="accent5"/>
                </a:solidFill>
                <a:latin typeface="Arial"/>
              </a:rPr>
              <a:t>et al. </a:t>
            </a:r>
            <a:r>
              <a:rPr lang="en-GB" sz="700" b="1" dirty="0">
                <a:solidFill>
                  <a:schemeClr val="accent5"/>
                </a:solidFill>
                <a:latin typeface="Arial"/>
              </a:rPr>
              <a:t>Recommendations on the diagnosis, treatment and monitoring of hypogonadism in men. </a:t>
            </a:r>
            <a:r>
              <a:rPr lang="en-GB" sz="700" b="1" i="1" dirty="0">
                <a:solidFill>
                  <a:schemeClr val="accent5"/>
                </a:solidFill>
                <a:latin typeface="Arial"/>
              </a:rPr>
              <a:t>Aging Male </a:t>
            </a:r>
            <a:r>
              <a:rPr lang="en-GB" sz="700" b="1" dirty="0">
                <a:solidFill>
                  <a:schemeClr val="accent5"/>
                </a:solidFill>
                <a:latin typeface="Arial"/>
              </a:rPr>
              <a:t>2015;18:5-15. 3. Hackett G </a:t>
            </a:r>
            <a:r>
              <a:rPr lang="en-GB" sz="700" b="1" i="1" dirty="0">
                <a:solidFill>
                  <a:schemeClr val="accent5"/>
                </a:solidFill>
                <a:latin typeface="Arial"/>
              </a:rPr>
              <a:t>et al. </a:t>
            </a:r>
            <a:r>
              <a:rPr lang="en-GB" sz="700" b="1" dirty="0">
                <a:solidFill>
                  <a:schemeClr val="accent5"/>
                </a:solidFill>
                <a:latin typeface="Arial"/>
              </a:rPr>
              <a:t>UK policy statements on testosterone deficiency. </a:t>
            </a:r>
            <a:r>
              <a:rPr lang="en-GB" sz="700" b="1" i="1" dirty="0">
                <a:solidFill>
                  <a:schemeClr val="accent5"/>
                </a:solidFill>
                <a:latin typeface="Arial"/>
              </a:rPr>
              <a:t>Int J Clin Pract </a:t>
            </a:r>
            <a:r>
              <a:rPr lang="en-GB" sz="700" b="1" dirty="0">
                <a:solidFill>
                  <a:schemeClr val="accent5"/>
                </a:solidFill>
                <a:latin typeface="Arial"/>
              </a:rPr>
              <a:t>2017 Mar;71(3-4). doi: 10.1111/ijcp.12901. Epub 2017 Mar 20. 4. Dohle GH </a:t>
            </a:r>
            <a:r>
              <a:rPr lang="en-GB" sz="700" b="1" i="1" dirty="0">
                <a:solidFill>
                  <a:schemeClr val="accent5"/>
                </a:solidFill>
                <a:latin typeface="Arial"/>
              </a:rPr>
              <a:t>et al.</a:t>
            </a:r>
            <a:r>
              <a:rPr lang="en-GB" sz="700" b="1" dirty="0">
                <a:solidFill>
                  <a:schemeClr val="accent5"/>
                </a:solidFill>
                <a:latin typeface="Arial"/>
              </a:rPr>
              <a:t> Guidelines on Male Hypogonadism. European Association of Urology 2017. Available at: http://uroweb.org/guideline/male-hypogonadism/ (Accessed September 2017). 5. Dean JD </a:t>
            </a:r>
            <a:r>
              <a:rPr lang="en-GB" sz="700" b="1" i="1" dirty="0">
                <a:solidFill>
                  <a:schemeClr val="accent5"/>
                </a:solidFill>
                <a:latin typeface="Arial"/>
              </a:rPr>
              <a:t>et al.</a:t>
            </a:r>
            <a:r>
              <a:rPr lang="en-GB" sz="700" b="1" dirty="0">
                <a:solidFill>
                  <a:schemeClr val="accent5"/>
                </a:solidFill>
                <a:latin typeface="Arial"/>
              </a:rPr>
              <a:t> The International Society for Sexual Medicine’s process of care for the assessment and management of testosterone deficiency in adult men. </a:t>
            </a:r>
            <a:r>
              <a:rPr lang="en-GB" sz="700" b="1" i="1" dirty="0">
                <a:solidFill>
                  <a:schemeClr val="accent5"/>
                </a:solidFill>
                <a:latin typeface="Arial"/>
              </a:rPr>
              <a:t>J Sex Med</a:t>
            </a:r>
            <a:r>
              <a:rPr lang="en-GB" sz="700" b="1" dirty="0">
                <a:solidFill>
                  <a:schemeClr val="accent5"/>
                </a:solidFill>
                <a:latin typeface="Arial"/>
              </a:rPr>
              <a:t> 2015;12:1660-86.</a:t>
            </a:r>
            <a:endParaRPr lang="en-US" sz="700" b="1" dirty="0">
              <a:solidFill>
                <a:schemeClr val="accent5"/>
              </a:solidFill>
              <a:latin typeface="Arial"/>
            </a:endParaRPr>
          </a:p>
        </p:txBody>
      </p:sp>
    </p:spTree>
    <p:extLst>
      <p:ext uri="{BB962C8B-B14F-4D97-AF65-F5344CB8AC3E}">
        <p14:creationId xmlns:p14="http://schemas.microsoft.com/office/powerpoint/2010/main" val="36313213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0" name="Straight Connector 19"/>
          <p:cNvCxnSpPr/>
          <p:nvPr/>
        </p:nvCxnSpPr>
        <p:spPr>
          <a:xfrm>
            <a:off x="2432686" y="4241800"/>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a:off x="2432686" y="4418013"/>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432686" y="4584701"/>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2432686" y="4775200"/>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2432686" y="4941888"/>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2432686" y="3713163"/>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p:cNvCxnSpPr/>
          <p:nvPr/>
        </p:nvCxnSpPr>
        <p:spPr>
          <a:xfrm>
            <a:off x="2432686" y="3903662"/>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p:cNvCxnSpPr/>
          <p:nvPr/>
        </p:nvCxnSpPr>
        <p:spPr>
          <a:xfrm>
            <a:off x="2432686" y="4070350"/>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a:off x="2432686" y="3332163"/>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p:cNvCxnSpPr/>
          <p:nvPr/>
        </p:nvCxnSpPr>
        <p:spPr>
          <a:xfrm>
            <a:off x="2432686" y="3522662"/>
            <a:ext cx="7668000" cy="0"/>
          </a:xfrm>
          <a:prstGeom prst="line">
            <a:avLst/>
          </a:prstGeom>
          <a:ln w="6350">
            <a:solidFill>
              <a:srgbClr val="F0F1F4"/>
            </a:solidFill>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714290" y="180913"/>
            <a:ext cx="10635342" cy="784362"/>
          </a:xfrm>
        </p:spPr>
        <p:txBody>
          <a:bodyPr>
            <a:normAutofit/>
          </a:bodyPr>
          <a:lstStyle/>
          <a:p>
            <a:pPr algn="ctr"/>
            <a:r>
              <a:rPr lang="en-GB" dirty="0">
                <a:solidFill>
                  <a:srgbClr val="000000"/>
                </a:solidFill>
              </a:rPr>
              <a:t>Prevalence of TD</a:t>
            </a:r>
          </a:p>
        </p:txBody>
      </p:sp>
      <p:sp>
        <p:nvSpPr>
          <p:cNvPr id="40" name="Content Placeholder 39"/>
          <p:cNvSpPr>
            <a:spLocks noGrp="1"/>
          </p:cNvSpPr>
          <p:nvPr>
            <p:ph idx="1"/>
          </p:nvPr>
        </p:nvSpPr>
        <p:spPr>
          <a:xfrm>
            <a:off x="815928" y="1120452"/>
            <a:ext cx="10202212" cy="1189343"/>
          </a:xfrm>
          <a:ln>
            <a:noFill/>
          </a:ln>
          <a:effectLst/>
        </p:spPr>
        <p:style>
          <a:lnRef idx="2">
            <a:schemeClr val="accent1"/>
          </a:lnRef>
          <a:fillRef idx="0">
            <a:schemeClr val="accent1"/>
          </a:fillRef>
          <a:effectRef idx="1">
            <a:schemeClr val="accent1"/>
          </a:effectRef>
          <a:fontRef idx="minor">
            <a:schemeClr val="tx1"/>
          </a:fontRef>
        </p:style>
        <p:txBody>
          <a:bodyPr>
            <a:normAutofit fontScale="92500" lnSpcReduction="20000"/>
          </a:bodyPr>
          <a:lstStyle/>
          <a:p>
            <a:pPr marL="180975" indent="-180975">
              <a:spcAft>
                <a:spcPts val="1200"/>
              </a:spcAft>
            </a:pPr>
            <a:r>
              <a:rPr lang="en-GB" sz="2000" dirty="0">
                <a:solidFill>
                  <a:srgbClr val="000000"/>
                </a:solidFill>
              </a:rPr>
              <a:t>Estimates vary widely depending on the criteria used to define TD</a:t>
            </a:r>
          </a:p>
          <a:p>
            <a:pPr marL="180975" indent="-180975">
              <a:spcAft>
                <a:spcPts val="1200"/>
              </a:spcAft>
            </a:pPr>
            <a:r>
              <a:rPr lang="en-GB" sz="2000" dirty="0">
                <a:solidFill>
                  <a:srgbClr val="000000"/>
                </a:solidFill>
              </a:rPr>
              <a:t>TD prevalence increases with age but can occur in men of all ages. Conditions associated with a high prevalence include:</a:t>
            </a:r>
            <a:r>
              <a:rPr lang="en-GB" sz="2000" baseline="30000" dirty="0">
                <a:solidFill>
                  <a:srgbClr val="000000"/>
                </a:solidFill>
              </a:rPr>
              <a:t>1</a:t>
            </a:r>
            <a:endParaRPr lang="en-GB" sz="2000" dirty="0">
              <a:solidFill>
                <a:srgbClr val="000000"/>
              </a:solidFill>
            </a:endParaRPr>
          </a:p>
          <a:p>
            <a:pPr marL="581025" lvl="1" indent="-180975">
              <a:spcAft>
                <a:spcPts val="1200"/>
              </a:spcAft>
            </a:pPr>
            <a:endParaRPr lang="en-GB" dirty="0"/>
          </a:p>
          <a:p>
            <a:pPr lvl="0"/>
            <a:endParaRPr lang="en-GB" dirty="0"/>
          </a:p>
          <a:p>
            <a:pPr lvl="0"/>
            <a:endParaRPr lang="en-GB" dirty="0"/>
          </a:p>
          <a:p>
            <a:pPr lvl="0"/>
            <a:endParaRPr lang="en-GB" dirty="0"/>
          </a:p>
          <a:p>
            <a:endParaRPr lang="en-US" dirty="0"/>
          </a:p>
        </p:txBody>
      </p:sp>
      <p:sp>
        <p:nvSpPr>
          <p:cNvPr id="3" name="TextBox 2"/>
          <p:cNvSpPr txBox="1"/>
          <p:nvPr/>
        </p:nvSpPr>
        <p:spPr>
          <a:xfrm>
            <a:off x="1534672" y="5979053"/>
            <a:ext cx="9122656" cy="253916"/>
          </a:xfrm>
          <a:prstGeom prst="rect">
            <a:avLst/>
          </a:prstGeom>
          <a:noFill/>
        </p:spPr>
        <p:txBody>
          <a:bodyPr wrap="square" rtlCol="0">
            <a:spAutoFit/>
          </a:bodyPr>
          <a:lstStyle/>
          <a:p>
            <a:r>
              <a:rPr lang="en-US" sz="1050" b="1" dirty="0">
                <a:solidFill>
                  <a:schemeClr val="accent5"/>
                </a:solidFill>
                <a:latin typeface="Arial"/>
              </a:rPr>
              <a:t>1. </a:t>
            </a:r>
            <a:r>
              <a:rPr lang="da-DK" sz="1050" b="1" dirty="0" err="1">
                <a:solidFill>
                  <a:schemeClr val="accent5"/>
                </a:solidFill>
                <a:latin typeface="Arial"/>
              </a:rPr>
              <a:t>Khera</a:t>
            </a:r>
            <a:r>
              <a:rPr lang="da-DK" sz="1050" b="1" dirty="0">
                <a:solidFill>
                  <a:schemeClr val="accent5"/>
                </a:solidFill>
                <a:latin typeface="Arial"/>
              </a:rPr>
              <a:t> et al </a:t>
            </a:r>
            <a:r>
              <a:rPr lang="da-DK" sz="1050" b="1" i="1" dirty="0">
                <a:solidFill>
                  <a:schemeClr val="accent5"/>
                </a:solidFill>
                <a:latin typeface="Arial"/>
              </a:rPr>
              <a:t>J Sex Med </a:t>
            </a:r>
            <a:r>
              <a:rPr lang="da-DK" sz="1050" b="1" dirty="0">
                <a:solidFill>
                  <a:schemeClr val="accent5"/>
                </a:solidFill>
                <a:latin typeface="Arial"/>
              </a:rPr>
              <a:t>2016;13:1787-1804. </a:t>
            </a:r>
            <a:r>
              <a:rPr lang="en-GB" sz="1050" dirty="0">
                <a:latin typeface="Arial"/>
              </a:rPr>
              <a:t>		</a:t>
            </a:r>
            <a:endParaRPr lang="en-US" sz="1050" dirty="0">
              <a:latin typeface="Arial"/>
            </a:endParaRPr>
          </a:p>
        </p:txBody>
      </p:sp>
      <p:sp>
        <p:nvSpPr>
          <p:cNvPr id="7" name="Rectangle 6"/>
          <p:cNvSpPr/>
          <p:nvPr/>
        </p:nvSpPr>
        <p:spPr>
          <a:xfrm>
            <a:off x="5129534" y="3650097"/>
            <a:ext cx="902429" cy="1287315"/>
          </a:xfrm>
          <a:prstGeom prst="rect">
            <a:avLst/>
          </a:prstGeom>
          <a:solidFill>
            <a:srgbClr val="75DB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8" name="Rectangle 7"/>
          <p:cNvSpPr/>
          <p:nvPr/>
        </p:nvSpPr>
        <p:spPr>
          <a:xfrm>
            <a:off x="6402925" y="4060558"/>
            <a:ext cx="902430" cy="875015"/>
          </a:xfrm>
          <a:prstGeom prst="rect">
            <a:avLst/>
          </a:prstGeom>
          <a:solidFill>
            <a:srgbClr val="75DB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9" name="Rectangle 8"/>
          <p:cNvSpPr/>
          <p:nvPr/>
        </p:nvSpPr>
        <p:spPr>
          <a:xfrm>
            <a:off x="2585173" y="4028813"/>
            <a:ext cx="900000" cy="906758"/>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0" name="Rectangle 9"/>
          <p:cNvSpPr/>
          <p:nvPr/>
        </p:nvSpPr>
        <p:spPr>
          <a:xfrm>
            <a:off x="3858567" y="4060556"/>
            <a:ext cx="900000" cy="879326"/>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11" name="Rectangle 10"/>
          <p:cNvSpPr/>
          <p:nvPr/>
        </p:nvSpPr>
        <p:spPr>
          <a:xfrm>
            <a:off x="5131961" y="3993549"/>
            <a:ext cx="900000" cy="950644"/>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12" name="Picture 11" descr="dxfdddfdArtboard 2.png"/>
          <p:cNvPicPr>
            <a:picLocks noChangeAspect="1"/>
          </p:cNvPicPr>
          <p:nvPr/>
        </p:nvPicPr>
        <p:blipFill rotWithShape="1">
          <a:blip r:embed="rId3">
            <a:extLst>
              <a:ext uri="{28A0092B-C50C-407E-A947-70E740481C1C}">
                <a14:useLocalDpi xmlns:a14="http://schemas.microsoft.com/office/drawing/2010/main" val="0"/>
              </a:ext>
            </a:extLst>
          </a:blip>
          <a:srcRect l="16507" t="1994" r="73871" b="54233"/>
          <a:stretch/>
        </p:blipFill>
        <p:spPr>
          <a:xfrm>
            <a:off x="2785473" y="4065792"/>
            <a:ext cx="493927" cy="815494"/>
          </a:xfrm>
          <a:prstGeom prst="rect">
            <a:avLst/>
          </a:prstGeom>
        </p:spPr>
      </p:pic>
      <p:pic>
        <p:nvPicPr>
          <p:cNvPr id="13" name="Picture 12" descr="dxfdddfdArtboard 2.png"/>
          <p:cNvPicPr>
            <a:picLocks noChangeAspect="1"/>
          </p:cNvPicPr>
          <p:nvPr/>
        </p:nvPicPr>
        <p:blipFill rotWithShape="1">
          <a:blip r:embed="rId3">
            <a:extLst>
              <a:ext uri="{28A0092B-C50C-407E-A947-70E740481C1C}">
                <a14:useLocalDpi xmlns:a14="http://schemas.microsoft.com/office/drawing/2010/main" val="0"/>
              </a:ext>
            </a:extLst>
          </a:blip>
          <a:srcRect l="30221" t="3858" r="61709" b="54233"/>
          <a:stretch/>
        </p:blipFill>
        <p:spPr>
          <a:xfrm>
            <a:off x="4091674" y="4113942"/>
            <a:ext cx="449262" cy="846732"/>
          </a:xfrm>
          <a:prstGeom prst="rect">
            <a:avLst/>
          </a:prstGeom>
        </p:spPr>
      </p:pic>
      <p:pic>
        <p:nvPicPr>
          <p:cNvPr id="14" name="Picture 13" descr="dxfdddfdArtboard 2.png"/>
          <p:cNvPicPr>
            <a:picLocks noChangeAspect="1"/>
          </p:cNvPicPr>
          <p:nvPr/>
        </p:nvPicPr>
        <p:blipFill rotWithShape="1">
          <a:blip r:embed="rId3">
            <a:extLst>
              <a:ext uri="{28A0092B-C50C-407E-A947-70E740481C1C}">
                <a14:useLocalDpi xmlns:a14="http://schemas.microsoft.com/office/drawing/2010/main" val="0"/>
              </a:ext>
            </a:extLst>
          </a:blip>
          <a:srcRect l="42380" t="4868" r="47377" b="54232"/>
          <a:stretch/>
        </p:blipFill>
        <p:spPr>
          <a:xfrm>
            <a:off x="5299566" y="4052538"/>
            <a:ext cx="570217" cy="826350"/>
          </a:xfrm>
          <a:prstGeom prst="rect">
            <a:avLst/>
          </a:prstGeom>
        </p:spPr>
      </p:pic>
      <p:sp>
        <p:nvSpPr>
          <p:cNvPr id="16" name="Rectangle 15"/>
          <p:cNvSpPr/>
          <p:nvPr/>
        </p:nvSpPr>
        <p:spPr>
          <a:xfrm>
            <a:off x="7678749" y="4153881"/>
            <a:ext cx="900000" cy="782380"/>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18" name="Picture 17" descr="fdArtboard 2.png"/>
          <p:cNvPicPr>
            <a:picLocks noChangeAspect="1"/>
          </p:cNvPicPr>
          <p:nvPr/>
        </p:nvPicPr>
        <p:blipFill rotWithShape="1">
          <a:blip r:embed="rId4">
            <a:extLst>
              <a:ext uri="{28A0092B-C50C-407E-A947-70E740481C1C}">
                <a14:useLocalDpi xmlns:a14="http://schemas.microsoft.com/office/drawing/2010/main" val="0"/>
              </a:ext>
            </a:extLst>
          </a:blip>
          <a:srcRect l="56439" t="-2753" r="3507" b="67126"/>
          <a:stretch/>
        </p:blipFill>
        <p:spPr>
          <a:xfrm rot="3499571">
            <a:off x="7800997" y="4065063"/>
            <a:ext cx="695517" cy="944495"/>
          </a:xfrm>
          <a:prstGeom prst="rect">
            <a:avLst/>
          </a:prstGeom>
        </p:spPr>
      </p:pic>
      <p:sp>
        <p:nvSpPr>
          <p:cNvPr id="31" name="Rectangle 30"/>
          <p:cNvSpPr/>
          <p:nvPr/>
        </p:nvSpPr>
        <p:spPr>
          <a:xfrm>
            <a:off x="6405355" y="4597435"/>
            <a:ext cx="900000" cy="346759"/>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17" name="Picture 16" descr="fdArtboard 2.png"/>
          <p:cNvPicPr>
            <a:picLocks noChangeAspect="1"/>
          </p:cNvPicPr>
          <p:nvPr/>
        </p:nvPicPr>
        <p:blipFill rotWithShape="1">
          <a:blip r:embed="rId4">
            <a:extLst>
              <a:ext uri="{28A0092B-C50C-407E-A947-70E740481C1C}">
                <a14:useLocalDpi xmlns:a14="http://schemas.microsoft.com/office/drawing/2010/main" val="0"/>
              </a:ext>
            </a:extLst>
          </a:blip>
          <a:srcRect l="6268" t="69482" r="41400" b="2348"/>
          <a:stretch/>
        </p:blipFill>
        <p:spPr>
          <a:xfrm>
            <a:off x="6487895" y="4216541"/>
            <a:ext cx="755949" cy="621242"/>
          </a:xfrm>
          <a:prstGeom prst="rect">
            <a:avLst/>
          </a:prstGeom>
        </p:spPr>
      </p:pic>
      <p:cxnSp>
        <p:nvCxnSpPr>
          <p:cNvPr id="53" name="Straight Connector 52"/>
          <p:cNvCxnSpPr/>
          <p:nvPr/>
        </p:nvCxnSpPr>
        <p:spPr>
          <a:xfrm>
            <a:off x="2392997" y="3154397"/>
            <a:ext cx="0" cy="1789796"/>
          </a:xfrm>
          <a:prstGeom prst="line">
            <a:avLst/>
          </a:prstGeom>
          <a:ln>
            <a:solidFill>
              <a:srgbClr val="515676"/>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a:off x="2392997" y="4935571"/>
            <a:ext cx="7668000" cy="0"/>
          </a:xfrm>
          <a:prstGeom prst="line">
            <a:avLst/>
          </a:prstGeom>
          <a:ln w="19050">
            <a:solidFill>
              <a:srgbClr val="515676"/>
            </a:solidFill>
          </a:ln>
          <a:effectLst/>
        </p:spPr>
        <p:style>
          <a:lnRef idx="2">
            <a:schemeClr val="accent1"/>
          </a:lnRef>
          <a:fillRef idx="0">
            <a:schemeClr val="accent1"/>
          </a:fillRef>
          <a:effectRef idx="1">
            <a:schemeClr val="accent1"/>
          </a:effectRef>
          <a:fontRef idx="minor">
            <a:schemeClr val="tx1"/>
          </a:fontRef>
        </p:style>
      </p:cxnSp>
      <p:sp>
        <p:nvSpPr>
          <p:cNvPr id="55" name="TextBox 54"/>
          <p:cNvSpPr txBox="1"/>
          <p:nvPr/>
        </p:nvSpPr>
        <p:spPr>
          <a:xfrm>
            <a:off x="2044233" y="4805456"/>
            <a:ext cx="357790" cy="261610"/>
          </a:xfrm>
          <a:prstGeom prst="rect">
            <a:avLst/>
          </a:prstGeom>
          <a:noFill/>
        </p:spPr>
        <p:txBody>
          <a:bodyPr wrap="none" rtlCol="0">
            <a:spAutoFit/>
          </a:bodyPr>
          <a:lstStyle/>
          <a:p>
            <a:r>
              <a:rPr lang="en-GB" sz="1100" dirty="0"/>
              <a:t>0%</a:t>
            </a:r>
          </a:p>
        </p:txBody>
      </p:sp>
      <p:sp>
        <p:nvSpPr>
          <p:cNvPr id="56" name="TextBox 55"/>
          <p:cNvSpPr txBox="1"/>
          <p:nvPr/>
        </p:nvSpPr>
        <p:spPr>
          <a:xfrm>
            <a:off x="1972097" y="4626047"/>
            <a:ext cx="402674" cy="261610"/>
          </a:xfrm>
          <a:prstGeom prst="rect">
            <a:avLst/>
          </a:prstGeom>
          <a:noFill/>
        </p:spPr>
        <p:txBody>
          <a:bodyPr wrap="none" rtlCol="0">
            <a:spAutoFit/>
          </a:bodyPr>
          <a:lstStyle/>
          <a:p>
            <a:r>
              <a:rPr lang="en-GB" sz="1100" dirty="0"/>
              <a:t>10%</a:t>
            </a:r>
          </a:p>
        </p:txBody>
      </p:sp>
      <p:sp>
        <p:nvSpPr>
          <p:cNvPr id="57" name="TextBox 56"/>
          <p:cNvSpPr txBox="1"/>
          <p:nvPr/>
        </p:nvSpPr>
        <p:spPr>
          <a:xfrm>
            <a:off x="1972097" y="4446642"/>
            <a:ext cx="441146" cy="261610"/>
          </a:xfrm>
          <a:prstGeom prst="rect">
            <a:avLst/>
          </a:prstGeom>
          <a:noFill/>
        </p:spPr>
        <p:txBody>
          <a:bodyPr wrap="none" rtlCol="0">
            <a:spAutoFit/>
          </a:bodyPr>
          <a:lstStyle/>
          <a:p>
            <a:r>
              <a:rPr lang="en-GB" sz="1100" dirty="0"/>
              <a:t>20%</a:t>
            </a:r>
          </a:p>
        </p:txBody>
      </p:sp>
      <p:sp>
        <p:nvSpPr>
          <p:cNvPr id="58" name="TextBox 57"/>
          <p:cNvSpPr txBox="1"/>
          <p:nvPr/>
        </p:nvSpPr>
        <p:spPr>
          <a:xfrm>
            <a:off x="1972097" y="4267237"/>
            <a:ext cx="442750" cy="261610"/>
          </a:xfrm>
          <a:prstGeom prst="rect">
            <a:avLst/>
          </a:prstGeom>
          <a:noFill/>
        </p:spPr>
        <p:txBody>
          <a:bodyPr wrap="none" rtlCol="0">
            <a:spAutoFit/>
          </a:bodyPr>
          <a:lstStyle/>
          <a:p>
            <a:r>
              <a:rPr lang="en-GB" sz="1100" dirty="0"/>
              <a:t>30%</a:t>
            </a:r>
          </a:p>
        </p:txBody>
      </p:sp>
      <p:sp>
        <p:nvSpPr>
          <p:cNvPr id="59" name="TextBox 58"/>
          <p:cNvSpPr txBox="1"/>
          <p:nvPr/>
        </p:nvSpPr>
        <p:spPr>
          <a:xfrm>
            <a:off x="1972097" y="4087832"/>
            <a:ext cx="447558" cy="261610"/>
          </a:xfrm>
          <a:prstGeom prst="rect">
            <a:avLst/>
          </a:prstGeom>
          <a:noFill/>
        </p:spPr>
        <p:txBody>
          <a:bodyPr wrap="none" rtlCol="0">
            <a:spAutoFit/>
          </a:bodyPr>
          <a:lstStyle/>
          <a:p>
            <a:r>
              <a:rPr lang="en-GB" sz="1100" dirty="0"/>
              <a:t>40%</a:t>
            </a:r>
          </a:p>
        </p:txBody>
      </p:sp>
      <p:sp>
        <p:nvSpPr>
          <p:cNvPr id="60" name="TextBox 59"/>
          <p:cNvSpPr txBox="1"/>
          <p:nvPr/>
        </p:nvSpPr>
        <p:spPr>
          <a:xfrm>
            <a:off x="1972097" y="3908427"/>
            <a:ext cx="447558" cy="261610"/>
          </a:xfrm>
          <a:prstGeom prst="rect">
            <a:avLst/>
          </a:prstGeom>
          <a:noFill/>
        </p:spPr>
        <p:txBody>
          <a:bodyPr wrap="none" rtlCol="0">
            <a:spAutoFit/>
          </a:bodyPr>
          <a:lstStyle/>
          <a:p>
            <a:r>
              <a:rPr lang="en-GB" sz="1100" dirty="0"/>
              <a:t>50%</a:t>
            </a:r>
          </a:p>
        </p:txBody>
      </p:sp>
      <p:sp>
        <p:nvSpPr>
          <p:cNvPr id="61" name="TextBox 60"/>
          <p:cNvSpPr txBox="1"/>
          <p:nvPr/>
        </p:nvSpPr>
        <p:spPr>
          <a:xfrm>
            <a:off x="1972097" y="3729022"/>
            <a:ext cx="449162" cy="261610"/>
          </a:xfrm>
          <a:prstGeom prst="rect">
            <a:avLst/>
          </a:prstGeom>
          <a:noFill/>
        </p:spPr>
        <p:txBody>
          <a:bodyPr wrap="none" rtlCol="0">
            <a:spAutoFit/>
          </a:bodyPr>
          <a:lstStyle/>
          <a:p>
            <a:r>
              <a:rPr lang="en-GB" sz="1100" dirty="0"/>
              <a:t>60%</a:t>
            </a:r>
          </a:p>
        </p:txBody>
      </p:sp>
      <p:sp>
        <p:nvSpPr>
          <p:cNvPr id="62" name="TextBox 61"/>
          <p:cNvSpPr txBox="1"/>
          <p:nvPr/>
        </p:nvSpPr>
        <p:spPr>
          <a:xfrm>
            <a:off x="1972097" y="3549617"/>
            <a:ext cx="436338" cy="261610"/>
          </a:xfrm>
          <a:prstGeom prst="rect">
            <a:avLst/>
          </a:prstGeom>
          <a:noFill/>
        </p:spPr>
        <p:txBody>
          <a:bodyPr wrap="none" rtlCol="0">
            <a:spAutoFit/>
          </a:bodyPr>
          <a:lstStyle/>
          <a:p>
            <a:r>
              <a:rPr lang="en-GB" sz="1100" dirty="0"/>
              <a:t>70%</a:t>
            </a:r>
          </a:p>
        </p:txBody>
      </p:sp>
      <p:sp>
        <p:nvSpPr>
          <p:cNvPr id="63" name="TextBox 62"/>
          <p:cNvSpPr txBox="1"/>
          <p:nvPr/>
        </p:nvSpPr>
        <p:spPr>
          <a:xfrm>
            <a:off x="1899964" y="3021005"/>
            <a:ext cx="502061" cy="261610"/>
          </a:xfrm>
          <a:prstGeom prst="rect">
            <a:avLst/>
          </a:prstGeom>
          <a:noFill/>
        </p:spPr>
        <p:txBody>
          <a:bodyPr wrap="none" rtlCol="0">
            <a:spAutoFit/>
          </a:bodyPr>
          <a:lstStyle/>
          <a:p>
            <a:r>
              <a:rPr lang="en-GB" sz="1100" dirty="0"/>
              <a:t>100%</a:t>
            </a:r>
          </a:p>
        </p:txBody>
      </p:sp>
      <p:sp>
        <p:nvSpPr>
          <p:cNvPr id="64" name="TextBox 63"/>
          <p:cNvSpPr txBox="1"/>
          <p:nvPr/>
        </p:nvSpPr>
        <p:spPr>
          <a:xfrm>
            <a:off x="1972097" y="3190807"/>
            <a:ext cx="449162" cy="261610"/>
          </a:xfrm>
          <a:prstGeom prst="rect">
            <a:avLst/>
          </a:prstGeom>
          <a:noFill/>
        </p:spPr>
        <p:txBody>
          <a:bodyPr wrap="none" rtlCol="0">
            <a:spAutoFit/>
          </a:bodyPr>
          <a:lstStyle/>
          <a:p>
            <a:r>
              <a:rPr lang="en-GB" sz="1100" dirty="0"/>
              <a:t>90%</a:t>
            </a:r>
          </a:p>
        </p:txBody>
      </p:sp>
      <p:sp>
        <p:nvSpPr>
          <p:cNvPr id="65" name="TextBox 64"/>
          <p:cNvSpPr txBox="1"/>
          <p:nvPr/>
        </p:nvSpPr>
        <p:spPr>
          <a:xfrm>
            <a:off x="1972097" y="3370212"/>
            <a:ext cx="449162" cy="261610"/>
          </a:xfrm>
          <a:prstGeom prst="rect">
            <a:avLst/>
          </a:prstGeom>
          <a:noFill/>
        </p:spPr>
        <p:txBody>
          <a:bodyPr wrap="none" rtlCol="0">
            <a:spAutoFit/>
          </a:bodyPr>
          <a:lstStyle/>
          <a:p>
            <a:r>
              <a:rPr lang="en-GB" sz="1100" dirty="0"/>
              <a:t>80%</a:t>
            </a:r>
          </a:p>
        </p:txBody>
      </p:sp>
      <p:sp>
        <p:nvSpPr>
          <p:cNvPr id="66" name="Rectangle 65"/>
          <p:cNvSpPr/>
          <p:nvPr/>
        </p:nvSpPr>
        <p:spPr>
          <a:xfrm>
            <a:off x="2349851" y="3536157"/>
            <a:ext cx="1546704" cy="461665"/>
          </a:xfrm>
          <a:prstGeom prst="rect">
            <a:avLst/>
          </a:prstGeom>
        </p:spPr>
        <p:txBody>
          <a:bodyPr wrap="square">
            <a:spAutoFit/>
          </a:bodyPr>
          <a:lstStyle/>
          <a:p>
            <a:pPr marL="123825" indent="-180975" algn="ctr"/>
            <a:r>
              <a:rPr lang="en-GB" sz="1200" b="1" dirty="0"/>
              <a:t>Obesity</a:t>
            </a:r>
            <a:r>
              <a:rPr lang="en-GB" sz="1200" dirty="0"/>
              <a:t>: </a:t>
            </a:r>
            <a:r>
              <a:rPr lang="en-GB" sz="1200" b="1" dirty="0"/>
              <a:t>52%</a:t>
            </a:r>
            <a:r>
              <a:rPr lang="en-GB" sz="1200" dirty="0"/>
              <a:t> </a:t>
            </a:r>
          </a:p>
          <a:p>
            <a:pPr marL="123825" indent="-180975" algn="ctr"/>
            <a:r>
              <a:rPr lang="en-GB" sz="1200" dirty="0"/>
              <a:t>(BMI &gt; 30 kg/m</a:t>
            </a:r>
            <a:r>
              <a:rPr lang="en-GB" sz="1200" baseline="30000" dirty="0"/>
              <a:t>2</a:t>
            </a:r>
            <a:r>
              <a:rPr lang="en-GB" sz="1200" dirty="0"/>
              <a:t>)</a:t>
            </a:r>
          </a:p>
        </p:txBody>
      </p:sp>
      <p:sp>
        <p:nvSpPr>
          <p:cNvPr id="67" name="Rectangle 66"/>
          <p:cNvSpPr/>
          <p:nvPr/>
        </p:nvSpPr>
        <p:spPr>
          <a:xfrm>
            <a:off x="3703768" y="3613499"/>
            <a:ext cx="1263487" cy="461665"/>
          </a:xfrm>
          <a:prstGeom prst="rect">
            <a:avLst/>
          </a:prstGeom>
        </p:spPr>
        <p:txBody>
          <a:bodyPr wrap="none">
            <a:spAutoFit/>
          </a:bodyPr>
          <a:lstStyle/>
          <a:p>
            <a:pPr marL="123825" indent="-180975" algn="ctr"/>
            <a:r>
              <a:rPr lang="en-GB" sz="1200" b="1" dirty="0"/>
              <a:t>Type 2 </a:t>
            </a:r>
          </a:p>
          <a:p>
            <a:pPr marL="123825" indent="-180975" algn="ctr">
              <a:spcAft>
                <a:spcPts val="1200"/>
              </a:spcAft>
            </a:pPr>
            <a:r>
              <a:rPr lang="en-GB" sz="1200" b="1" dirty="0"/>
              <a:t>diabetes: 50%</a:t>
            </a:r>
            <a:r>
              <a:rPr lang="en-GB" sz="1200" dirty="0"/>
              <a:t> </a:t>
            </a:r>
          </a:p>
        </p:txBody>
      </p:sp>
      <p:sp>
        <p:nvSpPr>
          <p:cNvPr id="68" name="Rectangle 67"/>
          <p:cNvSpPr/>
          <p:nvPr/>
        </p:nvSpPr>
        <p:spPr>
          <a:xfrm>
            <a:off x="4493013" y="3030672"/>
            <a:ext cx="2228850" cy="646331"/>
          </a:xfrm>
          <a:prstGeom prst="rect">
            <a:avLst/>
          </a:prstGeom>
        </p:spPr>
        <p:txBody>
          <a:bodyPr wrap="square">
            <a:spAutoFit/>
          </a:bodyPr>
          <a:lstStyle/>
          <a:p>
            <a:pPr marL="123825" indent="-180975" algn="ctr"/>
            <a:r>
              <a:rPr lang="en-GB" sz="1200" b="1" dirty="0"/>
              <a:t>Chronic opioid </a:t>
            </a:r>
          </a:p>
          <a:p>
            <a:pPr marL="123825" indent="-180975" algn="ctr"/>
            <a:r>
              <a:rPr lang="en-GB" sz="1200" b="1" dirty="0"/>
              <a:t>use </a:t>
            </a:r>
            <a:r>
              <a:rPr lang="en-GB" sz="1200" dirty="0"/>
              <a:t>– </a:t>
            </a:r>
            <a:r>
              <a:rPr lang="en-GB" sz="1200" b="1" dirty="0"/>
              <a:t>53%</a:t>
            </a:r>
            <a:r>
              <a:rPr lang="en-GB" sz="1200" dirty="0"/>
              <a:t> (</a:t>
            </a:r>
            <a:r>
              <a:rPr lang="en-GB" sz="1200" b="1" dirty="0"/>
              <a:t>74%</a:t>
            </a:r>
            <a:r>
              <a:rPr lang="en-GB" sz="1200" dirty="0"/>
              <a:t> with </a:t>
            </a:r>
          </a:p>
          <a:p>
            <a:pPr marL="123825" indent="-180975" algn="ctr"/>
            <a:r>
              <a:rPr lang="en-GB" sz="1200" dirty="0"/>
              <a:t>long-acting formulations)</a:t>
            </a:r>
          </a:p>
        </p:txBody>
      </p:sp>
      <p:sp>
        <p:nvSpPr>
          <p:cNvPr id="69" name="Rectangle 68"/>
          <p:cNvSpPr/>
          <p:nvPr/>
        </p:nvSpPr>
        <p:spPr>
          <a:xfrm>
            <a:off x="6054066" y="3618483"/>
            <a:ext cx="1612942" cy="461665"/>
          </a:xfrm>
          <a:prstGeom prst="rect">
            <a:avLst/>
          </a:prstGeom>
        </p:spPr>
        <p:txBody>
          <a:bodyPr wrap="none">
            <a:spAutoFit/>
          </a:bodyPr>
          <a:lstStyle/>
          <a:p>
            <a:pPr marL="123825" indent="-180975" algn="ctr"/>
            <a:r>
              <a:rPr lang="en-GB" sz="1200" b="1" dirty="0"/>
              <a:t>Fractures</a:t>
            </a:r>
            <a:r>
              <a:rPr lang="en-GB" sz="1200" dirty="0"/>
              <a:t>: </a:t>
            </a:r>
            <a:r>
              <a:rPr lang="en-GB" sz="1200" b="1" dirty="0"/>
              <a:t>50%</a:t>
            </a:r>
            <a:r>
              <a:rPr lang="en-GB" sz="1200" dirty="0"/>
              <a:t> hip, </a:t>
            </a:r>
          </a:p>
          <a:p>
            <a:pPr marL="123825" indent="-180975" algn="ctr"/>
            <a:r>
              <a:rPr lang="en-GB" sz="1200" b="1" dirty="0"/>
              <a:t>20%</a:t>
            </a:r>
            <a:r>
              <a:rPr lang="en-GB" sz="1200" dirty="0"/>
              <a:t> vertebral</a:t>
            </a:r>
          </a:p>
        </p:txBody>
      </p:sp>
      <p:sp>
        <p:nvSpPr>
          <p:cNvPr id="70" name="Rectangle 69"/>
          <p:cNvSpPr/>
          <p:nvPr/>
        </p:nvSpPr>
        <p:spPr>
          <a:xfrm>
            <a:off x="7033339" y="3483170"/>
            <a:ext cx="2181225" cy="646331"/>
          </a:xfrm>
          <a:prstGeom prst="rect">
            <a:avLst/>
          </a:prstGeom>
        </p:spPr>
        <p:txBody>
          <a:bodyPr wrap="square">
            <a:spAutoFit/>
          </a:bodyPr>
          <a:lstStyle/>
          <a:p>
            <a:pPr marL="123825" indent="-180975" algn="ctr"/>
            <a:r>
              <a:rPr lang="en-GB" sz="1200" b="1" dirty="0"/>
              <a:t>Osteoporosis: 44% </a:t>
            </a:r>
          </a:p>
          <a:p>
            <a:pPr marL="123825" indent="-180975" algn="ctr"/>
            <a:r>
              <a:rPr lang="en-GB" sz="1200" dirty="0"/>
              <a:t>(effect mediated </a:t>
            </a:r>
          </a:p>
          <a:p>
            <a:pPr marL="123825" indent="-180975" algn="ctr"/>
            <a:r>
              <a:rPr lang="en-GB" sz="1200" dirty="0"/>
              <a:t>by low E2/SHBG)</a:t>
            </a:r>
          </a:p>
        </p:txBody>
      </p:sp>
      <p:sp>
        <p:nvSpPr>
          <p:cNvPr id="71" name="Rectangle 70"/>
          <p:cNvSpPr/>
          <p:nvPr/>
        </p:nvSpPr>
        <p:spPr>
          <a:xfrm>
            <a:off x="8952143" y="3725895"/>
            <a:ext cx="900000" cy="1210366"/>
          </a:xfrm>
          <a:prstGeom prst="rect">
            <a:avLst/>
          </a:prstGeom>
          <a:gradFill>
            <a:gsLst>
              <a:gs pos="68000">
                <a:srgbClr val="75DBFF"/>
              </a:gs>
              <a:gs pos="88000">
                <a:srgbClr val="00A8E1"/>
              </a:gs>
              <a:gs pos="100000">
                <a:srgbClr val="00A8E1"/>
              </a:gs>
            </a:gsLst>
            <a:lin ang="5400000" scaled="1"/>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pic>
        <p:nvPicPr>
          <p:cNvPr id="72" name="Picture 71" descr="fdArtboard 2.png"/>
          <p:cNvPicPr>
            <a:picLocks noChangeAspect="1"/>
          </p:cNvPicPr>
          <p:nvPr/>
        </p:nvPicPr>
        <p:blipFill rotWithShape="1">
          <a:blip r:embed="rId4">
            <a:extLst>
              <a:ext uri="{28A0092B-C50C-407E-A947-70E740481C1C}">
                <a14:useLocalDpi xmlns:a14="http://schemas.microsoft.com/office/drawing/2010/main" val="0"/>
              </a:ext>
            </a:extLst>
          </a:blip>
          <a:srcRect l="56440" t="40615" r="6872" b="36186"/>
          <a:stretch/>
        </p:blipFill>
        <p:spPr>
          <a:xfrm>
            <a:off x="9117118" y="4242260"/>
            <a:ext cx="529955" cy="511609"/>
          </a:xfrm>
          <a:prstGeom prst="rect">
            <a:avLst/>
          </a:prstGeom>
        </p:spPr>
      </p:pic>
      <p:sp>
        <p:nvSpPr>
          <p:cNvPr id="73" name="Rectangle 72"/>
          <p:cNvSpPr/>
          <p:nvPr/>
        </p:nvSpPr>
        <p:spPr>
          <a:xfrm>
            <a:off x="8409846" y="2933961"/>
            <a:ext cx="1944494" cy="830997"/>
          </a:xfrm>
          <a:prstGeom prst="rect">
            <a:avLst/>
          </a:prstGeom>
        </p:spPr>
        <p:txBody>
          <a:bodyPr wrap="square">
            <a:spAutoFit/>
          </a:bodyPr>
          <a:lstStyle/>
          <a:p>
            <a:pPr marL="123825" indent="-180975" algn="ctr"/>
            <a:r>
              <a:rPr lang="en-US" sz="1200" b="1" dirty="0">
                <a:latin typeface="+mj-lt"/>
              </a:rPr>
              <a:t>HIV-associated </a:t>
            </a:r>
          </a:p>
          <a:p>
            <a:pPr marL="123825" indent="-180975" algn="ctr"/>
            <a:r>
              <a:rPr lang="en-US" sz="1200" b="1" dirty="0">
                <a:latin typeface="+mj-lt"/>
              </a:rPr>
              <a:t>weight loss: 16-70% </a:t>
            </a:r>
          </a:p>
          <a:p>
            <a:pPr marL="123825" indent="-180975" algn="ctr"/>
            <a:r>
              <a:rPr lang="en-GB" sz="1200" dirty="0"/>
              <a:t>(linked to poor </a:t>
            </a:r>
          </a:p>
          <a:p>
            <a:pPr marL="123825" indent="-180975" algn="ctr"/>
            <a:r>
              <a:rPr lang="en-GB" sz="1200" dirty="0"/>
              <a:t>health status)</a:t>
            </a:r>
            <a:endParaRPr lang="en-US" sz="1200" b="1" dirty="0">
              <a:latin typeface="+mj-lt"/>
            </a:endParaRPr>
          </a:p>
        </p:txBody>
      </p:sp>
      <p:sp>
        <p:nvSpPr>
          <p:cNvPr id="4" name="Rectangle 3">
            <a:extLst>
              <a:ext uri="{FF2B5EF4-FFF2-40B4-BE49-F238E27FC236}">
                <a16:creationId xmlns:a16="http://schemas.microsoft.com/office/drawing/2014/main" id="{75B76D09-0EDC-471F-937C-B185F8568B26}"/>
              </a:ext>
            </a:extLst>
          </p:cNvPr>
          <p:cNvSpPr/>
          <p:nvPr/>
        </p:nvSpPr>
        <p:spPr>
          <a:xfrm>
            <a:off x="4064049" y="5254180"/>
            <a:ext cx="5938578" cy="276999"/>
          </a:xfrm>
          <a:prstGeom prst="rect">
            <a:avLst/>
          </a:prstGeom>
        </p:spPr>
        <p:txBody>
          <a:bodyPr wrap="square">
            <a:spAutoFit/>
          </a:bodyPr>
          <a:lstStyle/>
          <a:p>
            <a:r>
              <a:rPr lang="en-GB" sz="1200" b="1" dirty="0">
                <a:solidFill>
                  <a:schemeClr val="accent5"/>
                </a:solidFill>
                <a:latin typeface="Arial"/>
              </a:rPr>
              <a:t>E2: </a:t>
            </a:r>
            <a:r>
              <a:rPr lang="en-GB" sz="1200" b="1" dirty="0" err="1">
                <a:solidFill>
                  <a:schemeClr val="accent5"/>
                </a:solidFill>
                <a:latin typeface="Arial"/>
              </a:rPr>
              <a:t>estradiol</a:t>
            </a:r>
            <a:r>
              <a:rPr lang="en-GB" sz="1200" b="1" dirty="0">
                <a:solidFill>
                  <a:schemeClr val="accent5"/>
                </a:solidFill>
                <a:latin typeface="Arial"/>
              </a:rPr>
              <a:t>, SHBG: sex hormone binding globulin</a:t>
            </a:r>
            <a:endParaRPr lang="en-GB" sz="1200" b="1" dirty="0">
              <a:solidFill>
                <a:schemeClr val="accent5"/>
              </a:solidFill>
            </a:endParaRPr>
          </a:p>
        </p:txBody>
      </p:sp>
      <p:pic>
        <p:nvPicPr>
          <p:cNvPr id="6" name="Picture 5">
            <a:extLst>
              <a:ext uri="{FF2B5EF4-FFF2-40B4-BE49-F238E27FC236}">
                <a16:creationId xmlns:a16="http://schemas.microsoft.com/office/drawing/2014/main" id="{5F56218C-7A81-49A9-BCF1-1604F97E3E94}"/>
              </a:ext>
            </a:extLst>
          </p:cNvPr>
          <p:cNvPicPr>
            <a:picLocks noChangeAspect="1"/>
          </p:cNvPicPr>
          <p:nvPr/>
        </p:nvPicPr>
        <p:blipFill>
          <a:blip r:embed="rId5"/>
          <a:stretch>
            <a:fillRect/>
          </a:stretch>
        </p:blipFill>
        <p:spPr>
          <a:xfrm>
            <a:off x="815927" y="2472581"/>
            <a:ext cx="10202212" cy="2703927"/>
          </a:xfrm>
          <a:prstGeom prst="rect">
            <a:avLst/>
          </a:prstGeom>
        </p:spPr>
      </p:pic>
    </p:spTree>
    <p:extLst>
      <p:ext uri="{BB962C8B-B14F-4D97-AF65-F5344CB8AC3E}">
        <p14:creationId xmlns:p14="http://schemas.microsoft.com/office/powerpoint/2010/main" val="29570873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4705" y="134863"/>
            <a:ext cx="10635342" cy="890633"/>
          </a:xfrm>
        </p:spPr>
        <p:txBody>
          <a:bodyPr>
            <a:normAutofit/>
          </a:bodyPr>
          <a:lstStyle/>
          <a:p>
            <a:pPr algn="ctr"/>
            <a:r>
              <a:rPr lang="en-GB" dirty="0">
                <a:solidFill>
                  <a:schemeClr val="accent5"/>
                </a:solidFill>
              </a:rPr>
              <a:t>Classification of TD</a:t>
            </a:r>
            <a:r>
              <a:rPr lang="en-GB" baseline="30000" dirty="0">
                <a:solidFill>
                  <a:schemeClr val="accent5"/>
                </a:solidFill>
              </a:rPr>
              <a:t>1,2</a:t>
            </a:r>
            <a:endParaRPr lang="en-GB" dirty="0">
              <a:solidFill>
                <a:schemeClr val="accent5"/>
              </a:solidFill>
            </a:endParaRPr>
          </a:p>
        </p:txBody>
      </p:sp>
      <p:sp>
        <p:nvSpPr>
          <p:cNvPr id="6" name="Rectangle 5"/>
          <p:cNvSpPr/>
          <p:nvPr/>
        </p:nvSpPr>
        <p:spPr>
          <a:xfrm>
            <a:off x="5843122" y="1562621"/>
            <a:ext cx="3233769" cy="784003"/>
          </a:xfrm>
          <a:prstGeom prst="rect">
            <a:avLst/>
          </a:prstGeom>
          <a:solidFill>
            <a:srgbClr val="95D6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ysClr val="windowText" lastClr="000000"/>
                </a:solidFill>
              </a:rPr>
              <a:t>Primary TD</a:t>
            </a:r>
          </a:p>
          <a:p>
            <a:pPr algn="ctr"/>
            <a:r>
              <a:rPr lang="en-US" sz="1100" b="1" dirty="0">
                <a:solidFill>
                  <a:sysClr val="windowText" lastClr="000000"/>
                </a:solidFill>
              </a:rPr>
              <a:t>Testicular damage</a:t>
            </a:r>
          </a:p>
        </p:txBody>
      </p:sp>
      <p:sp>
        <p:nvSpPr>
          <p:cNvPr id="7" name="TextBox 6"/>
          <p:cNvSpPr txBox="1"/>
          <p:nvPr/>
        </p:nvSpPr>
        <p:spPr>
          <a:xfrm>
            <a:off x="5834625" y="2436665"/>
            <a:ext cx="3233771" cy="1169551"/>
          </a:xfrm>
          <a:prstGeom prst="rect">
            <a:avLst/>
          </a:prstGeom>
          <a:solidFill>
            <a:srgbClr val="F0C945"/>
          </a:solidFill>
        </p:spPr>
        <p:txBody>
          <a:bodyPr wrap="square" rtlCol="0">
            <a:spAutoFit/>
          </a:bodyPr>
          <a:lstStyle/>
          <a:p>
            <a:pPr algn="ctr"/>
            <a:endParaRPr lang="en-US" sz="1400" b="1" dirty="0">
              <a:solidFill>
                <a:sysClr val="windowText" lastClr="000000"/>
              </a:solidFill>
              <a:latin typeface="Arial"/>
            </a:endParaRPr>
          </a:p>
          <a:p>
            <a:pPr algn="ctr"/>
            <a:r>
              <a:rPr lang="en-US" sz="1400" b="1" dirty="0">
                <a:solidFill>
                  <a:sysClr val="windowText" lastClr="000000"/>
                </a:solidFill>
              </a:rPr>
              <a:t>Functional TD</a:t>
            </a:r>
          </a:p>
          <a:p>
            <a:pPr algn="ctr"/>
            <a:r>
              <a:rPr lang="en-US" sz="1100" b="1" dirty="0">
                <a:solidFill>
                  <a:sysClr val="windowText" lastClr="000000"/>
                </a:solidFill>
              </a:rPr>
              <a:t>Caused by morbidities influencing Leydig Cell function and hypothalamic/pituitary response</a:t>
            </a:r>
            <a:endParaRPr lang="en-US" sz="700" b="1" dirty="0">
              <a:solidFill>
                <a:sysClr val="windowText" lastClr="000000"/>
              </a:solidFill>
            </a:endParaRPr>
          </a:p>
          <a:p>
            <a:pPr algn="ctr"/>
            <a:endParaRPr lang="en-US" sz="900" b="1" dirty="0">
              <a:solidFill>
                <a:sysClr val="windowText" lastClr="000000"/>
              </a:solidFill>
              <a:latin typeface="Arial"/>
            </a:endParaRPr>
          </a:p>
        </p:txBody>
      </p:sp>
      <p:sp>
        <p:nvSpPr>
          <p:cNvPr id="9" name="Rectangle 8"/>
          <p:cNvSpPr/>
          <p:nvPr/>
        </p:nvSpPr>
        <p:spPr>
          <a:xfrm>
            <a:off x="5843119" y="3700415"/>
            <a:ext cx="3233770" cy="785670"/>
          </a:xfrm>
          <a:prstGeom prst="rect">
            <a:avLst/>
          </a:prstGeom>
          <a:solidFill>
            <a:srgbClr val="95D6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ysClr val="windowText" lastClr="000000"/>
                </a:solidFill>
              </a:rPr>
              <a:t>Secondary TD </a:t>
            </a:r>
          </a:p>
          <a:p>
            <a:pPr algn="ctr"/>
            <a:r>
              <a:rPr lang="en-US" sz="1100" b="1" dirty="0">
                <a:solidFill>
                  <a:sysClr val="windowText" lastClr="000000"/>
                </a:solidFill>
              </a:rPr>
              <a:t>Hypothalamic/pituitary damage</a:t>
            </a:r>
          </a:p>
        </p:txBody>
      </p:sp>
      <p:cxnSp>
        <p:nvCxnSpPr>
          <p:cNvPr id="18" name="Straight Connector 17"/>
          <p:cNvCxnSpPr>
            <a:cxnSpLocks/>
          </p:cNvCxnSpPr>
          <p:nvPr/>
        </p:nvCxnSpPr>
        <p:spPr>
          <a:xfrm>
            <a:off x="9053606" y="1954621"/>
            <a:ext cx="856235" cy="0"/>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0" name="Straight Connector 19"/>
          <p:cNvCxnSpPr>
            <a:cxnSpLocks/>
          </p:cNvCxnSpPr>
          <p:nvPr/>
        </p:nvCxnSpPr>
        <p:spPr>
          <a:xfrm flipH="1" flipV="1">
            <a:off x="9909839" y="1963089"/>
            <a:ext cx="2" cy="2137795"/>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a:cxnSpLocks/>
          </p:cNvCxnSpPr>
          <p:nvPr/>
        </p:nvCxnSpPr>
        <p:spPr>
          <a:xfrm flipV="1">
            <a:off x="8867339" y="4100689"/>
            <a:ext cx="1042501" cy="1"/>
          </a:xfrm>
          <a:prstGeom prst="line">
            <a:avLst/>
          </a:prstGeom>
          <a:ln>
            <a:solidFill>
              <a:srgbClr val="92D050"/>
            </a:solidFill>
          </a:ln>
          <a:effectLst/>
        </p:spPr>
        <p:style>
          <a:lnRef idx="2">
            <a:schemeClr val="accent1"/>
          </a:lnRef>
          <a:fillRef idx="0">
            <a:schemeClr val="accent1"/>
          </a:fillRef>
          <a:effectRef idx="1">
            <a:schemeClr val="accent1"/>
          </a:effectRef>
          <a:fontRef idx="minor">
            <a:schemeClr val="tx1"/>
          </a:fontRef>
        </p:style>
      </p:cxnSp>
      <p:sp>
        <p:nvSpPr>
          <p:cNvPr id="24" name="TextBox 23"/>
          <p:cNvSpPr txBox="1"/>
          <p:nvPr/>
        </p:nvSpPr>
        <p:spPr>
          <a:xfrm>
            <a:off x="694705" y="2663688"/>
            <a:ext cx="1282011" cy="719666"/>
          </a:xfrm>
          <a:prstGeom prst="rect">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000">
                <a:solidFill>
                  <a:srgbClr val="00A8E1"/>
                </a:solidFill>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200" dirty="0">
                <a:solidFill>
                  <a:sysClr val="windowText" lastClr="000000"/>
                </a:solidFill>
                <a:latin typeface="+mn-lt"/>
              </a:rPr>
              <a:t>Testosterone</a:t>
            </a:r>
            <a:r>
              <a:rPr lang="en-GB" sz="1200" dirty="0">
                <a:solidFill>
                  <a:sysClr val="windowText" lastClr="000000"/>
                </a:solidFill>
              </a:rPr>
              <a:t> </a:t>
            </a:r>
          </a:p>
          <a:p>
            <a:r>
              <a:rPr lang="en-GB" sz="2400" dirty="0">
                <a:solidFill>
                  <a:sysClr val="windowText" lastClr="000000"/>
                </a:solidFill>
              </a:rPr>
              <a:t>↓</a:t>
            </a:r>
            <a:r>
              <a:rPr lang="en-GB" sz="1600" dirty="0">
                <a:solidFill>
                  <a:sysClr val="windowText" lastClr="000000"/>
                </a:solidFill>
              </a:rPr>
              <a:t> </a:t>
            </a:r>
          </a:p>
        </p:txBody>
      </p:sp>
      <p:sp>
        <p:nvSpPr>
          <p:cNvPr id="26" name="TextBox 25"/>
          <p:cNvSpPr txBox="1"/>
          <p:nvPr/>
        </p:nvSpPr>
        <p:spPr>
          <a:xfrm>
            <a:off x="3549498" y="1762201"/>
            <a:ext cx="638594" cy="400110"/>
          </a:xfrm>
          <a:prstGeom prst="rect">
            <a:avLst/>
          </a:prstGeom>
          <a:solidFill>
            <a:srgbClr val="FF64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100">
                <a:solidFill>
                  <a:schemeClr val="bg1"/>
                </a:solidFill>
                <a:latin typeface="Arial"/>
              </a:defRPr>
            </a:lvl1pPr>
          </a:lstStyle>
          <a:p>
            <a:r>
              <a:rPr lang="en-GB" sz="2000" dirty="0">
                <a:solidFill>
                  <a:sysClr val="windowText" lastClr="000000"/>
                </a:solidFill>
              </a:rPr>
              <a:t>↑</a:t>
            </a:r>
          </a:p>
        </p:txBody>
      </p:sp>
      <p:sp>
        <p:nvSpPr>
          <p:cNvPr id="27" name="TextBox 26"/>
          <p:cNvSpPr txBox="1"/>
          <p:nvPr/>
        </p:nvSpPr>
        <p:spPr>
          <a:xfrm>
            <a:off x="3549498" y="2831098"/>
            <a:ext cx="638594" cy="400110"/>
          </a:xfrm>
          <a:prstGeom prst="rect">
            <a:avLst/>
          </a:prstGeom>
          <a:solidFill>
            <a:srgbClr val="FF64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100">
                <a:solidFill>
                  <a:schemeClr val="bg1"/>
                </a:solidFill>
                <a:latin typeface="Arial"/>
              </a:defRPr>
            </a:lvl1pPr>
          </a:lstStyle>
          <a:p>
            <a:r>
              <a:rPr lang="en-GB" sz="2000" dirty="0">
                <a:solidFill>
                  <a:sysClr val="windowText" lastClr="000000"/>
                </a:solidFill>
              </a:rPr>
              <a:t>→</a:t>
            </a:r>
          </a:p>
        </p:txBody>
      </p:sp>
      <p:sp>
        <p:nvSpPr>
          <p:cNvPr id="28" name="TextBox 27"/>
          <p:cNvSpPr txBox="1"/>
          <p:nvPr/>
        </p:nvSpPr>
        <p:spPr>
          <a:xfrm>
            <a:off x="3549497" y="3889049"/>
            <a:ext cx="638594" cy="400110"/>
          </a:xfrm>
          <a:prstGeom prst="rect">
            <a:avLst/>
          </a:prstGeom>
          <a:solidFill>
            <a:srgbClr val="FF64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1100">
                <a:solidFill>
                  <a:schemeClr val="bg1"/>
                </a:solidFill>
                <a:latin typeface="Arial"/>
              </a:defRPr>
            </a:lvl1pPr>
          </a:lstStyle>
          <a:p>
            <a:r>
              <a:rPr lang="en-GB" sz="2000" dirty="0">
                <a:solidFill>
                  <a:sysClr val="windowText" lastClr="000000"/>
                </a:solidFill>
              </a:rPr>
              <a:t>↓</a:t>
            </a:r>
          </a:p>
        </p:txBody>
      </p:sp>
      <p:cxnSp>
        <p:nvCxnSpPr>
          <p:cNvPr id="30" name="Straight Arrow Connector 29"/>
          <p:cNvCxnSpPr>
            <a:cxnSpLocks/>
            <a:stCxn id="24" idx="3"/>
            <a:endCxn id="51" idx="1"/>
          </p:cNvCxnSpPr>
          <p:nvPr/>
        </p:nvCxnSpPr>
        <p:spPr>
          <a:xfrm>
            <a:off x="1976716" y="3023521"/>
            <a:ext cx="459659" cy="3816"/>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3" name="Straight Arrow Connector 32"/>
          <p:cNvCxnSpPr>
            <a:endCxn id="27" idx="1"/>
          </p:cNvCxnSpPr>
          <p:nvPr/>
        </p:nvCxnSpPr>
        <p:spPr>
          <a:xfrm>
            <a:off x="3230202" y="3031153"/>
            <a:ext cx="319296" cy="0"/>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a:cxnSpLocks/>
            <a:stCxn id="27" idx="3"/>
            <a:endCxn id="7" idx="1"/>
          </p:cNvCxnSpPr>
          <p:nvPr/>
        </p:nvCxnSpPr>
        <p:spPr>
          <a:xfrm flipV="1">
            <a:off x="4188092" y="3021441"/>
            <a:ext cx="1646533" cy="9712"/>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cxnSpLocks/>
            <a:stCxn id="26" idx="3"/>
            <a:endCxn id="6" idx="1"/>
          </p:cNvCxnSpPr>
          <p:nvPr/>
        </p:nvCxnSpPr>
        <p:spPr>
          <a:xfrm flipV="1">
            <a:off x="4188092" y="1954623"/>
            <a:ext cx="1655030" cy="7633"/>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cxnSpLocks/>
            <a:stCxn id="28" idx="3"/>
            <a:endCxn id="9" idx="1"/>
          </p:cNvCxnSpPr>
          <p:nvPr/>
        </p:nvCxnSpPr>
        <p:spPr>
          <a:xfrm>
            <a:off x="4188091" y="4089104"/>
            <a:ext cx="1655028" cy="4146"/>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p:nvPr/>
        </p:nvCxnSpPr>
        <p:spPr>
          <a:xfrm>
            <a:off x="2910905" y="1962256"/>
            <a:ext cx="638592" cy="0"/>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2910905" y="4089103"/>
            <a:ext cx="638592" cy="0"/>
          </a:xfrm>
          <a:prstGeom prst="straightConnector1">
            <a:avLst/>
          </a:prstGeom>
          <a:ln w="9525">
            <a:solidFill>
              <a:schemeClr val="bg1">
                <a:lumMod val="65000"/>
              </a:schemeClr>
            </a:solidFill>
            <a:prstDash val="dash"/>
            <a:headEnd type="none" w="med" len="med"/>
            <a:tailEnd type="triangle" w="med" len="med"/>
          </a:ln>
          <a:effectLst/>
        </p:spPr>
        <p:style>
          <a:lnRef idx="2">
            <a:schemeClr val="accent1"/>
          </a:lnRef>
          <a:fillRef idx="0">
            <a:schemeClr val="accent1"/>
          </a:fillRef>
          <a:effectRef idx="1">
            <a:schemeClr val="accent1"/>
          </a:effectRef>
          <a:fontRef idx="minor">
            <a:schemeClr val="tx1"/>
          </a:fontRef>
        </p:style>
      </p:cxnSp>
      <p:cxnSp>
        <p:nvCxnSpPr>
          <p:cNvPr id="50" name="Straight Connector 49"/>
          <p:cNvCxnSpPr/>
          <p:nvPr/>
        </p:nvCxnSpPr>
        <p:spPr>
          <a:xfrm>
            <a:off x="2910905" y="1973206"/>
            <a:ext cx="0" cy="2126847"/>
          </a:xfrm>
          <a:prstGeom prst="line">
            <a:avLst/>
          </a:prstGeom>
          <a:ln w="9525">
            <a:solidFill>
              <a:schemeClr val="bg1">
                <a:lumMod val="65000"/>
              </a:schemeClr>
            </a:solidFill>
            <a:prstDash val="dash"/>
          </a:ln>
          <a:effectLst/>
        </p:spPr>
        <p:style>
          <a:lnRef idx="2">
            <a:schemeClr val="accent1"/>
          </a:lnRef>
          <a:fillRef idx="0">
            <a:schemeClr val="accent1"/>
          </a:fillRef>
          <a:effectRef idx="1">
            <a:schemeClr val="accent1"/>
          </a:effectRef>
          <a:fontRef idx="minor">
            <a:schemeClr val="tx1"/>
          </a:fontRef>
        </p:style>
      </p:cxnSp>
      <p:sp>
        <p:nvSpPr>
          <p:cNvPr id="51" name="TextBox 50"/>
          <p:cNvSpPr txBox="1"/>
          <p:nvPr/>
        </p:nvSpPr>
        <p:spPr>
          <a:xfrm>
            <a:off x="2436375" y="2671320"/>
            <a:ext cx="876719" cy="712034"/>
          </a:xfrm>
          <a:prstGeom prst="rect">
            <a:avLst/>
          </a:prstGeom>
          <a:solidFill>
            <a:srgbClr val="FF64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algn="ctr">
              <a:defRPr sz="2000">
                <a:solidFill>
                  <a:srgbClr val="00A8E1"/>
                </a:solidFill>
                <a:latin typeface="Aria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GB" sz="1100" dirty="0">
                <a:solidFill>
                  <a:sysClr val="windowText" lastClr="000000"/>
                </a:solidFill>
                <a:latin typeface="+mn-lt"/>
              </a:rPr>
              <a:t>LH/FSH</a:t>
            </a:r>
          </a:p>
        </p:txBody>
      </p:sp>
      <p:sp>
        <p:nvSpPr>
          <p:cNvPr id="60" name="Rectangle 59"/>
          <p:cNvSpPr/>
          <p:nvPr/>
        </p:nvSpPr>
        <p:spPr>
          <a:xfrm>
            <a:off x="9343169" y="2672152"/>
            <a:ext cx="1133343" cy="712035"/>
          </a:xfrm>
          <a:prstGeom prst="rect">
            <a:avLst/>
          </a:prstGeom>
          <a:solidFill>
            <a:srgbClr val="95D608"/>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b="1" dirty="0">
                <a:solidFill>
                  <a:sysClr val="windowText" lastClr="000000"/>
                </a:solidFill>
              </a:rPr>
              <a:t>Classical</a:t>
            </a:r>
          </a:p>
          <a:p>
            <a:pPr algn="ctr"/>
            <a:r>
              <a:rPr lang="en-US" sz="1050" b="1" dirty="0">
                <a:solidFill>
                  <a:sysClr val="windowText" lastClr="000000"/>
                </a:solidFill>
              </a:rPr>
              <a:t>TD</a:t>
            </a:r>
            <a:endParaRPr lang="en-US" sz="900" b="1" dirty="0">
              <a:solidFill>
                <a:sysClr val="windowText" lastClr="000000"/>
              </a:solidFill>
            </a:endParaRPr>
          </a:p>
        </p:txBody>
      </p:sp>
      <p:sp>
        <p:nvSpPr>
          <p:cNvPr id="67" name="Rectangle 66"/>
          <p:cNvSpPr/>
          <p:nvPr/>
        </p:nvSpPr>
        <p:spPr>
          <a:xfrm>
            <a:off x="1630013" y="5934485"/>
            <a:ext cx="10009535" cy="338554"/>
          </a:xfrm>
          <a:prstGeom prst="rect">
            <a:avLst/>
          </a:prstGeom>
        </p:spPr>
        <p:txBody>
          <a:bodyPr wrap="square">
            <a:spAutoFit/>
          </a:bodyPr>
          <a:lstStyle/>
          <a:p>
            <a:pPr marL="228600" indent="-228600">
              <a:buAutoNum type="arabicPeriod"/>
            </a:pPr>
            <a:r>
              <a:rPr lang="en-GB" sz="800" dirty="0" err="1">
                <a:solidFill>
                  <a:schemeClr val="accent5"/>
                </a:solidFill>
              </a:rPr>
              <a:t>Dohle</a:t>
            </a:r>
            <a:r>
              <a:rPr lang="en-GB" sz="800" dirty="0">
                <a:solidFill>
                  <a:schemeClr val="accent5"/>
                </a:solidFill>
              </a:rPr>
              <a:t> GR </a:t>
            </a:r>
            <a:r>
              <a:rPr lang="en-GB" sz="800" i="1" dirty="0">
                <a:solidFill>
                  <a:schemeClr val="accent5"/>
                </a:solidFill>
              </a:rPr>
              <a:t>et al. </a:t>
            </a:r>
            <a:r>
              <a:rPr lang="en-GB" sz="800" dirty="0">
                <a:solidFill>
                  <a:schemeClr val="accent5"/>
                </a:solidFill>
              </a:rPr>
              <a:t>Guidelines of Male Hypogonadism. European Association of Urology 2018. Available at: https://uroweb.org/guideline/male-hypogonadism/#4 Accessed Sept 2020</a:t>
            </a:r>
          </a:p>
          <a:p>
            <a:pPr marL="228600" indent="-228600">
              <a:buAutoNum type="arabicPeriod"/>
            </a:pPr>
            <a:r>
              <a:rPr lang="en-GB" sz="800" dirty="0">
                <a:solidFill>
                  <a:schemeClr val="accent5"/>
                </a:solidFill>
              </a:rPr>
              <a:t>Bhasin </a:t>
            </a:r>
            <a:r>
              <a:rPr lang="en-GB" sz="800" i="1" dirty="0">
                <a:solidFill>
                  <a:schemeClr val="accent5"/>
                </a:solidFill>
              </a:rPr>
              <a:t>et al.</a:t>
            </a:r>
            <a:r>
              <a:rPr lang="en-GB" sz="800" dirty="0">
                <a:solidFill>
                  <a:schemeClr val="accent5"/>
                </a:solidFill>
              </a:rPr>
              <a:t> Testosterone Therapy in Men With Hypogonadism: An Endocrine Society Clinical Practice Guideline. </a:t>
            </a:r>
            <a:r>
              <a:rPr lang="en-GB" sz="800" i="1" dirty="0">
                <a:solidFill>
                  <a:schemeClr val="accent5"/>
                </a:solidFill>
              </a:rPr>
              <a:t>J Clin Endocrinol Metab.</a:t>
            </a:r>
            <a:r>
              <a:rPr lang="en-GB" sz="800" dirty="0">
                <a:solidFill>
                  <a:schemeClr val="accent5"/>
                </a:solidFill>
              </a:rPr>
              <a:t> 2018;103(5):1715-1744.</a:t>
            </a:r>
          </a:p>
        </p:txBody>
      </p:sp>
      <p:sp>
        <p:nvSpPr>
          <p:cNvPr id="3" name="TextBox 2"/>
          <p:cNvSpPr txBox="1"/>
          <p:nvPr/>
        </p:nvSpPr>
        <p:spPr>
          <a:xfrm>
            <a:off x="4527906" y="3028950"/>
            <a:ext cx="184731" cy="369332"/>
          </a:xfrm>
          <a:prstGeom prst="rect">
            <a:avLst/>
          </a:prstGeom>
          <a:noFill/>
        </p:spPr>
        <p:txBody>
          <a:bodyPr wrap="none" rtlCol="0">
            <a:spAutoFit/>
          </a:bodyPr>
          <a:lstStyle/>
          <a:p>
            <a:endParaRPr lang="en-GB" dirty="0">
              <a:solidFill>
                <a:sysClr val="windowText" lastClr="000000"/>
              </a:solidFill>
            </a:endParaRPr>
          </a:p>
        </p:txBody>
      </p:sp>
      <p:sp>
        <p:nvSpPr>
          <p:cNvPr id="4" name="TextBox 3"/>
          <p:cNvSpPr txBox="1"/>
          <p:nvPr/>
        </p:nvSpPr>
        <p:spPr>
          <a:xfrm>
            <a:off x="3246668" y="2131147"/>
            <a:ext cx="1548822" cy="261610"/>
          </a:xfrm>
          <a:prstGeom prst="rect">
            <a:avLst/>
          </a:prstGeom>
          <a:noFill/>
        </p:spPr>
        <p:txBody>
          <a:bodyPr wrap="none" rtlCol="0">
            <a:spAutoFit/>
          </a:bodyPr>
          <a:lstStyle/>
          <a:p>
            <a:r>
              <a:rPr lang="en-GB" sz="1100" dirty="0">
                <a:solidFill>
                  <a:sysClr val="windowText" lastClr="000000"/>
                </a:solidFill>
              </a:rPr>
              <a:t>Hypergonadotropic</a:t>
            </a:r>
            <a:endParaRPr lang="en-GB" sz="1050" dirty="0">
              <a:solidFill>
                <a:sysClr val="windowText" lastClr="000000"/>
              </a:solidFill>
            </a:endParaRPr>
          </a:p>
        </p:txBody>
      </p:sp>
      <p:sp>
        <p:nvSpPr>
          <p:cNvPr id="8" name="TextBox 7"/>
          <p:cNvSpPr txBox="1"/>
          <p:nvPr/>
        </p:nvSpPr>
        <p:spPr>
          <a:xfrm>
            <a:off x="3192171" y="3193872"/>
            <a:ext cx="1655023" cy="430887"/>
          </a:xfrm>
          <a:prstGeom prst="rect">
            <a:avLst/>
          </a:prstGeom>
          <a:noFill/>
        </p:spPr>
        <p:txBody>
          <a:bodyPr wrap="square" rtlCol="0">
            <a:spAutoFit/>
          </a:bodyPr>
          <a:lstStyle/>
          <a:p>
            <a:pPr algn="ctr"/>
            <a:r>
              <a:rPr lang="en-GB" sz="1100" dirty="0">
                <a:solidFill>
                  <a:sysClr val="windowText" lastClr="000000"/>
                </a:solidFill>
              </a:rPr>
              <a:t>Low normogonadotropic</a:t>
            </a:r>
          </a:p>
        </p:txBody>
      </p:sp>
      <p:sp>
        <p:nvSpPr>
          <p:cNvPr id="10" name="TextBox 9"/>
          <p:cNvSpPr txBox="1"/>
          <p:nvPr/>
        </p:nvSpPr>
        <p:spPr>
          <a:xfrm>
            <a:off x="3260258" y="4318139"/>
            <a:ext cx="1499128" cy="261610"/>
          </a:xfrm>
          <a:prstGeom prst="rect">
            <a:avLst/>
          </a:prstGeom>
          <a:noFill/>
        </p:spPr>
        <p:txBody>
          <a:bodyPr wrap="none" rtlCol="0">
            <a:spAutoFit/>
          </a:bodyPr>
          <a:lstStyle/>
          <a:p>
            <a:r>
              <a:rPr lang="en-GB" sz="1100" dirty="0">
                <a:solidFill>
                  <a:sysClr val="windowText" lastClr="000000"/>
                </a:solidFill>
              </a:rPr>
              <a:t>Hypogonadotropic</a:t>
            </a:r>
            <a:endParaRPr lang="en-GB" dirty="0">
              <a:solidFill>
                <a:sysClr val="windowText" lastClr="000000"/>
              </a:solidFill>
            </a:endParaRPr>
          </a:p>
        </p:txBody>
      </p:sp>
      <p:sp>
        <p:nvSpPr>
          <p:cNvPr id="29" name="TextBox 28"/>
          <p:cNvSpPr txBox="1"/>
          <p:nvPr/>
        </p:nvSpPr>
        <p:spPr>
          <a:xfrm>
            <a:off x="2187383" y="5067894"/>
            <a:ext cx="4001416" cy="253916"/>
          </a:xfrm>
          <a:prstGeom prst="rect">
            <a:avLst/>
          </a:prstGeom>
          <a:noFill/>
        </p:spPr>
        <p:txBody>
          <a:bodyPr wrap="none" rtlCol="0">
            <a:spAutoFit/>
          </a:bodyPr>
          <a:lstStyle/>
          <a:p>
            <a:r>
              <a:rPr lang="en-GB" sz="1050" b="1" dirty="0">
                <a:solidFill>
                  <a:schemeClr val="accent5"/>
                </a:solidFill>
              </a:rPr>
              <a:t>LH: luteinizing hormone, </a:t>
            </a:r>
            <a:r>
              <a:rPr lang="en-US" sz="1050" b="1" dirty="0">
                <a:solidFill>
                  <a:schemeClr val="accent5"/>
                </a:solidFill>
              </a:rPr>
              <a:t>FSH: </a:t>
            </a:r>
            <a:r>
              <a:rPr lang="en-GB" sz="1050" b="1" dirty="0">
                <a:solidFill>
                  <a:schemeClr val="accent5"/>
                </a:solidFill>
              </a:rPr>
              <a:t>follicle-stimulating hormone</a:t>
            </a:r>
            <a:r>
              <a:rPr lang="en-US" sz="1050" b="1" dirty="0">
                <a:solidFill>
                  <a:schemeClr val="accent5"/>
                </a:solidFill>
              </a:rPr>
              <a:t> </a:t>
            </a:r>
          </a:p>
        </p:txBody>
      </p:sp>
    </p:spTree>
    <p:extLst>
      <p:ext uri="{BB962C8B-B14F-4D97-AF65-F5344CB8AC3E}">
        <p14:creationId xmlns:p14="http://schemas.microsoft.com/office/powerpoint/2010/main" val="12053995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07BF593-2FCE-46BB-BA23-DD92776052A9}"/>
              </a:ext>
            </a:extLst>
          </p:cNvPr>
          <p:cNvSpPr txBox="1">
            <a:spLocks/>
          </p:cNvSpPr>
          <p:nvPr/>
        </p:nvSpPr>
        <p:spPr>
          <a:xfrm>
            <a:off x="1581150" y="1"/>
            <a:ext cx="9086850" cy="1179414"/>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buClr>
                <a:srgbClr val="005294"/>
              </a:buClr>
              <a:defRPr/>
            </a:pPr>
            <a:r>
              <a:rPr lang="en-GB" sz="4000" b="0" dirty="0">
                <a:solidFill>
                  <a:schemeClr val="accent5"/>
                </a:solidFill>
                <a:latin typeface="+mj-lt"/>
              </a:rPr>
              <a:t>Causes of (TD)</a:t>
            </a:r>
          </a:p>
        </p:txBody>
      </p:sp>
      <p:graphicFrame>
        <p:nvGraphicFramePr>
          <p:cNvPr id="6" name="Content Placeholder 9">
            <a:extLst>
              <a:ext uri="{FF2B5EF4-FFF2-40B4-BE49-F238E27FC236}">
                <a16:creationId xmlns:a16="http://schemas.microsoft.com/office/drawing/2014/main" id="{404CBCB4-3B99-4AA5-999E-6F7A56BBD653}"/>
              </a:ext>
            </a:extLst>
          </p:cNvPr>
          <p:cNvGraphicFramePr>
            <a:graphicFrameLocks/>
          </p:cNvGraphicFramePr>
          <p:nvPr>
            <p:extLst>
              <p:ext uri="{D42A27DB-BD31-4B8C-83A1-F6EECF244321}">
                <p14:modId xmlns:p14="http://schemas.microsoft.com/office/powerpoint/2010/main" val="2908695205"/>
              </p:ext>
            </p:extLst>
          </p:nvPr>
        </p:nvGraphicFramePr>
        <p:xfrm>
          <a:off x="1129266" y="1476891"/>
          <a:ext cx="9460262" cy="3679903"/>
        </p:xfrm>
        <a:graphic>
          <a:graphicData uri="http://schemas.openxmlformats.org/drawingml/2006/table">
            <a:tbl>
              <a:tblPr firstRow="1" bandRow="1">
                <a:tableStyleId>{5C22544A-7EE6-4342-B048-85BDC9FD1C3A}</a:tableStyleId>
              </a:tblPr>
              <a:tblGrid>
                <a:gridCol w="2077192">
                  <a:extLst>
                    <a:ext uri="{9D8B030D-6E8A-4147-A177-3AD203B41FA5}">
                      <a16:colId xmlns:a16="http://schemas.microsoft.com/office/drawing/2014/main" val="3524964432"/>
                    </a:ext>
                  </a:extLst>
                </a:gridCol>
                <a:gridCol w="1670786">
                  <a:extLst>
                    <a:ext uri="{9D8B030D-6E8A-4147-A177-3AD203B41FA5}">
                      <a16:colId xmlns:a16="http://schemas.microsoft.com/office/drawing/2014/main" val="2286098851"/>
                    </a:ext>
                  </a:extLst>
                </a:gridCol>
                <a:gridCol w="2235240">
                  <a:extLst>
                    <a:ext uri="{9D8B030D-6E8A-4147-A177-3AD203B41FA5}">
                      <a16:colId xmlns:a16="http://schemas.microsoft.com/office/drawing/2014/main" val="2260614357"/>
                    </a:ext>
                  </a:extLst>
                </a:gridCol>
                <a:gridCol w="3477044">
                  <a:extLst>
                    <a:ext uri="{9D8B030D-6E8A-4147-A177-3AD203B41FA5}">
                      <a16:colId xmlns:a16="http://schemas.microsoft.com/office/drawing/2014/main" val="3325599383"/>
                    </a:ext>
                  </a:extLst>
                </a:gridCol>
              </a:tblGrid>
              <a:tr h="299242">
                <a:tc gridSpan="2">
                  <a:txBody>
                    <a:bodyPr/>
                    <a:lstStyle/>
                    <a:p>
                      <a:r>
                        <a:rPr lang="en-GB" sz="1200" dirty="0">
                          <a:latin typeface="Helvetica" panose="020B0604020202020204" pitchFamily="34" charset="0"/>
                          <a:cs typeface="Helvetica" panose="020B0604020202020204" pitchFamily="34" charset="0"/>
                        </a:rPr>
                        <a:t>Primary TD</a:t>
                      </a:r>
                    </a:p>
                  </a:txBody>
                  <a:tcPr marL="68580" marR="68580" marT="34290" marB="34290"/>
                </a:tc>
                <a:tc hMerge="1">
                  <a:txBody>
                    <a:bodyPr/>
                    <a:lstStyle/>
                    <a:p>
                      <a:endParaRPr lang="en-GB"/>
                    </a:p>
                  </a:txBody>
                  <a:tcPr/>
                </a:tc>
                <a:tc gridSpan="2">
                  <a:txBody>
                    <a:bodyPr/>
                    <a:lstStyle/>
                    <a:p>
                      <a:r>
                        <a:rPr lang="en-GB" sz="1200" dirty="0">
                          <a:latin typeface="Helvetica" panose="020B0604020202020204" pitchFamily="34" charset="0"/>
                          <a:cs typeface="Helvetica" panose="020B0604020202020204" pitchFamily="34" charset="0"/>
                        </a:rPr>
                        <a:t>Secondary TD</a:t>
                      </a:r>
                    </a:p>
                  </a:txBody>
                  <a:tcPr marL="68580" marR="68580" marT="34290" marB="34290"/>
                </a:tc>
                <a:tc hMerge="1">
                  <a:txBody>
                    <a:bodyPr/>
                    <a:lstStyle/>
                    <a:p>
                      <a:endParaRPr lang="en-GB"/>
                    </a:p>
                  </a:txBody>
                  <a:tcPr/>
                </a:tc>
                <a:extLst>
                  <a:ext uri="{0D108BD9-81ED-4DB2-BD59-A6C34878D82A}">
                    <a16:rowId xmlns:a16="http://schemas.microsoft.com/office/drawing/2014/main" val="2648212255"/>
                  </a:ext>
                </a:extLst>
              </a:tr>
              <a:tr h="3380661">
                <a:tc>
                  <a:txBody>
                    <a:bodyPr/>
                    <a:lstStyle/>
                    <a:p>
                      <a:pPr marL="0" indent="0">
                        <a:buFont typeface="Arial" panose="020B0604020202020204" pitchFamily="34" charset="0"/>
                        <a:buNone/>
                      </a:pPr>
                      <a:r>
                        <a:rPr lang="en-US" sz="1200" b="1" kern="1200" dirty="0">
                          <a:solidFill>
                            <a:srgbClr val="000000"/>
                          </a:solidFill>
                          <a:effectLst/>
                          <a:latin typeface="Helvetica" panose="020B0604020202020204" pitchFamily="34" charset="0"/>
                          <a:ea typeface="+mn-ea"/>
                          <a:cs typeface="Helvetica" panose="020B0604020202020204" pitchFamily="34" charset="0"/>
                        </a:rPr>
                        <a:t>Organic</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Klinefelter syndrome</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Cryptorchidism, anorchia</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Myotonic dystrophy</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Irradiation, chemotherapy</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Castration, trauma</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Orchitis</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Older age*</a:t>
                      </a:r>
                      <a:endParaRPr lang="en-GB" sz="1200" dirty="0">
                        <a:solidFill>
                          <a:srgbClr val="000000"/>
                        </a:solidFill>
                        <a:latin typeface="Helvetica" panose="020B0604020202020204" pitchFamily="34" charset="0"/>
                        <a:cs typeface="Helvetica" panose="020B0604020202020204" pitchFamily="34" charset="0"/>
                      </a:endParaRPr>
                    </a:p>
                  </a:txBody>
                  <a:tcPr marL="68580" marR="68580" marT="34290" marB="34290"/>
                </a:tc>
                <a:tc>
                  <a:txBody>
                    <a:bodyPr/>
                    <a:lstStyle/>
                    <a:p>
                      <a:pPr marL="0" indent="0">
                        <a:buFont typeface="Arial" panose="020B0604020202020204" pitchFamily="34" charset="0"/>
                        <a:buNone/>
                      </a:pPr>
                      <a:r>
                        <a:rPr lang="en-US" sz="1200" b="1" kern="1200" dirty="0">
                          <a:solidFill>
                            <a:srgbClr val="000000"/>
                          </a:solidFill>
                          <a:effectLst/>
                          <a:latin typeface="Helvetica" panose="020B0604020202020204" pitchFamily="34" charset="0"/>
                          <a:ea typeface="+mn-ea"/>
                          <a:cs typeface="Helvetica" panose="020B0604020202020204" pitchFamily="34" charset="0"/>
                        </a:rPr>
                        <a:t>Functional</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Chronic illness*</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Ketoconazole</a:t>
                      </a:r>
                      <a:endParaRPr lang="en-GB" sz="1200" dirty="0">
                        <a:solidFill>
                          <a:srgbClr val="000000"/>
                        </a:solidFill>
                        <a:latin typeface="Helvetica" panose="020B0604020202020204" pitchFamily="34" charset="0"/>
                        <a:cs typeface="Helvetica" panose="020B0604020202020204" pitchFamily="34" charset="0"/>
                      </a:endParaRPr>
                    </a:p>
                  </a:txBody>
                  <a:tcPr marL="68580" marR="68580" marT="34290" marB="34290"/>
                </a:tc>
                <a:tc>
                  <a:txBody>
                    <a:bodyPr/>
                    <a:lstStyle/>
                    <a:p>
                      <a:pPr marL="0" indent="0">
                        <a:buFont typeface="Arial" panose="020B0604020202020204" pitchFamily="34" charset="0"/>
                        <a:buNone/>
                      </a:pPr>
                      <a:r>
                        <a:rPr lang="en-US" sz="1200" b="1" kern="1200" dirty="0">
                          <a:solidFill>
                            <a:srgbClr val="000000"/>
                          </a:solidFill>
                          <a:effectLst/>
                          <a:latin typeface="Helvetica" panose="020B0604020202020204" pitchFamily="34" charset="0"/>
                          <a:ea typeface="+mn-ea"/>
                          <a:cs typeface="Helvetica" panose="020B0604020202020204" pitchFamily="34" charset="0"/>
                        </a:rPr>
                        <a:t>Organic</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Pituitary/hypothalamic </a:t>
                      </a:r>
                      <a:r>
                        <a:rPr lang="en-US" sz="1200" kern="1200" dirty="0" err="1">
                          <a:solidFill>
                            <a:srgbClr val="000000"/>
                          </a:solidFill>
                          <a:effectLst/>
                          <a:latin typeface="Helvetica" panose="020B0604020202020204" pitchFamily="34" charset="0"/>
                          <a:ea typeface="+mn-ea"/>
                          <a:cs typeface="Helvetica" panose="020B0604020202020204" pitchFamily="34" charset="0"/>
                        </a:rPr>
                        <a:t>tumour</a:t>
                      </a:r>
                      <a:r>
                        <a:rPr lang="en-US" sz="1200" kern="1200" dirty="0">
                          <a:solidFill>
                            <a:srgbClr val="000000"/>
                          </a:solidFill>
                          <a:effectLst/>
                          <a:latin typeface="Helvetica" panose="020B0604020202020204" pitchFamily="34" charset="0"/>
                          <a:ea typeface="+mn-ea"/>
                          <a:cs typeface="Helvetica" panose="020B0604020202020204" pitchFamily="34" charset="0"/>
                        </a:rPr>
                        <a:t>, surgery, trauma or disease</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Stalk section or disease</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Hypopituitarism</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Haemochromatosis</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err="1">
                          <a:solidFill>
                            <a:srgbClr val="000000"/>
                          </a:solidFill>
                          <a:effectLst/>
                          <a:latin typeface="Helvetica" panose="020B0604020202020204" pitchFamily="34" charset="0"/>
                          <a:ea typeface="+mn-ea"/>
                          <a:cs typeface="Helvetica" panose="020B0604020202020204" pitchFamily="34" charset="0"/>
                        </a:rPr>
                        <a:t>Kallman</a:t>
                      </a:r>
                      <a:r>
                        <a:rPr lang="en-US" sz="1200" kern="1200" dirty="0">
                          <a:solidFill>
                            <a:srgbClr val="000000"/>
                          </a:solidFill>
                          <a:effectLst/>
                          <a:latin typeface="Helvetica" panose="020B0604020202020204" pitchFamily="34" charset="0"/>
                          <a:ea typeface="+mn-ea"/>
                          <a:cs typeface="Helvetica" panose="020B0604020202020204" pitchFamily="34" charset="0"/>
                        </a:rPr>
                        <a:t> syndrome, idiopathic hypogonadotropic hypogonadism</a:t>
                      </a:r>
                      <a:endParaRPr lang="en-GB" sz="1200" dirty="0">
                        <a:solidFill>
                          <a:srgbClr val="000000"/>
                        </a:solidFill>
                        <a:latin typeface="Helvetica" panose="020B0604020202020204" pitchFamily="34" charset="0"/>
                        <a:cs typeface="Helvetica" panose="020B0604020202020204" pitchFamily="34" charset="0"/>
                      </a:endParaRPr>
                    </a:p>
                  </a:txBody>
                  <a:tcPr marL="68580" marR="68580" marT="34290" marB="34290"/>
                </a:tc>
                <a:tc>
                  <a:txBody>
                    <a:bodyPr/>
                    <a:lstStyle/>
                    <a:p>
                      <a:pPr marL="0" indent="0">
                        <a:buFont typeface="Arial" panose="020B0604020202020204" pitchFamily="34" charset="0"/>
                        <a:buNone/>
                      </a:pPr>
                      <a:r>
                        <a:rPr lang="en-US" sz="1200" b="1" kern="1200" dirty="0">
                          <a:solidFill>
                            <a:srgbClr val="000000"/>
                          </a:solidFill>
                          <a:effectLst/>
                          <a:latin typeface="Helvetica" panose="020B0604020202020204" pitchFamily="34" charset="0"/>
                          <a:ea typeface="+mn-ea"/>
                          <a:cs typeface="Helvetica" panose="020B0604020202020204" pitchFamily="34" charset="0"/>
                        </a:rPr>
                        <a:t>Functional</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Opioids</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Glucocorticoid excess*</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err="1">
                          <a:solidFill>
                            <a:srgbClr val="000000"/>
                          </a:solidFill>
                          <a:effectLst/>
                          <a:latin typeface="Helvetica" panose="020B0604020202020204" pitchFamily="34" charset="0"/>
                          <a:ea typeface="+mn-ea"/>
                          <a:cs typeface="Helvetica" panose="020B0604020202020204" pitchFamily="34" charset="0"/>
                        </a:rPr>
                        <a:t>Hyperprolactinaemia</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Organ failure</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Chronic illness*, malnutrition, wasting</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Malnutrition</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Obesity/ type 2 diabetes mellitus*</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Excessive exercise</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Androgens, progestins, </a:t>
                      </a:r>
                      <a:r>
                        <a:rPr lang="en-US" sz="1200" kern="1200" dirty="0" err="1">
                          <a:solidFill>
                            <a:srgbClr val="000000"/>
                          </a:solidFill>
                          <a:effectLst/>
                          <a:latin typeface="Helvetica" panose="020B0604020202020204" pitchFamily="34" charset="0"/>
                          <a:ea typeface="+mn-ea"/>
                          <a:cs typeface="Helvetica" panose="020B0604020202020204" pitchFamily="34" charset="0"/>
                        </a:rPr>
                        <a:t>oestrogens</a:t>
                      </a:r>
                      <a:r>
                        <a:rPr lang="en-US" sz="1200" kern="1200" dirty="0">
                          <a:solidFill>
                            <a:srgbClr val="000000"/>
                          </a:solidFill>
                          <a:effectLst/>
                          <a:latin typeface="Helvetica" panose="020B0604020202020204" pitchFamily="34" charset="0"/>
                          <a:ea typeface="+mn-ea"/>
                          <a:cs typeface="Helvetica" panose="020B0604020202020204" pitchFamily="34" charset="0"/>
                        </a:rPr>
                        <a:t>, GnRH agonists</a:t>
                      </a:r>
                      <a:endParaRPr lang="en-GB" sz="1200" kern="1200" dirty="0">
                        <a:solidFill>
                          <a:srgbClr val="000000"/>
                        </a:solidFill>
                        <a:effectLst/>
                        <a:latin typeface="Helvetica" panose="020B0604020202020204" pitchFamily="34" charset="0"/>
                        <a:ea typeface="+mn-ea"/>
                        <a:cs typeface="Helvetica" panose="020B0604020202020204" pitchFamily="34" charset="0"/>
                      </a:endParaRPr>
                    </a:p>
                    <a:p>
                      <a:pPr marL="285750" indent="-285750">
                        <a:buFont typeface="Arial" panose="020B0604020202020204" pitchFamily="34" charset="0"/>
                        <a:buChar char="•"/>
                      </a:pPr>
                      <a:r>
                        <a:rPr lang="en-US" sz="1200" kern="1200" dirty="0">
                          <a:solidFill>
                            <a:srgbClr val="000000"/>
                          </a:solidFill>
                          <a:effectLst/>
                          <a:latin typeface="Helvetica" panose="020B0604020202020204" pitchFamily="34" charset="0"/>
                          <a:ea typeface="+mn-ea"/>
                          <a:cs typeface="Helvetica" panose="020B0604020202020204" pitchFamily="34" charset="0"/>
                        </a:rPr>
                        <a:t>Older age (with comorbidities)*</a:t>
                      </a:r>
                      <a:endParaRPr lang="en-GB" sz="1200" dirty="0">
                        <a:solidFill>
                          <a:srgbClr val="000000"/>
                        </a:solidFill>
                        <a:latin typeface="Helvetica" panose="020B0604020202020204" pitchFamily="34" charset="0"/>
                        <a:cs typeface="Helvetica" panose="020B0604020202020204" pitchFamily="34" charset="0"/>
                      </a:endParaRPr>
                    </a:p>
                  </a:txBody>
                  <a:tcPr marL="68580" marR="68580" marT="34290" marB="34290"/>
                </a:tc>
                <a:extLst>
                  <a:ext uri="{0D108BD9-81ED-4DB2-BD59-A6C34878D82A}">
                    <a16:rowId xmlns:a16="http://schemas.microsoft.com/office/drawing/2014/main" val="3957859503"/>
                  </a:ext>
                </a:extLst>
              </a:tr>
            </a:tbl>
          </a:graphicData>
        </a:graphic>
      </p:graphicFrame>
      <p:sp>
        <p:nvSpPr>
          <p:cNvPr id="7" name="object 7">
            <a:extLst>
              <a:ext uri="{FF2B5EF4-FFF2-40B4-BE49-F238E27FC236}">
                <a16:creationId xmlns:a16="http://schemas.microsoft.com/office/drawing/2014/main" id="{62F7CFA4-2B50-4104-8E7C-273A868D6A1F}"/>
              </a:ext>
            </a:extLst>
          </p:cNvPr>
          <p:cNvSpPr txBox="1"/>
          <p:nvPr/>
        </p:nvSpPr>
        <p:spPr>
          <a:xfrm>
            <a:off x="2328342" y="5381109"/>
            <a:ext cx="8261186" cy="177502"/>
          </a:xfrm>
          <a:prstGeom prst="rect">
            <a:avLst/>
          </a:prstGeom>
        </p:spPr>
        <p:txBody>
          <a:bodyPr wrap="square" lIns="0" tIns="8145" rIns="0" bIns="0" anchor="b">
            <a:spAutoFit/>
          </a:bodyPr>
          <a:lstStyle>
            <a:lvl1pPr marL="9525">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a:spcBef>
                <a:spcPts val="66"/>
              </a:spcBef>
              <a:defRPr/>
            </a:pPr>
            <a:r>
              <a:rPr lang="en-US" sz="1000" dirty="0">
                <a:solidFill>
                  <a:srgbClr val="272727"/>
                </a:solidFill>
                <a:latin typeface="+mn-lt"/>
                <a:cs typeface="Helvetica" panose="020B0604020202020204" pitchFamily="34" charset="0"/>
              </a:rPr>
              <a:t>*</a:t>
            </a:r>
            <a:r>
              <a:rPr lang="en-US" sz="1100" b="1" dirty="0">
                <a:solidFill>
                  <a:srgbClr val="272727"/>
                </a:solidFill>
                <a:latin typeface="+mn-lt"/>
                <a:cs typeface="Helvetica" panose="020B0604020202020204" pitchFamily="34" charset="0"/>
              </a:rPr>
              <a:t>Combined primary and secondary.  </a:t>
            </a:r>
            <a:r>
              <a:rPr lang="en-US" sz="1050" b="1" dirty="0">
                <a:solidFill>
                  <a:srgbClr val="272727"/>
                </a:solidFill>
                <a:latin typeface="+mn-lt"/>
                <a:cs typeface="Helvetica" panose="020B0604020202020204" pitchFamily="34" charset="0"/>
              </a:rPr>
              <a:t>GnRH, gonadotropin-release hormone; TD, testosterone deficiency</a:t>
            </a:r>
            <a:r>
              <a:rPr lang="en-US" sz="1050" b="1" dirty="0">
                <a:solidFill>
                  <a:srgbClr val="272727"/>
                </a:solidFill>
                <a:latin typeface="Helvetica" panose="020B0604020202020204" pitchFamily="34" charset="0"/>
                <a:cs typeface="Helvetica" panose="020B0604020202020204" pitchFamily="34" charset="0"/>
              </a:rPr>
              <a:t>.</a:t>
            </a:r>
          </a:p>
        </p:txBody>
      </p:sp>
      <p:sp>
        <p:nvSpPr>
          <p:cNvPr id="11" name="Rectangle 10">
            <a:extLst>
              <a:ext uri="{FF2B5EF4-FFF2-40B4-BE49-F238E27FC236}">
                <a16:creationId xmlns:a16="http://schemas.microsoft.com/office/drawing/2014/main" id="{93AD297D-7128-438D-A830-E7EB1A02C1E8}"/>
              </a:ext>
            </a:extLst>
          </p:cNvPr>
          <p:cNvSpPr/>
          <p:nvPr/>
        </p:nvSpPr>
        <p:spPr>
          <a:xfrm>
            <a:off x="1129266" y="6023709"/>
            <a:ext cx="9013640" cy="223138"/>
          </a:xfrm>
          <a:prstGeom prst="rect">
            <a:avLst/>
          </a:prstGeom>
        </p:spPr>
        <p:txBody>
          <a:bodyPr wrap="square">
            <a:spAutoFit/>
          </a:bodyPr>
          <a:lstStyle/>
          <a:p>
            <a:pPr algn="ctr"/>
            <a:r>
              <a:rPr lang="en-US" sz="850" b="1" dirty="0">
                <a:solidFill>
                  <a:srgbClr val="000000"/>
                </a:solidFill>
              </a:rPr>
              <a:t>1. Hackett G,  et al. British Society for Sexual Medicine Guidelines on Adult Testosterone Deficiency, With Statements for UK Practice. J Sex Med 2017;14:1504-1523</a:t>
            </a:r>
            <a:r>
              <a:rPr lang="en-US" sz="800" b="1" dirty="0">
                <a:solidFill>
                  <a:srgbClr val="000000"/>
                </a:solidFill>
              </a:rPr>
              <a:t>. </a:t>
            </a:r>
          </a:p>
        </p:txBody>
      </p:sp>
    </p:spTree>
    <p:extLst>
      <p:ext uri="{BB962C8B-B14F-4D97-AF65-F5344CB8AC3E}">
        <p14:creationId xmlns:p14="http://schemas.microsoft.com/office/powerpoint/2010/main" val="5856797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4C6688-981A-40ED-94E9-C7E1207CDFE0}"/>
              </a:ext>
            </a:extLst>
          </p:cNvPr>
          <p:cNvSpPr txBox="1"/>
          <p:nvPr/>
        </p:nvSpPr>
        <p:spPr>
          <a:xfrm>
            <a:off x="1597450" y="5955459"/>
            <a:ext cx="8280920" cy="276999"/>
          </a:xfrm>
          <a:prstGeom prst="rect">
            <a:avLst/>
          </a:prstGeom>
          <a:noFill/>
        </p:spPr>
        <p:txBody>
          <a:bodyPr wrap="square" rtlCol="0">
            <a:spAutoFit/>
          </a:bodyPr>
          <a:lstStyle/>
          <a:p>
            <a:pPr>
              <a:defRPr/>
            </a:pPr>
            <a:r>
              <a:rPr lang="en-GB" sz="1200" b="1" dirty="0">
                <a:solidFill>
                  <a:schemeClr val="accent5"/>
                </a:solidFill>
                <a:cs typeface="Arial" charset="0"/>
              </a:rPr>
              <a:t>Dean J et al. J Sex Med 2015;12:1660-86. </a:t>
            </a:r>
          </a:p>
        </p:txBody>
      </p:sp>
      <p:sp>
        <p:nvSpPr>
          <p:cNvPr id="6" name="Content Placeholder 2">
            <a:extLst>
              <a:ext uri="{FF2B5EF4-FFF2-40B4-BE49-F238E27FC236}">
                <a16:creationId xmlns:a16="http://schemas.microsoft.com/office/drawing/2014/main" id="{6A1614B8-A2DF-403A-A359-1307E656CEB8}"/>
              </a:ext>
            </a:extLst>
          </p:cNvPr>
          <p:cNvSpPr txBox="1">
            <a:spLocks/>
          </p:cNvSpPr>
          <p:nvPr/>
        </p:nvSpPr>
        <p:spPr>
          <a:xfrm>
            <a:off x="1063488" y="1507078"/>
            <a:ext cx="9531062" cy="4448381"/>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Font typeface="Arial" panose="020B0604020202020204" pitchFamily="34" charset="0"/>
              <a:buChar char="•"/>
              <a:defRPr/>
            </a:pPr>
            <a:r>
              <a:rPr lang="en-GB" sz="2800" b="1" dirty="0">
                <a:solidFill>
                  <a:srgbClr val="272727"/>
                </a:solidFill>
                <a:latin typeface="+mn-lt"/>
              </a:rPr>
              <a:t>Opioids</a:t>
            </a:r>
            <a:endParaRPr lang="en-GB" sz="2800" dirty="0">
              <a:solidFill>
                <a:srgbClr val="272727"/>
              </a:solidFill>
              <a:latin typeface="+mn-lt"/>
            </a:endParaRPr>
          </a:p>
          <a:p>
            <a:pPr lvl="1">
              <a:buClrTx/>
              <a:buFont typeface="Wingdings" panose="05000000000000000000" pitchFamily="2" charset="2"/>
              <a:buChar char="Ø"/>
              <a:defRPr/>
            </a:pPr>
            <a:r>
              <a:rPr lang="en-GB" sz="2000" dirty="0">
                <a:solidFill>
                  <a:srgbClr val="272727"/>
                </a:solidFill>
                <a:latin typeface="+mn-lt"/>
              </a:rPr>
              <a:t>Regular use can suppress Testosterone levels in up to 70% of men</a:t>
            </a:r>
          </a:p>
          <a:p>
            <a:pPr>
              <a:buClrTx/>
              <a:buFont typeface="Arial" panose="020B0604020202020204" pitchFamily="34" charset="0"/>
              <a:buChar char="•"/>
              <a:defRPr/>
            </a:pPr>
            <a:r>
              <a:rPr lang="en-GB" sz="2800" b="1" dirty="0">
                <a:solidFill>
                  <a:srgbClr val="272727"/>
                </a:solidFill>
                <a:latin typeface="+mn-lt"/>
              </a:rPr>
              <a:t>Glucocorticoids</a:t>
            </a:r>
          </a:p>
          <a:p>
            <a:pPr lvl="1">
              <a:buClrTx/>
              <a:buFont typeface="Wingdings" panose="05000000000000000000" pitchFamily="2" charset="2"/>
              <a:buChar char="Ø"/>
              <a:defRPr/>
            </a:pPr>
            <a:r>
              <a:rPr lang="en-GB" sz="2000" dirty="0">
                <a:solidFill>
                  <a:srgbClr val="272727"/>
                </a:solidFill>
                <a:latin typeface="+mn-lt"/>
              </a:rPr>
              <a:t>May suppress HPT-axis</a:t>
            </a:r>
          </a:p>
          <a:p>
            <a:pPr>
              <a:buClrTx/>
              <a:buFont typeface="Arial" panose="020B0604020202020204" pitchFamily="34" charset="0"/>
              <a:buChar char="•"/>
              <a:defRPr/>
            </a:pPr>
            <a:r>
              <a:rPr lang="en-GB" sz="2800" b="1" dirty="0">
                <a:solidFill>
                  <a:srgbClr val="272727"/>
                </a:solidFill>
                <a:latin typeface="+mn-lt"/>
              </a:rPr>
              <a:t>Anticonvulsants</a:t>
            </a:r>
            <a:endParaRPr lang="en-GB" sz="2800" dirty="0">
              <a:solidFill>
                <a:srgbClr val="272727"/>
              </a:solidFill>
              <a:latin typeface="+mn-lt"/>
            </a:endParaRPr>
          </a:p>
          <a:p>
            <a:pPr lvl="1" fontAlgn="base">
              <a:spcAft>
                <a:spcPct val="0"/>
              </a:spcAft>
              <a:buClrTx/>
              <a:buFont typeface="Wingdings" panose="05000000000000000000" pitchFamily="2" charset="2"/>
              <a:buChar char="Ø"/>
              <a:defRPr/>
            </a:pPr>
            <a:r>
              <a:rPr lang="en-GB" sz="2000" dirty="0">
                <a:solidFill>
                  <a:srgbClr val="272727"/>
                </a:solidFill>
                <a:latin typeface="+mn-lt"/>
              </a:rPr>
              <a:t>↑ SHBG, ↓ Free &amp; Bioavailable Testosterone</a:t>
            </a:r>
          </a:p>
          <a:p>
            <a:pPr>
              <a:buClrTx/>
              <a:buFont typeface="Arial" panose="020B0604020202020204" pitchFamily="34" charset="0"/>
              <a:buChar char="•"/>
              <a:defRPr/>
            </a:pPr>
            <a:r>
              <a:rPr lang="en-GB" sz="2800" b="1" dirty="0">
                <a:solidFill>
                  <a:srgbClr val="272727"/>
                </a:solidFill>
                <a:latin typeface="+mn-lt"/>
              </a:rPr>
              <a:t>Antipsychotics</a:t>
            </a:r>
          </a:p>
          <a:p>
            <a:pPr lvl="1">
              <a:buClrTx/>
              <a:buFont typeface="Wingdings" panose="05000000000000000000" pitchFamily="2" charset="2"/>
              <a:buChar char="Ø"/>
              <a:defRPr/>
            </a:pPr>
            <a:r>
              <a:rPr lang="en-GB" sz="2000" dirty="0">
                <a:solidFill>
                  <a:srgbClr val="272727"/>
                </a:solidFill>
                <a:latin typeface="+mn-lt"/>
              </a:rPr>
              <a:t> Can lead to hyperprolactinemia, or ↑ prolactin levels</a:t>
            </a:r>
            <a:endParaRPr lang="en-GB" sz="2000" b="1" dirty="0">
              <a:solidFill>
                <a:srgbClr val="272727"/>
              </a:solidFill>
              <a:latin typeface="+mn-lt"/>
            </a:endParaRPr>
          </a:p>
          <a:p>
            <a:pPr marL="457200" lvl="1" indent="0">
              <a:buClr>
                <a:srgbClr val="005294"/>
              </a:buClr>
              <a:buNone/>
              <a:defRPr/>
            </a:pPr>
            <a:endParaRPr lang="en-GB" dirty="0">
              <a:solidFill>
                <a:srgbClr val="005294"/>
              </a:solidFill>
            </a:endParaRPr>
          </a:p>
          <a:p>
            <a:pPr lvl="1">
              <a:buClr>
                <a:srgbClr val="005294"/>
              </a:buClr>
              <a:defRPr/>
            </a:pPr>
            <a:endParaRPr lang="en-GB" dirty="0">
              <a:solidFill>
                <a:srgbClr val="005294"/>
              </a:solidFill>
            </a:endParaRPr>
          </a:p>
        </p:txBody>
      </p:sp>
      <p:sp>
        <p:nvSpPr>
          <p:cNvPr id="7" name="Title 1">
            <a:extLst>
              <a:ext uri="{FF2B5EF4-FFF2-40B4-BE49-F238E27FC236}">
                <a16:creationId xmlns:a16="http://schemas.microsoft.com/office/drawing/2014/main" id="{65BE327B-C834-4501-810C-A8F833C492B1}"/>
              </a:ext>
            </a:extLst>
          </p:cNvPr>
          <p:cNvSpPr txBox="1">
            <a:spLocks/>
          </p:cNvSpPr>
          <p:nvPr/>
        </p:nvSpPr>
        <p:spPr>
          <a:xfrm>
            <a:off x="868680" y="116632"/>
            <a:ext cx="9994392" cy="1008112"/>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buClr>
                <a:srgbClr val="005294"/>
              </a:buClr>
              <a:defRPr/>
            </a:pPr>
            <a:r>
              <a:rPr lang="en-GB" sz="4000" b="0" dirty="0">
                <a:solidFill>
                  <a:srgbClr val="000000"/>
                </a:solidFill>
                <a:latin typeface="+mj-lt"/>
              </a:rPr>
              <a:t>Drugs that affect testosterone levels</a:t>
            </a:r>
          </a:p>
        </p:txBody>
      </p:sp>
    </p:spTree>
    <p:extLst>
      <p:ext uri="{BB962C8B-B14F-4D97-AF65-F5344CB8AC3E}">
        <p14:creationId xmlns:p14="http://schemas.microsoft.com/office/powerpoint/2010/main" val="3930861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54" y="-12441"/>
            <a:ext cx="10635342" cy="1325563"/>
          </a:xfrm>
        </p:spPr>
        <p:txBody>
          <a:bodyPr>
            <a:normAutofit/>
          </a:bodyPr>
          <a:lstStyle/>
          <a:p>
            <a:pPr algn="l"/>
            <a:r>
              <a:rPr lang="en-US" dirty="0">
                <a:solidFill>
                  <a:schemeClr val="accent5"/>
                </a:solidFill>
              </a:rPr>
              <a:t>Case study – Part 1: Patient Profile</a:t>
            </a:r>
          </a:p>
        </p:txBody>
      </p:sp>
      <p:sp>
        <p:nvSpPr>
          <p:cNvPr id="4" name="TextBox 3"/>
          <p:cNvSpPr txBox="1"/>
          <p:nvPr/>
        </p:nvSpPr>
        <p:spPr>
          <a:xfrm>
            <a:off x="1541107" y="5841807"/>
            <a:ext cx="8503920" cy="477054"/>
          </a:xfrm>
          <a:prstGeom prst="rect">
            <a:avLst/>
          </a:prstGeom>
          <a:noFill/>
        </p:spPr>
        <p:txBody>
          <a:bodyPr wrap="square" rtlCol="0">
            <a:spAutoFit/>
          </a:bodyPr>
          <a:lstStyle/>
          <a:p>
            <a:pPr>
              <a:defRPr/>
            </a:pPr>
            <a:endParaRPr lang="en-GB" sz="800" dirty="0">
              <a:solidFill>
                <a:srgbClr val="272727"/>
              </a:solidFill>
              <a:cs typeface="Arial" panose="020B0604020202020204" pitchFamily="34" charset="0"/>
            </a:endParaRPr>
          </a:p>
          <a:p>
            <a:pPr>
              <a:defRPr/>
            </a:pPr>
            <a:r>
              <a:rPr lang="en-GB" sz="900" b="1" dirty="0">
                <a:solidFill>
                  <a:srgbClr val="272727"/>
                </a:solidFill>
                <a:cs typeface="Arial" panose="020B0604020202020204" pitchFamily="34" charset="0"/>
              </a:rPr>
              <a:t> * This patient profile is based on a real patient, and has been anonymised and reproduced with permission</a:t>
            </a:r>
            <a:r>
              <a:rPr lang="en-GB" sz="800" dirty="0">
                <a:solidFill>
                  <a:srgbClr val="272727"/>
                </a:solidFill>
                <a:latin typeface="Arial" panose="020B0604020202020204" pitchFamily="34" charset="0"/>
                <a:cs typeface="Arial" panose="020B0604020202020204" pitchFamily="34" charset="0"/>
              </a:rPr>
              <a:t>.</a:t>
            </a:r>
          </a:p>
          <a:p>
            <a:pPr>
              <a:defRPr/>
            </a:pPr>
            <a:endParaRPr lang="en-GB" sz="800" dirty="0">
              <a:solidFill>
                <a:srgbClr val="7F7F7F"/>
              </a:solidFill>
              <a:latin typeface="Arial" panose="020B0604020202020204" pitchFamily="34" charset="0"/>
              <a:cs typeface="Arial" panose="020B0604020202020204" pitchFamily="34" charset="0"/>
            </a:endParaRPr>
          </a:p>
        </p:txBody>
      </p:sp>
      <p:sp>
        <p:nvSpPr>
          <p:cNvPr id="6" name="Rectangle 5"/>
          <p:cNvSpPr/>
          <p:nvPr/>
        </p:nvSpPr>
        <p:spPr>
          <a:xfrm>
            <a:off x="1075620" y="1221282"/>
            <a:ext cx="9434894" cy="400110"/>
          </a:xfrm>
          <a:prstGeom prst="rect">
            <a:avLst/>
          </a:prstGeom>
        </p:spPr>
        <p:txBody>
          <a:bodyPr wrap="square">
            <a:spAutoFit/>
          </a:bodyPr>
          <a:lstStyle/>
          <a:p>
            <a:pPr>
              <a:defRPr/>
            </a:pPr>
            <a:r>
              <a:rPr lang="en-GB" sz="2000" b="1" dirty="0">
                <a:solidFill>
                  <a:srgbClr val="272727"/>
                </a:solidFill>
              </a:rPr>
              <a:t>Chris: 54 year old office worker with type 2 diabetes mellitus (T2DM)</a:t>
            </a:r>
            <a:endParaRPr lang="en-US" sz="2000" b="1" dirty="0">
              <a:solidFill>
                <a:srgbClr val="272727"/>
              </a:solidFill>
            </a:endParaRPr>
          </a:p>
        </p:txBody>
      </p:sp>
      <p:sp>
        <p:nvSpPr>
          <p:cNvPr id="8" name="Rectangle 7"/>
          <p:cNvSpPr/>
          <p:nvPr/>
        </p:nvSpPr>
        <p:spPr>
          <a:xfrm>
            <a:off x="876301" y="2186021"/>
            <a:ext cx="6086474" cy="3149580"/>
          </a:xfrm>
          <a:prstGeom prst="rect">
            <a:avLst/>
          </a:prstGeom>
        </p:spPr>
        <p:txBody>
          <a:bodyPr wrap="square">
            <a:spAutoFit/>
          </a:bodyPr>
          <a:lstStyle/>
          <a:p>
            <a:pPr marL="263525" indent="-173038">
              <a:spcAft>
                <a:spcPts val="400"/>
              </a:spcAft>
              <a:buFont typeface="Arial"/>
              <a:buChar char="•"/>
              <a:defRPr/>
            </a:pPr>
            <a:r>
              <a:rPr lang="en-GB" dirty="0">
                <a:solidFill>
                  <a:srgbClr val="272727"/>
                </a:solidFill>
              </a:rPr>
              <a:t>He has had erectile dysfunction for several years which is putting a strain on his marriage.</a:t>
            </a:r>
          </a:p>
          <a:p>
            <a:pPr marL="90487">
              <a:spcAft>
                <a:spcPts val="400"/>
              </a:spcAft>
              <a:defRPr/>
            </a:pPr>
            <a:endParaRPr lang="en-GB" dirty="0">
              <a:solidFill>
                <a:srgbClr val="272727"/>
              </a:solidFill>
            </a:endParaRPr>
          </a:p>
          <a:p>
            <a:pPr marL="263525" indent="-173038">
              <a:spcAft>
                <a:spcPts val="400"/>
              </a:spcAft>
              <a:buFont typeface="Arial"/>
              <a:buChar char="•"/>
              <a:defRPr/>
            </a:pPr>
            <a:r>
              <a:rPr lang="en-GB" dirty="0">
                <a:solidFill>
                  <a:srgbClr val="272727"/>
                </a:solidFill>
              </a:rPr>
              <a:t>Whilst he was being managed by the secondary care diabetic team he was started on daily sildenafil 50mg for erectile dysfunction which worked on rare occasions. </a:t>
            </a:r>
          </a:p>
          <a:p>
            <a:pPr marL="90487">
              <a:spcAft>
                <a:spcPts val="400"/>
              </a:spcAft>
              <a:defRPr/>
            </a:pPr>
            <a:endParaRPr lang="en-GB" dirty="0">
              <a:solidFill>
                <a:srgbClr val="272727"/>
              </a:solidFill>
            </a:endParaRPr>
          </a:p>
          <a:p>
            <a:pPr marL="263525" indent="-173038">
              <a:spcAft>
                <a:spcPts val="400"/>
              </a:spcAft>
              <a:buFont typeface="Arial"/>
              <a:buChar char="•"/>
              <a:defRPr/>
            </a:pPr>
            <a:r>
              <a:rPr lang="en-GB" dirty="0">
                <a:solidFill>
                  <a:srgbClr val="272727"/>
                </a:solidFill>
              </a:rPr>
              <a:t>He didn’t think anymore could be done about it.</a:t>
            </a:r>
          </a:p>
          <a:p>
            <a:pPr marL="90487">
              <a:spcAft>
                <a:spcPts val="400"/>
              </a:spcAft>
              <a:defRPr/>
            </a:pPr>
            <a:endParaRPr lang="en-US" sz="2000" dirty="0">
              <a:solidFill>
                <a:srgbClr val="272727"/>
              </a:solidFill>
              <a:latin typeface="Aria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8868" y="1935400"/>
            <a:ext cx="3445800" cy="3445800"/>
          </a:xfrm>
          <a:prstGeom prst="rect">
            <a:avLst/>
          </a:prstGeom>
        </p:spPr>
      </p:pic>
    </p:spTree>
    <p:extLst>
      <p:ext uri="{BB962C8B-B14F-4D97-AF65-F5344CB8AC3E}">
        <p14:creationId xmlns:p14="http://schemas.microsoft.com/office/powerpoint/2010/main" val="11045685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itle 5">
            <a:extLst>
              <a:ext uri="{FF2B5EF4-FFF2-40B4-BE49-F238E27FC236}">
                <a16:creationId xmlns:a16="http://schemas.microsoft.com/office/drawing/2014/main" id="{2FE96A58-3D82-45BE-BF7E-08EA922E5240}"/>
              </a:ext>
            </a:extLst>
          </p:cNvPr>
          <p:cNvSpPr>
            <a:spLocks noGrp="1"/>
          </p:cNvSpPr>
          <p:nvPr>
            <p:ph type="ctrTitle"/>
          </p:nvPr>
        </p:nvSpPr>
        <p:spPr>
          <a:xfrm>
            <a:off x="268620" y="539496"/>
            <a:ext cx="10474037" cy="1960050"/>
          </a:xfrm>
        </p:spPr>
        <p:txBody>
          <a:bodyPr>
            <a:normAutofit/>
          </a:bodyPr>
          <a:lstStyle/>
          <a:p>
            <a:r>
              <a:rPr lang="en-GB" sz="4300" dirty="0"/>
              <a:t>Diagnosis of </a:t>
            </a:r>
            <a:br>
              <a:rPr lang="en-GB" sz="4300" dirty="0"/>
            </a:br>
            <a:r>
              <a:rPr lang="en-GB" sz="4300" dirty="0"/>
              <a:t>Testosterone Deficiency (TD)</a:t>
            </a:r>
          </a:p>
        </p:txBody>
      </p:sp>
    </p:spTree>
    <p:extLst>
      <p:ext uri="{BB962C8B-B14F-4D97-AF65-F5344CB8AC3E}">
        <p14:creationId xmlns:p14="http://schemas.microsoft.com/office/powerpoint/2010/main" val="38182087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731334" y="152401"/>
            <a:ext cx="8702749" cy="834047"/>
          </a:xfrm>
        </p:spPr>
        <p:txBody>
          <a:bodyPr>
            <a:normAutofit/>
          </a:bodyPr>
          <a:lstStyle/>
          <a:p>
            <a:pPr algn="ctr"/>
            <a:r>
              <a:rPr lang="en-GB" dirty="0">
                <a:solidFill>
                  <a:schemeClr val="accent5"/>
                </a:solidFill>
              </a:rPr>
              <a:t>Challenges of diagnosing TD</a:t>
            </a:r>
          </a:p>
        </p:txBody>
      </p:sp>
      <p:sp>
        <p:nvSpPr>
          <p:cNvPr id="2" name="Content Placeholder 1"/>
          <p:cNvSpPr>
            <a:spLocks noGrp="1"/>
          </p:cNvSpPr>
          <p:nvPr>
            <p:ph idx="1"/>
          </p:nvPr>
        </p:nvSpPr>
        <p:spPr>
          <a:xfrm>
            <a:off x="650450" y="1391272"/>
            <a:ext cx="10397764" cy="3613144"/>
          </a:xfrm>
        </p:spPr>
        <p:txBody>
          <a:bodyPr>
            <a:normAutofit/>
          </a:bodyPr>
          <a:lstStyle/>
          <a:p>
            <a:pPr>
              <a:buClrTx/>
              <a:buFont typeface="Arial" panose="020B0604020202020204" pitchFamily="34" charset="0"/>
              <a:buChar char="•"/>
            </a:pPr>
            <a:r>
              <a:rPr lang="en-GB" dirty="0">
                <a:solidFill>
                  <a:srgbClr val="000000"/>
                </a:solidFill>
              </a:rPr>
              <a:t>Treatment seeking is often delayed</a:t>
            </a:r>
          </a:p>
          <a:p>
            <a:pPr>
              <a:buClrTx/>
              <a:buFont typeface="Arial" panose="020B0604020202020204" pitchFamily="34" charset="0"/>
              <a:buChar char="•"/>
            </a:pPr>
            <a:r>
              <a:rPr lang="en-GB" dirty="0">
                <a:solidFill>
                  <a:srgbClr val="000000"/>
                </a:solidFill>
              </a:rPr>
              <a:t>Variable and non-specific signs and symptoms</a:t>
            </a:r>
            <a:r>
              <a:rPr lang="en-GB" baseline="30000" dirty="0">
                <a:solidFill>
                  <a:srgbClr val="000000"/>
                </a:solidFill>
              </a:rPr>
              <a:t>1</a:t>
            </a:r>
            <a:endParaRPr lang="en-GB" dirty="0">
              <a:solidFill>
                <a:srgbClr val="000000"/>
              </a:solidFill>
            </a:endParaRPr>
          </a:p>
          <a:p>
            <a:pPr>
              <a:buClrTx/>
              <a:buFont typeface="Arial" panose="020B0604020202020204" pitchFamily="34" charset="0"/>
              <a:buChar char="•"/>
            </a:pPr>
            <a:r>
              <a:rPr lang="en-GB" dirty="0">
                <a:solidFill>
                  <a:srgbClr val="000000"/>
                </a:solidFill>
              </a:rPr>
              <a:t>Lack of definitive cut-off point for serum levels</a:t>
            </a:r>
            <a:r>
              <a:rPr lang="en-GB" baseline="30000" dirty="0">
                <a:solidFill>
                  <a:srgbClr val="000000"/>
                </a:solidFill>
              </a:rPr>
              <a:t>1</a:t>
            </a:r>
            <a:endParaRPr lang="en-GB" dirty="0">
              <a:solidFill>
                <a:srgbClr val="000000"/>
              </a:solidFill>
            </a:endParaRPr>
          </a:p>
          <a:p>
            <a:pPr>
              <a:buClrTx/>
              <a:buFont typeface="Arial" panose="020B0604020202020204" pitchFamily="34" charset="0"/>
              <a:buChar char="•"/>
            </a:pPr>
            <a:r>
              <a:rPr lang="en-GB" dirty="0">
                <a:solidFill>
                  <a:srgbClr val="000000"/>
                </a:solidFill>
              </a:rPr>
              <a:t>There is a wide variation in reference ranges for total testosterone</a:t>
            </a:r>
            <a:r>
              <a:rPr lang="en-GB" baseline="30000" dirty="0">
                <a:solidFill>
                  <a:srgbClr val="000000"/>
                </a:solidFill>
              </a:rPr>
              <a:t>2</a:t>
            </a:r>
            <a:endParaRPr lang="en-GB" dirty="0">
              <a:solidFill>
                <a:srgbClr val="000000"/>
              </a:solidFill>
            </a:endParaRPr>
          </a:p>
          <a:p>
            <a:pPr>
              <a:buClrTx/>
              <a:buFont typeface="Arial" panose="020B0604020202020204" pitchFamily="34" charset="0"/>
              <a:buChar char="•"/>
            </a:pPr>
            <a:r>
              <a:rPr lang="en-GB" dirty="0">
                <a:solidFill>
                  <a:srgbClr val="000000"/>
                </a:solidFill>
              </a:rPr>
              <a:t>Inadequate attention to sexual health by men and physicians</a:t>
            </a:r>
            <a:r>
              <a:rPr lang="en-GB" baseline="30000" dirty="0">
                <a:solidFill>
                  <a:srgbClr val="000000"/>
                </a:solidFill>
              </a:rPr>
              <a:t>1</a:t>
            </a:r>
            <a:endParaRPr lang="en-GB" dirty="0">
              <a:solidFill>
                <a:srgbClr val="000000"/>
              </a:solidFill>
            </a:endParaRPr>
          </a:p>
          <a:p>
            <a:pPr>
              <a:buClrTx/>
              <a:buFont typeface="Arial" panose="020B0604020202020204" pitchFamily="34" charset="0"/>
              <a:buChar char="•"/>
            </a:pPr>
            <a:r>
              <a:rPr lang="en-GB" dirty="0">
                <a:solidFill>
                  <a:srgbClr val="000000"/>
                </a:solidFill>
              </a:rPr>
              <a:t>Undefined age range for investigation of testosterone levels</a:t>
            </a:r>
            <a:r>
              <a:rPr lang="en-GB" baseline="30000" dirty="0">
                <a:solidFill>
                  <a:srgbClr val="000000"/>
                </a:solidFill>
              </a:rPr>
              <a:t>1</a:t>
            </a:r>
          </a:p>
          <a:p>
            <a:pPr>
              <a:buClrTx/>
              <a:buFont typeface="Arial" panose="020B0604020202020204" pitchFamily="34" charset="0"/>
              <a:buChar char="•"/>
            </a:pPr>
            <a:r>
              <a:rPr lang="en-GB" dirty="0">
                <a:solidFill>
                  <a:srgbClr val="000000"/>
                </a:solidFill>
              </a:rPr>
              <a:t>No NICE guidelines for TD</a:t>
            </a:r>
          </a:p>
          <a:p>
            <a:pPr marL="180975" indent="-180975"/>
            <a:endParaRPr lang="en-US" dirty="0"/>
          </a:p>
        </p:txBody>
      </p:sp>
      <p:sp>
        <p:nvSpPr>
          <p:cNvPr id="3" name="Rectangle 2"/>
          <p:cNvSpPr/>
          <p:nvPr/>
        </p:nvSpPr>
        <p:spPr>
          <a:xfrm>
            <a:off x="1616623" y="5831100"/>
            <a:ext cx="8923786" cy="338554"/>
          </a:xfrm>
          <a:prstGeom prst="rect">
            <a:avLst/>
          </a:prstGeom>
        </p:spPr>
        <p:txBody>
          <a:bodyPr wrap="square">
            <a:spAutoFit/>
          </a:bodyPr>
          <a:lstStyle/>
          <a:p>
            <a:pPr marL="85725" indent="-85725"/>
            <a:r>
              <a:rPr lang="en-US" sz="800" b="1" dirty="0">
                <a:solidFill>
                  <a:schemeClr val="accent5"/>
                </a:solidFill>
                <a:latin typeface="Arial"/>
              </a:rPr>
              <a:t>1. Defeudis G, </a:t>
            </a:r>
            <a:r>
              <a:rPr lang="en-US" sz="800" b="1" i="1" dirty="0">
                <a:solidFill>
                  <a:schemeClr val="accent5"/>
                </a:solidFill>
                <a:latin typeface="Arial"/>
              </a:rPr>
              <a:t>et al</a:t>
            </a:r>
            <a:r>
              <a:rPr lang="en-US" sz="800" b="1" dirty="0">
                <a:solidFill>
                  <a:schemeClr val="accent5"/>
                </a:solidFill>
                <a:latin typeface="Arial"/>
              </a:rPr>
              <a:t>. The CATCH checklist to investigate adult-onset hypogonadism. </a:t>
            </a:r>
            <a:r>
              <a:rPr lang="en-US" sz="800" b="1" i="1" dirty="0">
                <a:solidFill>
                  <a:schemeClr val="accent5"/>
                </a:solidFill>
                <a:latin typeface="Arial"/>
              </a:rPr>
              <a:t>Andrology </a:t>
            </a:r>
            <a:r>
              <a:rPr lang="en-US" sz="800" b="1" dirty="0">
                <a:solidFill>
                  <a:schemeClr val="accent5"/>
                </a:solidFill>
                <a:latin typeface="Arial"/>
              </a:rPr>
              <a:t>2018.6;5. Available at: </a:t>
            </a:r>
            <a:r>
              <a:rPr lang="en-US" sz="800" b="1" dirty="0">
                <a:solidFill>
                  <a:schemeClr val="accent5"/>
                </a:solidFill>
                <a:latin typeface="Arial"/>
                <a:hlinkClick r:id="rId3">
                  <a:extLst>
                    <a:ext uri="{A12FA001-AC4F-418D-AE19-62706E023703}">
                      <ahyp:hlinkClr xmlns:ahyp="http://schemas.microsoft.com/office/drawing/2018/hyperlinkcolor" val="tx"/>
                    </a:ext>
                  </a:extLst>
                </a:hlinkClick>
              </a:rPr>
              <a:t>https://onlinelibrary.wiley.com/doi/full/10.1111/andr.12506</a:t>
            </a:r>
            <a:r>
              <a:rPr lang="en-US" sz="800" b="1" dirty="0">
                <a:solidFill>
                  <a:schemeClr val="accent5"/>
                </a:solidFill>
                <a:latin typeface="Arial"/>
              </a:rPr>
              <a:t>  </a:t>
            </a:r>
            <a:br>
              <a:rPr lang="en-US" sz="800" b="1" dirty="0">
                <a:solidFill>
                  <a:schemeClr val="accent5"/>
                </a:solidFill>
                <a:latin typeface="Arial"/>
              </a:rPr>
            </a:br>
            <a:r>
              <a:rPr lang="en-US" sz="800" b="1" dirty="0">
                <a:solidFill>
                  <a:schemeClr val="accent5"/>
                </a:solidFill>
                <a:latin typeface="Arial"/>
              </a:rPr>
              <a:t> Accessed February 2019. 2. Ramachandran </a:t>
            </a:r>
            <a:r>
              <a:rPr lang="en-US" sz="800" b="1" i="1" dirty="0">
                <a:solidFill>
                  <a:schemeClr val="accent5"/>
                </a:solidFill>
                <a:latin typeface="Arial"/>
              </a:rPr>
              <a:t>et al. </a:t>
            </a:r>
            <a:r>
              <a:rPr lang="en-GB" sz="800" b="1" dirty="0">
                <a:solidFill>
                  <a:schemeClr val="accent5"/>
                </a:solidFill>
                <a:latin typeface="Arial"/>
              </a:rPr>
              <a:t>Managing Clinical Heterogeneity: An Argument for Benefit-Based Action Limits </a:t>
            </a:r>
            <a:r>
              <a:rPr lang="en-GB" sz="800" b="1" i="1" dirty="0">
                <a:solidFill>
                  <a:schemeClr val="accent5"/>
                </a:solidFill>
                <a:latin typeface="Arial"/>
              </a:rPr>
              <a:t>ASME J of Medical Diagnostics</a:t>
            </a:r>
            <a:r>
              <a:rPr lang="en-GB" sz="800" b="1" dirty="0">
                <a:solidFill>
                  <a:schemeClr val="accent5"/>
                </a:solidFill>
                <a:latin typeface="Arial"/>
              </a:rPr>
              <a:t> 1(3), 034701</a:t>
            </a:r>
            <a:endParaRPr lang="en-US" sz="800" b="1" dirty="0">
              <a:solidFill>
                <a:schemeClr val="accent5"/>
              </a:solidFill>
              <a:latin typeface="Arial"/>
            </a:endParaRPr>
          </a:p>
        </p:txBody>
      </p:sp>
    </p:spTree>
    <p:extLst>
      <p:ext uri="{BB962C8B-B14F-4D97-AF65-F5344CB8AC3E}">
        <p14:creationId xmlns:p14="http://schemas.microsoft.com/office/powerpoint/2010/main" val="24454482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2">
            <a:extLst>
              <a:ext uri="{FF2B5EF4-FFF2-40B4-BE49-F238E27FC236}">
                <a16:creationId xmlns:a16="http://schemas.microsoft.com/office/drawing/2014/main" id="{8DA54515-5C4C-452B-88BB-B20CF3CCDDC0}"/>
              </a:ext>
            </a:extLst>
          </p:cNvPr>
          <p:cNvSpPr txBox="1">
            <a:spLocks/>
          </p:cNvSpPr>
          <p:nvPr/>
        </p:nvSpPr>
        <p:spPr>
          <a:xfrm>
            <a:off x="566928" y="1837944"/>
            <a:ext cx="10753344" cy="1752600"/>
          </a:xfrm>
          <a:prstGeom prst="rect">
            <a:avLst/>
          </a:prstGeom>
        </p:spPr>
        <p:txBody>
          <a:bodyPr vert="horz" lIns="91440" tIns="45720" rIns="91440" bIns="45720" rtlCol="0">
            <a:normAutofit fontScale="92500" lnSpcReduction="10000"/>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dirty="0">
                <a:solidFill>
                  <a:srgbClr val="FF0000"/>
                </a:solidFill>
                <a:latin typeface="+mn-lt"/>
              </a:rPr>
              <a:t>Please ask the healthcare professional to complete this slide, stating if he/she has received honorarium from Besins Healthcare and other healthcare organisations to speak at such meetings</a:t>
            </a:r>
          </a:p>
        </p:txBody>
      </p:sp>
      <p:sp>
        <p:nvSpPr>
          <p:cNvPr id="9" name="Rectangle 1026">
            <a:extLst>
              <a:ext uri="{FF2B5EF4-FFF2-40B4-BE49-F238E27FC236}">
                <a16:creationId xmlns:a16="http://schemas.microsoft.com/office/drawing/2014/main" id="{31533614-887D-4834-A9C1-6D38180D52BC}"/>
              </a:ext>
            </a:extLst>
          </p:cNvPr>
          <p:cNvSpPr txBox="1">
            <a:spLocks noChangeArrowheads="1"/>
          </p:cNvSpPr>
          <p:nvPr/>
        </p:nvSpPr>
        <p:spPr>
          <a:xfrm>
            <a:off x="2363504" y="301147"/>
            <a:ext cx="7464992" cy="1008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GB" dirty="0">
                <a:solidFill>
                  <a:prstClr val="black"/>
                </a:solidFill>
              </a:rPr>
              <a:t>Disclosure</a:t>
            </a:r>
          </a:p>
        </p:txBody>
      </p:sp>
    </p:spTree>
    <p:extLst>
      <p:ext uri="{BB962C8B-B14F-4D97-AF65-F5344CB8AC3E}">
        <p14:creationId xmlns:p14="http://schemas.microsoft.com/office/powerpoint/2010/main" val="13767798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0040" y="152401"/>
            <a:ext cx="11000232" cy="834047"/>
          </a:xfrm>
        </p:spPr>
        <p:txBody>
          <a:bodyPr>
            <a:noAutofit/>
          </a:bodyPr>
          <a:lstStyle/>
          <a:p>
            <a:pPr algn="ctr"/>
            <a:r>
              <a:rPr lang="en-GB" sz="3200" dirty="0">
                <a:solidFill>
                  <a:srgbClr val="000000"/>
                </a:solidFill>
              </a:rPr>
              <a:t>Treatment seeking for TD can often be delayed</a:t>
            </a:r>
          </a:p>
        </p:txBody>
      </p:sp>
      <p:grpSp>
        <p:nvGrpSpPr>
          <p:cNvPr id="5" name="Group 4"/>
          <p:cNvGrpSpPr/>
          <p:nvPr/>
        </p:nvGrpSpPr>
        <p:grpSpPr>
          <a:xfrm>
            <a:off x="1479804" y="1831295"/>
            <a:ext cx="9492996" cy="4792876"/>
            <a:chOff x="241042" y="2102565"/>
            <a:chExt cx="8661916" cy="4463127"/>
          </a:xfrm>
        </p:grpSpPr>
        <p:sp>
          <p:nvSpPr>
            <p:cNvPr id="32" name="Rectangle 31"/>
            <p:cNvSpPr/>
            <p:nvPr/>
          </p:nvSpPr>
          <p:spPr>
            <a:xfrm>
              <a:off x="241042" y="2254966"/>
              <a:ext cx="8661916" cy="4310726"/>
            </a:xfrm>
            <a:prstGeom prst="rect">
              <a:avLst/>
            </a:prstGeom>
            <a:solidFill>
              <a:schemeClr val="bg1"/>
            </a:solid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a:solidFill>
                  <a:prstClr val="white"/>
                </a:solidFill>
                <a:latin typeface="Calibri"/>
              </a:endParaRPr>
            </a:p>
          </p:txBody>
        </p:sp>
        <p:grpSp>
          <p:nvGrpSpPr>
            <p:cNvPr id="18" name="Group 17"/>
            <p:cNvGrpSpPr/>
            <p:nvPr/>
          </p:nvGrpSpPr>
          <p:grpSpPr>
            <a:xfrm>
              <a:off x="351416" y="2431195"/>
              <a:ext cx="8441168" cy="4099095"/>
              <a:chOff x="904320" y="2651555"/>
              <a:chExt cx="8441168" cy="4099095"/>
            </a:xfrm>
          </p:grpSpPr>
          <p:graphicFrame>
            <p:nvGraphicFramePr>
              <p:cNvPr id="19" name="Chart 18"/>
              <p:cNvGraphicFramePr/>
              <p:nvPr/>
            </p:nvGraphicFramePr>
            <p:xfrm>
              <a:off x="904320" y="2651555"/>
              <a:ext cx="8441168" cy="3883668"/>
            </p:xfrm>
            <a:graphic>
              <a:graphicData uri="http://schemas.openxmlformats.org/drawingml/2006/chart">
                <c:chart xmlns:c="http://schemas.openxmlformats.org/drawingml/2006/chart" xmlns:r="http://schemas.openxmlformats.org/officeDocument/2006/relationships" r:id="rId3"/>
              </a:graphicData>
            </a:graphic>
          </p:graphicFrame>
          <p:sp>
            <p:nvSpPr>
              <p:cNvPr id="20" name="TextBox 19"/>
              <p:cNvSpPr txBox="1"/>
              <p:nvPr/>
            </p:nvSpPr>
            <p:spPr>
              <a:xfrm>
                <a:off x="5874554" y="6406728"/>
                <a:ext cx="2324321" cy="343922"/>
              </a:xfrm>
              <a:prstGeom prst="rect">
                <a:avLst/>
              </a:prstGeom>
              <a:noFill/>
            </p:spPr>
            <p:txBody>
              <a:bodyPr wrap="none" rtlCol="0">
                <a:spAutoFit/>
              </a:bodyPr>
              <a:lstStyle/>
              <a:p>
                <a:pPr algn="ctr" defTabSz="457200">
                  <a:defRPr/>
                </a:pPr>
                <a:r>
                  <a:rPr lang="en-GB" b="1" dirty="0">
                    <a:solidFill>
                      <a:srgbClr val="005294"/>
                    </a:solidFill>
                    <a:latin typeface="Calibri"/>
                    <a:cs typeface="Arial" charset="0"/>
                  </a:rPr>
                  <a:t>Respondents (n=90), %</a:t>
                </a:r>
              </a:p>
            </p:txBody>
          </p:sp>
        </p:grpSp>
        <p:sp>
          <p:nvSpPr>
            <p:cNvPr id="33" name="Rectangle 32"/>
            <p:cNvSpPr/>
            <p:nvPr/>
          </p:nvSpPr>
          <p:spPr>
            <a:xfrm>
              <a:off x="241042" y="2102565"/>
              <a:ext cx="8661916" cy="329592"/>
            </a:xfrm>
            <a:prstGeom prst="rect">
              <a:avLst/>
            </a:prstGeom>
            <a:solidFill>
              <a:schemeClr val="accent2"/>
            </a:solidFill>
            <a:ln w="28575">
              <a:solidFill>
                <a:schemeClr val="accent2"/>
              </a:solidFill>
            </a:ln>
          </p:spPr>
          <p:txBody>
            <a:bodyPr wrap="square">
              <a:spAutoFit/>
            </a:bodyPr>
            <a:lstStyle/>
            <a:p>
              <a:pPr algn="ctr" defTabSz="457200">
                <a:defRPr/>
              </a:pPr>
              <a:r>
                <a:rPr lang="en-GB" sz="1700" b="1" dirty="0">
                  <a:solidFill>
                    <a:prstClr val="white"/>
                  </a:solidFill>
                  <a:effectLst>
                    <a:outerShdw blurRad="38100" dist="38100" dir="2700000" algn="tl">
                      <a:srgbClr val="000000">
                        <a:alpha val="43137"/>
                      </a:srgbClr>
                    </a:outerShdw>
                  </a:effectLst>
                  <a:latin typeface="Calibri"/>
                  <a:cs typeface="Arial" charset="0"/>
                </a:rPr>
                <a:t>Reasons for delaying among respondents who waited at least 3 months before seeking advice</a:t>
              </a:r>
            </a:p>
          </p:txBody>
        </p:sp>
      </p:grpSp>
      <p:sp>
        <p:nvSpPr>
          <p:cNvPr id="3" name="Content Placeholder 2"/>
          <p:cNvSpPr>
            <a:spLocks noGrp="1"/>
          </p:cNvSpPr>
          <p:nvPr>
            <p:ph idx="1"/>
          </p:nvPr>
        </p:nvSpPr>
        <p:spPr>
          <a:xfrm>
            <a:off x="928116" y="958356"/>
            <a:ext cx="9784080" cy="901031"/>
          </a:xfrm>
          <a:noFill/>
        </p:spPr>
        <p:txBody>
          <a:bodyPr>
            <a:normAutofit/>
          </a:bodyPr>
          <a:lstStyle/>
          <a:p>
            <a:pPr>
              <a:buClrTx/>
            </a:pPr>
            <a:r>
              <a:rPr lang="en-GB" sz="2000" dirty="0">
                <a:solidFill>
                  <a:srgbClr val="000000"/>
                </a:solidFill>
              </a:rPr>
              <a:t>In total, 55% of all respondents waited between 3 and 24 months, with </a:t>
            </a:r>
            <a:r>
              <a:rPr lang="en-GB" sz="2000" b="1" dirty="0">
                <a:solidFill>
                  <a:srgbClr val="000000"/>
                </a:solidFill>
              </a:rPr>
              <a:t>35% waiting for more than 2 years </a:t>
            </a:r>
            <a:r>
              <a:rPr lang="en-GB" sz="2000" dirty="0">
                <a:solidFill>
                  <a:srgbClr val="000000"/>
                </a:solidFill>
              </a:rPr>
              <a:t>before seeking advice</a:t>
            </a:r>
          </a:p>
        </p:txBody>
      </p:sp>
      <p:sp>
        <p:nvSpPr>
          <p:cNvPr id="10" name="Rectangle 9">
            <a:extLst>
              <a:ext uri="{FF2B5EF4-FFF2-40B4-BE49-F238E27FC236}">
                <a16:creationId xmlns:a16="http://schemas.microsoft.com/office/drawing/2014/main" id="{B12B45D7-2AB8-44C7-BC49-1E3CC55EE5BE}"/>
              </a:ext>
            </a:extLst>
          </p:cNvPr>
          <p:cNvSpPr/>
          <p:nvPr/>
        </p:nvSpPr>
        <p:spPr>
          <a:xfrm>
            <a:off x="8296997" y="5152700"/>
            <a:ext cx="2415199" cy="646331"/>
          </a:xfrm>
          <a:prstGeom prst="rect">
            <a:avLst/>
          </a:prstGeom>
        </p:spPr>
        <p:txBody>
          <a:bodyPr wrap="square">
            <a:spAutoFit/>
          </a:bodyPr>
          <a:lstStyle/>
          <a:p>
            <a:pPr>
              <a:defRPr/>
            </a:pPr>
            <a:r>
              <a:rPr lang="en-GB" sz="1200" kern="0" dirty="0">
                <a:solidFill>
                  <a:srgbClr val="000000"/>
                </a:solidFill>
                <a:latin typeface="Calibri"/>
                <a:cs typeface="Arial" charset="0"/>
              </a:rPr>
              <a:t>J David et al: The Journal of Sexual Medicine, Volume 13, Number 5, Supplement 2, May 2016</a:t>
            </a:r>
          </a:p>
        </p:txBody>
      </p:sp>
    </p:spTree>
    <p:extLst>
      <p:ext uri="{BB962C8B-B14F-4D97-AF65-F5344CB8AC3E}">
        <p14:creationId xmlns:p14="http://schemas.microsoft.com/office/powerpoint/2010/main" val="6892496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490472" y="1204211"/>
            <a:ext cx="9400032" cy="5442679"/>
            <a:chOff x="241042" y="1204210"/>
            <a:chExt cx="8661916" cy="5442679"/>
          </a:xfrm>
        </p:grpSpPr>
        <p:sp>
          <p:nvSpPr>
            <p:cNvPr id="8" name="Rectangle 7"/>
            <p:cNvSpPr/>
            <p:nvPr/>
          </p:nvSpPr>
          <p:spPr>
            <a:xfrm>
              <a:off x="241042" y="1356610"/>
              <a:ext cx="8661916" cy="5290279"/>
            </a:xfrm>
            <a:prstGeom prst="rect">
              <a:avLst/>
            </a:prstGeom>
            <a:solidFill>
              <a:schemeClr val="bg1"/>
            </a:solidFill>
            <a:ln w="28575">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a:solidFill>
                  <a:prstClr val="white"/>
                </a:solidFill>
                <a:latin typeface="Calibri"/>
              </a:endParaRPr>
            </a:p>
          </p:txBody>
        </p:sp>
        <p:grpSp>
          <p:nvGrpSpPr>
            <p:cNvPr id="5" name="Group 4"/>
            <p:cNvGrpSpPr>
              <a:grpSpLocks noChangeAspect="1"/>
            </p:cNvGrpSpPr>
            <p:nvPr/>
          </p:nvGrpSpPr>
          <p:grpSpPr>
            <a:xfrm>
              <a:off x="675068" y="1538966"/>
              <a:ext cx="7793864" cy="5062954"/>
              <a:chOff x="-1042343" y="-1851153"/>
              <a:chExt cx="13100026" cy="8509877"/>
            </a:xfrm>
          </p:grpSpPr>
          <p:graphicFrame>
            <p:nvGraphicFramePr>
              <p:cNvPr id="6" name="Chart 5"/>
              <p:cNvGraphicFramePr/>
              <p:nvPr/>
            </p:nvGraphicFramePr>
            <p:xfrm>
              <a:off x="-1042343" y="-1851153"/>
              <a:ext cx="13100026" cy="8160473"/>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6"/>
              <p:cNvSpPr txBox="1"/>
              <p:nvPr/>
            </p:nvSpPr>
            <p:spPr>
              <a:xfrm>
                <a:off x="5681749" y="6089678"/>
                <a:ext cx="3866715" cy="569046"/>
              </a:xfrm>
              <a:prstGeom prst="rect">
                <a:avLst/>
              </a:prstGeom>
              <a:noFill/>
            </p:spPr>
            <p:txBody>
              <a:bodyPr wrap="none" rtlCol="0">
                <a:spAutoFit/>
              </a:bodyPr>
              <a:lstStyle/>
              <a:p>
                <a:pPr algn="ctr" defTabSz="457200">
                  <a:defRPr/>
                </a:pPr>
                <a:r>
                  <a:rPr lang="en-GB" sz="1600" b="1" dirty="0">
                    <a:solidFill>
                      <a:srgbClr val="005294"/>
                    </a:solidFill>
                    <a:latin typeface="Calibri"/>
                    <a:cs typeface="Arial" charset="0"/>
                  </a:rPr>
                  <a:t>Respondents (n=101), %</a:t>
                </a:r>
              </a:p>
            </p:txBody>
          </p:sp>
        </p:grpSp>
        <p:sp>
          <p:nvSpPr>
            <p:cNvPr id="9" name="Rectangle 8"/>
            <p:cNvSpPr/>
            <p:nvPr/>
          </p:nvSpPr>
          <p:spPr>
            <a:xfrm>
              <a:off x="241042" y="1204210"/>
              <a:ext cx="8661916" cy="353943"/>
            </a:xfrm>
            <a:prstGeom prst="rect">
              <a:avLst/>
            </a:prstGeom>
            <a:solidFill>
              <a:schemeClr val="accent2"/>
            </a:solidFill>
            <a:ln w="28575">
              <a:solidFill>
                <a:schemeClr val="accent2"/>
              </a:solidFill>
            </a:ln>
          </p:spPr>
          <p:txBody>
            <a:bodyPr wrap="square">
              <a:spAutoFit/>
            </a:bodyPr>
            <a:lstStyle/>
            <a:p>
              <a:pPr algn="ctr" defTabSz="457200">
                <a:defRPr/>
              </a:pPr>
              <a:r>
                <a:rPr lang="en-GB" sz="1700" b="1" dirty="0">
                  <a:solidFill>
                    <a:prstClr val="white"/>
                  </a:solidFill>
                  <a:effectLst>
                    <a:outerShdw blurRad="38100" dist="38100" dir="2700000" algn="tl">
                      <a:srgbClr val="000000">
                        <a:alpha val="43137"/>
                      </a:srgbClr>
                    </a:outerShdw>
                  </a:effectLst>
                  <a:latin typeface="Calibri"/>
                  <a:cs typeface="Arial" charset="0"/>
                </a:rPr>
                <a:t>Single most influential symptom that encouraged seeking of doctor’s advice prior to diagnosis</a:t>
              </a:r>
            </a:p>
          </p:txBody>
        </p:sp>
      </p:grpSp>
      <p:sp>
        <p:nvSpPr>
          <p:cNvPr id="2" name="Title 1"/>
          <p:cNvSpPr>
            <a:spLocks noGrp="1"/>
          </p:cNvSpPr>
          <p:nvPr>
            <p:ph type="title"/>
          </p:nvPr>
        </p:nvSpPr>
        <p:spPr>
          <a:xfrm>
            <a:off x="576072" y="178486"/>
            <a:ext cx="10533888" cy="834047"/>
          </a:xfrm>
        </p:spPr>
        <p:txBody>
          <a:bodyPr>
            <a:noAutofit/>
          </a:bodyPr>
          <a:lstStyle/>
          <a:p>
            <a:pPr algn="ctr"/>
            <a:r>
              <a:rPr lang="en-GB" sz="3200" dirty="0">
                <a:solidFill>
                  <a:srgbClr val="000000"/>
                </a:solidFill>
              </a:rPr>
              <a:t>Variable &amp; non-specific signs and symptoms of testosterone deficiency (TD)</a:t>
            </a:r>
          </a:p>
        </p:txBody>
      </p:sp>
      <p:sp>
        <p:nvSpPr>
          <p:cNvPr id="10" name="Rectangle 9"/>
          <p:cNvSpPr/>
          <p:nvPr/>
        </p:nvSpPr>
        <p:spPr>
          <a:xfrm>
            <a:off x="3008376" y="1672317"/>
            <a:ext cx="7059168" cy="485775"/>
          </a:xfrm>
          <a:prstGeom prst="rect">
            <a:avLst/>
          </a:prstGeom>
          <a:noFill/>
          <a:ln w="28575">
            <a:solidFill>
              <a:srgbClr val="CC0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a:solidFill>
                <a:prstClr val="white"/>
              </a:solidFill>
              <a:latin typeface="Calibri"/>
            </a:endParaRPr>
          </a:p>
        </p:txBody>
      </p:sp>
      <p:sp>
        <p:nvSpPr>
          <p:cNvPr id="11" name="Rectangle 10">
            <a:extLst>
              <a:ext uri="{FF2B5EF4-FFF2-40B4-BE49-F238E27FC236}">
                <a16:creationId xmlns:a16="http://schemas.microsoft.com/office/drawing/2014/main" id="{2967F27F-2CD2-4E17-9C47-6CFF4148EDAB}"/>
              </a:ext>
            </a:extLst>
          </p:cNvPr>
          <p:cNvSpPr/>
          <p:nvPr/>
        </p:nvSpPr>
        <p:spPr>
          <a:xfrm>
            <a:off x="7031927" y="3445070"/>
            <a:ext cx="3145757" cy="830997"/>
          </a:xfrm>
          <a:prstGeom prst="rect">
            <a:avLst/>
          </a:prstGeom>
        </p:spPr>
        <p:txBody>
          <a:bodyPr wrap="square">
            <a:spAutoFit/>
          </a:bodyPr>
          <a:lstStyle/>
          <a:p>
            <a:pPr>
              <a:defRPr/>
            </a:pPr>
            <a:r>
              <a:rPr lang="en-GB" sz="1600" kern="0" dirty="0">
                <a:solidFill>
                  <a:srgbClr val="000000"/>
                </a:solidFill>
                <a:latin typeface="Calibri"/>
                <a:cs typeface="Arial" charset="0"/>
              </a:rPr>
              <a:t>J David et al: The Journal of Sexual Medicine, Volume 13, Number 5, Supplement 2, May 2016</a:t>
            </a:r>
          </a:p>
        </p:txBody>
      </p:sp>
      <p:sp>
        <p:nvSpPr>
          <p:cNvPr id="12" name="Rectangle 11">
            <a:extLst>
              <a:ext uri="{FF2B5EF4-FFF2-40B4-BE49-F238E27FC236}">
                <a16:creationId xmlns:a16="http://schemas.microsoft.com/office/drawing/2014/main" id="{AA87D720-BA3B-4FEF-9CA5-92D294854FB3}"/>
              </a:ext>
            </a:extLst>
          </p:cNvPr>
          <p:cNvSpPr/>
          <p:nvPr/>
        </p:nvSpPr>
        <p:spPr>
          <a:xfrm>
            <a:off x="1975446" y="2158092"/>
            <a:ext cx="4814671" cy="3143117"/>
          </a:xfrm>
          <a:prstGeom prst="rect">
            <a:avLst/>
          </a:prstGeom>
          <a:noFill/>
          <a:ln w="28575">
            <a:solidFill>
              <a:srgbClr val="CC00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a:solidFill>
                <a:prstClr val="white"/>
              </a:solidFill>
              <a:latin typeface="Calibri"/>
            </a:endParaRPr>
          </a:p>
        </p:txBody>
      </p:sp>
    </p:spTree>
    <p:extLst>
      <p:ext uri="{BB962C8B-B14F-4D97-AF65-F5344CB8AC3E}">
        <p14:creationId xmlns:p14="http://schemas.microsoft.com/office/powerpoint/2010/main" val="10142567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Rounded Corners 29">
            <a:extLst>
              <a:ext uri="{FF2B5EF4-FFF2-40B4-BE49-F238E27FC236}">
                <a16:creationId xmlns:a16="http://schemas.microsoft.com/office/drawing/2014/main" id="{FB03FAEE-7C2E-4153-86D9-73D6280463D1}"/>
              </a:ext>
            </a:extLst>
          </p:cNvPr>
          <p:cNvSpPr/>
          <p:nvPr/>
        </p:nvSpPr>
        <p:spPr bwMode="auto">
          <a:xfrm>
            <a:off x="960120" y="620688"/>
            <a:ext cx="9588307" cy="4115904"/>
          </a:xfrm>
          <a:prstGeom prst="roundRect">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GB" sz="2400">
              <a:solidFill>
                <a:srgbClr val="272727"/>
              </a:solidFill>
              <a:latin typeface="Times" pitchFamily="18" charset="0"/>
              <a:cs typeface="Arial" charset="0"/>
            </a:endParaRPr>
          </a:p>
        </p:txBody>
      </p:sp>
      <p:sp>
        <p:nvSpPr>
          <p:cNvPr id="5" name="TextBox 4">
            <a:extLst>
              <a:ext uri="{FF2B5EF4-FFF2-40B4-BE49-F238E27FC236}">
                <a16:creationId xmlns:a16="http://schemas.microsoft.com/office/drawing/2014/main" id="{127DF657-FD38-44A1-B481-E2F34D78F761}"/>
              </a:ext>
            </a:extLst>
          </p:cNvPr>
          <p:cNvSpPr txBox="1"/>
          <p:nvPr/>
        </p:nvSpPr>
        <p:spPr>
          <a:xfrm>
            <a:off x="2585091" y="1070013"/>
            <a:ext cx="2738566"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Erectile Dysfunction</a:t>
            </a:r>
          </a:p>
        </p:txBody>
      </p:sp>
      <p:sp>
        <p:nvSpPr>
          <p:cNvPr id="6" name="TextBox 5">
            <a:extLst>
              <a:ext uri="{FF2B5EF4-FFF2-40B4-BE49-F238E27FC236}">
                <a16:creationId xmlns:a16="http://schemas.microsoft.com/office/drawing/2014/main" id="{8EF29875-2F87-418E-A46A-27F5C8C045D8}"/>
              </a:ext>
            </a:extLst>
          </p:cNvPr>
          <p:cNvSpPr txBox="1"/>
          <p:nvPr/>
        </p:nvSpPr>
        <p:spPr>
          <a:xfrm>
            <a:off x="6583798" y="1084698"/>
            <a:ext cx="2160240"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Osteoporosis</a:t>
            </a:r>
          </a:p>
        </p:txBody>
      </p:sp>
      <p:sp>
        <p:nvSpPr>
          <p:cNvPr id="7" name="TextBox 6">
            <a:extLst>
              <a:ext uri="{FF2B5EF4-FFF2-40B4-BE49-F238E27FC236}">
                <a16:creationId xmlns:a16="http://schemas.microsoft.com/office/drawing/2014/main" id="{E98DCD50-5785-4FEF-AA1E-6D7A70534A24}"/>
              </a:ext>
            </a:extLst>
          </p:cNvPr>
          <p:cNvSpPr txBox="1"/>
          <p:nvPr/>
        </p:nvSpPr>
        <p:spPr>
          <a:xfrm>
            <a:off x="2079207" y="4021264"/>
            <a:ext cx="2319951"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T2DM/</a:t>
            </a:r>
            <a:r>
              <a:rPr lang="en-GB" sz="2400" dirty="0" err="1">
                <a:solidFill>
                  <a:srgbClr val="000000"/>
                </a:solidFill>
                <a:latin typeface="Times"/>
                <a:cs typeface="Arial" charset="0"/>
              </a:rPr>
              <a:t>MetS</a:t>
            </a:r>
            <a:endParaRPr lang="en-GB" sz="2400" dirty="0">
              <a:solidFill>
                <a:srgbClr val="000000"/>
              </a:solidFill>
              <a:latin typeface="Times"/>
              <a:cs typeface="Arial" charset="0"/>
            </a:endParaRPr>
          </a:p>
        </p:txBody>
      </p:sp>
      <p:sp>
        <p:nvSpPr>
          <p:cNvPr id="8" name="TextBox 7">
            <a:extLst>
              <a:ext uri="{FF2B5EF4-FFF2-40B4-BE49-F238E27FC236}">
                <a16:creationId xmlns:a16="http://schemas.microsoft.com/office/drawing/2014/main" id="{AB281241-9AA0-446B-A287-6244152FD2ED}"/>
              </a:ext>
            </a:extLst>
          </p:cNvPr>
          <p:cNvSpPr txBox="1"/>
          <p:nvPr/>
        </p:nvSpPr>
        <p:spPr>
          <a:xfrm>
            <a:off x="5359661" y="1078762"/>
            <a:ext cx="1152128"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Obesity</a:t>
            </a:r>
          </a:p>
        </p:txBody>
      </p:sp>
      <p:sp>
        <p:nvSpPr>
          <p:cNvPr id="9" name="TextBox 8">
            <a:extLst>
              <a:ext uri="{FF2B5EF4-FFF2-40B4-BE49-F238E27FC236}">
                <a16:creationId xmlns:a16="http://schemas.microsoft.com/office/drawing/2014/main" id="{8E61C63D-5907-4D71-8D37-792863285452}"/>
              </a:ext>
            </a:extLst>
          </p:cNvPr>
          <p:cNvSpPr txBox="1"/>
          <p:nvPr/>
        </p:nvSpPr>
        <p:spPr>
          <a:xfrm>
            <a:off x="2564780" y="2746541"/>
            <a:ext cx="2160240"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Anaemia*</a:t>
            </a:r>
          </a:p>
        </p:txBody>
      </p:sp>
      <p:sp>
        <p:nvSpPr>
          <p:cNvPr id="10" name="TextBox 9">
            <a:extLst>
              <a:ext uri="{FF2B5EF4-FFF2-40B4-BE49-F238E27FC236}">
                <a16:creationId xmlns:a16="http://schemas.microsoft.com/office/drawing/2014/main" id="{88E4AB4A-52BE-4676-BFFA-2036D76386EA}"/>
              </a:ext>
            </a:extLst>
          </p:cNvPr>
          <p:cNvSpPr txBox="1"/>
          <p:nvPr/>
        </p:nvSpPr>
        <p:spPr>
          <a:xfrm>
            <a:off x="2332241" y="1798257"/>
            <a:ext cx="2160240"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Depression</a:t>
            </a:r>
          </a:p>
        </p:txBody>
      </p:sp>
      <p:sp>
        <p:nvSpPr>
          <p:cNvPr id="11" name="TextBox 10">
            <a:extLst>
              <a:ext uri="{FF2B5EF4-FFF2-40B4-BE49-F238E27FC236}">
                <a16:creationId xmlns:a16="http://schemas.microsoft.com/office/drawing/2014/main" id="{9D65EDE2-5999-405F-BDB6-95C1C9EC9A3D}"/>
              </a:ext>
            </a:extLst>
          </p:cNvPr>
          <p:cNvSpPr txBox="1"/>
          <p:nvPr/>
        </p:nvSpPr>
        <p:spPr>
          <a:xfrm>
            <a:off x="4727019" y="4142126"/>
            <a:ext cx="1642158"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Low Libido</a:t>
            </a:r>
          </a:p>
        </p:txBody>
      </p:sp>
      <p:sp>
        <p:nvSpPr>
          <p:cNvPr id="12" name="TextBox 11">
            <a:extLst>
              <a:ext uri="{FF2B5EF4-FFF2-40B4-BE49-F238E27FC236}">
                <a16:creationId xmlns:a16="http://schemas.microsoft.com/office/drawing/2014/main" id="{2085F6A9-0788-4A56-ADCE-F3E4C0D36FF7}"/>
              </a:ext>
            </a:extLst>
          </p:cNvPr>
          <p:cNvSpPr txBox="1"/>
          <p:nvPr/>
        </p:nvSpPr>
        <p:spPr>
          <a:xfrm>
            <a:off x="7157502" y="1794694"/>
            <a:ext cx="2941804"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Medications</a:t>
            </a:r>
            <a:r>
              <a:rPr lang="en-GB" sz="2400" dirty="0">
                <a:solidFill>
                  <a:srgbClr val="272727"/>
                </a:solidFill>
                <a:latin typeface="Times"/>
                <a:cs typeface="Arial" charset="0"/>
              </a:rPr>
              <a:t> </a:t>
            </a:r>
          </a:p>
        </p:txBody>
      </p:sp>
      <p:sp>
        <p:nvSpPr>
          <p:cNvPr id="13" name="TextBox 12">
            <a:extLst>
              <a:ext uri="{FF2B5EF4-FFF2-40B4-BE49-F238E27FC236}">
                <a16:creationId xmlns:a16="http://schemas.microsoft.com/office/drawing/2014/main" id="{7D87EDEE-75E6-4032-AF72-C6B47C330242}"/>
              </a:ext>
            </a:extLst>
          </p:cNvPr>
          <p:cNvSpPr txBox="1"/>
          <p:nvPr/>
        </p:nvSpPr>
        <p:spPr>
          <a:xfrm>
            <a:off x="1458860" y="3232372"/>
            <a:ext cx="2576370"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Cognition/Memory </a:t>
            </a:r>
          </a:p>
        </p:txBody>
      </p:sp>
      <p:sp>
        <p:nvSpPr>
          <p:cNvPr id="14" name="TextBox 13">
            <a:extLst>
              <a:ext uri="{FF2B5EF4-FFF2-40B4-BE49-F238E27FC236}">
                <a16:creationId xmlns:a16="http://schemas.microsoft.com/office/drawing/2014/main" id="{E49DC175-5654-4E61-A7E7-74C3BBFA8567}"/>
              </a:ext>
            </a:extLst>
          </p:cNvPr>
          <p:cNvSpPr txBox="1"/>
          <p:nvPr/>
        </p:nvSpPr>
        <p:spPr>
          <a:xfrm>
            <a:off x="7170025" y="3240817"/>
            <a:ext cx="2955672"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Reduced Muscle Mass</a:t>
            </a:r>
          </a:p>
        </p:txBody>
      </p:sp>
      <p:sp>
        <p:nvSpPr>
          <p:cNvPr id="15" name="TextBox 14">
            <a:extLst>
              <a:ext uri="{FF2B5EF4-FFF2-40B4-BE49-F238E27FC236}">
                <a16:creationId xmlns:a16="http://schemas.microsoft.com/office/drawing/2014/main" id="{DE4DA0E2-F3CF-4022-B02A-8A9512F9E600}"/>
              </a:ext>
            </a:extLst>
          </p:cNvPr>
          <p:cNvSpPr txBox="1"/>
          <p:nvPr/>
        </p:nvSpPr>
        <p:spPr>
          <a:xfrm>
            <a:off x="7167356" y="2697106"/>
            <a:ext cx="2808312"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Fatigue/Sleep </a:t>
            </a:r>
          </a:p>
        </p:txBody>
      </p:sp>
      <p:cxnSp>
        <p:nvCxnSpPr>
          <p:cNvPr id="16" name="Straight Arrow Connector 15">
            <a:extLst>
              <a:ext uri="{FF2B5EF4-FFF2-40B4-BE49-F238E27FC236}">
                <a16:creationId xmlns:a16="http://schemas.microsoft.com/office/drawing/2014/main" id="{EA5EF2DB-56E5-4534-B24A-E394AFD91519}"/>
              </a:ext>
            </a:extLst>
          </p:cNvPr>
          <p:cNvCxnSpPr>
            <a:cxnSpLocks/>
          </p:cNvCxnSpPr>
          <p:nvPr/>
        </p:nvCxnSpPr>
        <p:spPr bwMode="auto">
          <a:xfrm flipH="1" flipV="1">
            <a:off x="4093022" y="1566233"/>
            <a:ext cx="258242" cy="220054"/>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a:extLst>
              <a:ext uri="{FF2B5EF4-FFF2-40B4-BE49-F238E27FC236}">
                <a16:creationId xmlns:a16="http://schemas.microsoft.com/office/drawing/2014/main" id="{7018D3B2-6E1B-4899-AA37-703CBC4B89B3}"/>
              </a:ext>
            </a:extLst>
          </p:cNvPr>
          <p:cNvCxnSpPr>
            <a:cxnSpLocks/>
          </p:cNvCxnSpPr>
          <p:nvPr/>
        </p:nvCxnSpPr>
        <p:spPr bwMode="auto">
          <a:xfrm flipV="1">
            <a:off x="6811760" y="1566235"/>
            <a:ext cx="252194" cy="228459"/>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a:extLst>
              <a:ext uri="{FF2B5EF4-FFF2-40B4-BE49-F238E27FC236}">
                <a16:creationId xmlns:a16="http://schemas.microsoft.com/office/drawing/2014/main" id="{FB845581-A67D-45C0-B89B-B9E9C7CE7998}"/>
              </a:ext>
            </a:extLst>
          </p:cNvPr>
          <p:cNvCxnSpPr>
            <a:cxnSpLocks/>
          </p:cNvCxnSpPr>
          <p:nvPr/>
        </p:nvCxnSpPr>
        <p:spPr bwMode="auto">
          <a:xfrm>
            <a:off x="5531521" y="3806389"/>
            <a:ext cx="0" cy="33573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a:extLst>
              <a:ext uri="{FF2B5EF4-FFF2-40B4-BE49-F238E27FC236}">
                <a16:creationId xmlns:a16="http://schemas.microsoft.com/office/drawing/2014/main" id="{78CEDC9C-3162-400B-B45A-18FA10D102BB}"/>
              </a:ext>
            </a:extLst>
          </p:cNvPr>
          <p:cNvCxnSpPr>
            <a:cxnSpLocks/>
          </p:cNvCxnSpPr>
          <p:nvPr/>
        </p:nvCxnSpPr>
        <p:spPr bwMode="auto">
          <a:xfrm flipH="1">
            <a:off x="3920778" y="3808481"/>
            <a:ext cx="460071" cy="21596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780EDBE3-D904-42F3-90A7-C5BF7998F400}"/>
              </a:ext>
            </a:extLst>
          </p:cNvPr>
          <p:cNvCxnSpPr>
            <a:cxnSpLocks/>
          </p:cNvCxnSpPr>
          <p:nvPr/>
        </p:nvCxnSpPr>
        <p:spPr bwMode="auto">
          <a:xfrm>
            <a:off x="6745006" y="3791295"/>
            <a:ext cx="420407" cy="24022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1" name="Straight Arrow Connector 20">
            <a:extLst>
              <a:ext uri="{FF2B5EF4-FFF2-40B4-BE49-F238E27FC236}">
                <a16:creationId xmlns:a16="http://schemas.microsoft.com/office/drawing/2014/main" id="{6509A7D8-DBB6-4B07-B328-E6472A294D24}"/>
              </a:ext>
            </a:extLst>
          </p:cNvPr>
          <p:cNvCxnSpPr>
            <a:cxnSpLocks/>
          </p:cNvCxnSpPr>
          <p:nvPr/>
        </p:nvCxnSpPr>
        <p:spPr bwMode="auto">
          <a:xfrm>
            <a:off x="5695801" y="1480345"/>
            <a:ext cx="1" cy="343576"/>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2" name="Straight Arrow Connector 21">
            <a:extLst>
              <a:ext uri="{FF2B5EF4-FFF2-40B4-BE49-F238E27FC236}">
                <a16:creationId xmlns:a16="http://schemas.microsoft.com/office/drawing/2014/main" id="{D92F5A08-0F70-4284-BFAB-D1B5A7C418B0}"/>
              </a:ext>
            </a:extLst>
          </p:cNvPr>
          <p:cNvCxnSpPr>
            <a:cxnSpLocks/>
          </p:cNvCxnSpPr>
          <p:nvPr/>
        </p:nvCxnSpPr>
        <p:spPr bwMode="auto">
          <a:xfrm flipH="1" flipV="1">
            <a:off x="3946686" y="2093847"/>
            <a:ext cx="350268" cy="8448"/>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3" name="Straight Arrow Connector 22">
            <a:extLst>
              <a:ext uri="{FF2B5EF4-FFF2-40B4-BE49-F238E27FC236}">
                <a16:creationId xmlns:a16="http://schemas.microsoft.com/office/drawing/2014/main" id="{19E804BA-3569-4855-B877-9CC662071462}"/>
              </a:ext>
            </a:extLst>
          </p:cNvPr>
          <p:cNvCxnSpPr>
            <a:cxnSpLocks/>
          </p:cNvCxnSpPr>
          <p:nvPr/>
        </p:nvCxnSpPr>
        <p:spPr bwMode="auto">
          <a:xfrm flipH="1" flipV="1">
            <a:off x="3964133" y="3025723"/>
            <a:ext cx="331840" cy="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CE2DE016-5445-494A-8912-B79867A17A29}"/>
              </a:ext>
            </a:extLst>
          </p:cNvPr>
          <p:cNvCxnSpPr>
            <a:cxnSpLocks/>
          </p:cNvCxnSpPr>
          <p:nvPr/>
        </p:nvCxnSpPr>
        <p:spPr bwMode="auto">
          <a:xfrm flipH="1" flipV="1">
            <a:off x="3950122" y="3478528"/>
            <a:ext cx="331840" cy="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0BDCAF8C-BF87-4D8A-BE57-E30CE8152A52}"/>
              </a:ext>
            </a:extLst>
          </p:cNvPr>
          <p:cNvCxnSpPr>
            <a:cxnSpLocks/>
          </p:cNvCxnSpPr>
          <p:nvPr/>
        </p:nvCxnSpPr>
        <p:spPr bwMode="auto">
          <a:xfrm flipV="1">
            <a:off x="6814416" y="2110356"/>
            <a:ext cx="350814" cy="66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072A5C67-0F0C-4D54-AE77-CE5E6A45373B}"/>
              </a:ext>
            </a:extLst>
          </p:cNvPr>
          <p:cNvCxnSpPr>
            <a:cxnSpLocks/>
          </p:cNvCxnSpPr>
          <p:nvPr/>
        </p:nvCxnSpPr>
        <p:spPr bwMode="auto">
          <a:xfrm flipV="1">
            <a:off x="6815664" y="2992682"/>
            <a:ext cx="350814" cy="66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74B3F051-6DC6-49C9-AEFC-98ACE616BDC6}"/>
              </a:ext>
            </a:extLst>
          </p:cNvPr>
          <p:cNvCxnSpPr>
            <a:cxnSpLocks/>
          </p:cNvCxnSpPr>
          <p:nvPr/>
        </p:nvCxnSpPr>
        <p:spPr bwMode="auto">
          <a:xfrm flipV="1">
            <a:off x="6814598" y="3471760"/>
            <a:ext cx="350814" cy="66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8" name="Rectangle: Top Corners Snipped 27">
            <a:extLst>
              <a:ext uri="{FF2B5EF4-FFF2-40B4-BE49-F238E27FC236}">
                <a16:creationId xmlns:a16="http://schemas.microsoft.com/office/drawing/2014/main" id="{12DC6009-17E2-4C52-902E-2A7F07EDDAC8}"/>
              </a:ext>
            </a:extLst>
          </p:cNvPr>
          <p:cNvSpPr/>
          <p:nvPr/>
        </p:nvSpPr>
        <p:spPr bwMode="auto">
          <a:xfrm>
            <a:off x="2137028" y="206433"/>
            <a:ext cx="7358545" cy="648072"/>
          </a:xfrm>
          <a:prstGeom prst="snip2SameRect">
            <a:avLst/>
          </a:prstGeom>
          <a:solidFill>
            <a:schemeClr val="accent1">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defRPr/>
            </a:pPr>
            <a:endParaRPr lang="en-GB" sz="2400">
              <a:solidFill>
                <a:srgbClr val="272727"/>
              </a:solidFill>
              <a:latin typeface="Times" pitchFamily="18" charset="0"/>
              <a:cs typeface="Arial" charset="0"/>
            </a:endParaRPr>
          </a:p>
        </p:txBody>
      </p:sp>
      <p:sp>
        <p:nvSpPr>
          <p:cNvPr id="31" name="TextBox 30">
            <a:extLst>
              <a:ext uri="{FF2B5EF4-FFF2-40B4-BE49-F238E27FC236}">
                <a16:creationId xmlns:a16="http://schemas.microsoft.com/office/drawing/2014/main" id="{A085E1EC-A744-4792-9B2E-D3B016DBB6BE}"/>
              </a:ext>
            </a:extLst>
          </p:cNvPr>
          <p:cNvSpPr txBox="1"/>
          <p:nvPr/>
        </p:nvSpPr>
        <p:spPr>
          <a:xfrm>
            <a:off x="7094504" y="4039540"/>
            <a:ext cx="2160240"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CVD</a:t>
            </a:r>
          </a:p>
        </p:txBody>
      </p:sp>
      <p:sp>
        <p:nvSpPr>
          <p:cNvPr id="33" name="Title 1">
            <a:extLst>
              <a:ext uri="{FF2B5EF4-FFF2-40B4-BE49-F238E27FC236}">
                <a16:creationId xmlns:a16="http://schemas.microsoft.com/office/drawing/2014/main" id="{AA967FD2-87DF-4BE5-9BA6-6A377B314322}"/>
              </a:ext>
            </a:extLst>
          </p:cNvPr>
          <p:cNvSpPr>
            <a:spLocks noGrp="1"/>
          </p:cNvSpPr>
          <p:nvPr>
            <p:ph type="title"/>
          </p:nvPr>
        </p:nvSpPr>
        <p:spPr>
          <a:xfrm>
            <a:off x="2272715" y="66997"/>
            <a:ext cx="7086128" cy="1075073"/>
          </a:xfrm>
        </p:spPr>
        <p:txBody>
          <a:bodyPr>
            <a:normAutofit/>
          </a:bodyPr>
          <a:lstStyle/>
          <a:p>
            <a:pPr algn="ctr"/>
            <a:r>
              <a:rPr lang="en-US" altLang="en-US" sz="3200" dirty="0">
                <a:solidFill>
                  <a:srgbClr val="000000"/>
                </a:solidFill>
              </a:rPr>
              <a:t>GP triggers for considering TD</a:t>
            </a:r>
            <a:endParaRPr lang="en-GB" sz="3200" dirty="0">
              <a:solidFill>
                <a:srgbClr val="000000"/>
              </a:solidFill>
            </a:endParaRPr>
          </a:p>
        </p:txBody>
      </p:sp>
      <p:sp>
        <p:nvSpPr>
          <p:cNvPr id="34" name="TextBox 33">
            <a:extLst>
              <a:ext uri="{FF2B5EF4-FFF2-40B4-BE49-F238E27FC236}">
                <a16:creationId xmlns:a16="http://schemas.microsoft.com/office/drawing/2014/main" id="{883A26EB-3FFB-44A6-8602-BD92DF471D07}"/>
              </a:ext>
            </a:extLst>
          </p:cNvPr>
          <p:cNvSpPr txBox="1"/>
          <p:nvPr/>
        </p:nvSpPr>
        <p:spPr>
          <a:xfrm>
            <a:off x="7157502" y="2250469"/>
            <a:ext cx="2941804"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TATT</a:t>
            </a:r>
            <a:r>
              <a:rPr lang="en-GB" sz="2400" dirty="0">
                <a:solidFill>
                  <a:srgbClr val="272727"/>
                </a:solidFill>
                <a:latin typeface="Times"/>
                <a:cs typeface="Arial" charset="0"/>
              </a:rPr>
              <a:t> </a:t>
            </a:r>
          </a:p>
        </p:txBody>
      </p:sp>
      <p:cxnSp>
        <p:nvCxnSpPr>
          <p:cNvPr id="35" name="Straight Arrow Connector 34">
            <a:extLst>
              <a:ext uri="{FF2B5EF4-FFF2-40B4-BE49-F238E27FC236}">
                <a16:creationId xmlns:a16="http://schemas.microsoft.com/office/drawing/2014/main" id="{83733937-F90C-4558-8EB8-38B5AF264D80}"/>
              </a:ext>
            </a:extLst>
          </p:cNvPr>
          <p:cNvCxnSpPr>
            <a:cxnSpLocks/>
          </p:cNvCxnSpPr>
          <p:nvPr/>
        </p:nvCxnSpPr>
        <p:spPr bwMode="auto">
          <a:xfrm flipV="1">
            <a:off x="6814416" y="2566131"/>
            <a:ext cx="350814" cy="6685"/>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 name="Rounded Rectangle 7">
            <a:extLst>
              <a:ext uri="{FF2B5EF4-FFF2-40B4-BE49-F238E27FC236}">
                <a16:creationId xmlns:a16="http://schemas.microsoft.com/office/drawing/2014/main" id="{1AE49C7E-C113-4BAA-BFF6-74E6DDB9377E}"/>
              </a:ext>
            </a:extLst>
          </p:cNvPr>
          <p:cNvSpPr/>
          <p:nvPr/>
        </p:nvSpPr>
        <p:spPr>
          <a:xfrm>
            <a:off x="320040" y="4842439"/>
            <a:ext cx="11082527" cy="855784"/>
          </a:xfrm>
          <a:prstGeom prst="roundRect">
            <a:avLst/>
          </a:prstGeom>
          <a:solidFill>
            <a:schemeClr val="accent1">
              <a:lumMod val="40000"/>
              <a:lumOff val="60000"/>
            </a:schemeClr>
          </a:solidFill>
          <a:ln w="57150">
            <a:solidFill>
              <a:schemeClr val="tx2"/>
            </a:solidFill>
          </a:ln>
          <a:effectLst>
            <a:innerShdw blurRad="114300">
              <a:prstClr val="black"/>
            </a:innerShdw>
          </a:effectLst>
        </p:spPr>
        <p:style>
          <a:lnRef idx="1">
            <a:schemeClr val="accent1"/>
          </a:lnRef>
          <a:fillRef idx="3">
            <a:schemeClr val="accent1"/>
          </a:fillRef>
          <a:effectRef idx="2">
            <a:schemeClr val="accent1"/>
          </a:effectRef>
          <a:fontRef idx="minor">
            <a:schemeClr val="lt1"/>
          </a:fontRef>
        </p:style>
        <p:txBody>
          <a:bodyPr rtlCol="0" anchor="ctr"/>
          <a:lstStyle/>
          <a:p>
            <a:pPr marL="714375" algn="ctr"/>
            <a:r>
              <a:rPr lang="en-GB" sz="2000" b="1" dirty="0">
                <a:solidFill>
                  <a:schemeClr val="accent5"/>
                </a:solidFill>
              </a:rPr>
              <a:t>*Screening for primary hypogonadism should form part of</a:t>
            </a:r>
            <a:br>
              <a:rPr lang="en-GB" sz="2000" b="1" dirty="0">
                <a:solidFill>
                  <a:schemeClr val="accent5"/>
                </a:solidFill>
              </a:rPr>
            </a:br>
            <a:r>
              <a:rPr lang="en-GB" sz="2000" b="1" dirty="0">
                <a:solidFill>
                  <a:schemeClr val="accent5"/>
                </a:solidFill>
              </a:rPr>
              <a:t>anaemia work-up by all physicians, not just endocrinologists</a:t>
            </a:r>
            <a:r>
              <a:rPr lang="en-GB" sz="2000" b="1" baseline="30000" dirty="0">
                <a:solidFill>
                  <a:schemeClr val="accent5"/>
                </a:solidFill>
              </a:rPr>
              <a:t>1</a:t>
            </a:r>
          </a:p>
        </p:txBody>
      </p:sp>
      <p:sp>
        <p:nvSpPr>
          <p:cNvPr id="38" name="TextBox 37">
            <a:extLst>
              <a:ext uri="{FF2B5EF4-FFF2-40B4-BE49-F238E27FC236}">
                <a16:creationId xmlns:a16="http://schemas.microsoft.com/office/drawing/2014/main" id="{103CDCA1-3F87-4F1C-95A1-F3DE7EC7413B}"/>
              </a:ext>
            </a:extLst>
          </p:cNvPr>
          <p:cNvSpPr txBox="1"/>
          <p:nvPr/>
        </p:nvSpPr>
        <p:spPr>
          <a:xfrm>
            <a:off x="1524001" y="6082929"/>
            <a:ext cx="7971051" cy="261610"/>
          </a:xfrm>
          <a:prstGeom prst="rect">
            <a:avLst/>
          </a:prstGeom>
          <a:noFill/>
        </p:spPr>
        <p:txBody>
          <a:bodyPr wrap="square">
            <a:spAutoFit/>
          </a:bodyPr>
          <a:lstStyle/>
          <a:p>
            <a:r>
              <a:rPr lang="en-GB" sz="1100" dirty="0">
                <a:solidFill>
                  <a:schemeClr val="accent5"/>
                </a:solidFill>
              </a:rPr>
              <a:t>1. </a:t>
            </a:r>
            <a:r>
              <a:rPr lang="en-GB" sz="1100" dirty="0" err="1">
                <a:solidFill>
                  <a:schemeClr val="accent5"/>
                </a:solidFill>
              </a:rPr>
              <a:t>Al-Sharefi</a:t>
            </a:r>
            <a:r>
              <a:rPr lang="en-GB" sz="1100" dirty="0">
                <a:solidFill>
                  <a:schemeClr val="accent5"/>
                </a:solidFill>
              </a:rPr>
              <a:t> A &amp; Quinton R. </a:t>
            </a:r>
            <a:r>
              <a:rPr lang="en-GB" sz="1100" i="1" dirty="0">
                <a:solidFill>
                  <a:schemeClr val="accent5"/>
                </a:solidFill>
              </a:rPr>
              <a:t>Clin Endocrinol (</a:t>
            </a:r>
            <a:r>
              <a:rPr lang="en-GB" sz="1100" i="1" dirty="0" err="1">
                <a:solidFill>
                  <a:schemeClr val="accent5"/>
                </a:solidFill>
              </a:rPr>
              <a:t>Oxf</a:t>
            </a:r>
            <a:r>
              <a:rPr lang="en-GB" sz="1100" i="1" dirty="0">
                <a:solidFill>
                  <a:schemeClr val="accent5"/>
                </a:solidFill>
              </a:rPr>
              <a:t>)</a:t>
            </a:r>
            <a:r>
              <a:rPr lang="en-GB" sz="1100" dirty="0">
                <a:solidFill>
                  <a:schemeClr val="accent5"/>
                </a:solidFill>
              </a:rPr>
              <a:t> 2018;89:527–9</a:t>
            </a:r>
            <a:r>
              <a:rPr lang="en-GB" sz="1100" dirty="0">
                <a:solidFill>
                  <a:schemeClr val="tx2"/>
                </a:solidFill>
              </a:rPr>
              <a:t>.</a:t>
            </a:r>
          </a:p>
        </p:txBody>
      </p:sp>
      <p:pic>
        <p:nvPicPr>
          <p:cNvPr id="40" name="Picture 39">
            <a:extLst>
              <a:ext uri="{FF2B5EF4-FFF2-40B4-BE49-F238E27FC236}">
                <a16:creationId xmlns:a16="http://schemas.microsoft.com/office/drawing/2014/main" id="{31D0D702-0D0C-466C-B9BE-4B07FFFD5337}"/>
              </a:ext>
            </a:extLst>
          </p:cNvPr>
          <p:cNvPicPr>
            <a:picLocks noChangeAspect="1"/>
          </p:cNvPicPr>
          <p:nvPr/>
        </p:nvPicPr>
        <p:blipFill>
          <a:blip r:embed="rId2"/>
          <a:stretch>
            <a:fillRect/>
          </a:stretch>
        </p:blipFill>
        <p:spPr>
          <a:xfrm>
            <a:off x="4340273" y="1927114"/>
            <a:ext cx="2415650" cy="1798888"/>
          </a:xfrm>
          <a:prstGeom prst="rect">
            <a:avLst/>
          </a:prstGeom>
        </p:spPr>
      </p:pic>
      <p:sp>
        <p:nvSpPr>
          <p:cNvPr id="36" name="TextBox 35">
            <a:extLst>
              <a:ext uri="{FF2B5EF4-FFF2-40B4-BE49-F238E27FC236}">
                <a16:creationId xmlns:a16="http://schemas.microsoft.com/office/drawing/2014/main" id="{42402999-E850-4739-8E8A-2CC2FB9899D9}"/>
              </a:ext>
            </a:extLst>
          </p:cNvPr>
          <p:cNvSpPr txBox="1"/>
          <p:nvPr/>
        </p:nvSpPr>
        <p:spPr>
          <a:xfrm>
            <a:off x="1342827" y="2267272"/>
            <a:ext cx="3025800" cy="461665"/>
          </a:xfrm>
          <a:prstGeom prst="rect">
            <a:avLst/>
          </a:prstGeom>
          <a:noFill/>
        </p:spPr>
        <p:txBody>
          <a:bodyPr wrap="square" rtlCol="0">
            <a:spAutoFit/>
          </a:bodyPr>
          <a:lstStyle/>
          <a:p>
            <a:pPr fontAlgn="base">
              <a:spcBef>
                <a:spcPct val="0"/>
              </a:spcBef>
              <a:spcAft>
                <a:spcPct val="0"/>
              </a:spcAft>
              <a:defRPr/>
            </a:pPr>
            <a:r>
              <a:rPr lang="en-GB" sz="2400" dirty="0">
                <a:solidFill>
                  <a:srgbClr val="000000"/>
                </a:solidFill>
                <a:latin typeface="Times"/>
                <a:cs typeface="Arial" charset="0"/>
              </a:rPr>
              <a:t>Post-Orchidectomy</a:t>
            </a:r>
          </a:p>
        </p:txBody>
      </p:sp>
      <p:cxnSp>
        <p:nvCxnSpPr>
          <p:cNvPr id="39" name="Straight Arrow Connector 38">
            <a:extLst>
              <a:ext uri="{FF2B5EF4-FFF2-40B4-BE49-F238E27FC236}">
                <a16:creationId xmlns:a16="http://schemas.microsoft.com/office/drawing/2014/main" id="{F9367931-C7B0-4C70-8548-D521C32992C6}"/>
              </a:ext>
            </a:extLst>
          </p:cNvPr>
          <p:cNvCxnSpPr>
            <a:cxnSpLocks/>
          </p:cNvCxnSpPr>
          <p:nvPr/>
        </p:nvCxnSpPr>
        <p:spPr bwMode="auto">
          <a:xfrm flipH="1" flipV="1">
            <a:off x="3944405" y="2530869"/>
            <a:ext cx="331840" cy="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7439204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5888FC25-EA5F-476D-98D0-5ACDBD1CF6B2}"/>
              </a:ext>
            </a:extLst>
          </p:cNvPr>
          <p:cNvSpPr>
            <a:spLocks noGrp="1" noChangeArrowheads="1"/>
          </p:cNvSpPr>
          <p:nvPr>
            <p:ph type="title"/>
          </p:nvPr>
        </p:nvSpPr>
        <p:spPr>
          <a:xfrm>
            <a:off x="1143977" y="98536"/>
            <a:ext cx="9256776" cy="922410"/>
          </a:xfrm>
        </p:spPr>
        <p:txBody>
          <a:bodyPr>
            <a:normAutofit/>
          </a:bodyPr>
          <a:lstStyle/>
          <a:p>
            <a:pPr algn="ctr"/>
            <a:r>
              <a:rPr lang="en-US" altLang="en-US" sz="4000" dirty="0">
                <a:solidFill>
                  <a:schemeClr val="accent5"/>
                </a:solidFill>
              </a:rPr>
              <a:t>What is required to diagnose TD?</a:t>
            </a:r>
          </a:p>
        </p:txBody>
      </p:sp>
      <p:sp>
        <p:nvSpPr>
          <p:cNvPr id="6" name="Rectangle 3">
            <a:extLst>
              <a:ext uri="{FF2B5EF4-FFF2-40B4-BE49-F238E27FC236}">
                <a16:creationId xmlns:a16="http://schemas.microsoft.com/office/drawing/2014/main" id="{627CF390-F412-4829-A130-C2441E466F3B}"/>
              </a:ext>
            </a:extLst>
          </p:cNvPr>
          <p:cNvSpPr txBox="1">
            <a:spLocks noChangeArrowheads="1"/>
          </p:cNvSpPr>
          <p:nvPr/>
        </p:nvSpPr>
        <p:spPr>
          <a:xfrm>
            <a:off x="734399" y="1703992"/>
            <a:ext cx="7092271" cy="3447352"/>
          </a:xfrm>
          <a:prstGeom prst="rect">
            <a:avLst/>
          </a:prstGeom>
        </p:spPr>
        <p:txBody>
          <a:bodyPr vert="horz" lIns="91440" tIns="45720" rIns="91440" bIns="45720" rtlCol="0">
            <a:normAutofit fontScale="92500"/>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50000"/>
              </a:lnSpc>
              <a:buNone/>
            </a:pPr>
            <a:r>
              <a:rPr lang="en-GB" altLang="en-US" sz="2400" b="1" dirty="0">
                <a:solidFill>
                  <a:schemeClr val="tx1"/>
                </a:solidFill>
                <a:latin typeface="+mn-lt"/>
              </a:rPr>
              <a:t>The 2018 Endocrine Society guidelines recommend diagnosing hypogonadism in men with </a:t>
            </a:r>
            <a:r>
              <a:rPr lang="en-GB" altLang="en-US" sz="2400" b="1" dirty="0">
                <a:solidFill>
                  <a:srgbClr val="FF0000"/>
                </a:solidFill>
                <a:latin typeface="+mn-lt"/>
              </a:rPr>
              <a:t>symptoms and signs </a:t>
            </a:r>
            <a:r>
              <a:rPr lang="en-GB" altLang="en-US" sz="2400" b="1" dirty="0">
                <a:solidFill>
                  <a:schemeClr val="tx1"/>
                </a:solidFill>
                <a:latin typeface="+mn-lt"/>
              </a:rPr>
              <a:t>of testosterone deficiency and unequivocally and consistently </a:t>
            </a:r>
            <a:r>
              <a:rPr lang="en-GB" altLang="en-US" sz="2400" b="1" dirty="0">
                <a:solidFill>
                  <a:srgbClr val="FF0000"/>
                </a:solidFill>
                <a:latin typeface="+mn-lt"/>
              </a:rPr>
              <a:t>low serum total testosterone </a:t>
            </a:r>
            <a:r>
              <a:rPr lang="en-GB" altLang="en-US" sz="2400" b="1" dirty="0">
                <a:solidFill>
                  <a:schemeClr val="tx1"/>
                </a:solidFill>
                <a:latin typeface="+mn-lt"/>
              </a:rPr>
              <a:t>and/or free testosterone concentrations (when indicated).</a:t>
            </a:r>
            <a:endParaRPr lang="en-NZ" altLang="en-US" sz="2400" b="1" dirty="0">
              <a:solidFill>
                <a:schemeClr val="tx1"/>
              </a:solidFill>
              <a:latin typeface="+mn-lt"/>
            </a:endParaRPr>
          </a:p>
        </p:txBody>
      </p:sp>
      <p:pic>
        <p:nvPicPr>
          <p:cNvPr id="7" name="Picture 4">
            <a:extLst>
              <a:ext uri="{FF2B5EF4-FFF2-40B4-BE49-F238E27FC236}">
                <a16:creationId xmlns:a16="http://schemas.microsoft.com/office/drawing/2014/main" id="{87988B9F-37E9-4959-99F9-64B25F8E21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37994" y="1283349"/>
            <a:ext cx="2862238" cy="4291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id="{A65137C7-1DC8-4F4A-8AB7-0BCD179866C3}"/>
              </a:ext>
            </a:extLst>
          </p:cNvPr>
          <p:cNvSpPr txBox="1"/>
          <p:nvPr/>
        </p:nvSpPr>
        <p:spPr>
          <a:xfrm>
            <a:off x="1563625" y="5996087"/>
            <a:ext cx="8260189" cy="261610"/>
          </a:xfrm>
          <a:prstGeom prst="rect">
            <a:avLst/>
          </a:prstGeom>
          <a:noFill/>
        </p:spPr>
        <p:txBody>
          <a:bodyPr wrap="square" rtlCol="0" anchor="b">
            <a:spAutoFit/>
          </a:bodyPr>
          <a:lstStyle/>
          <a:p>
            <a:r>
              <a:rPr lang="en-NZ" altLang="en-US" sz="1100" dirty="0">
                <a:solidFill>
                  <a:schemeClr val="accent5"/>
                </a:solidFill>
              </a:rPr>
              <a:t>1. </a:t>
            </a:r>
            <a:r>
              <a:rPr lang="en-GB" altLang="en-US" sz="1100" dirty="0" err="1">
                <a:solidFill>
                  <a:schemeClr val="accent5"/>
                </a:solidFill>
              </a:rPr>
              <a:t>Bhasin</a:t>
            </a:r>
            <a:r>
              <a:rPr lang="en-GB" altLang="en-US" sz="1100" dirty="0">
                <a:solidFill>
                  <a:schemeClr val="accent5"/>
                </a:solidFill>
              </a:rPr>
              <a:t> S, et al. </a:t>
            </a:r>
            <a:r>
              <a:rPr lang="en-GB" altLang="en-US" sz="1100" i="1" dirty="0">
                <a:solidFill>
                  <a:schemeClr val="accent5"/>
                </a:solidFill>
              </a:rPr>
              <a:t>J </a:t>
            </a:r>
            <a:r>
              <a:rPr lang="en-GB" altLang="en-US" sz="1100" i="1" dirty="0" err="1">
                <a:solidFill>
                  <a:schemeClr val="accent5"/>
                </a:solidFill>
              </a:rPr>
              <a:t>Clin</a:t>
            </a:r>
            <a:r>
              <a:rPr lang="en-GB" altLang="en-US" sz="1100" i="1" dirty="0">
                <a:solidFill>
                  <a:schemeClr val="accent5"/>
                </a:solidFill>
              </a:rPr>
              <a:t> </a:t>
            </a:r>
            <a:r>
              <a:rPr lang="en-GB" altLang="en-US" sz="1100" i="1" dirty="0" err="1">
                <a:solidFill>
                  <a:schemeClr val="accent5"/>
                </a:solidFill>
              </a:rPr>
              <a:t>Endocrinol</a:t>
            </a:r>
            <a:r>
              <a:rPr lang="en-GB" altLang="en-US" sz="1100" i="1" dirty="0">
                <a:solidFill>
                  <a:schemeClr val="accent5"/>
                </a:solidFill>
              </a:rPr>
              <a:t> </a:t>
            </a:r>
            <a:r>
              <a:rPr lang="en-GB" altLang="en-US" sz="1100" i="1" dirty="0" err="1">
                <a:solidFill>
                  <a:schemeClr val="accent5"/>
                </a:solidFill>
              </a:rPr>
              <a:t>Metab</a:t>
            </a:r>
            <a:r>
              <a:rPr lang="en-GB" altLang="en-US" sz="1100" i="1" dirty="0">
                <a:solidFill>
                  <a:schemeClr val="accent5"/>
                </a:solidFill>
              </a:rPr>
              <a:t> </a:t>
            </a:r>
            <a:r>
              <a:rPr lang="en-GB" altLang="en-US" sz="1100" dirty="0">
                <a:solidFill>
                  <a:schemeClr val="accent5"/>
                </a:solidFill>
              </a:rPr>
              <a:t>2018; 103: 1715–1744.</a:t>
            </a:r>
          </a:p>
        </p:txBody>
      </p:sp>
    </p:spTree>
    <p:extLst>
      <p:ext uri="{BB962C8B-B14F-4D97-AF65-F5344CB8AC3E}">
        <p14:creationId xmlns:p14="http://schemas.microsoft.com/office/powerpoint/2010/main" val="10595699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334274" y="3183990"/>
            <a:ext cx="7209209" cy="164446"/>
          </a:xfrm>
          <a:prstGeom prst="rect">
            <a:avLst/>
          </a:prstGeom>
          <a:solidFill>
            <a:srgbClr val="00A8E1">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334274" y="3628738"/>
            <a:ext cx="7209209" cy="164446"/>
          </a:xfrm>
          <a:prstGeom prst="rect">
            <a:avLst/>
          </a:prstGeom>
          <a:solidFill>
            <a:srgbClr val="00A8E1">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5" name="Rectangle 14"/>
          <p:cNvSpPr/>
          <p:nvPr/>
        </p:nvSpPr>
        <p:spPr>
          <a:xfrm>
            <a:off x="2334274" y="4073486"/>
            <a:ext cx="7209209" cy="164446"/>
          </a:xfrm>
          <a:prstGeom prst="rect">
            <a:avLst/>
          </a:prstGeom>
          <a:solidFill>
            <a:srgbClr val="00A8E1">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6" name="Rectangle 15"/>
          <p:cNvSpPr/>
          <p:nvPr/>
        </p:nvSpPr>
        <p:spPr>
          <a:xfrm>
            <a:off x="2334274" y="4509098"/>
            <a:ext cx="7209209" cy="164446"/>
          </a:xfrm>
          <a:prstGeom prst="rect">
            <a:avLst/>
          </a:prstGeom>
          <a:solidFill>
            <a:srgbClr val="00A8E1">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7" name="Rectangle 16"/>
          <p:cNvSpPr/>
          <p:nvPr/>
        </p:nvSpPr>
        <p:spPr>
          <a:xfrm>
            <a:off x="2334274" y="4944710"/>
            <a:ext cx="7209209" cy="164446"/>
          </a:xfrm>
          <a:prstGeom prst="rect">
            <a:avLst/>
          </a:prstGeom>
          <a:solidFill>
            <a:srgbClr val="00A8E1">
              <a:alpha val="45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p:cNvSpPr/>
          <p:nvPr/>
        </p:nvSpPr>
        <p:spPr>
          <a:xfrm>
            <a:off x="2334274" y="2958503"/>
            <a:ext cx="7209209" cy="164446"/>
          </a:xfrm>
          <a:prstGeom prst="rect">
            <a:avLst/>
          </a:prstGeom>
          <a:solidFill>
            <a:srgbClr val="00A8E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210312" y="221496"/>
            <a:ext cx="11201400" cy="834047"/>
          </a:xfrm>
        </p:spPr>
        <p:txBody>
          <a:bodyPr>
            <a:noAutofit/>
          </a:bodyPr>
          <a:lstStyle/>
          <a:p>
            <a:pPr algn="ctr"/>
            <a:r>
              <a:rPr lang="en-US" sz="3600" dirty="0">
                <a:solidFill>
                  <a:srgbClr val="000000"/>
                </a:solidFill>
              </a:rPr>
              <a:t>Establishing presence of signs &amp; symptoms of TD - ADAM Questionnaire</a:t>
            </a:r>
            <a:r>
              <a:rPr lang="en-US" sz="3600" baseline="30000" dirty="0">
                <a:solidFill>
                  <a:srgbClr val="000000"/>
                </a:solidFill>
              </a:rPr>
              <a:t>1</a:t>
            </a:r>
            <a:endParaRPr lang="en-US" sz="3600" dirty="0">
              <a:solidFill>
                <a:srgbClr val="000000"/>
              </a:solidFill>
            </a:endParaRPr>
          </a:p>
        </p:txBody>
      </p:sp>
      <p:sp>
        <p:nvSpPr>
          <p:cNvPr id="7" name="Rectangle 6"/>
          <p:cNvSpPr/>
          <p:nvPr/>
        </p:nvSpPr>
        <p:spPr>
          <a:xfrm>
            <a:off x="1534915" y="5923078"/>
            <a:ext cx="4572000" cy="246221"/>
          </a:xfrm>
          <a:prstGeom prst="rect">
            <a:avLst/>
          </a:prstGeom>
        </p:spPr>
        <p:txBody>
          <a:bodyPr>
            <a:spAutoFit/>
          </a:bodyPr>
          <a:lstStyle/>
          <a:p>
            <a:r>
              <a:rPr lang="en-GB" sz="1000" b="1" kern="0" dirty="0">
                <a:solidFill>
                  <a:srgbClr val="000000"/>
                </a:solidFill>
              </a:rPr>
              <a:t>1. Morley JE </a:t>
            </a:r>
            <a:r>
              <a:rPr lang="en-GB" sz="1000" b="1" i="1" kern="0" dirty="0">
                <a:solidFill>
                  <a:srgbClr val="000000"/>
                </a:solidFill>
              </a:rPr>
              <a:t>et al</a:t>
            </a:r>
            <a:r>
              <a:rPr lang="en-GB" sz="1000" b="1" kern="0" dirty="0">
                <a:solidFill>
                  <a:srgbClr val="000000"/>
                </a:solidFill>
              </a:rPr>
              <a:t>. </a:t>
            </a:r>
            <a:r>
              <a:rPr lang="en-GB" sz="1000" b="1" i="1" kern="0" dirty="0">
                <a:solidFill>
                  <a:srgbClr val="000000"/>
                </a:solidFill>
              </a:rPr>
              <a:t>Metabolism</a:t>
            </a:r>
            <a:r>
              <a:rPr lang="en-GB" sz="1000" b="1" kern="0" dirty="0">
                <a:solidFill>
                  <a:srgbClr val="000000"/>
                </a:solidFill>
              </a:rPr>
              <a:t> 2000; 49:1239–1242. </a:t>
            </a:r>
            <a:endParaRPr lang="en-US" sz="2400" b="1" dirty="0">
              <a:solidFill>
                <a:srgbClr val="000000"/>
              </a:solidFill>
            </a:endParaRPr>
          </a:p>
        </p:txBody>
      </p:sp>
      <p:sp>
        <p:nvSpPr>
          <p:cNvPr id="4" name="Rectangle 3"/>
          <p:cNvSpPr/>
          <p:nvPr/>
        </p:nvSpPr>
        <p:spPr>
          <a:xfrm>
            <a:off x="507492" y="1468608"/>
            <a:ext cx="10607040" cy="523220"/>
          </a:xfrm>
          <a:prstGeom prst="rect">
            <a:avLst/>
          </a:prstGeom>
        </p:spPr>
        <p:txBody>
          <a:bodyPr wrap="square">
            <a:spAutoFit/>
          </a:bodyPr>
          <a:lstStyle/>
          <a:p>
            <a:pPr algn="ctr"/>
            <a:r>
              <a:rPr lang="en-US" sz="1400" b="1" dirty="0">
                <a:solidFill>
                  <a:srgbClr val="000000"/>
                </a:solidFill>
              </a:rPr>
              <a:t>Validated clinical screening tool to identify males &gt;40 years who may have TD. Positive result defined as respondent answering “yes” to questions 1 or 7 or any 3 other questions</a:t>
            </a:r>
          </a:p>
        </p:txBody>
      </p:sp>
      <p:sp>
        <p:nvSpPr>
          <p:cNvPr id="9" name="Rectangle 8"/>
          <p:cNvSpPr/>
          <p:nvPr/>
        </p:nvSpPr>
        <p:spPr>
          <a:xfrm>
            <a:off x="2334274" y="3403251"/>
            <a:ext cx="7209209" cy="164446"/>
          </a:xfrm>
          <a:prstGeom prst="rect">
            <a:avLst/>
          </a:prstGeom>
          <a:solidFill>
            <a:srgbClr val="00A8E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2334274" y="3847999"/>
            <a:ext cx="7209209" cy="164446"/>
          </a:xfrm>
          <a:prstGeom prst="rect">
            <a:avLst/>
          </a:prstGeom>
          <a:solidFill>
            <a:srgbClr val="00A8E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Rectangle 10"/>
          <p:cNvSpPr/>
          <p:nvPr/>
        </p:nvSpPr>
        <p:spPr>
          <a:xfrm>
            <a:off x="2334274" y="4283611"/>
            <a:ext cx="7209209" cy="164446"/>
          </a:xfrm>
          <a:prstGeom prst="rect">
            <a:avLst/>
          </a:prstGeom>
          <a:solidFill>
            <a:srgbClr val="00A8E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Rectangle 11"/>
          <p:cNvSpPr/>
          <p:nvPr/>
        </p:nvSpPr>
        <p:spPr>
          <a:xfrm>
            <a:off x="2334274" y="4719223"/>
            <a:ext cx="7209209" cy="164446"/>
          </a:xfrm>
          <a:prstGeom prst="rect">
            <a:avLst/>
          </a:prstGeom>
          <a:solidFill>
            <a:srgbClr val="00A8E1">
              <a:alpha val="2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1428308" y="2139484"/>
            <a:ext cx="9021140" cy="2958018"/>
          </a:xfrm>
          <a:prstGeom prst="rect">
            <a:avLst/>
          </a:prstGeom>
        </p:spPr>
      </p:pic>
      <p:sp>
        <p:nvSpPr>
          <p:cNvPr id="21" name="Rectangle 20">
            <a:extLst>
              <a:ext uri="{FF2B5EF4-FFF2-40B4-BE49-F238E27FC236}">
                <a16:creationId xmlns:a16="http://schemas.microsoft.com/office/drawing/2014/main" id="{275B1ED2-D0E9-479A-835F-F83B7DFD4461}"/>
              </a:ext>
            </a:extLst>
          </p:cNvPr>
          <p:cNvSpPr/>
          <p:nvPr/>
        </p:nvSpPr>
        <p:spPr>
          <a:xfrm>
            <a:off x="1534915" y="5665203"/>
            <a:ext cx="4572000" cy="246221"/>
          </a:xfrm>
          <a:prstGeom prst="rect">
            <a:avLst/>
          </a:prstGeom>
        </p:spPr>
        <p:txBody>
          <a:bodyPr>
            <a:spAutoFit/>
          </a:bodyPr>
          <a:lstStyle/>
          <a:p>
            <a:r>
              <a:rPr lang="en-GB" sz="1000" b="1" kern="0" dirty="0">
                <a:solidFill>
                  <a:srgbClr val="000000"/>
                </a:solidFill>
              </a:rPr>
              <a:t>ADAM – Androgen Deficiency in the Ageing Male </a:t>
            </a:r>
            <a:endParaRPr lang="en-US" sz="2400" b="1" dirty="0">
              <a:solidFill>
                <a:srgbClr val="000000"/>
              </a:solidFill>
            </a:endParaRPr>
          </a:p>
        </p:txBody>
      </p:sp>
    </p:spTree>
    <p:extLst>
      <p:ext uri="{BB962C8B-B14F-4D97-AF65-F5344CB8AC3E}">
        <p14:creationId xmlns:p14="http://schemas.microsoft.com/office/powerpoint/2010/main" val="8093978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472" y="221496"/>
            <a:ext cx="11018520" cy="834047"/>
          </a:xfrm>
        </p:spPr>
        <p:txBody>
          <a:bodyPr>
            <a:noAutofit/>
          </a:bodyPr>
          <a:lstStyle/>
          <a:p>
            <a:pPr algn="ctr"/>
            <a:r>
              <a:rPr lang="en-US" sz="3600" dirty="0">
                <a:solidFill>
                  <a:srgbClr val="000000"/>
                </a:solidFill>
              </a:rPr>
              <a:t>Establishing presence of signs &amp; symptoms of TD - AMS Score</a:t>
            </a:r>
            <a:r>
              <a:rPr lang="en-US" sz="3600" baseline="30000" dirty="0">
                <a:solidFill>
                  <a:srgbClr val="000000"/>
                </a:solidFill>
              </a:rPr>
              <a:t>1</a:t>
            </a:r>
            <a:endParaRPr lang="en-US" sz="3600" dirty="0">
              <a:solidFill>
                <a:srgbClr val="000000"/>
              </a:solidFill>
            </a:endParaRPr>
          </a:p>
        </p:txBody>
      </p:sp>
      <p:sp>
        <p:nvSpPr>
          <p:cNvPr id="7" name="Rectangle 6"/>
          <p:cNvSpPr/>
          <p:nvPr/>
        </p:nvSpPr>
        <p:spPr>
          <a:xfrm>
            <a:off x="8579689" y="6033304"/>
            <a:ext cx="2844424" cy="400110"/>
          </a:xfrm>
          <a:prstGeom prst="rect">
            <a:avLst/>
          </a:prstGeom>
        </p:spPr>
        <p:txBody>
          <a:bodyPr wrap="square">
            <a:spAutoFit/>
          </a:bodyPr>
          <a:lstStyle/>
          <a:p>
            <a:r>
              <a:rPr lang="en-GB" sz="1000" b="1" dirty="0">
                <a:solidFill>
                  <a:schemeClr val="accent5"/>
                </a:solidFill>
                <a:latin typeface="Arial" panose="020B0604020202020204" pitchFamily="34" charset="0"/>
                <a:cs typeface="Arial" panose="020B0604020202020204" pitchFamily="34" charset="0"/>
              </a:rPr>
              <a:t>1. Moore C, </a:t>
            </a:r>
            <a:r>
              <a:rPr lang="en-GB" sz="1000" b="1" i="1" dirty="0">
                <a:solidFill>
                  <a:schemeClr val="accent5"/>
                </a:solidFill>
                <a:latin typeface="Arial" panose="020B0604020202020204" pitchFamily="34" charset="0"/>
                <a:cs typeface="Arial" panose="020B0604020202020204" pitchFamily="34" charset="0"/>
              </a:rPr>
              <a:t>et al</a:t>
            </a:r>
            <a:r>
              <a:rPr lang="en-GB" sz="1000" b="1" dirty="0">
                <a:solidFill>
                  <a:schemeClr val="accent5"/>
                </a:solidFill>
                <a:latin typeface="Arial" panose="020B0604020202020204" pitchFamily="34" charset="0"/>
                <a:cs typeface="Arial" panose="020B0604020202020204" pitchFamily="34" charset="0"/>
              </a:rPr>
              <a:t>. </a:t>
            </a:r>
            <a:r>
              <a:rPr lang="en-GB" sz="1000" b="1" i="1" dirty="0">
                <a:solidFill>
                  <a:schemeClr val="accent5"/>
                </a:solidFill>
                <a:latin typeface="Arial" panose="020B0604020202020204" pitchFamily="34" charset="0"/>
                <a:cs typeface="Arial" panose="020B0604020202020204" pitchFamily="34" charset="0"/>
              </a:rPr>
              <a:t>Eur </a:t>
            </a:r>
            <a:r>
              <a:rPr lang="en-GB" sz="1000" b="1" i="1" dirty="0" err="1">
                <a:solidFill>
                  <a:schemeClr val="accent5"/>
                </a:solidFill>
                <a:latin typeface="Arial" panose="020B0604020202020204" pitchFamily="34" charset="0"/>
                <a:cs typeface="Arial" panose="020B0604020202020204" pitchFamily="34" charset="0"/>
              </a:rPr>
              <a:t>Urol</a:t>
            </a:r>
            <a:r>
              <a:rPr lang="en-GB" sz="1000" b="1" i="1" dirty="0">
                <a:solidFill>
                  <a:schemeClr val="accent5"/>
                </a:solidFill>
                <a:latin typeface="Arial" panose="020B0604020202020204" pitchFamily="34" charset="0"/>
                <a:cs typeface="Arial" panose="020B0604020202020204" pitchFamily="34" charset="0"/>
              </a:rPr>
              <a:t> </a:t>
            </a:r>
            <a:r>
              <a:rPr lang="en-GB" sz="1000" b="1" dirty="0">
                <a:solidFill>
                  <a:schemeClr val="accent5"/>
                </a:solidFill>
                <a:latin typeface="Arial" panose="020B0604020202020204" pitchFamily="34" charset="0"/>
                <a:cs typeface="Arial" panose="020B0604020202020204" pitchFamily="34" charset="0"/>
              </a:rPr>
              <a:t>2004. 46(1):80-7</a:t>
            </a:r>
            <a:r>
              <a:rPr lang="en-GB" sz="1000" b="1" dirty="0">
                <a:latin typeface="Arial" panose="020B0604020202020204" pitchFamily="34" charset="0"/>
                <a:cs typeface="Arial" panose="020B0604020202020204" pitchFamily="34" charset="0"/>
              </a:rPr>
              <a:t>.</a:t>
            </a:r>
          </a:p>
          <a:p>
            <a:r>
              <a:rPr lang="en-GB" sz="1000" b="1" kern="0" dirty="0">
                <a:solidFill>
                  <a:srgbClr val="000000"/>
                </a:solidFill>
                <a:latin typeface="Arial"/>
              </a:rPr>
              <a:t> </a:t>
            </a:r>
            <a:endParaRPr lang="en-US" sz="2400" b="1" dirty="0">
              <a:solidFill>
                <a:srgbClr val="000000"/>
              </a:solidFill>
              <a:latin typeface="Arial"/>
            </a:endParaRPr>
          </a:p>
        </p:txBody>
      </p:sp>
      <p:sp>
        <p:nvSpPr>
          <p:cNvPr id="21" name="Rectangle 20">
            <a:extLst>
              <a:ext uri="{FF2B5EF4-FFF2-40B4-BE49-F238E27FC236}">
                <a16:creationId xmlns:a16="http://schemas.microsoft.com/office/drawing/2014/main" id="{275B1ED2-D0E9-479A-835F-F83B7DFD4461}"/>
              </a:ext>
            </a:extLst>
          </p:cNvPr>
          <p:cNvSpPr/>
          <p:nvPr/>
        </p:nvSpPr>
        <p:spPr>
          <a:xfrm>
            <a:off x="8579689" y="5729097"/>
            <a:ext cx="2489083" cy="246221"/>
          </a:xfrm>
          <a:prstGeom prst="rect">
            <a:avLst/>
          </a:prstGeom>
        </p:spPr>
        <p:txBody>
          <a:bodyPr wrap="square">
            <a:spAutoFit/>
          </a:bodyPr>
          <a:lstStyle/>
          <a:p>
            <a:r>
              <a:rPr lang="en-GB" sz="1000" b="1" kern="0" dirty="0">
                <a:solidFill>
                  <a:srgbClr val="000000"/>
                </a:solidFill>
                <a:latin typeface="Arial"/>
              </a:rPr>
              <a:t>AMS – Ageing Male Symptoms </a:t>
            </a:r>
            <a:endParaRPr lang="en-US" sz="2400" b="1" dirty="0">
              <a:solidFill>
                <a:srgbClr val="000000"/>
              </a:solidFill>
              <a:latin typeface="Arial"/>
            </a:endParaRPr>
          </a:p>
        </p:txBody>
      </p:sp>
      <p:pic>
        <p:nvPicPr>
          <p:cNvPr id="22" name="Picture 21">
            <a:extLst>
              <a:ext uri="{FF2B5EF4-FFF2-40B4-BE49-F238E27FC236}">
                <a16:creationId xmlns:a16="http://schemas.microsoft.com/office/drawing/2014/main" id="{1D5F393A-F5E6-41FC-A42B-B944C8C4C28D}"/>
              </a:ext>
            </a:extLst>
          </p:cNvPr>
          <p:cNvPicPr>
            <a:picLocks noChangeAspect="1"/>
          </p:cNvPicPr>
          <p:nvPr/>
        </p:nvPicPr>
        <p:blipFill>
          <a:blip r:embed="rId3"/>
          <a:stretch>
            <a:fillRect/>
          </a:stretch>
        </p:blipFill>
        <p:spPr>
          <a:xfrm>
            <a:off x="1527048" y="1206049"/>
            <a:ext cx="4274991" cy="4941433"/>
          </a:xfrm>
          <a:prstGeom prst="rect">
            <a:avLst/>
          </a:prstGeom>
        </p:spPr>
      </p:pic>
      <p:pic>
        <p:nvPicPr>
          <p:cNvPr id="23" name="Picture 22">
            <a:extLst>
              <a:ext uri="{FF2B5EF4-FFF2-40B4-BE49-F238E27FC236}">
                <a16:creationId xmlns:a16="http://schemas.microsoft.com/office/drawing/2014/main" id="{0BA9C13F-F5D3-44F4-92E7-16A06FC2A548}"/>
              </a:ext>
            </a:extLst>
          </p:cNvPr>
          <p:cNvPicPr>
            <a:picLocks noChangeAspect="1"/>
          </p:cNvPicPr>
          <p:nvPr/>
        </p:nvPicPr>
        <p:blipFill>
          <a:blip r:embed="rId4"/>
          <a:stretch>
            <a:fillRect/>
          </a:stretch>
        </p:blipFill>
        <p:spPr>
          <a:xfrm>
            <a:off x="6389963" y="2245603"/>
            <a:ext cx="3611938" cy="2293434"/>
          </a:xfrm>
          <a:prstGeom prst="rect">
            <a:avLst/>
          </a:prstGeom>
        </p:spPr>
      </p:pic>
    </p:spTree>
    <p:extLst>
      <p:ext uri="{BB962C8B-B14F-4D97-AF65-F5344CB8AC3E}">
        <p14:creationId xmlns:p14="http://schemas.microsoft.com/office/powerpoint/2010/main" val="363232963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13"/>
          <p:cNvSpPr/>
          <p:nvPr/>
        </p:nvSpPr>
        <p:spPr>
          <a:xfrm>
            <a:off x="829057" y="1726345"/>
            <a:ext cx="4635794" cy="3680241"/>
          </a:xfrm>
          <a:prstGeom prst="rect">
            <a:avLst/>
          </a:prstGeom>
          <a:blipFill>
            <a:blip r:embed="rId2" cstate="print"/>
            <a:stretch>
              <a:fillRect/>
            </a:stretch>
          </a:blipFill>
        </p:spPr>
        <p:txBody>
          <a:bodyPr wrap="square" lIns="0" tIns="0" rIns="0" bIns="0" rtlCol="0">
            <a:noAutofit/>
          </a:bodyPr>
          <a:lstStyle/>
          <a:p>
            <a:pPr>
              <a:defRPr/>
            </a:pPr>
            <a:endParaRPr kern="0">
              <a:solidFill>
                <a:sysClr val="windowText" lastClr="000000"/>
              </a:solidFill>
              <a:latin typeface="Calibri"/>
            </a:endParaRPr>
          </a:p>
        </p:txBody>
      </p:sp>
      <p:sp>
        <p:nvSpPr>
          <p:cNvPr id="3" name="object 3"/>
          <p:cNvSpPr txBox="1"/>
          <p:nvPr/>
        </p:nvSpPr>
        <p:spPr>
          <a:xfrm>
            <a:off x="1446496" y="5433134"/>
            <a:ext cx="3785646" cy="228091"/>
          </a:xfrm>
          <a:prstGeom prst="rect">
            <a:avLst/>
          </a:prstGeom>
        </p:spPr>
        <p:txBody>
          <a:bodyPr wrap="square" lIns="0" tIns="0" rIns="0" bIns="0" rtlCol="0">
            <a:noAutofit/>
          </a:bodyPr>
          <a:lstStyle/>
          <a:p>
            <a:pPr marL="12700">
              <a:lnSpc>
                <a:spcPts val="1725"/>
              </a:lnSpc>
              <a:spcBef>
                <a:spcPts val="86"/>
              </a:spcBef>
              <a:defRPr/>
            </a:pPr>
            <a:r>
              <a:rPr sz="1600" kern="0" baseline="3413" dirty="0">
                <a:solidFill>
                  <a:srgbClr val="272727"/>
                </a:solidFill>
                <a:latin typeface="Calibri"/>
                <a:cs typeface="Calibri"/>
              </a:rPr>
              <a:t>*</a:t>
            </a:r>
            <a:r>
              <a:rPr sz="1600" kern="0" spc="-2" baseline="3413" dirty="0">
                <a:solidFill>
                  <a:srgbClr val="272727"/>
                </a:solidFill>
                <a:latin typeface="Calibri"/>
                <a:cs typeface="Calibri"/>
              </a:rPr>
              <a:t> </a:t>
            </a:r>
            <a:r>
              <a:rPr sz="1600" kern="0" baseline="3413" dirty="0">
                <a:solidFill>
                  <a:srgbClr val="272727"/>
                </a:solidFill>
                <a:latin typeface="Calibri"/>
                <a:cs typeface="Calibri"/>
              </a:rPr>
              <a:t>Above</a:t>
            </a:r>
            <a:r>
              <a:rPr sz="1600" kern="0" spc="-21" baseline="3413" dirty="0">
                <a:solidFill>
                  <a:srgbClr val="272727"/>
                </a:solidFill>
                <a:latin typeface="Calibri"/>
                <a:cs typeface="Calibri"/>
              </a:rPr>
              <a:t> </a:t>
            </a:r>
            <a:r>
              <a:rPr sz="1600" kern="0" spc="4" baseline="3413" dirty="0">
                <a:solidFill>
                  <a:srgbClr val="272727"/>
                </a:solidFill>
                <a:latin typeface="Calibri"/>
                <a:cs typeface="Calibri"/>
              </a:rPr>
              <a:t>l</a:t>
            </a:r>
            <a:r>
              <a:rPr sz="1600" kern="0" baseline="3413" dirty="0">
                <a:solidFill>
                  <a:srgbClr val="272727"/>
                </a:solidFill>
                <a:latin typeface="Calibri"/>
                <a:cs typeface="Calibri"/>
              </a:rPr>
              <a:t>ev</a:t>
            </a:r>
            <a:r>
              <a:rPr sz="1600" kern="0" spc="-4" baseline="3413" dirty="0">
                <a:solidFill>
                  <a:srgbClr val="272727"/>
                </a:solidFill>
                <a:latin typeface="Calibri"/>
                <a:cs typeface="Calibri"/>
              </a:rPr>
              <a:t>e</a:t>
            </a:r>
            <a:r>
              <a:rPr sz="1600" kern="0" spc="4" baseline="3413" dirty="0">
                <a:solidFill>
                  <a:srgbClr val="272727"/>
                </a:solidFill>
                <a:latin typeface="Calibri"/>
                <a:cs typeface="Calibri"/>
              </a:rPr>
              <a:t>l</a:t>
            </a:r>
            <a:r>
              <a:rPr sz="1600" kern="0" baseline="3413" dirty="0">
                <a:solidFill>
                  <a:srgbClr val="272727"/>
                </a:solidFill>
                <a:latin typeface="Calibri"/>
                <a:cs typeface="Calibri"/>
              </a:rPr>
              <a:t>s</a:t>
            </a:r>
            <a:r>
              <a:rPr sz="1600" kern="0" spc="-36" baseline="3413" dirty="0">
                <a:solidFill>
                  <a:srgbClr val="272727"/>
                </a:solidFill>
                <a:latin typeface="Calibri"/>
                <a:cs typeface="Calibri"/>
              </a:rPr>
              <a:t> </a:t>
            </a:r>
            <a:r>
              <a:rPr sz="1600" kern="0" baseline="3413" dirty="0">
                <a:solidFill>
                  <a:srgbClr val="272727"/>
                </a:solidFill>
                <a:latin typeface="Calibri"/>
                <a:cs typeface="Calibri"/>
              </a:rPr>
              <a:t>of</a:t>
            </a:r>
            <a:r>
              <a:rPr sz="1600" kern="0" spc="-3" baseline="3413" dirty="0">
                <a:solidFill>
                  <a:srgbClr val="272727"/>
                </a:solidFill>
                <a:latin typeface="Calibri"/>
                <a:cs typeface="Calibri"/>
              </a:rPr>
              <a:t> </a:t>
            </a:r>
            <a:r>
              <a:rPr sz="1600" kern="0" spc="4" baseline="3413" dirty="0">
                <a:solidFill>
                  <a:srgbClr val="272727"/>
                </a:solidFill>
                <a:latin typeface="Calibri"/>
                <a:cs typeface="Calibri"/>
              </a:rPr>
              <a:t>t</a:t>
            </a:r>
            <a:r>
              <a:rPr sz="1600" kern="0" baseline="3413" dirty="0">
                <a:solidFill>
                  <a:srgbClr val="272727"/>
                </a:solidFill>
                <a:latin typeface="Calibri"/>
                <a:cs typeface="Calibri"/>
              </a:rPr>
              <a:t>estos</a:t>
            </a:r>
            <a:r>
              <a:rPr sz="1600" kern="0" spc="4" baseline="3413" dirty="0">
                <a:solidFill>
                  <a:srgbClr val="272727"/>
                </a:solidFill>
                <a:latin typeface="Calibri"/>
                <a:cs typeface="Calibri"/>
              </a:rPr>
              <a:t>t</a:t>
            </a:r>
            <a:r>
              <a:rPr sz="1600" kern="0" baseline="3413" dirty="0">
                <a:solidFill>
                  <a:srgbClr val="272727"/>
                </a:solidFill>
                <a:latin typeface="Calibri"/>
                <a:cs typeface="Calibri"/>
              </a:rPr>
              <a:t>e</a:t>
            </a:r>
            <a:r>
              <a:rPr sz="1600" kern="0" spc="-4" baseline="3413" dirty="0">
                <a:solidFill>
                  <a:srgbClr val="272727"/>
                </a:solidFill>
                <a:latin typeface="Calibri"/>
                <a:cs typeface="Calibri"/>
              </a:rPr>
              <a:t>r</a:t>
            </a:r>
            <a:r>
              <a:rPr sz="1600" kern="0" baseline="3413" dirty="0">
                <a:solidFill>
                  <a:srgbClr val="272727"/>
                </a:solidFill>
                <a:latin typeface="Calibri"/>
                <a:cs typeface="Calibri"/>
              </a:rPr>
              <a:t>one</a:t>
            </a:r>
            <a:r>
              <a:rPr sz="1600" kern="0" spc="-32" baseline="3413" dirty="0">
                <a:solidFill>
                  <a:srgbClr val="272727"/>
                </a:solidFill>
                <a:latin typeface="Calibri"/>
                <a:cs typeface="Calibri"/>
              </a:rPr>
              <a:t> </a:t>
            </a:r>
            <a:r>
              <a:rPr sz="1600" kern="0" baseline="3413" dirty="0">
                <a:solidFill>
                  <a:srgbClr val="272727"/>
                </a:solidFill>
                <a:latin typeface="Calibri"/>
                <a:cs typeface="Calibri"/>
              </a:rPr>
              <a:t>are</a:t>
            </a:r>
            <a:r>
              <a:rPr sz="1600" kern="0" spc="-16" baseline="3413" dirty="0">
                <a:solidFill>
                  <a:srgbClr val="272727"/>
                </a:solidFill>
                <a:latin typeface="Calibri"/>
                <a:cs typeface="Calibri"/>
              </a:rPr>
              <a:t> </a:t>
            </a:r>
            <a:r>
              <a:rPr sz="1600" kern="0" spc="4" baseline="3413" dirty="0">
                <a:solidFill>
                  <a:srgbClr val="272727"/>
                </a:solidFill>
                <a:latin typeface="Calibri"/>
                <a:cs typeface="Calibri"/>
              </a:rPr>
              <a:t>t</a:t>
            </a:r>
            <a:r>
              <a:rPr sz="1600" kern="0" baseline="3413" dirty="0">
                <a:solidFill>
                  <a:srgbClr val="272727"/>
                </a:solidFill>
                <a:latin typeface="Calibri"/>
                <a:cs typeface="Calibri"/>
              </a:rPr>
              <a:t>ak</a:t>
            </a:r>
            <a:r>
              <a:rPr sz="1600" kern="0" spc="-4" baseline="3413" dirty="0">
                <a:solidFill>
                  <a:srgbClr val="272727"/>
                </a:solidFill>
                <a:latin typeface="Calibri"/>
                <a:cs typeface="Calibri"/>
              </a:rPr>
              <a:t>e</a:t>
            </a:r>
            <a:r>
              <a:rPr sz="1600" kern="0" baseline="3413" dirty="0">
                <a:solidFill>
                  <a:srgbClr val="272727"/>
                </a:solidFill>
                <a:latin typeface="Calibri"/>
                <a:cs typeface="Calibri"/>
              </a:rPr>
              <a:t>n</a:t>
            </a:r>
            <a:r>
              <a:rPr sz="1600" kern="0" spc="-21" baseline="3413" dirty="0">
                <a:solidFill>
                  <a:srgbClr val="272727"/>
                </a:solidFill>
                <a:latin typeface="Calibri"/>
                <a:cs typeface="Calibri"/>
              </a:rPr>
              <a:t> </a:t>
            </a:r>
            <a:r>
              <a:rPr sz="1600" kern="0" spc="4" baseline="3413" dirty="0">
                <a:solidFill>
                  <a:srgbClr val="272727"/>
                </a:solidFill>
                <a:latin typeface="Calibri"/>
                <a:cs typeface="Calibri"/>
              </a:rPr>
              <a:t>f</a:t>
            </a:r>
            <a:r>
              <a:rPr sz="1600" kern="0" spc="-4" baseline="3413" dirty="0">
                <a:solidFill>
                  <a:srgbClr val="272727"/>
                </a:solidFill>
                <a:latin typeface="Calibri"/>
                <a:cs typeface="Calibri"/>
              </a:rPr>
              <a:t>r</a:t>
            </a:r>
            <a:r>
              <a:rPr sz="1600" kern="0" baseline="3413" dirty="0">
                <a:solidFill>
                  <a:srgbClr val="272727"/>
                </a:solidFill>
                <a:latin typeface="Calibri"/>
                <a:cs typeface="Calibri"/>
              </a:rPr>
              <a:t>om</a:t>
            </a:r>
            <a:r>
              <a:rPr sz="1600" kern="0" spc="-16" baseline="3413" dirty="0">
                <a:solidFill>
                  <a:srgbClr val="272727"/>
                </a:solidFill>
                <a:latin typeface="Calibri"/>
                <a:cs typeface="Calibri"/>
              </a:rPr>
              <a:t> </a:t>
            </a:r>
            <a:r>
              <a:rPr sz="1600" kern="0" baseline="3413" dirty="0">
                <a:solidFill>
                  <a:srgbClr val="272727"/>
                </a:solidFill>
                <a:latin typeface="Calibri"/>
                <a:cs typeface="Calibri"/>
              </a:rPr>
              <a:t>young</a:t>
            </a:r>
            <a:r>
              <a:rPr sz="1600" kern="0" spc="-39" baseline="3413" dirty="0">
                <a:solidFill>
                  <a:srgbClr val="272727"/>
                </a:solidFill>
                <a:latin typeface="Calibri"/>
                <a:cs typeface="Calibri"/>
              </a:rPr>
              <a:t> </a:t>
            </a:r>
            <a:r>
              <a:rPr sz="1600" kern="0" spc="4" baseline="3413" dirty="0">
                <a:solidFill>
                  <a:srgbClr val="272727"/>
                </a:solidFill>
                <a:latin typeface="Calibri"/>
                <a:cs typeface="Calibri"/>
              </a:rPr>
              <a:t>h</a:t>
            </a:r>
            <a:r>
              <a:rPr sz="1600" kern="0" baseline="3413" dirty="0">
                <a:solidFill>
                  <a:srgbClr val="272727"/>
                </a:solidFill>
                <a:latin typeface="Calibri"/>
                <a:cs typeface="Calibri"/>
              </a:rPr>
              <a:t>ea</a:t>
            </a:r>
            <a:r>
              <a:rPr sz="1600" kern="0" spc="4" baseline="3413" dirty="0">
                <a:solidFill>
                  <a:srgbClr val="272727"/>
                </a:solidFill>
                <a:latin typeface="Calibri"/>
                <a:cs typeface="Calibri"/>
              </a:rPr>
              <a:t>lt</a:t>
            </a:r>
            <a:r>
              <a:rPr sz="1600" kern="0" baseline="3413" dirty="0">
                <a:solidFill>
                  <a:srgbClr val="272727"/>
                </a:solidFill>
                <a:latin typeface="Calibri"/>
                <a:cs typeface="Calibri"/>
              </a:rPr>
              <a:t>hy</a:t>
            </a:r>
            <a:r>
              <a:rPr sz="1600" kern="0" spc="-43" baseline="3413" dirty="0">
                <a:solidFill>
                  <a:srgbClr val="272727"/>
                </a:solidFill>
                <a:latin typeface="Calibri"/>
                <a:cs typeface="Calibri"/>
              </a:rPr>
              <a:t> </a:t>
            </a:r>
            <a:r>
              <a:rPr sz="1600" kern="0" spc="-4" baseline="3413" dirty="0">
                <a:solidFill>
                  <a:srgbClr val="272727"/>
                </a:solidFill>
                <a:latin typeface="Calibri"/>
                <a:cs typeface="Calibri"/>
              </a:rPr>
              <a:t>m</a:t>
            </a:r>
            <a:r>
              <a:rPr sz="1600" kern="0" baseline="3413" dirty="0">
                <a:solidFill>
                  <a:srgbClr val="272727"/>
                </a:solidFill>
                <a:latin typeface="Calibri"/>
                <a:cs typeface="Calibri"/>
              </a:rPr>
              <a:t>a</a:t>
            </a:r>
            <a:r>
              <a:rPr sz="1600" kern="0" spc="4" baseline="3413" dirty="0">
                <a:solidFill>
                  <a:srgbClr val="272727"/>
                </a:solidFill>
                <a:latin typeface="Calibri"/>
                <a:cs typeface="Calibri"/>
              </a:rPr>
              <a:t>l</a:t>
            </a:r>
            <a:r>
              <a:rPr sz="1600" kern="0" baseline="3413" dirty="0">
                <a:solidFill>
                  <a:srgbClr val="272727"/>
                </a:solidFill>
                <a:latin typeface="Calibri"/>
                <a:cs typeface="Calibri"/>
              </a:rPr>
              <a:t>es</a:t>
            </a:r>
            <a:endParaRPr sz="1100" kern="0" dirty="0">
              <a:solidFill>
                <a:sysClr val="windowText" lastClr="000000"/>
              </a:solidFill>
              <a:latin typeface="Calibri"/>
              <a:cs typeface="Calibri"/>
            </a:endParaRPr>
          </a:p>
        </p:txBody>
      </p:sp>
      <p:sp>
        <p:nvSpPr>
          <p:cNvPr id="2" name="object 2"/>
          <p:cNvSpPr txBox="1"/>
          <p:nvPr/>
        </p:nvSpPr>
        <p:spPr>
          <a:xfrm>
            <a:off x="1674486" y="6050233"/>
            <a:ext cx="4011143" cy="177800"/>
          </a:xfrm>
          <a:prstGeom prst="rect">
            <a:avLst/>
          </a:prstGeom>
        </p:spPr>
        <p:txBody>
          <a:bodyPr wrap="square" lIns="0" tIns="0" rIns="0" bIns="0" rtlCol="0">
            <a:noAutofit/>
          </a:bodyPr>
          <a:lstStyle/>
          <a:p>
            <a:pPr marL="12700">
              <a:lnSpc>
                <a:spcPts val="1320"/>
              </a:lnSpc>
              <a:spcBef>
                <a:spcPts val="66"/>
              </a:spcBef>
              <a:defRPr/>
            </a:pPr>
            <a:r>
              <a:rPr b="1" kern="0" baseline="2275" dirty="0">
                <a:solidFill>
                  <a:srgbClr val="272727"/>
                </a:solidFill>
                <a:latin typeface="Calibri"/>
                <a:cs typeface="Calibri"/>
              </a:rPr>
              <a:t>A</a:t>
            </a:r>
            <a:r>
              <a:rPr b="1" kern="0" spc="4" baseline="2275" dirty="0">
                <a:solidFill>
                  <a:srgbClr val="272727"/>
                </a:solidFill>
                <a:latin typeface="Calibri"/>
                <a:cs typeface="Calibri"/>
              </a:rPr>
              <a:t>d</a:t>
            </a:r>
            <a:r>
              <a:rPr b="1" kern="0" baseline="2275" dirty="0">
                <a:solidFill>
                  <a:srgbClr val="272727"/>
                </a:solidFill>
                <a:latin typeface="Calibri"/>
                <a:cs typeface="Calibri"/>
              </a:rPr>
              <a:t>a</a:t>
            </a:r>
            <a:r>
              <a:rPr b="1" kern="0" spc="4" baseline="2275" dirty="0">
                <a:solidFill>
                  <a:srgbClr val="272727"/>
                </a:solidFill>
                <a:latin typeface="Calibri"/>
                <a:cs typeface="Calibri"/>
              </a:rPr>
              <a:t>pt</a:t>
            </a:r>
            <a:r>
              <a:rPr b="1" kern="0" baseline="2275" dirty="0">
                <a:solidFill>
                  <a:srgbClr val="272727"/>
                </a:solidFill>
                <a:latin typeface="Calibri"/>
                <a:cs typeface="Calibri"/>
              </a:rPr>
              <a:t>ed</a:t>
            </a:r>
            <a:r>
              <a:rPr b="1" kern="0" spc="-24" baseline="2275" dirty="0">
                <a:solidFill>
                  <a:srgbClr val="272727"/>
                </a:solidFill>
                <a:latin typeface="Calibri"/>
                <a:cs typeface="Calibri"/>
              </a:rPr>
              <a:t> </a:t>
            </a:r>
            <a:r>
              <a:rPr b="1" kern="0" spc="4" baseline="2275" dirty="0">
                <a:solidFill>
                  <a:srgbClr val="272727"/>
                </a:solidFill>
                <a:latin typeface="Calibri"/>
                <a:cs typeface="Calibri"/>
              </a:rPr>
              <a:t>f</a:t>
            </a:r>
            <a:r>
              <a:rPr b="1" kern="0" baseline="2275" dirty="0">
                <a:solidFill>
                  <a:srgbClr val="272727"/>
                </a:solidFill>
                <a:latin typeface="Calibri"/>
                <a:cs typeface="Calibri"/>
              </a:rPr>
              <a:t>r</a:t>
            </a:r>
            <a:r>
              <a:rPr b="1" kern="0" spc="4" baseline="2275" dirty="0">
                <a:solidFill>
                  <a:srgbClr val="272727"/>
                </a:solidFill>
                <a:latin typeface="Calibri"/>
                <a:cs typeface="Calibri"/>
              </a:rPr>
              <a:t>o</a:t>
            </a:r>
            <a:r>
              <a:rPr b="1" kern="0" baseline="2275" dirty="0">
                <a:solidFill>
                  <a:srgbClr val="272727"/>
                </a:solidFill>
                <a:latin typeface="Calibri"/>
                <a:cs typeface="Calibri"/>
              </a:rPr>
              <a:t>m</a:t>
            </a:r>
            <a:r>
              <a:rPr b="1" kern="0" spc="-4" baseline="2275" dirty="0">
                <a:solidFill>
                  <a:srgbClr val="272727"/>
                </a:solidFill>
                <a:latin typeface="Calibri"/>
                <a:cs typeface="Calibri"/>
              </a:rPr>
              <a:t> </a:t>
            </a:r>
            <a:r>
              <a:rPr b="1" kern="0" spc="4" baseline="2275" dirty="0">
                <a:solidFill>
                  <a:srgbClr val="272727"/>
                </a:solidFill>
                <a:latin typeface="Calibri"/>
                <a:cs typeface="Calibri"/>
              </a:rPr>
              <a:t>D</a:t>
            </a:r>
            <a:r>
              <a:rPr b="1" kern="0" baseline="2275" dirty="0">
                <a:solidFill>
                  <a:srgbClr val="272727"/>
                </a:solidFill>
                <a:latin typeface="Calibri"/>
                <a:cs typeface="Calibri"/>
              </a:rPr>
              <a:t>iver</a:t>
            </a:r>
            <a:r>
              <a:rPr b="1" kern="0" spc="-14" baseline="2275" dirty="0">
                <a:solidFill>
                  <a:srgbClr val="272727"/>
                </a:solidFill>
                <a:latin typeface="Calibri"/>
                <a:cs typeface="Calibri"/>
              </a:rPr>
              <a:t> </a:t>
            </a:r>
            <a:r>
              <a:rPr b="1" kern="0" baseline="2275" dirty="0">
                <a:solidFill>
                  <a:srgbClr val="272727"/>
                </a:solidFill>
                <a:latin typeface="Calibri"/>
                <a:cs typeface="Calibri"/>
              </a:rPr>
              <a:t>M</a:t>
            </a:r>
            <a:r>
              <a:rPr b="1" kern="0" spc="9" baseline="2275" dirty="0">
                <a:solidFill>
                  <a:srgbClr val="272727"/>
                </a:solidFill>
                <a:latin typeface="Calibri"/>
                <a:cs typeface="Calibri"/>
              </a:rPr>
              <a:t> </a:t>
            </a:r>
            <a:r>
              <a:rPr b="1" i="1" kern="0" baseline="2275" dirty="0">
                <a:solidFill>
                  <a:srgbClr val="272727"/>
                </a:solidFill>
                <a:latin typeface="Calibri"/>
                <a:cs typeface="Calibri"/>
              </a:rPr>
              <a:t>et</a:t>
            </a:r>
            <a:r>
              <a:rPr b="1" i="1" kern="0" spc="9" baseline="2275" dirty="0">
                <a:solidFill>
                  <a:srgbClr val="272727"/>
                </a:solidFill>
                <a:latin typeface="Calibri"/>
                <a:cs typeface="Calibri"/>
              </a:rPr>
              <a:t> </a:t>
            </a:r>
            <a:r>
              <a:rPr b="1" i="1" kern="0" spc="-4" baseline="2275" dirty="0">
                <a:solidFill>
                  <a:srgbClr val="272727"/>
                </a:solidFill>
                <a:latin typeface="Calibri"/>
                <a:cs typeface="Calibri"/>
              </a:rPr>
              <a:t>a</a:t>
            </a:r>
            <a:r>
              <a:rPr b="1" i="1" kern="0" baseline="2275" dirty="0">
                <a:solidFill>
                  <a:srgbClr val="272727"/>
                </a:solidFill>
                <a:latin typeface="Calibri"/>
                <a:cs typeface="Calibri"/>
              </a:rPr>
              <a:t>l.</a:t>
            </a:r>
            <a:r>
              <a:rPr b="1" i="1" kern="0" spc="266" baseline="2275" dirty="0">
                <a:solidFill>
                  <a:srgbClr val="272727"/>
                </a:solidFill>
                <a:latin typeface="Calibri"/>
                <a:cs typeface="Calibri"/>
              </a:rPr>
              <a:t> </a:t>
            </a:r>
            <a:r>
              <a:rPr b="1" i="1" kern="0" baseline="2275" dirty="0">
                <a:solidFill>
                  <a:srgbClr val="272727"/>
                </a:solidFill>
                <a:latin typeface="Calibri"/>
                <a:cs typeface="Calibri"/>
              </a:rPr>
              <a:t>Clin</a:t>
            </a:r>
            <a:r>
              <a:rPr b="1" i="1" kern="0" spc="-4" baseline="2275" dirty="0">
                <a:solidFill>
                  <a:srgbClr val="272727"/>
                </a:solidFill>
                <a:latin typeface="Calibri"/>
                <a:cs typeface="Calibri"/>
              </a:rPr>
              <a:t> </a:t>
            </a:r>
            <a:r>
              <a:rPr b="1" i="1" kern="0" baseline="2275" dirty="0">
                <a:solidFill>
                  <a:srgbClr val="272727"/>
                </a:solidFill>
                <a:latin typeface="Calibri"/>
                <a:cs typeface="Calibri"/>
              </a:rPr>
              <a:t>En</a:t>
            </a:r>
            <a:r>
              <a:rPr b="1" i="1" kern="0" spc="-9" baseline="2275" dirty="0">
                <a:solidFill>
                  <a:srgbClr val="272727"/>
                </a:solidFill>
                <a:latin typeface="Calibri"/>
                <a:cs typeface="Calibri"/>
              </a:rPr>
              <a:t>d</a:t>
            </a:r>
            <a:r>
              <a:rPr b="1" i="1" kern="0" spc="-4" baseline="2275" dirty="0">
                <a:solidFill>
                  <a:srgbClr val="272727"/>
                </a:solidFill>
                <a:latin typeface="Calibri"/>
                <a:cs typeface="Calibri"/>
              </a:rPr>
              <a:t>o</a:t>
            </a:r>
            <a:r>
              <a:rPr b="1" i="1" kern="0" spc="4" baseline="2275" dirty="0">
                <a:solidFill>
                  <a:srgbClr val="272727"/>
                </a:solidFill>
                <a:latin typeface="Calibri"/>
                <a:cs typeface="Calibri"/>
              </a:rPr>
              <a:t>c</a:t>
            </a:r>
            <a:r>
              <a:rPr b="1" i="1" kern="0" baseline="2275" dirty="0">
                <a:solidFill>
                  <a:srgbClr val="272727"/>
                </a:solidFill>
                <a:latin typeface="Calibri"/>
                <a:cs typeface="Calibri"/>
              </a:rPr>
              <a:t>r</a:t>
            </a:r>
            <a:r>
              <a:rPr b="1" i="1" kern="0" spc="-4" baseline="2275" dirty="0">
                <a:solidFill>
                  <a:srgbClr val="272727"/>
                </a:solidFill>
                <a:latin typeface="Calibri"/>
                <a:cs typeface="Calibri"/>
              </a:rPr>
              <a:t>ino</a:t>
            </a:r>
            <a:r>
              <a:rPr b="1" i="1" kern="0" baseline="2275" dirty="0">
                <a:solidFill>
                  <a:srgbClr val="272727"/>
                </a:solidFill>
                <a:latin typeface="Calibri"/>
                <a:cs typeface="Calibri"/>
              </a:rPr>
              <a:t>l</a:t>
            </a:r>
            <a:r>
              <a:rPr b="1" i="1" kern="0" spc="9" baseline="2275" dirty="0">
                <a:solidFill>
                  <a:srgbClr val="272727"/>
                </a:solidFill>
                <a:latin typeface="Calibri"/>
                <a:cs typeface="Calibri"/>
              </a:rPr>
              <a:t> </a:t>
            </a:r>
            <a:r>
              <a:rPr b="1" kern="0" baseline="2275" dirty="0">
                <a:solidFill>
                  <a:srgbClr val="272727"/>
                </a:solidFill>
                <a:latin typeface="Calibri"/>
                <a:cs typeface="Calibri"/>
              </a:rPr>
              <a:t>2</a:t>
            </a:r>
            <a:r>
              <a:rPr b="1" kern="0" spc="4" baseline="2275" dirty="0">
                <a:solidFill>
                  <a:srgbClr val="272727"/>
                </a:solidFill>
                <a:latin typeface="Calibri"/>
                <a:cs typeface="Calibri"/>
              </a:rPr>
              <a:t>0</a:t>
            </a:r>
            <a:r>
              <a:rPr b="1" kern="0" baseline="2275" dirty="0">
                <a:solidFill>
                  <a:srgbClr val="272727"/>
                </a:solidFill>
                <a:latin typeface="Calibri"/>
                <a:cs typeface="Calibri"/>
              </a:rPr>
              <a:t>0</a:t>
            </a:r>
            <a:r>
              <a:rPr b="1" kern="0" spc="4" baseline="2275" dirty="0">
                <a:solidFill>
                  <a:srgbClr val="272727"/>
                </a:solidFill>
                <a:latin typeface="Calibri"/>
                <a:cs typeface="Calibri"/>
              </a:rPr>
              <a:t>3</a:t>
            </a:r>
            <a:r>
              <a:rPr b="1" kern="0" baseline="2275" dirty="0">
                <a:solidFill>
                  <a:srgbClr val="272727"/>
                </a:solidFill>
                <a:latin typeface="Calibri"/>
                <a:cs typeface="Calibri"/>
              </a:rPr>
              <a:t>;</a:t>
            </a:r>
            <a:r>
              <a:rPr b="1" kern="0" spc="4" baseline="2275" dirty="0">
                <a:solidFill>
                  <a:srgbClr val="272727"/>
                </a:solidFill>
                <a:latin typeface="Calibri"/>
                <a:cs typeface="Calibri"/>
              </a:rPr>
              <a:t>5</a:t>
            </a:r>
            <a:r>
              <a:rPr b="1" kern="0" baseline="2275" dirty="0">
                <a:solidFill>
                  <a:srgbClr val="272727"/>
                </a:solidFill>
                <a:latin typeface="Calibri"/>
                <a:cs typeface="Calibri"/>
              </a:rPr>
              <a:t>8</a:t>
            </a:r>
            <a:r>
              <a:rPr b="1" kern="0" spc="4" baseline="2275" dirty="0">
                <a:solidFill>
                  <a:srgbClr val="272727"/>
                </a:solidFill>
                <a:latin typeface="Calibri"/>
                <a:cs typeface="Calibri"/>
              </a:rPr>
              <a:t>:</a:t>
            </a:r>
            <a:r>
              <a:rPr b="1" kern="0" baseline="2275" dirty="0">
                <a:solidFill>
                  <a:srgbClr val="272727"/>
                </a:solidFill>
                <a:latin typeface="Calibri"/>
                <a:cs typeface="Calibri"/>
              </a:rPr>
              <a:t>7</a:t>
            </a:r>
            <a:r>
              <a:rPr b="1" kern="0" spc="4" baseline="2275" dirty="0">
                <a:solidFill>
                  <a:srgbClr val="272727"/>
                </a:solidFill>
                <a:latin typeface="Calibri"/>
                <a:cs typeface="Calibri"/>
              </a:rPr>
              <a:t>1</a:t>
            </a:r>
            <a:r>
              <a:rPr b="1" kern="0" spc="9" baseline="2275" dirty="0">
                <a:solidFill>
                  <a:srgbClr val="272727"/>
                </a:solidFill>
                <a:latin typeface="Calibri"/>
                <a:cs typeface="Calibri"/>
              </a:rPr>
              <a:t>0</a:t>
            </a:r>
            <a:r>
              <a:rPr b="1" kern="0" spc="4" baseline="2275" dirty="0">
                <a:solidFill>
                  <a:srgbClr val="272727"/>
                </a:solidFill>
                <a:latin typeface="Calibri"/>
                <a:cs typeface="Calibri"/>
              </a:rPr>
              <a:t>-717</a:t>
            </a:r>
            <a:endParaRPr sz="1200" b="1" kern="0" dirty="0">
              <a:solidFill>
                <a:sysClr val="windowText" lastClr="000000"/>
              </a:solidFill>
              <a:latin typeface="Calibri"/>
              <a:cs typeface="Calibri"/>
            </a:endParaRPr>
          </a:p>
        </p:txBody>
      </p:sp>
      <p:sp>
        <p:nvSpPr>
          <p:cNvPr id="19" name="Title 1">
            <a:extLst>
              <a:ext uri="{FF2B5EF4-FFF2-40B4-BE49-F238E27FC236}">
                <a16:creationId xmlns:a16="http://schemas.microsoft.com/office/drawing/2014/main" id="{F2843F42-DA7E-4D69-B3BC-859AC651751B}"/>
              </a:ext>
            </a:extLst>
          </p:cNvPr>
          <p:cNvSpPr txBox="1">
            <a:spLocks/>
          </p:cNvSpPr>
          <p:nvPr/>
        </p:nvSpPr>
        <p:spPr>
          <a:xfrm>
            <a:off x="1981200" y="135641"/>
            <a:ext cx="8229600" cy="834047"/>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GB" sz="4000" b="1" dirty="0">
                <a:solidFill>
                  <a:schemeClr val="accent5"/>
                </a:solidFill>
                <a:latin typeface="+mn-lt"/>
              </a:rPr>
              <a:t>Measuring Serum Testosterone</a:t>
            </a:r>
          </a:p>
        </p:txBody>
      </p:sp>
      <p:sp>
        <p:nvSpPr>
          <p:cNvPr id="16" name="TextBox 15">
            <a:extLst>
              <a:ext uri="{FF2B5EF4-FFF2-40B4-BE49-F238E27FC236}">
                <a16:creationId xmlns:a16="http://schemas.microsoft.com/office/drawing/2014/main" id="{A3BEED06-3BC4-4CD3-A33B-00A2AA275A7E}"/>
              </a:ext>
            </a:extLst>
          </p:cNvPr>
          <p:cNvSpPr txBox="1"/>
          <p:nvPr/>
        </p:nvSpPr>
        <p:spPr>
          <a:xfrm>
            <a:off x="274320" y="1097399"/>
            <a:ext cx="11109960" cy="369332"/>
          </a:xfrm>
          <a:prstGeom prst="rect">
            <a:avLst/>
          </a:prstGeom>
          <a:noFill/>
        </p:spPr>
        <p:txBody>
          <a:bodyPr wrap="square" rtlCol="0">
            <a:spAutoFit/>
          </a:bodyPr>
          <a:lstStyle/>
          <a:p>
            <a:pPr algn="ctr"/>
            <a:r>
              <a:rPr lang="en-GB" b="1" dirty="0">
                <a:solidFill>
                  <a:schemeClr val="accent5"/>
                </a:solidFill>
              </a:rPr>
              <a:t>The diurnal/circadian rhythm of serum T means levels are highest in the early morning</a:t>
            </a:r>
            <a:endParaRPr lang="en-GB" sz="2000" dirty="0">
              <a:solidFill>
                <a:schemeClr val="accent5"/>
              </a:solidFill>
            </a:endParaRPr>
          </a:p>
        </p:txBody>
      </p:sp>
      <p:sp>
        <p:nvSpPr>
          <p:cNvPr id="17" name="Rectangle 16">
            <a:extLst>
              <a:ext uri="{FF2B5EF4-FFF2-40B4-BE49-F238E27FC236}">
                <a16:creationId xmlns:a16="http://schemas.microsoft.com/office/drawing/2014/main" id="{BABC3BB3-3AA4-44E8-ACFE-460CD87C232B}"/>
              </a:ext>
            </a:extLst>
          </p:cNvPr>
          <p:cNvSpPr/>
          <p:nvPr/>
        </p:nvSpPr>
        <p:spPr>
          <a:xfrm>
            <a:off x="5559552" y="1865656"/>
            <a:ext cx="5916168" cy="3785652"/>
          </a:xfrm>
          <a:prstGeom prst="rect">
            <a:avLst/>
          </a:prstGeom>
        </p:spPr>
        <p:txBody>
          <a:bodyPr wrap="square">
            <a:spAutoFit/>
          </a:bodyPr>
          <a:lstStyle/>
          <a:p>
            <a:pPr marL="285750" indent="-285750">
              <a:buFont typeface="Arial" panose="020B0604020202020204" pitchFamily="34" charset="0"/>
              <a:buChar char="•"/>
            </a:pPr>
            <a:r>
              <a:rPr lang="en-GB" sz="1600" dirty="0"/>
              <a:t>Fasting T levels should be measured from 7 to 11 AM on at least 2 occasions with a reliable method preferably 4 weeks apart and, if possible, not during an acute illness. </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In addition, measure free testosterone (FT) in men with levels close to lower normal range (8-12 nmol/L) or those with suspected or known abnormal sex hormone binding globulin (SHBG) level</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Measure luteinising </a:t>
            </a:r>
            <a:r>
              <a:rPr lang="en-GB" sz="1600" dirty="0" err="1"/>
              <a:t>hormome</a:t>
            </a:r>
            <a:r>
              <a:rPr lang="en-GB" sz="1600" dirty="0"/>
              <a:t> (LH) serum levels to differentiate primary from secondary TD</a:t>
            </a:r>
          </a:p>
          <a:p>
            <a:pPr marL="285750" indent="-285750">
              <a:buFont typeface="Arial" panose="020B0604020202020204" pitchFamily="34" charset="0"/>
              <a:buChar char="•"/>
            </a:pPr>
            <a:endParaRPr lang="en-GB" sz="1600" dirty="0"/>
          </a:p>
          <a:p>
            <a:pPr marL="285750" indent="-285750">
              <a:buFont typeface="Arial" panose="020B0604020202020204" pitchFamily="34" charset="0"/>
              <a:buChar char="•"/>
            </a:pPr>
            <a:r>
              <a:rPr lang="en-GB" sz="1600" dirty="0"/>
              <a:t>Base decisions on therapy on published action levels rather than laboratory reference ranges</a:t>
            </a:r>
          </a:p>
        </p:txBody>
      </p:sp>
      <p:sp>
        <p:nvSpPr>
          <p:cNvPr id="21" name="object 3">
            <a:extLst>
              <a:ext uri="{FF2B5EF4-FFF2-40B4-BE49-F238E27FC236}">
                <a16:creationId xmlns:a16="http://schemas.microsoft.com/office/drawing/2014/main" id="{788B18B1-3A0D-4161-87E7-47AFEBFB72DC}"/>
              </a:ext>
            </a:extLst>
          </p:cNvPr>
          <p:cNvSpPr txBox="1"/>
          <p:nvPr/>
        </p:nvSpPr>
        <p:spPr>
          <a:xfrm>
            <a:off x="1446496" y="2059833"/>
            <a:ext cx="3785646" cy="228091"/>
          </a:xfrm>
          <a:prstGeom prst="rect">
            <a:avLst/>
          </a:prstGeom>
        </p:spPr>
        <p:txBody>
          <a:bodyPr wrap="square" lIns="0" tIns="0" rIns="0" bIns="0" rtlCol="0">
            <a:noAutofit/>
          </a:bodyPr>
          <a:lstStyle/>
          <a:p>
            <a:pPr marL="12700" algn="ctr">
              <a:lnSpc>
                <a:spcPts val="1725"/>
              </a:lnSpc>
              <a:spcBef>
                <a:spcPts val="86"/>
              </a:spcBef>
              <a:defRPr/>
            </a:pPr>
            <a:r>
              <a:rPr lang="en-GB" sz="2400" b="1" kern="0" baseline="3413" dirty="0">
                <a:solidFill>
                  <a:srgbClr val="272727"/>
                </a:solidFill>
                <a:latin typeface="Calibri"/>
                <a:cs typeface="Calibri"/>
              </a:rPr>
              <a:t> Circadian rhythm of testosterone</a:t>
            </a:r>
            <a:endParaRPr sz="1600" b="1" kern="0" dirty="0">
              <a:solidFill>
                <a:sysClr val="windowText" lastClr="000000"/>
              </a:solidFill>
              <a:latin typeface="Calibri"/>
              <a:cs typeface="Calibri"/>
            </a:endParaRPr>
          </a:p>
        </p:txBody>
      </p:sp>
      <p:sp>
        <p:nvSpPr>
          <p:cNvPr id="24" name="Rectangle 23">
            <a:extLst>
              <a:ext uri="{FF2B5EF4-FFF2-40B4-BE49-F238E27FC236}">
                <a16:creationId xmlns:a16="http://schemas.microsoft.com/office/drawing/2014/main" id="{7FA7C770-FE14-4A87-96DC-30C23B430E15}"/>
              </a:ext>
            </a:extLst>
          </p:cNvPr>
          <p:cNvSpPr/>
          <p:nvPr/>
        </p:nvSpPr>
        <p:spPr>
          <a:xfrm>
            <a:off x="649224" y="1050568"/>
            <a:ext cx="10378440" cy="485775"/>
          </a:xfrm>
          <a:prstGeom prst="rect">
            <a:avLst/>
          </a:prstGeom>
          <a:no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a:solidFill>
                <a:prstClr val="white"/>
              </a:solidFill>
              <a:latin typeface="Calibri"/>
            </a:endParaRPr>
          </a:p>
        </p:txBody>
      </p:sp>
    </p:spTree>
    <p:extLst>
      <p:ext uri="{BB962C8B-B14F-4D97-AF65-F5344CB8AC3E}">
        <p14:creationId xmlns:p14="http://schemas.microsoft.com/office/powerpoint/2010/main" val="2626982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95528" y="2279413"/>
            <a:ext cx="10140696" cy="527810"/>
          </a:xfrm>
          <a:prstGeom prst="rect">
            <a:avLst/>
          </a:prstGeom>
          <a:solidFill>
            <a:srgbClr val="E2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00A8E1"/>
              </a:solidFill>
              <a:latin typeface="Arial"/>
            </a:endParaRPr>
          </a:p>
        </p:txBody>
      </p:sp>
      <p:sp>
        <p:nvSpPr>
          <p:cNvPr id="7" name="Rectangle 6"/>
          <p:cNvSpPr/>
          <p:nvPr/>
        </p:nvSpPr>
        <p:spPr>
          <a:xfrm>
            <a:off x="795528" y="4066440"/>
            <a:ext cx="10140696" cy="555586"/>
          </a:xfrm>
          <a:prstGeom prst="rect">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00A8E1"/>
              </a:solidFill>
              <a:latin typeface="Arial"/>
            </a:endParaRPr>
          </a:p>
        </p:txBody>
      </p:sp>
      <p:sp>
        <p:nvSpPr>
          <p:cNvPr id="8" name="Rectangle 7"/>
          <p:cNvSpPr/>
          <p:nvPr/>
        </p:nvSpPr>
        <p:spPr>
          <a:xfrm>
            <a:off x="795528" y="3077854"/>
            <a:ext cx="10140696" cy="677246"/>
          </a:xfrm>
          <a:prstGeom prst="rect">
            <a:avLst/>
          </a:prstGeom>
          <a:solidFill>
            <a:schemeClr val="accent4">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dirty="0">
              <a:solidFill>
                <a:srgbClr val="00A8E1"/>
              </a:solidFill>
              <a:latin typeface="Arial"/>
            </a:endParaRPr>
          </a:p>
        </p:txBody>
      </p:sp>
      <p:sp>
        <p:nvSpPr>
          <p:cNvPr id="2" name="Title 1"/>
          <p:cNvSpPr>
            <a:spLocks noGrp="1"/>
          </p:cNvSpPr>
          <p:nvPr>
            <p:ph type="title"/>
          </p:nvPr>
        </p:nvSpPr>
        <p:spPr>
          <a:xfrm>
            <a:off x="694705" y="152324"/>
            <a:ext cx="10635342" cy="786454"/>
          </a:xfrm>
        </p:spPr>
        <p:txBody>
          <a:bodyPr/>
          <a:lstStyle/>
          <a:p>
            <a:pPr algn="ctr"/>
            <a:r>
              <a:rPr lang="en-US" dirty="0">
                <a:solidFill>
                  <a:srgbClr val="000000"/>
                </a:solidFill>
              </a:rPr>
              <a:t>BSSM Evidence-Based Action Levels</a:t>
            </a:r>
          </a:p>
        </p:txBody>
      </p:sp>
      <p:sp>
        <p:nvSpPr>
          <p:cNvPr id="12" name="Rectangle 11">
            <a:extLst>
              <a:ext uri="{FF2B5EF4-FFF2-40B4-BE49-F238E27FC236}">
                <a16:creationId xmlns:a16="http://schemas.microsoft.com/office/drawing/2014/main" id="{19A33592-F93F-43A3-BB67-673C26A00588}"/>
              </a:ext>
            </a:extLst>
          </p:cNvPr>
          <p:cNvSpPr/>
          <p:nvPr/>
        </p:nvSpPr>
        <p:spPr>
          <a:xfrm>
            <a:off x="1589179" y="5943292"/>
            <a:ext cx="9013640" cy="223138"/>
          </a:xfrm>
          <a:prstGeom prst="rect">
            <a:avLst/>
          </a:prstGeom>
        </p:spPr>
        <p:txBody>
          <a:bodyPr wrap="square">
            <a:spAutoFit/>
          </a:bodyPr>
          <a:lstStyle/>
          <a:p>
            <a:pPr algn="ctr"/>
            <a:r>
              <a:rPr lang="en-US" sz="850" b="1" dirty="0">
                <a:solidFill>
                  <a:srgbClr val="000000"/>
                </a:solidFill>
                <a:latin typeface="Arial"/>
              </a:rPr>
              <a:t>Hackett G,  et al. British Society for Sexual Medicine Guidelines on Adult Testosterone Deficiency, With Statements for UK Practice. J Sex Med 2017;14:1504-1523</a:t>
            </a:r>
            <a:r>
              <a:rPr lang="en-US" sz="800" b="1" dirty="0">
                <a:solidFill>
                  <a:srgbClr val="000000"/>
                </a:solidFill>
                <a:latin typeface="Arial"/>
              </a:rPr>
              <a:t>. </a:t>
            </a:r>
          </a:p>
        </p:txBody>
      </p:sp>
      <p:sp>
        <p:nvSpPr>
          <p:cNvPr id="17" name="TextBox 16">
            <a:extLst>
              <a:ext uri="{FF2B5EF4-FFF2-40B4-BE49-F238E27FC236}">
                <a16:creationId xmlns:a16="http://schemas.microsoft.com/office/drawing/2014/main" id="{4013E0D5-2224-4378-BD50-6212524817B7}"/>
              </a:ext>
            </a:extLst>
          </p:cNvPr>
          <p:cNvSpPr txBox="1"/>
          <p:nvPr/>
        </p:nvSpPr>
        <p:spPr>
          <a:xfrm>
            <a:off x="658129" y="1334438"/>
            <a:ext cx="10278095" cy="4016484"/>
          </a:xfrm>
          <a:prstGeom prst="rect">
            <a:avLst/>
          </a:prstGeom>
          <a:noFill/>
        </p:spPr>
        <p:txBody>
          <a:bodyPr wrap="square" rtlCol="0">
            <a:spAutoFit/>
          </a:bodyPr>
          <a:lstStyle/>
          <a:p>
            <a:pPr marL="182563" indent="-182563" algn="ctr"/>
            <a:r>
              <a:rPr lang="en-GB" sz="1700" dirty="0">
                <a:solidFill>
                  <a:srgbClr val="000000"/>
                </a:solidFill>
              </a:rPr>
              <a:t>The British Society for Sexual Medicine (BSSM) recommend the use of evidence-based action levels to advise HCPs of serum testosterone (T) values that may require Testosterone Therapy (</a:t>
            </a:r>
            <a:r>
              <a:rPr lang="en-GB" sz="1700" dirty="0" err="1">
                <a:solidFill>
                  <a:srgbClr val="000000"/>
                </a:solidFill>
              </a:rPr>
              <a:t>TTh</a:t>
            </a:r>
            <a:r>
              <a:rPr lang="en-GB" sz="1700" dirty="0">
                <a:solidFill>
                  <a:srgbClr val="000000"/>
                </a:solidFill>
              </a:rPr>
              <a:t>): </a:t>
            </a:r>
          </a:p>
          <a:p>
            <a:endParaRPr lang="en-GB" sz="1700" dirty="0">
              <a:solidFill>
                <a:srgbClr val="000000"/>
              </a:solidFill>
            </a:endParaRPr>
          </a:p>
          <a:p>
            <a:pPr marL="539750" lvl="1" indent="-357188" algn="ctr">
              <a:buClr>
                <a:schemeClr val="bg1"/>
              </a:buClr>
            </a:pPr>
            <a:r>
              <a:rPr lang="en-GB" sz="1700" b="1" dirty="0">
                <a:solidFill>
                  <a:srgbClr val="000000"/>
                </a:solidFill>
              </a:rPr>
              <a:t>Usually requires </a:t>
            </a:r>
            <a:r>
              <a:rPr lang="en-GB" sz="1700" b="1" dirty="0" err="1">
                <a:solidFill>
                  <a:srgbClr val="000000"/>
                </a:solidFill>
              </a:rPr>
              <a:t>TTh</a:t>
            </a:r>
            <a:r>
              <a:rPr lang="en-GB" sz="1700" b="1" dirty="0">
                <a:solidFill>
                  <a:srgbClr val="000000"/>
                </a:solidFill>
              </a:rPr>
              <a:t>: </a:t>
            </a:r>
            <a:r>
              <a:rPr lang="en-GB" sz="1700" dirty="0">
                <a:solidFill>
                  <a:srgbClr val="000000"/>
                </a:solidFill>
              </a:rPr>
              <a:t>Total T (TT) level &lt;8 nmol/L </a:t>
            </a:r>
            <a:r>
              <a:rPr lang="en-GB" sz="1700" i="1" dirty="0">
                <a:solidFill>
                  <a:srgbClr val="000000"/>
                </a:solidFill>
              </a:rPr>
              <a:t>or</a:t>
            </a:r>
            <a:r>
              <a:rPr lang="en-GB" sz="1700" dirty="0">
                <a:solidFill>
                  <a:srgbClr val="000000"/>
                </a:solidFill>
              </a:rPr>
              <a:t> free T (FT) &lt;0.180 nmol/L</a:t>
            </a:r>
          </a:p>
          <a:p>
            <a:pPr marL="539750" lvl="1" indent="-357188" algn="ctr">
              <a:buClr>
                <a:schemeClr val="bg1"/>
              </a:buClr>
            </a:pPr>
            <a:endParaRPr lang="en-GB" sz="1700" dirty="0">
              <a:solidFill>
                <a:srgbClr val="000000"/>
              </a:solidFill>
            </a:endParaRPr>
          </a:p>
          <a:p>
            <a:pPr marL="182562" lvl="1" algn="ctr">
              <a:buClr>
                <a:schemeClr val="bg1"/>
              </a:buClr>
            </a:pPr>
            <a:endParaRPr lang="en-GB" sz="1700" b="1" dirty="0">
              <a:solidFill>
                <a:srgbClr val="000000"/>
              </a:solidFill>
            </a:endParaRPr>
          </a:p>
          <a:p>
            <a:pPr marL="539750" lvl="1" indent="-357188" algn="ctr">
              <a:buClr>
                <a:schemeClr val="bg1"/>
              </a:buClr>
            </a:pPr>
            <a:r>
              <a:rPr lang="en-GB" sz="1700" b="1" dirty="0">
                <a:solidFill>
                  <a:srgbClr val="000000"/>
                </a:solidFill>
              </a:rPr>
              <a:t>May require a </a:t>
            </a:r>
            <a:r>
              <a:rPr lang="en-GB" sz="1700" b="1" i="1" dirty="0">
                <a:solidFill>
                  <a:srgbClr val="000000"/>
                </a:solidFill>
              </a:rPr>
              <a:t>trial</a:t>
            </a:r>
            <a:r>
              <a:rPr lang="en-GB" sz="1700" b="1" dirty="0">
                <a:solidFill>
                  <a:srgbClr val="000000"/>
                </a:solidFill>
              </a:rPr>
              <a:t> of </a:t>
            </a:r>
            <a:r>
              <a:rPr lang="en-GB" sz="1700" b="1" dirty="0" err="1">
                <a:solidFill>
                  <a:srgbClr val="000000"/>
                </a:solidFill>
              </a:rPr>
              <a:t>TTh</a:t>
            </a:r>
            <a:r>
              <a:rPr lang="en-GB" sz="1700" b="1" dirty="0">
                <a:solidFill>
                  <a:srgbClr val="000000"/>
                </a:solidFill>
              </a:rPr>
              <a:t> for a minimum of 6 months: </a:t>
            </a:r>
            <a:r>
              <a:rPr lang="en-GB" sz="1700" dirty="0">
                <a:solidFill>
                  <a:srgbClr val="000000"/>
                </a:solidFill>
              </a:rPr>
              <a:t>TT 8-12 nmol/L </a:t>
            </a:r>
            <a:r>
              <a:rPr lang="en-GB" sz="1700" i="1" dirty="0">
                <a:solidFill>
                  <a:srgbClr val="000000"/>
                </a:solidFill>
              </a:rPr>
              <a:t>or </a:t>
            </a:r>
            <a:r>
              <a:rPr lang="en-GB" sz="1700" dirty="0">
                <a:solidFill>
                  <a:srgbClr val="000000"/>
                </a:solidFill>
              </a:rPr>
              <a:t>free T 0.180-0.225 nmol/L</a:t>
            </a:r>
          </a:p>
          <a:p>
            <a:pPr marL="182562" lvl="1" algn="ctr">
              <a:buClr>
                <a:schemeClr val="bg1"/>
              </a:buClr>
            </a:pPr>
            <a:endParaRPr lang="en-GB" sz="1700" b="1" dirty="0">
              <a:solidFill>
                <a:srgbClr val="000000"/>
              </a:solidFill>
            </a:endParaRPr>
          </a:p>
          <a:p>
            <a:pPr marL="182562" lvl="1" algn="ctr">
              <a:buClr>
                <a:schemeClr val="bg1"/>
              </a:buClr>
            </a:pPr>
            <a:endParaRPr lang="en-GB" sz="1700" b="1" dirty="0">
              <a:solidFill>
                <a:srgbClr val="000000"/>
              </a:solidFill>
            </a:endParaRPr>
          </a:p>
          <a:p>
            <a:pPr marL="539750" lvl="1" indent="-357188" algn="ctr">
              <a:buClr>
                <a:schemeClr val="bg1"/>
              </a:buClr>
            </a:pPr>
            <a:r>
              <a:rPr lang="en-GB" sz="1700" b="1" dirty="0">
                <a:solidFill>
                  <a:srgbClr val="000000"/>
                </a:solidFill>
              </a:rPr>
              <a:t>Does not require </a:t>
            </a:r>
            <a:r>
              <a:rPr lang="en-GB" sz="1700" b="1" dirty="0" err="1">
                <a:solidFill>
                  <a:srgbClr val="000000"/>
                </a:solidFill>
              </a:rPr>
              <a:t>TTh</a:t>
            </a:r>
            <a:r>
              <a:rPr lang="en-GB" sz="1700" b="1" dirty="0">
                <a:solidFill>
                  <a:srgbClr val="000000"/>
                </a:solidFill>
              </a:rPr>
              <a:t>: </a:t>
            </a:r>
            <a:r>
              <a:rPr lang="en-GB" sz="1700" dirty="0">
                <a:solidFill>
                  <a:srgbClr val="000000"/>
                </a:solidFill>
              </a:rPr>
              <a:t>TT level &gt;12 nmol/L </a:t>
            </a:r>
            <a:r>
              <a:rPr lang="en-GB" sz="1700" i="1" dirty="0">
                <a:solidFill>
                  <a:srgbClr val="000000"/>
                </a:solidFill>
              </a:rPr>
              <a:t>or</a:t>
            </a:r>
            <a:r>
              <a:rPr lang="en-GB" sz="1700" dirty="0">
                <a:solidFill>
                  <a:srgbClr val="000000"/>
                </a:solidFill>
              </a:rPr>
              <a:t> free T &gt;0.225 nmol/L</a:t>
            </a:r>
            <a:endParaRPr lang="en-GB" sz="1700" b="1" dirty="0">
              <a:solidFill>
                <a:srgbClr val="000000"/>
              </a:solidFill>
            </a:endParaRPr>
          </a:p>
          <a:p>
            <a:endParaRPr lang="en-GB" sz="1700" dirty="0">
              <a:solidFill>
                <a:srgbClr val="000000"/>
              </a:solidFill>
            </a:endParaRPr>
          </a:p>
          <a:p>
            <a:pPr marL="182563" indent="-182563" algn="ctr"/>
            <a:endParaRPr lang="en-GB" sz="1700" b="1" dirty="0">
              <a:solidFill>
                <a:srgbClr val="000000"/>
              </a:solidFill>
            </a:endParaRPr>
          </a:p>
          <a:p>
            <a:pPr marL="182563" indent="-182563" algn="ctr"/>
            <a:r>
              <a:rPr lang="en-GB" sz="1700" b="1" dirty="0">
                <a:solidFill>
                  <a:srgbClr val="000000"/>
                </a:solidFill>
              </a:rPr>
              <a:t>Free Testosterone should be calculated when the TT is 8-12nmol/L.  </a:t>
            </a:r>
          </a:p>
        </p:txBody>
      </p:sp>
    </p:spTree>
    <p:extLst>
      <p:ext uri="{BB962C8B-B14F-4D97-AF65-F5344CB8AC3E}">
        <p14:creationId xmlns:p14="http://schemas.microsoft.com/office/powerpoint/2010/main" val="35376403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52401"/>
            <a:ext cx="8382000" cy="758101"/>
          </a:xfrm>
        </p:spPr>
        <p:txBody>
          <a:bodyPr>
            <a:normAutofit/>
          </a:bodyPr>
          <a:lstStyle/>
          <a:p>
            <a:pPr algn="ctr"/>
            <a:r>
              <a:rPr lang="en-GB" sz="3600" dirty="0">
                <a:solidFill>
                  <a:srgbClr val="000000"/>
                </a:solidFill>
              </a:rPr>
              <a:t>Testosterone fractions in the blood</a:t>
            </a:r>
          </a:p>
        </p:txBody>
      </p:sp>
      <p:grpSp>
        <p:nvGrpSpPr>
          <p:cNvPr id="11" name="Group 10"/>
          <p:cNvGrpSpPr/>
          <p:nvPr/>
        </p:nvGrpSpPr>
        <p:grpSpPr>
          <a:xfrm>
            <a:off x="784400" y="1146967"/>
            <a:ext cx="5865982" cy="4351736"/>
            <a:chOff x="1569720" y="1752600"/>
            <a:chExt cx="5957340" cy="4351736"/>
          </a:xfrm>
        </p:grpSpPr>
        <p:sp>
          <p:nvSpPr>
            <p:cNvPr id="28" name="Rectangle 27"/>
            <p:cNvSpPr/>
            <p:nvPr/>
          </p:nvSpPr>
          <p:spPr>
            <a:xfrm>
              <a:off x="1873521" y="1965959"/>
              <a:ext cx="5228319" cy="3763413"/>
            </a:xfrm>
            <a:prstGeom prst="rect">
              <a:avLst/>
            </a:prstGeom>
            <a:solidFill>
              <a:schemeClr val="bg1"/>
            </a:solidFill>
            <a:ln w="28575">
              <a:solidFill>
                <a:schemeClr val="accent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kern="0">
                <a:solidFill>
                  <a:sysClr val="windowText" lastClr="000000"/>
                </a:solidFill>
                <a:latin typeface="Calibri"/>
              </a:endParaRPr>
            </a:p>
          </p:txBody>
        </p:sp>
        <p:graphicFrame>
          <p:nvGraphicFramePr>
            <p:cNvPr id="22" name="Chart 21"/>
            <p:cNvGraphicFramePr/>
            <p:nvPr/>
          </p:nvGraphicFramePr>
          <p:xfrm>
            <a:off x="1569720" y="1752600"/>
            <a:ext cx="5957340" cy="4351736"/>
          </p:xfrm>
          <a:graphic>
            <a:graphicData uri="http://schemas.openxmlformats.org/drawingml/2006/chart">
              <c:chart xmlns:c="http://schemas.openxmlformats.org/drawingml/2006/chart" xmlns:r="http://schemas.openxmlformats.org/officeDocument/2006/relationships" r:id="rId3"/>
            </a:graphicData>
          </a:graphic>
        </p:graphicFrame>
      </p:grpSp>
      <p:sp>
        <p:nvSpPr>
          <p:cNvPr id="27" name="TextBox 26"/>
          <p:cNvSpPr txBox="1"/>
          <p:nvPr/>
        </p:nvSpPr>
        <p:spPr>
          <a:xfrm>
            <a:off x="1834128" y="5469490"/>
            <a:ext cx="3646967" cy="276999"/>
          </a:xfrm>
          <a:prstGeom prst="rect">
            <a:avLst/>
          </a:prstGeom>
          <a:noFill/>
        </p:spPr>
        <p:txBody>
          <a:bodyPr wrap="square" rtlCol="0" anchor="b">
            <a:spAutoFit/>
          </a:bodyPr>
          <a:lstStyle/>
          <a:p>
            <a:pPr>
              <a:defRPr/>
            </a:pPr>
            <a:r>
              <a:rPr lang="en-GB" sz="1200" b="1" kern="0" dirty="0">
                <a:solidFill>
                  <a:srgbClr val="000000"/>
                </a:solidFill>
                <a:latin typeface="Calibri"/>
              </a:rPr>
              <a:t>SHBG, sex hormone-binding globulin; T, testosterone</a:t>
            </a:r>
          </a:p>
        </p:txBody>
      </p:sp>
      <p:sp>
        <p:nvSpPr>
          <p:cNvPr id="15" name="Content Placeholder 2"/>
          <p:cNvSpPr>
            <a:spLocks noGrp="1"/>
          </p:cNvSpPr>
          <p:nvPr>
            <p:ph idx="1"/>
          </p:nvPr>
        </p:nvSpPr>
        <p:spPr>
          <a:xfrm>
            <a:off x="6320867" y="1360326"/>
            <a:ext cx="4597069" cy="3827885"/>
          </a:xfrm>
        </p:spPr>
        <p:txBody>
          <a:bodyPr>
            <a:noAutofit/>
          </a:bodyPr>
          <a:lstStyle/>
          <a:p>
            <a:pPr>
              <a:spcBef>
                <a:spcPts val="1800"/>
              </a:spcBef>
              <a:buClrTx/>
            </a:pPr>
            <a:r>
              <a:rPr lang="en-GB" sz="1800" dirty="0">
                <a:solidFill>
                  <a:srgbClr val="000000"/>
                </a:solidFill>
              </a:rPr>
              <a:t>60% of testosterone in the   blood is tightly bound to SHBG </a:t>
            </a:r>
          </a:p>
          <a:p>
            <a:pPr>
              <a:spcBef>
                <a:spcPts val="1800"/>
              </a:spcBef>
              <a:buClrTx/>
            </a:pPr>
            <a:r>
              <a:rPr lang="en-GB" sz="1800" dirty="0">
                <a:solidFill>
                  <a:srgbClr val="000000"/>
                </a:solidFill>
              </a:rPr>
              <a:t>A further 38% is loosely bound   to albumin.  </a:t>
            </a:r>
          </a:p>
          <a:p>
            <a:pPr>
              <a:spcBef>
                <a:spcPts val="1800"/>
              </a:spcBef>
              <a:buClrTx/>
            </a:pPr>
            <a:r>
              <a:rPr lang="en-GB" sz="1800" dirty="0">
                <a:solidFill>
                  <a:srgbClr val="000000"/>
                </a:solidFill>
              </a:rPr>
              <a:t>Only 2% of the testosterone in the blood is free testosterone</a:t>
            </a:r>
          </a:p>
          <a:p>
            <a:pPr>
              <a:spcBef>
                <a:spcPts val="1800"/>
              </a:spcBef>
              <a:buClrTx/>
            </a:pPr>
            <a:r>
              <a:rPr lang="en-GB" sz="1800" dirty="0">
                <a:solidFill>
                  <a:srgbClr val="000000"/>
                </a:solidFill>
              </a:rPr>
              <a:t>The albumin-bound and the    free testosterone portions   make up the bio-available testosterone</a:t>
            </a:r>
          </a:p>
        </p:txBody>
      </p:sp>
      <p:sp>
        <p:nvSpPr>
          <p:cNvPr id="3" name="Rectangle 2">
            <a:extLst>
              <a:ext uri="{FF2B5EF4-FFF2-40B4-BE49-F238E27FC236}">
                <a16:creationId xmlns:a16="http://schemas.microsoft.com/office/drawing/2014/main" id="{47E25BB6-3590-4DDC-928A-4E8C79375985}"/>
              </a:ext>
            </a:extLst>
          </p:cNvPr>
          <p:cNvSpPr/>
          <p:nvPr/>
        </p:nvSpPr>
        <p:spPr>
          <a:xfrm>
            <a:off x="1594314" y="5982954"/>
            <a:ext cx="9826542" cy="430887"/>
          </a:xfrm>
          <a:prstGeom prst="rect">
            <a:avLst/>
          </a:prstGeom>
        </p:spPr>
        <p:txBody>
          <a:bodyPr wrap="square">
            <a:spAutoFit/>
          </a:bodyPr>
          <a:lstStyle/>
          <a:p>
            <a:r>
              <a:rPr lang="en-GB" altLang="en-US" sz="1100" b="1" dirty="0">
                <a:solidFill>
                  <a:schemeClr val="accent5"/>
                </a:solidFill>
              </a:rPr>
              <a:t>Figure adapted from </a:t>
            </a:r>
            <a:r>
              <a:rPr lang="en-GB" altLang="en-US" sz="1100" b="1" dirty="0" err="1">
                <a:solidFill>
                  <a:schemeClr val="accent5"/>
                </a:solidFill>
              </a:rPr>
              <a:t>Anawalt</a:t>
            </a:r>
            <a:r>
              <a:rPr lang="en-GB" altLang="en-US" sz="1100" b="1" dirty="0">
                <a:solidFill>
                  <a:schemeClr val="accent5"/>
                </a:solidFill>
              </a:rPr>
              <a:t> BD &amp; Braunstein GD. Testes; In Greenspan’s Basic &amp; Clinical Endocrinology 10th Edition. Gardner DG &amp; </a:t>
            </a:r>
            <a:r>
              <a:rPr lang="en-GB" altLang="en-US" sz="1100" b="1" dirty="0" err="1">
                <a:solidFill>
                  <a:schemeClr val="accent5"/>
                </a:solidFill>
              </a:rPr>
              <a:t>Shoback</a:t>
            </a:r>
            <a:r>
              <a:rPr lang="en-GB" altLang="en-US" sz="1100" b="1" dirty="0">
                <a:solidFill>
                  <a:schemeClr val="accent5"/>
                </a:solidFill>
              </a:rPr>
              <a:t> D, McGraw-Hill Education, 2018</a:t>
            </a:r>
          </a:p>
        </p:txBody>
      </p:sp>
    </p:spTree>
    <p:extLst>
      <p:ext uri="{BB962C8B-B14F-4D97-AF65-F5344CB8AC3E}">
        <p14:creationId xmlns:p14="http://schemas.microsoft.com/office/powerpoint/2010/main" val="23096964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1E104763-71CC-4532-BA77-C49C8FDCF775}"/>
              </a:ext>
            </a:extLst>
          </p:cNvPr>
          <p:cNvSpPr txBox="1">
            <a:spLocks/>
          </p:cNvSpPr>
          <p:nvPr/>
        </p:nvSpPr>
        <p:spPr>
          <a:xfrm>
            <a:off x="3735019" y="78518"/>
            <a:ext cx="4166693" cy="1023594"/>
          </a:xfrm>
          <a:prstGeom prst="rect">
            <a:avLst/>
          </a:prstGeom>
        </p:spPr>
        <p:txBody>
          <a:bodyPr/>
          <a:lstStyle>
            <a:lvl1pPr algn="l" defTabSz="457200" rtl="0" eaLnBrk="1" latinLnBrk="0" hangingPunct="1">
              <a:spcBef>
                <a:spcPct val="0"/>
              </a:spcBef>
              <a:buClr>
                <a:schemeClr val="tx2"/>
              </a:buClr>
              <a:buNone/>
              <a:defRPr sz="4400" b="1" i="0" kern="1200">
                <a:solidFill>
                  <a:schemeClr val="tx2"/>
                </a:solidFill>
                <a:latin typeface="Calibri"/>
                <a:ea typeface="+mj-ea"/>
                <a:cs typeface="+mj-cs"/>
              </a:defRPr>
            </a:lvl1pPr>
          </a:lstStyle>
          <a:p>
            <a:pPr>
              <a:buClr>
                <a:srgbClr val="005294"/>
              </a:buClr>
              <a:defRPr/>
            </a:pPr>
            <a:r>
              <a:rPr lang="en-GB" sz="4800" b="0" dirty="0">
                <a:solidFill>
                  <a:srgbClr val="000000"/>
                </a:solidFill>
                <a:latin typeface="+mj-lt"/>
              </a:rPr>
              <a:t>“T </a:t>
            </a:r>
            <a:r>
              <a:rPr lang="en-GB" sz="4800" b="0" dirty="0" err="1">
                <a:solidFill>
                  <a:srgbClr val="000000"/>
                </a:solidFill>
                <a:latin typeface="+mj-lt"/>
              </a:rPr>
              <a:t>Calc</a:t>
            </a:r>
            <a:r>
              <a:rPr lang="en-GB" sz="4800" b="0" dirty="0">
                <a:solidFill>
                  <a:srgbClr val="000000"/>
                </a:solidFill>
                <a:latin typeface="+mj-lt"/>
              </a:rPr>
              <a:t>” App</a:t>
            </a:r>
          </a:p>
        </p:txBody>
      </p:sp>
      <p:pic>
        <p:nvPicPr>
          <p:cNvPr id="6" name="Content Placeholder 4">
            <a:extLst>
              <a:ext uri="{FF2B5EF4-FFF2-40B4-BE49-F238E27FC236}">
                <a16:creationId xmlns:a16="http://schemas.microsoft.com/office/drawing/2014/main" id="{1B689B84-28DB-4F17-B32C-82C044ECE57C}"/>
              </a:ext>
            </a:extLst>
          </p:cNvPr>
          <p:cNvPicPr>
            <a:picLocks noChangeAspect="1"/>
          </p:cNvPicPr>
          <p:nvPr/>
        </p:nvPicPr>
        <p:blipFill>
          <a:blip r:embed="rId2"/>
          <a:stretch>
            <a:fillRect/>
          </a:stretch>
        </p:blipFill>
        <p:spPr>
          <a:xfrm>
            <a:off x="2542544" y="1314888"/>
            <a:ext cx="1846204" cy="1846204"/>
          </a:xfrm>
          <a:prstGeom prst="rect">
            <a:avLst/>
          </a:prstGeom>
        </p:spPr>
      </p:pic>
      <p:pic>
        <p:nvPicPr>
          <p:cNvPr id="7" name="Picture 6">
            <a:extLst>
              <a:ext uri="{FF2B5EF4-FFF2-40B4-BE49-F238E27FC236}">
                <a16:creationId xmlns:a16="http://schemas.microsoft.com/office/drawing/2014/main" id="{A1CF301B-7C79-4B39-AB50-6DADCEE52861}"/>
              </a:ext>
            </a:extLst>
          </p:cNvPr>
          <p:cNvPicPr>
            <a:picLocks noChangeAspect="1"/>
          </p:cNvPicPr>
          <p:nvPr/>
        </p:nvPicPr>
        <p:blipFill>
          <a:blip r:embed="rId3"/>
          <a:stretch>
            <a:fillRect/>
          </a:stretch>
        </p:blipFill>
        <p:spPr>
          <a:xfrm>
            <a:off x="6831792" y="1108966"/>
            <a:ext cx="3501369" cy="3442744"/>
          </a:xfrm>
          <a:prstGeom prst="rect">
            <a:avLst/>
          </a:prstGeom>
        </p:spPr>
      </p:pic>
      <p:sp>
        <p:nvSpPr>
          <p:cNvPr id="8" name="Rectangle 7">
            <a:extLst>
              <a:ext uri="{FF2B5EF4-FFF2-40B4-BE49-F238E27FC236}">
                <a16:creationId xmlns:a16="http://schemas.microsoft.com/office/drawing/2014/main" id="{3297B92E-F5D6-4689-BD8C-CC619C0BC9F7}"/>
              </a:ext>
            </a:extLst>
          </p:cNvPr>
          <p:cNvSpPr/>
          <p:nvPr/>
        </p:nvSpPr>
        <p:spPr>
          <a:xfrm>
            <a:off x="1280474" y="3300688"/>
            <a:ext cx="5121531" cy="1200329"/>
          </a:xfrm>
          <a:prstGeom prst="rect">
            <a:avLst/>
          </a:prstGeom>
        </p:spPr>
        <p:txBody>
          <a:bodyPr wrap="square">
            <a:spAutoFit/>
          </a:bodyPr>
          <a:lstStyle/>
          <a:p>
            <a:pPr marL="285750" indent="-285750">
              <a:buFont typeface="Arial" panose="020B0604020202020204" pitchFamily="34" charset="0"/>
              <a:buChar char="•"/>
              <a:defRPr/>
            </a:pPr>
            <a:r>
              <a:rPr lang="en-GB" b="1" kern="0" dirty="0">
                <a:solidFill>
                  <a:srgbClr val="272727"/>
                </a:solidFill>
                <a:latin typeface="Calibri"/>
                <a:cs typeface="Arial" charset="0"/>
              </a:rPr>
              <a:t>Free App - available on iOS and Android</a:t>
            </a:r>
          </a:p>
          <a:p>
            <a:pPr marL="285750" indent="-285750">
              <a:buFont typeface="Arial" panose="020B0604020202020204" pitchFamily="34" charset="0"/>
              <a:buChar char="•"/>
              <a:defRPr/>
            </a:pPr>
            <a:r>
              <a:rPr lang="en-GB" b="1" kern="0" dirty="0">
                <a:solidFill>
                  <a:srgbClr val="272727"/>
                </a:solidFill>
                <a:latin typeface="Calibri"/>
                <a:cs typeface="Arial" charset="0"/>
              </a:rPr>
              <a:t>Defaults to European Units (nmol/L) </a:t>
            </a:r>
          </a:p>
          <a:p>
            <a:pPr marL="285750" indent="-285750">
              <a:buFont typeface="Arial" panose="020B0604020202020204" pitchFamily="34" charset="0"/>
              <a:buChar char="•"/>
              <a:defRPr/>
            </a:pPr>
            <a:r>
              <a:rPr lang="en-GB" b="1" kern="0" dirty="0">
                <a:solidFill>
                  <a:srgbClr val="272727"/>
                </a:solidFill>
                <a:latin typeface="Calibri"/>
                <a:cs typeface="Arial" charset="0"/>
              </a:rPr>
              <a:t>Includes BSSM guidance on Free T cut-off levels</a:t>
            </a:r>
          </a:p>
          <a:p>
            <a:pPr marL="285750" indent="-285750">
              <a:buFont typeface="Arial" panose="020B0604020202020204" pitchFamily="34" charset="0"/>
              <a:buChar char="•"/>
              <a:defRPr/>
            </a:pPr>
            <a:r>
              <a:rPr lang="en-GB" b="1" kern="0" dirty="0">
                <a:solidFill>
                  <a:srgbClr val="272727"/>
                </a:solidFill>
                <a:latin typeface="Calibri"/>
                <a:cs typeface="Arial" charset="0"/>
              </a:rPr>
              <a:t>Aids interpretation of Testosterone results</a:t>
            </a:r>
          </a:p>
        </p:txBody>
      </p:sp>
      <p:sp>
        <p:nvSpPr>
          <p:cNvPr id="2" name="Rectangle 1">
            <a:extLst>
              <a:ext uri="{FF2B5EF4-FFF2-40B4-BE49-F238E27FC236}">
                <a16:creationId xmlns:a16="http://schemas.microsoft.com/office/drawing/2014/main" id="{48D70F60-D6EA-42F7-8960-042C1C207E4C}"/>
              </a:ext>
            </a:extLst>
          </p:cNvPr>
          <p:cNvSpPr/>
          <p:nvPr/>
        </p:nvSpPr>
        <p:spPr>
          <a:xfrm>
            <a:off x="3616147" y="5173780"/>
            <a:ext cx="4693080" cy="369332"/>
          </a:xfrm>
          <a:prstGeom prst="rect">
            <a:avLst/>
          </a:prstGeom>
        </p:spPr>
        <p:txBody>
          <a:bodyPr wrap="none">
            <a:spAutoFit/>
          </a:bodyPr>
          <a:lstStyle/>
          <a:p>
            <a:pPr>
              <a:defRPr/>
            </a:pPr>
            <a:r>
              <a:rPr lang="en-GB" b="1" dirty="0">
                <a:solidFill>
                  <a:schemeClr val="accent5"/>
                </a:solidFill>
                <a:latin typeface="Calibri"/>
                <a:cs typeface="Arial" charset="0"/>
                <a:hlinkClick r:id="rId4">
                  <a:extLst>
                    <a:ext uri="{A12FA001-AC4F-418D-AE19-62706E023703}">
                      <ahyp:hlinkClr xmlns:ahyp="http://schemas.microsoft.com/office/drawing/2018/hyperlinkcolor" val="tx"/>
                    </a:ext>
                  </a:extLst>
                </a:hlinkClick>
              </a:rPr>
              <a:t>http://www.pctag.uk/testosterone-calculator/</a:t>
            </a:r>
            <a:r>
              <a:rPr lang="en-GB" b="1" dirty="0">
                <a:solidFill>
                  <a:schemeClr val="accent5"/>
                </a:solidFill>
                <a:latin typeface="Calibri"/>
                <a:cs typeface="Arial" charset="0"/>
              </a:rPr>
              <a:t> </a:t>
            </a:r>
          </a:p>
        </p:txBody>
      </p:sp>
    </p:spTree>
    <p:extLst>
      <p:ext uri="{BB962C8B-B14F-4D97-AF65-F5344CB8AC3E}">
        <p14:creationId xmlns:p14="http://schemas.microsoft.com/office/powerpoint/2010/main" val="8923976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026">
            <a:extLst>
              <a:ext uri="{FF2B5EF4-FFF2-40B4-BE49-F238E27FC236}">
                <a16:creationId xmlns:a16="http://schemas.microsoft.com/office/drawing/2014/main" id="{B1317B6F-5E5C-4736-A97C-CD7B1C464BDF}"/>
              </a:ext>
            </a:extLst>
          </p:cNvPr>
          <p:cNvSpPr txBox="1">
            <a:spLocks noChangeArrowheads="1"/>
          </p:cNvSpPr>
          <p:nvPr/>
        </p:nvSpPr>
        <p:spPr>
          <a:xfrm>
            <a:off x="1133475" y="255427"/>
            <a:ext cx="9431357" cy="100896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GB" sz="4000" dirty="0">
                <a:solidFill>
                  <a:prstClr val="black"/>
                </a:solidFill>
              </a:rPr>
              <a:t>The Importance of Men’s Health </a:t>
            </a:r>
          </a:p>
        </p:txBody>
      </p:sp>
      <p:sp>
        <p:nvSpPr>
          <p:cNvPr id="10" name="TextBox 9">
            <a:extLst>
              <a:ext uri="{FF2B5EF4-FFF2-40B4-BE49-F238E27FC236}">
                <a16:creationId xmlns:a16="http://schemas.microsoft.com/office/drawing/2014/main" id="{0A2840E2-FC01-45F4-8A98-770B67C3F78A}"/>
              </a:ext>
            </a:extLst>
          </p:cNvPr>
          <p:cNvSpPr txBox="1"/>
          <p:nvPr/>
        </p:nvSpPr>
        <p:spPr>
          <a:xfrm>
            <a:off x="603504" y="1264394"/>
            <a:ext cx="7717536" cy="4047262"/>
          </a:xfrm>
          <a:prstGeom prst="rect">
            <a:avLst/>
          </a:prstGeom>
          <a:noFill/>
        </p:spPr>
        <p:txBody>
          <a:bodyPr wrap="square" rtlCol="0">
            <a:spAutoFit/>
          </a:bodyPr>
          <a:lstStyle/>
          <a:p>
            <a:pPr marL="171450" indent="-171450" defTabSz="685800" fontAlgn="base">
              <a:spcBef>
                <a:spcPct val="0"/>
              </a:spcBef>
              <a:spcAft>
                <a:spcPct val="0"/>
              </a:spcAft>
              <a:buFont typeface="Arial" panose="020B0604020202020204" pitchFamily="34" charset="0"/>
              <a:buChar char="•"/>
              <a:defRPr/>
            </a:pPr>
            <a:r>
              <a:rPr lang="en-GB" dirty="0">
                <a:solidFill>
                  <a:srgbClr val="000000"/>
                </a:solidFill>
                <a:cs typeface="Arial" charset="0"/>
              </a:rPr>
              <a:t>Male life expectancy is, on average, 6.1 years lower than female life expectancy, and men have higher death rates for most of the leading causes of death and at all ages.</a:t>
            </a:r>
          </a:p>
          <a:p>
            <a:pPr defTabSz="685800" fontAlgn="base">
              <a:spcBef>
                <a:spcPct val="0"/>
              </a:spcBef>
              <a:spcAft>
                <a:spcPct val="0"/>
              </a:spcAft>
              <a:defRPr/>
            </a:pPr>
            <a:endParaRPr lang="en-GB" dirty="0">
              <a:solidFill>
                <a:srgbClr val="000000"/>
              </a:solidFill>
              <a:cs typeface="Arial" charset="0"/>
            </a:endParaRPr>
          </a:p>
          <a:p>
            <a:pPr marL="171450" indent="-171450" defTabSz="685800" fontAlgn="base">
              <a:spcBef>
                <a:spcPct val="0"/>
              </a:spcBef>
              <a:spcAft>
                <a:spcPct val="0"/>
              </a:spcAft>
              <a:buFont typeface="Arial" panose="020B0604020202020204" pitchFamily="34" charset="0"/>
              <a:buChar char="•"/>
              <a:defRPr/>
            </a:pPr>
            <a:r>
              <a:rPr lang="en-GB" dirty="0">
                <a:solidFill>
                  <a:srgbClr val="000000"/>
                </a:solidFill>
                <a:cs typeface="Arial" charset="0"/>
              </a:rPr>
              <a:t>Many of the chronic diseases that are associated with premature mortality in men (e.g. coronary heart disease, stroke, diabetes and some cancers) are associated with lifestyle and preventable risk factors.</a:t>
            </a:r>
          </a:p>
          <a:p>
            <a:pPr defTabSz="685800" fontAlgn="base">
              <a:spcBef>
                <a:spcPct val="0"/>
              </a:spcBef>
              <a:spcAft>
                <a:spcPct val="0"/>
              </a:spcAft>
              <a:defRPr/>
            </a:pPr>
            <a:endParaRPr lang="en-GB" dirty="0">
              <a:solidFill>
                <a:srgbClr val="000000"/>
              </a:solidFill>
              <a:cs typeface="Arial" charset="0"/>
            </a:endParaRPr>
          </a:p>
          <a:p>
            <a:pPr marL="171450" indent="-171450" defTabSz="685800" fontAlgn="base">
              <a:spcBef>
                <a:spcPct val="0"/>
              </a:spcBef>
              <a:spcAft>
                <a:spcPct val="0"/>
              </a:spcAft>
              <a:buFont typeface="Arial" panose="020B0604020202020204" pitchFamily="34" charset="0"/>
              <a:buChar char="•"/>
              <a:defRPr/>
            </a:pPr>
            <a:r>
              <a:rPr lang="en-GB" dirty="0">
                <a:solidFill>
                  <a:srgbClr val="000000"/>
                </a:solidFill>
                <a:cs typeface="Arial" charset="0"/>
              </a:rPr>
              <a:t>There is an urgent need for more targeted measures that enable men to recognise their health risks and to take increased responsibility for managing their own health. </a:t>
            </a:r>
          </a:p>
          <a:p>
            <a:pPr defTabSz="685800" fontAlgn="base">
              <a:spcBef>
                <a:spcPct val="0"/>
              </a:spcBef>
              <a:spcAft>
                <a:spcPct val="0"/>
              </a:spcAft>
              <a:defRPr/>
            </a:pPr>
            <a:endParaRPr lang="en-GB" sz="1000" dirty="0">
              <a:solidFill>
                <a:srgbClr val="272727"/>
              </a:solidFill>
              <a:cs typeface="Arial" charset="0"/>
            </a:endParaRPr>
          </a:p>
          <a:p>
            <a:pPr defTabSz="685800" fontAlgn="base">
              <a:spcBef>
                <a:spcPct val="0"/>
              </a:spcBef>
              <a:spcAft>
                <a:spcPct val="0"/>
              </a:spcAft>
              <a:defRPr/>
            </a:pPr>
            <a:endParaRPr lang="en-GB" sz="1000" dirty="0">
              <a:solidFill>
                <a:srgbClr val="272727"/>
              </a:solidFill>
              <a:latin typeface="Calibri"/>
              <a:cs typeface="Arial" charset="0"/>
            </a:endParaRPr>
          </a:p>
          <a:p>
            <a:pPr algn="ctr" defTabSz="685800" fontAlgn="base">
              <a:spcBef>
                <a:spcPct val="0"/>
              </a:spcBef>
              <a:spcAft>
                <a:spcPct val="0"/>
              </a:spcAft>
              <a:defRPr/>
            </a:pPr>
            <a:endParaRPr lang="en-GB" sz="2100" dirty="0">
              <a:solidFill>
                <a:srgbClr val="272727"/>
              </a:solidFill>
              <a:latin typeface="Calibri"/>
              <a:cs typeface="Arial" charset="0"/>
            </a:endParaRPr>
          </a:p>
        </p:txBody>
      </p:sp>
      <p:sp>
        <p:nvSpPr>
          <p:cNvPr id="4" name="Rectangle 3">
            <a:extLst>
              <a:ext uri="{FF2B5EF4-FFF2-40B4-BE49-F238E27FC236}">
                <a16:creationId xmlns:a16="http://schemas.microsoft.com/office/drawing/2014/main" id="{1B8F1879-0461-4531-A6BA-9E7008CE4998}"/>
              </a:ext>
            </a:extLst>
          </p:cNvPr>
          <p:cNvSpPr/>
          <p:nvPr/>
        </p:nvSpPr>
        <p:spPr>
          <a:xfrm>
            <a:off x="1407300" y="5891747"/>
            <a:ext cx="9594075" cy="338554"/>
          </a:xfrm>
          <a:prstGeom prst="rect">
            <a:avLst/>
          </a:prstGeom>
        </p:spPr>
        <p:txBody>
          <a:bodyPr wrap="square">
            <a:spAutoFit/>
          </a:bodyPr>
          <a:lstStyle/>
          <a:p>
            <a:pPr algn="ctr" defTabSz="685800" fontAlgn="base">
              <a:spcBef>
                <a:spcPct val="0"/>
              </a:spcBef>
              <a:spcAft>
                <a:spcPct val="0"/>
              </a:spcAft>
              <a:defRPr/>
            </a:pPr>
            <a:r>
              <a:rPr lang="en-GB" sz="1600" b="1" dirty="0">
                <a:solidFill>
                  <a:srgbClr val="272727"/>
                </a:solidFill>
                <a:cs typeface="Arial" charset="0"/>
              </a:rPr>
              <a:t>1. EC(2011) The State of Men’s Health in Europe.  Luxembourg, The European Commission</a:t>
            </a:r>
          </a:p>
        </p:txBody>
      </p:sp>
      <p:pic>
        <p:nvPicPr>
          <p:cNvPr id="13" name="Picture 4" descr="Give up smoking, drinking, and fried food">
            <a:extLst>
              <a:ext uri="{FF2B5EF4-FFF2-40B4-BE49-F238E27FC236}">
                <a16:creationId xmlns:a16="http://schemas.microsoft.com/office/drawing/2014/main" id="{4047CB0B-E8F5-4112-8ADF-F685EB367D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21660" y="1163810"/>
            <a:ext cx="2926044" cy="440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76167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5867" y="38138"/>
            <a:ext cx="11013549" cy="1015794"/>
          </a:xfrm>
        </p:spPr>
        <p:txBody>
          <a:bodyPr>
            <a:noAutofit/>
          </a:bodyPr>
          <a:lstStyle/>
          <a:p>
            <a:pPr algn="ctr"/>
            <a:r>
              <a:rPr lang="en-US" sz="2200" dirty="0" err="1">
                <a:solidFill>
                  <a:srgbClr val="000000"/>
                </a:solidFill>
              </a:rPr>
              <a:t>Normalisation</a:t>
            </a:r>
            <a:r>
              <a:rPr lang="en-US" sz="2200" dirty="0">
                <a:solidFill>
                  <a:srgbClr val="000000"/>
                </a:solidFill>
              </a:rPr>
              <a:t> of T level was associated with reduced incidence of MI &amp; mortality in men without previous history of MI or ischaemic stroke</a:t>
            </a:r>
            <a:r>
              <a:rPr lang="en-US" sz="2200" baseline="30000" dirty="0">
                <a:solidFill>
                  <a:srgbClr val="000000"/>
                </a:solidFill>
              </a:rPr>
              <a:t>1</a:t>
            </a:r>
            <a:endParaRPr lang="en-US" sz="2200" dirty="0">
              <a:solidFill>
                <a:srgbClr val="000000"/>
              </a:solidFill>
            </a:endParaRPr>
          </a:p>
        </p:txBody>
      </p:sp>
      <p:sp>
        <p:nvSpPr>
          <p:cNvPr id="5" name="TextBox 4"/>
          <p:cNvSpPr txBox="1"/>
          <p:nvPr/>
        </p:nvSpPr>
        <p:spPr>
          <a:xfrm>
            <a:off x="5572261" y="1206362"/>
            <a:ext cx="5821163" cy="4216539"/>
          </a:xfrm>
          <a:prstGeom prst="rect">
            <a:avLst/>
          </a:prstGeom>
          <a:noFill/>
        </p:spPr>
        <p:txBody>
          <a:bodyPr wrap="square" rtlCol="0">
            <a:spAutoFit/>
          </a:bodyPr>
          <a:lstStyle/>
          <a:p>
            <a:pPr>
              <a:defRPr/>
            </a:pPr>
            <a:r>
              <a:rPr lang="en-US" sz="1200" dirty="0">
                <a:solidFill>
                  <a:srgbClr val="000000"/>
                </a:solidFill>
              </a:rPr>
              <a:t>A retrospective analysis of  83,010 US veterans with low T levels:</a:t>
            </a:r>
          </a:p>
          <a:p>
            <a:pPr>
              <a:defRPr/>
            </a:pPr>
            <a:endParaRPr lang="en-US" sz="1200" dirty="0">
              <a:solidFill>
                <a:srgbClr val="000000"/>
              </a:solidFill>
            </a:endParaRPr>
          </a:p>
          <a:p>
            <a:pPr>
              <a:defRPr/>
            </a:pPr>
            <a:r>
              <a:rPr lang="en-US" sz="1200" b="1" dirty="0">
                <a:solidFill>
                  <a:srgbClr val="000000"/>
                </a:solidFill>
              </a:rPr>
              <a:t>   -   Group 1: 	</a:t>
            </a:r>
            <a:r>
              <a:rPr lang="en-US" sz="1200" b="1" dirty="0" err="1">
                <a:solidFill>
                  <a:srgbClr val="000000"/>
                </a:solidFill>
              </a:rPr>
              <a:t>normalised</a:t>
            </a:r>
            <a:r>
              <a:rPr lang="en-US" sz="1200" b="1" dirty="0">
                <a:solidFill>
                  <a:srgbClr val="000000"/>
                </a:solidFill>
              </a:rPr>
              <a:t> T with treatment</a:t>
            </a:r>
          </a:p>
          <a:p>
            <a:pPr>
              <a:defRPr/>
            </a:pPr>
            <a:r>
              <a:rPr lang="en-US" sz="1200" b="1" dirty="0">
                <a:solidFill>
                  <a:srgbClr val="000000"/>
                </a:solidFill>
              </a:rPr>
              <a:t>   -   Group 2: 	non-</a:t>
            </a:r>
            <a:r>
              <a:rPr lang="en-US" sz="1200" b="1" dirty="0" err="1">
                <a:solidFill>
                  <a:srgbClr val="000000"/>
                </a:solidFill>
              </a:rPr>
              <a:t>normalised</a:t>
            </a:r>
            <a:r>
              <a:rPr lang="en-US" sz="1200" b="1" dirty="0">
                <a:solidFill>
                  <a:srgbClr val="000000"/>
                </a:solidFill>
              </a:rPr>
              <a:t> T with treatment</a:t>
            </a:r>
          </a:p>
          <a:p>
            <a:pPr>
              <a:defRPr/>
            </a:pPr>
            <a:r>
              <a:rPr lang="en-US" sz="1200" b="1" dirty="0">
                <a:solidFill>
                  <a:srgbClr val="000000"/>
                </a:solidFill>
              </a:rPr>
              <a:t>   -   Group 3: 	untreated</a:t>
            </a:r>
          </a:p>
          <a:p>
            <a:pPr>
              <a:defRPr/>
            </a:pPr>
            <a:endParaRPr lang="en-US" sz="1200" dirty="0">
              <a:solidFill>
                <a:srgbClr val="000000"/>
              </a:solidFill>
            </a:endParaRPr>
          </a:p>
          <a:p>
            <a:pPr>
              <a:defRPr/>
            </a:pPr>
            <a:r>
              <a:rPr lang="en-US" sz="1200" b="1" dirty="0">
                <a:solidFill>
                  <a:srgbClr val="000000"/>
                </a:solidFill>
              </a:rPr>
              <a:t>Primary outcome measures:</a:t>
            </a:r>
          </a:p>
          <a:p>
            <a:pPr>
              <a:defRPr/>
            </a:pPr>
            <a:endParaRPr lang="en-US" sz="600" dirty="0">
              <a:solidFill>
                <a:srgbClr val="000000"/>
              </a:solidFill>
            </a:endParaRPr>
          </a:p>
          <a:p>
            <a:pPr>
              <a:defRPr/>
            </a:pPr>
            <a:r>
              <a:rPr lang="en-US" sz="1200" dirty="0">
                <a:solidFill>
                  <a:srgbClr val="000000"/>
                </a:solidFill>
              </a:rPr>
              <a:t>Incidence of MI, </a:t>
            </a:r>
            <a:r>
              <a:rPr lang="en-US" sz="1200" dirty="0" err="1">
                <a:solidFill>
                  <a:srgbClr val="000000"/>
                </a:solidFill>
              </a:rPr>
              <a:t>ischaemic</a:t>
            </a:r>
            <a:r>
              <a:rPr lang="en-US" sz="1200" dirty="0">
                <a:solidFill>
                  <a:srgbClr val="000000"/>
                </a:solidFill>
              </a:rPr>
              <a:t> stroke, and all-cause mortality determined using dates of death in CDW data augmented with vital status files</a:t>
            </a:r>
          </a:p>
          <a:p>
            <a:pPr>
              <a:defRPr/>
            </a:pPr>
            <a:endParaRPr lang="en-US" sz="1200" dirty="0">
              <a:solidFill>
                <a:srgbClr val="000000"/>
              </a:solidFill>
            </a:endParaRPr>
          </a:p>
          <a:p>
            <a:pPr>
              <a:defRPr/>
            </a:pPr>
            <a:r>
              <a:rPr lang="en-US" sz="1200" b="1" dirty="0">
                <a:solidFill>
                  <a:srgbClr val="000000"/>
                </a:solidFill>
              </a:rPr>
              <a:t>Results:</a:t>
            </a:r>
          </a:p>
          <a:p>
            <a:pPr>
              <a:defRPr/>
            </a:pPr>
            <a:endParaRPr lang="en-US" sz="500" dirty="0">
              <a:solidFill>
                <a:srgbClr val="000000"/>
              </a:solidFill>
            </a:endParaRPr>
          </a:p>
          <a:p>
            <a:pPr>
              <a:defRPr/>
            </a:pPr>
            <a:r>
              <a:rPr lang="en-US" sz="1200" dirty="0">
                <a:solidFill>
                  <a:srgbClr val="000000"/>
                </a:solidFill>
              </a:rPr>
              <a:t>Group 1 (normalized treated) vs Group 3 (untreated):</a:t>
            </a:r>
          </a:p>
          <a:p>
            <a:pPr>
              <a:defRPr/>
            </a:pPr>
            <a:r>
              <a:rPr lang="en-US" sz="1200" dirty="0">
                <a:solidFill>
                  <a:srgbClr val="000000"/>
                </a:solidFill>
              </a:rPr>
              <a:t>  </a:t>
            </a:r>
          </a:p>
          <a:p>
            <a:pPr marL="171450" indent="-171450">
              <a:buFont typeface="Arial" panose="020B0604020202020204" pitchFamily="34" charset="0"/>
              <a:buChar char="•"/>
              <a:defRPr/>
            </a:pPr>
            <a:r>
              <a:rPr lang="en-US" sz="1200" dirty="0">
                <a:solidFill>
                  <a:srgbClr val="000000"/>
                </a:solidFill>
              </a:rPr>
              <a:t>Mortality  HR 0.44 (CI95% 0.42 - 0.46)</a:t>
            </a:r>
          </a:p>
          <a:p>
            <a:pPr marL="171450" indent="-171450">
              <a:buFont typeface="Arial" panose="020B0604020202020204" pitchFamily="34" charset="0"/>
              <a:buChar char="•"/>
              <a:defRPr/>
            </a:pPr>
            <a:r>
              <a:rPr lang="en-US" sz="1200" dirty="0">
                <a:solidFill>
                  <a:srgbClr val="000000"/>
                </a:solidFill>
              </a:rPr>
              <a:t>MI 	HR 0.76 (CI95% 0.63 - 0.93)</a:t>
            </a:r>
          </a:p>
          <a:p>
            <a:pPr marL="171450" indent="-171450">
              <a:buFont typeface="Arial" panose="020B0604020202020204" pitchFamily="34" charset="0"/>
              <a:buChar char="•"/>
              <a:defRPr/>
            </a:pPr>
            <a:r>
              <a:rPr lang="en-US" sz="1200" dirty="0">
                <a:solidFill>
                  <a:srgbClr val="000000"/>
                </a:solidFill>
              </a:rPr>
              <a:t>Stroke 	HR 0.64 (CI95% 0.43 - 0.96)</a:t>
            </a:r>
          </a:p>
          <a:p>
            <a:pPr>
              <a:defRPr/>
            </a:pPr>
            <a:endParaRPr lang="en-US" sz="1000" dirty="0">
              <a:solidFill>
                <a:srgbClr val="000000"/>
              </a:solidFill>
            </a:endParaRPr>
          </a:p>
          <a:p>
            <a:pPr>
              <a:defRPr/>
            </a:pPr>
            <a:r>
              <a:rPr lang="en-US" sz="1200" dirty="0">
                <a:solidFill>
                  <a:srgbClr val="000000"/>
                </a:solidFill>
              </a:rPr>
              <a:t>Similarly, all cause mortality, MI risk and stroke were significantly lower in the </a:t>
            </a:r>
            <a:r>
              <a:rPr lang="en-US" sz="1200" dirty="0" err="1">
                <a:solidFill>
                  <a:srgbClr val="000000"/>
                </a:solidFill>
              </a:rPr>
              <a:t>normalised</a:t>
            </a:r>
            <a:r>
              <a:rPr lang="en-US" sz="1200" dirty="0">
                <a:solidFill>
                  <a:srgbClr val="000000"/>
                </a:solidFill>
              </a:rPr>
              <a:t> treated group vs the non-normalized treated group but </a:t>
            </a:r>
            <a:r>
              <a:rPr lang="en-GB" sz="1200" dirty="0">
                <a:solidFill>
                  <a:srgbClr val="000000"/>
                </a:solidFill>
              </a:rPr>
              <a:t>only for all-cause mortality in the non-normalised vs untreated groups</a:t>
            </a:r>
          </a:p>
          <a:p>
            <a:pPr>
              <a:defRPr/>
            </a:pPr>
            <a:endParaRPr lang="en-GB" sz="1100" dirty="0">
              <a:solidFill>
                <a:prstClr val="white"/>
              </a:solidFill>
              <a:latin typeface="Arial"/>
            </a:endParaRPr>
          </a:p>
          <a:p>
            <a:pPr>
              <a:defRPr/>
            </a:pPr>
            <a:endParaRPr lang="en-US" sz="800" dirty="0">
              <a:solidFill>
                <a:prstClr val="white"/>
              </a:solidFill>
              <a:latin typeface="Arial"/>
            </a:endParaRPr>
          </a:p>
        </p:txBody>
      </p:sp>
      <p:sp>
        <p:nvSpPr>
          <p:cNvPr id="6" name="TextBox 5"/>
          <p:cNvSpPr txBox="1"/>
          <p:nvPr/>
        </p:nvSpPr>
        <p:spPr>
          <a:xfrm>
            <a:off x="1587616" y="5947053"/>
            <a:ext cx="9133757" cy="215444"/>
          </a:xfrm>
          <a:prstGeom prst="rect">
            <a:avLst/>
          </a:prstGeom>
          <a:noFill/>
        </p:spPr>
        <p:txBody>
          <a:bodyPr wrap="square" rtlCol="0">
            <a:spAutoFit/>
          </a:bodyPr>
          <a:lstStyle/>
          <a:p>
            <a:pPr>
              <a:defRPr/>
            </a:pPr>
            <a:r>
              <a:rPr lang="en-US" sz="800" dirty="0">
                <a:solidFill>
                  <a:srgbClr val="000000"/>
                </a:solidFill>
                <a:latin typeface="Arial"/>
              </a:rPr>
              <a:t>1. Sharma R, </a:t>
            </a:r>
            <a:r>
              <a:rPr lang="en-US" sz="800" i="1" dirty="0">
                <a:solidFill>
                  <a:srgbClr val="000000"/>
                </a:solidFill>
                <a:latin typeface="Arial"/>
              </a:rPr>
              <a:t>et al</a:t>
            </a:r>
            <a:r>
              <a:rPr lang="en-US" sz="800" dirty="0">
                <a:solidFill>
                  <a:srgbClr val="000000"/>
                </a:solidFill>
                <a:latin typeface="Arial"/>
              </a:rPr>
              <a:t>. </a:t>
            </a:r>
            <a:r>
              <a:rPr lang="en-US" sz="800" i="1" dirty="0">
                <a:solidFill>
                  <a:srgbClr val="000000"/>
                </a:solidFill>
                <a:latin typeface="Arial"/>
              </a:rPr>
              <a:t>Eur Heart J</a:t>
            </a:r>
            <a:r>
              <a:rPr lang="en-US" sz="800" dirty="0">
                <a:solidFill>
                  <a:srgbClr val="000000"/>
                </a:solidFill>
                <a:latin typeface="Arial"/>
              </a:rPr>
              <a:t> 2015.36(40):2706-2715.</a:t>
            </a:r>
          </a:p>
        </p:txBody>
      </p:sp>
      <p:sp>
        <p:nvSpPr>
          <p:cNvPr id="30" name="TextBox 29"/>
          <p:cNvSpPr txBox="1"/>
          <p:nvPr/>
        </p:nvSpPr>
        <p:spPr>
          <a:xfrm>
            <a:off x="1593734" y="5794623"/>
            <a:ext cx="8994770" cy="215444"/>
          </a:xfrm>
          <a:prstGeom prst="rect">
            <a:avLst/>
          </a:prstGeom>
          <a:noFill/>
        </p:spPr>
        <p:txBody>
          <a:bodyPr wrap="none" rtlCol="0">
            <a:spAutoFit/>
          </a:bodyPr>
          <a:lstStyle/>
          <a:p>
            <a:pPr>
              <a:defRPr/>
            </a:pPr>
            <a:r>
              <a:rPr lang="en-US" sz="800" dirty="0">
                <a:solidFill>
                  <a:srgbClr val="000000"/>
                </a:solidFill>
                <a:latin typeface="Arial"/>
                <a:cs typeface="Arial"/>
              </a:rPr>
              <a:t>T, testosterone; MI, myocardial infarction; ICD, International Classification of Diseases; CDW, corporate data warehouse; HR, hazard ratio; CI, confidence interval; CVD, cardiovascular disease. </a:t>
            </a:r>
          </a:p>
        </p:txBody>
      </p:sp>
      <p:sp>
        <p:nvSpPr>
          <p:cNvPr id="31" name="Content Placeholder 2"/>
          <p:cNvSpPr>
            <a:spLocks noGrp="1"/>
          </p:cNvSpPr>
          <p:nvPr>
            <p:ph idx="1"/>
          </p:nvPr>
        </p:nvSpPr>
        <p:spPr>
          <a:xfrm>
            <a:off x="554343" y="1280228"/>
            <a:ext cx="4904570" cy="312463"/>
          </a:xfrm>
        </p:spPr>
        <p:txBody>
          <a:bodyPr>
            <a:normAutofit fontScale="92500"/>
          </a:bodyPr>
          <a:lstStyle/>
          <a:p>
            <a:pPr marL="0" indent="0" algn="ctr">
              <a:buNone/>
            </a:pPr>
            <a:r>
              <a:rPr lang="en-US" sz="1200" b="1" dirty="0">
                <a:solidFill>
                  <a:srgbClr val="000000"/>
                </a:solidFill>
              </a:rPr>
              <a:t>All-cause mortality among untreated vs normalised treated men </a:t>
            </a:r>
          </a:p>
        </p:txBody>
      </p:sp>
      <p:pic>
        <p:nvPicPr>
          <p:cNvPr id="10" name="Picture 9">
            <a:extLst>
              <a:ext uri="{FF2B5EF4-FFF2-40B4-BE49-F238E27FC236}">
                <a16:creationId xmlns:a16="http://schemas.microsoft.com/office/drawing/2014/main" id="{E0884982-80A0-463C-B655-9E9139977E23}"/>
              </a:ext>
            </a:extLst>
          </p:cNvPr>
          <p:cNvPicPr>
            <a:picLocks noChangeAspect="1"/>
          </p:cNvPicPr>
          <p:nvPr/>
        </p:nvPicPr>
        <p:blipFill>
          <a:blip r:embed="rId3"/>
          <a:stretch>
            <a:fillRect/>
          </a:stretch>
        </p:blipFill>
        <p:spPr>
          <a:xfrm>
            <a:off x="667691" y="1592691"/>
            <a:ext cx="4514466" cy="3510743"/>
          </a:xfrm>
          <a:prstGeom prst="rect">
            <a:avLst/>
          </a:prstGeom>
        </p:spPr>
      </p:pic>
    </p:spTree>
    <p:extLst>
      <p:ext uri="{BB962C8B-B14F-4D97-AF65-F5344CB8AC3E}">
        <p14:creationId xmlns:p14="http://schemas.microsoft.com/office/powerpoint/2010/main" val="31236359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62A04FE-6498-499E-89B2-E37F6D6FFE06}"/>
              </a:ext>
            </a:extLst>
          </p:cNvPr>
          <p:cNvSpPr txBox="1">
            <a:spLocks/>
          </p:cNvSpPr>
          <p:nvPr/>
        </p:nvSpPr>
        <p:spPr>
          <a:xfrm>
            <a:off x="1168842" y="152401"/>
            <a:ext cx="9722108" cy="834047"/>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marL="0" marR="0" lvl="0" indent="0" algn="ctr" defTabSz="457200" rtl="0" eaLnBrk="1" fontAlgn="auto" latinLnBrk="0" hangingPunct="1">
              <a:lnSpc>
                <a:spcPct val="80000"/>
              </a:lnSpc>
              <a:spcBef>
                <a:spcPct val="0"/>
              </a:spcBef>
              <a:spcAft>
                <a:spcPts val="0"/>
              </a:spcAft>
              <a:buClr>
                <a:srgbClr val="58595B"/>
              </a:buClr>
              <a:buSzTx/>
              <a:buFontTx/>
              <a:buNone/>
              <a:tabLst/>
              <a:defRPr/>
            </a:pPr>
            <a:r>
              <a:rPr kumimoji="0" lang="en-GB" sz="4000" b="0" i="0" u="none" strike="noStrike" kern="1200" cap="none" spc="0" normalizeH="0" baseline="0" noProof="0" dirty="0">
                <a:ln>
                  <a:noFill/>
                </a:ln>
                <a:solidFill>
                  <a:srgbClr val="000000"/>
                </a:solidFill>
                <a:effectLst/>
                <a:uLnTx/>
                <a:uFillTx/>
                <a:latin typeface="Poppins Medium"/>
                <a:ea typeface="+mj-ea"/>
                <a:cs typeface="+mj-cs"/>
              </a:rPr>
              <a:t>Consider the Current Situation….</a:t>
            </a:r>
          </a:p>
        </p:txBody>
      </p:sp>
      <p:sp>
        <p:nvSpPr>
          <p:cNvPr id="6" name="Content Placeholder 2">
            <a:extLst>
              <a:ext uri="{FF2B5EF4-FFF2-40B4-BE49-F238E27FC236}">
                <a16:creationId xmlns:a16="http://schemas.microsoft.com/office/drawing/2014/main" id="{14A0D2D0-DB06-4B9C-A7D4-D2F0D240A47A}"/>
              </a:ext>
            </a:extLst>
          </p:cNvPr>
          <p:cNvSpPr>
            <a:spLocks noGrp="1"/>
          </p:cNvSpPr>
          <p:nvPr>
            <p:ph idx="1"/>
          </p:nvPr>
        </p:nvSpPr>
        <p:spPr>
          <a:xfrm>
            <a:off x="1966829" y="1463889"/>
            <a:ext cx="9243715" cy="653848"/>
          </a:xfrm>
        </p:spPr>
        <p:txBody>
          <a:bodyPr>
            <a:noAutofit/>
          </a:bodyPr>
          <a:lstStyle/>
          <a:p>
            <a:pPr marL="0" indent="0">
              <a:spcBef>
                <a:spcPts val="2400"/>
              </a:spcBef>
              <a:buNone/>
            </a:pPr>
            <a:r>
              <a:rPr lang="en-GB" sz="1600" dirty="0">
                <a:solidFill>
                  <a:schemeClr val="accent5"/>
                </a:solidFill>
              </a:rPr>
              <a:t>Disease awareness campaign helps a 51 year-old man identify with his symptoms of ED, lethargy, low mood &amp; low libido &amp; decides to visit his GP </a:t>
            </a:r>
          </a:p>
        </p:txBody>
      </p:sp>
      <p:pic>
        <p:nvPicPr>
          <p:cNvPr id="7" name="Picture 6">
            <a:extLst>
              <a:ext uri="{FF2B5EF4-FFF2-40B4-BE49-F238E27FC236}">
                <a16:creationId xmlns:a16="http://schemas.microsoft.com/office/drawing/2014/main" id="{5E91ECC7-9130-4C77-89AE-A3F4EFD37590}"/>
              </a:ext>
            </a:extLst>
          </p:cNvPr>
          <p:cNvPicPr>
            <a:picLocks noChangeAspect="1"/>
          </p:cNvPicPr>
          <p:nvPr/>
        </p:nvPicPr>
        <p:blipFill>
          <a:blip r:embed="rId2"/>
          <a:stretch>
            <a:fillRect/>
          </a:stretch>
        </p:blipFill>
        <p:spPr>
          <a:xfrm>
            <a:off x="1392367" y="3471654"/>
            <a:ext cx="1036674" cy="771954"/>
          </a:xfrm>
          <a:prstGeom prst="rect">
            <a:avLst/>
          </a:prstGeom>
        </p:spPr>
      </p:pic>
      <p:pic>
        <p:nvPicPr>
          <p:cNvPr id="10" name="Picture 9">
            <a:extLst>
              <a:ext uri="{FF2B5EF4-FFF2-40B4-BE49-F238E27FC236}">
                <a16:creationId xmlns:a16="http://schemas.microsoft.com/office/drawing/2014/main" id="{DEBEE849-44E2-4438-AF80-980F6F9DAE7B}"/>
              </a:ext>
            </a:extLst>
          </p:cNvPr>
          <p:cNvPicPr>
            <a:picLocks noChangeAspect="1"/>
          </p:cNvPicPr>
          <p:nvPr/>
        </p:nvPicPr>
        <p:blipFill>
          <a:blip r:embed="rId3"/>
          <a:stretch>
            <a:fillRect/>
          </a:stretch>
        </p:blipFill>
        <p:spPr>
          <a:xfrm>
            <a:off x="1135428" y="1427858"/>
            <a:ext cx="668271" cy="535149"/>
          </a:xfrm>
          <a:prstGeom prst="rect">
            <a:avLst/>
          </a:prstGeom>
        </p:spPr>
      </p:pic>
      <p:sp>
        <p:nvSpPr>
          <p:cNvPr id="11" name="Content Placeholder 2">
            <a:extLst>
              <a:ext uri="{FF2B5EF4-FFF2-40B4-BE49-F238E27FC236}">
                <a16:creationId xmlns:a16="http://schemas.microsoft.com/office/drawing/2014/main" id="{0E18F547-1EEC-4151-BC96-3009193FCEC5}"/>
              </a:ext>
            </a:extLst>
          </p:cNvPr>
          <p:cNvSpPr txBox="1">
            <a:spLocks/>
          </p:cNvSpPr>
          <p:nvPr/>
        </p:nvSpPr>
        <p:spPr>
          <a:xfrm>
            <a:off x="1966828" y="2061590"/>
            <a:ext cx="9041958" cy="813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4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His GP who has a non-expert knowledge of Men’s Health suspects presenting symptoms could possibly be due to TD</a:t>
            </a:r>
          </a:p>
        </p:txBody>
      </p:sp>
      <p:sp>
        <p:nvSpPr>
          <p:cNvPr id="12" name="Content Placeholder 2">
            <a:extLst>
              <a:ext uri="{FF2B5EF4-FFF2-40B4-BE49-F238E27FC236}">
                <a16:creationId xmlns:a16="http://schemas.microsoft.com/office/drawing/2014/main" id="{65343CA3-3263-4249-BCDD-AB8A09477D00}"/>
              </a:ext>
            </a:extLst>
          </p:cNvPr>
          <p:cNvSpPr txBox="1">
            <a:spLocks/>
          </p:cNvSpPr>
          <p:nvPr/>
        </p:nvSpPr>
        <p:spPr>
          <a:xfrm>
            <a:off x="1953631" y="2700741"/>
            <a:ext cx="8787387" cy="813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4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The GP orders a total testosterone from the laboratory to help confirm the diagnosis of TD </a:t>
            </a:r>
          </a:p>
        </p:txBody>
      </p:sp>
      <p:sp>
        <p:nvSpPr>
          <p:cNvPr id="13" name="Content Placeholder 2">
            <a:extLst>
              <a:ext uri="{FF2B5EF4-FFF2-40B4-BE49-F238E27FC236}">
                <a16:creationId xmlns:a16="http://schemas.microsoft.com/office/drawing/2014/main" id="{2D39DF7A-1CD5-4710-986E-F882A9F6E222}"/>
              </a:ext>
            </a:extLst>
          </p:cNvPr>
          <p:cNvSpPr txBox="1">
            <a:spLocks/>
          </p:cNvSpPr>
          <p:nvPr/>
        </p:nvSpPr>
        <p:spPr>
          <a:xfrm>
            <a:off x="2589173" y="3394874"/>
            <a:ext cx="8301777" cy="99637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0000"/>
                </a:solidFill>
                <a:effectLst/>
                <a:uLnTx/>
                <a:uFillTx/>
                <a:latin typeface="Poppins Light"/>
                <a:ea typeface="+mn-ea"/>
                <a:cs typeface="+mn-cs"/>
              </a:rPr>
              <a:t>The laboratory conduct the test and find the T level is 5.8nmol/L.  </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0000"/>
                </a:solidFill>
                <a:effectLst/>
                <a:uLnTx/>
                <a:uFillTx/>
                <a:latin typeface="Poppins Light"/>
                <a:ea typeface="+mn-ea"/>
                <a:cs typeface="+mn-cs"/>
              </a:rPr>
              <a:t>The local reference range for the laboratory is 5.0-31.0nmol/L. </a:t>
            </a:r>
          </a:p>
          <a:p>
            <a:pPr marL="228600" marR="0" lvl="0" indent="-2286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srgbClr val="000000"/>
                </a:solidFill>
                <a:effectLst/>
                <a:uLnTx/>
                <a:uFillTx/>
                <a:latin typeface="Poppins Light"/>
                <a:ea typeface="+mn-ea"/>
                <a:cs typeface="+mn-cs"/>
              </a:rPr>
              <a:t>Laboratory send result to the GP with a comment of </a:t>
            </a:r>
            <a:r>
              <a:rPr kumimoji="0" lang="en-GB" sz="1600" b="1" i="0" u="none" strike="noStrike" kern="1200" cap="none" spc="0" normalizeH="0" baseline="0" noProof="0" dirty="0">
                <a:ln>
                  <a:noFill/>
                </a:ln>
                <a:solidFill>
                  <a:srgbClr val="002060"/>
                </a:solidFill>
                <a:effectLst/>
                <a:uLnTx/>
                <a:uFillTx/>
                <a:latin typeface="Poppins Light"/>
                <a:ea typeface="+mn-ea"/>
                <a:cs typeface="+mn-cs"/>
              </a:rPr>
              <a:t>“</a:t>
            </a:r>
            <a:r>
              <a:rPr kumimoji="0" lang="en-GB" sz="1600" b="1" i="0" u="none" strike="noStrike" kern="1200" cap="none" spc="0" normalizeH="0" baseline="0" noProof="0" dirty="0">
                <a:ln>
                  <a:noFill/>
                </a:ln>
                <a:solidFill>
                  <a:srgbClr val="00B050"/>
                </a:solidFill>
                <a:effectLst/>
                <a:uLnTx/>
                <a:uFillTx/>
                <a:latin typeface="Poppins Light"/>
                <a:ea typeface="+mn-ea"/>
                <a:cs typeface="+mn-cs"/>
              </a:rPr>
              <a:t>normal</a:t>
            </a:r>
            <a:r>
              <a:rPr kumimoji="0" lang="en-GB" sz="1600" b="1" i="0" u="none" strike="noStrike" kern="1200" cap="none" spc="0" normalizeH="0" baseline="0" noProof="0" dirty="0">
                <a:ln>
                  <a:noFill/>
                </a:ln>
                <a:solidFill>
                  <a:srgbClr val="002060"/>
                </a:solidFill>
                <a:effectLst/>
                <a:uLnTx/>
                <a:uFillTx/>
                <a:latin typeface="Poppins Light"/>
                <a:ea typeface="+mn-ea"/>
                <a:cs typeface="+mn-cs"/>
              </a:rPr>
              <a:t>”   </a:t>
            </a:r>
          </a:p>
        </p:txBody>
      </p:sp>
      <p:sp>
        <p:nvSpPr>
          <p:cNvPr id="15" name="Rectangle 14">
            <a:extLst>
              <a:ext uri="{FF2B5EF4-FFF2-40B4-BE49-F238E27FC236}">
                <a16:creationId xmlns:a16="http://schemas.microsoft.com/office/drawing/2014/main" id="{19CCD028-757B-4B8B-82CE-6758CFD90F5D}"/>
              </a:ext>
            </a:extLst>
          </p:cNvPr>
          <p:cNvSpPr/>
          <p:nvPr/>
        </p:nvSpPr>
        <p:spPr>
          <a:xfrm>
            <a:off x="1232234" y="3300442"/>
            <a:ext cx="9776551" cy="111437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2" descr="Image result for red jigsaw piece">
            <a:extLst>
              <a:ext uri="{FF2B5EF4-FFF2-40B4-BE49-F238E27FC236}">
                <a16:creationId xmlns:a16="http://schemas.microsoft.com/office/drawing/2014/main" id="{F05A9D55-E08B-4AEE-B3C3-96700360544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83703" y="4622607"/>
            <a:ext cx="771718" cy="771718"/>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2">
            <a:extLst>
              <a:ext uri="{FF2B5EF4-FFF2-40B4-BE49-F238E27FC236}">
                <a16:creationId xmlns:a16="http://schemas.microsoft.com/office/drawing/2014/main" id="{F202F531-43E4-4DA6-A6B6-E339D213135A}"/>
              </a:ext>
            </a:extLst>
          </p:cNvPr>
          <p:cNvSpPr txBox="1">
            <a:spLocks/>
          </p:cNvSpPr>
          <p:nvPr/>
        </p:nvSpPr>
        <p:spPr>
          <a:xfrm>
            <a:off x="1981200" y="4622607"/>
            <a:ext cx="9229344" cy="81302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2400"/>
              </a:spcBef>
              <a:spcAft>
                <a:spcPts val="0"/>
              </a:spcAft>
              <a:buClrTx/>
              <a:buSzTx/>
              <a:buFont typeface="Arial" panose="020B0604020202020204" pitchFamily="34" charset="0"/>
              <a:buNone/>
              <a:tabLst/>
              <a:defRPr/>
            </a:pPr>
            <a:r>
              <a:rPr kumimoji="0" lang="en-GB" sz="1600" b="0" i="0" u="none" strike="noStrike" kern="1200" cap="none" spc="0" normalizeH="0" baseline="0" noProof="0" dirty="0">
                <a:ln>
                  <a:noFill/>
                </a:ln>
                <a:solidFill>
                  <a:srgbClr val="000000"/>
                </a:solidFill>
                <a:effectLst/>
                <a:uLnTx/>
                <a:uFillTx/>
                <a:latin typeface="Poppins Light"/>
                <a:ea typeface="+mn-ea"/>
                <a:cs typeface="+mn-cs"/>
              </a:rPr>
              <a:t>Despite the T level being low according to guideline recommendations, the GP tells the patient he doesn’t have TD so instead advises lifestyle changes &amp; prescribes a PDE5i for his ED +/- an antidepressant for his lethargy &amp; low mood.  His symptoms do not improve. </a:t>
            </a:r>
          </a:p>
        </p:txBody>
      </p:sp>
      <p:pic>
        <p:nvPicPr>
          <p:cNvPr id="21" name="Picture 20">
            <a:extLst>
              <a:ext uri="{FF2B5EF4-FFF2-40B4-BE49-F238E27FC236}">
                <a16:creationId xmlns:a16="http://schemas.microsoft.com/office/drawing/2014/main" id="{569F213B-967F-4956-B385-746FCEC3641E}"/>
              </a:ext>
            </a:extLst>
          </p:cNvPr>
          <p:cNvPicPr>
            <a:picLocks noChangeAspect="1"/>
          </p:cNvPicPr>
          <p:nvPr/>
        </p:nvPicPr>
        <p:blipFill>
          <a:blip r:embed="rId3"/>
          <a:stretch>
            <a:fillRect/>
          </a:stretch>
        </p:blipFill>
        <p:spPr>
          <a:xfrm>
            <a:off x="1148623" y="2025558"/>
            <a:ext cx="668271" cy="535149"/>
          </a:xfrm>
          <a:prstGeom prst="rect">
            <a:avLst/>
          </a:prstGeom>
        </p:spPr>
      </p:pic>
      <p:pic>
        <p:nvPicPr>
          <p:cNvPr id="22" name="Picture 21">
            <a:extLst>
              <a:ext uri="{FF2B5EF4-FFF2-40B4-BE49-F238E27FC236}">
                <a16:creationId xmlns:a16="http://schemas.microsoft.com/office/drawing/2014/main" id="{1A7D69F9-9BA1-4A3A-A6AE-9DDE706AD567}"/>
              </a:ext>
            </a:extLst>
          </p:cNvPr>
          <p:cNvPicPr>
            <a:picLocks noChangeAspect="1"/>
          </p:cNvPicPr>
          <p:nvPr/>
        </p:nvPicPr>
        <p:blipFill>
          <a:blip r:embed="rId3"/>
          <a:stretch>
            <a:fillRect/>
          </a:stretch>
        </p:blipFill>
        <p:spPr>
          <a:xfrm>
            <a:off x="1135427" y="2609780"/>
            <a:ext cx="668271" cy="535149"/>
          </a:xfrm>
          <a:prstGeom prst="rect">
            <a:avLst/>
          </a:prstGeom>
        </p:spPr>
      </p:pic>
    </p:spTree>
    <p:extLst>
      <p:ext uri="{BB962C8B-B14F-4D97-AF65-F5344CB8AC3E}">
        <p14:creationId xmlns:p14="http://schemas.microsoft.com/office/powerpoint/2010/main" val="160589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0" end="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8">
                                            <p:txEl>
                                              <p:pRg st="0" end="0"/>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8119E9C-8DB0-4D03-8B6B-6B5B72EB94E9}"/>
              </a:ext>
            </a:extLst>
          </p:cNvPr>
          <p:cNvPicPr>
            <a:picLocks noChangeAspect="1"/>
          </p:cNvPicPr>
          <p:nvPr/>
        </p:nvPicPr>
        <p:blipFill>
          <a:blip r:embed="rId2"/>
          <a:stretch>
            <a:fillRect/>
          </a:stretch>
        </p:blipFill>
        <p:spPr>
          <a:xfrm>
            <a:off x="1001255" y="2135576"/>
            <a:ext cx="4799267" cy="3021551"/>
          </a:xfrm>
          <a:prstGeom prst="rect">
            <a:avLst/>
          </a:prstGeom>
        </p:spPr>
      </p:pic>
      <p:sp>
        <p:nvSpPr>
          <p:cNvPr id="11" name="TextBox 10">
            <a:extLst>
              <a:ext uri="{FF2B5EF4-FFF2-40B4-BE49-F238E27FC236}">
                <a16:creationId xmlns:a16="http://schemas.microsoft.com/office/drawing/2014/main" id="{437B84D2-82C3-4CEF-BF59-1C389D6CB0BC}"/>
              </a:ext>
            </a:extLst>
          </p:cNvPr>
          <p:cNvSpPr txBox="1"/>
          <p:nvPr/>
        </p:nvSpPr>
        <p:spPr>
          <a:xfrm>
            <a:off x="4257902" y="5988124"/>
            <a:ext cx="418990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0000"/>
                </a:solidFill>
                <a:effectLst/>
                <a:uLnTx/>
                <a:uFillTx/>
                <a:latin typeface="Poppins Light"/>
                <a:ea typeface="+mn-ea"/>
                <a:cs typeface="+mn-cs"/>
              </a:rPr>
              <a:t>Livingston, M et al.  Int J Clin </a:t>
            </a:r>
            <a:r>
              <a:rPr kumimoji="0" lang="en-GB" sz="1400" b="1" i="0" u="none" strike="noStrike" kern="1200" cap="none" spc="0" normalizeH="0" baseline="0" noProof="0" dirty="0" err="1">
                <a:ln>
                  <a:noFill/>
                </a:ln>
                <a:solidFill>
                  <a:srgbClr val="000000"/>
                </a:solidFill>
                <a:effectLst/>
                <a:uLnTx/>
                <a:uFillTx/>
                <a:latin typeface="Poppins Light"/>
                <a:ea typeface="+mn-ea"/>
                <a:cs typeface="+mn-cs"/>
              </a:rPr>
              <a:t>Pract</a:t>
            </a:r>
            <a:r>
              <a:rPr kumimoji="0" lang="en-GB" sz="1400" b="1" i="0" u="none" strike="noStrike" kern="1200" cap="none" spc="0" normalizeH="0" baseline="0" noProof="0" dirty="0">
                <a:ln>
                  <a:noFill/>
                </a:ln>
                <a:solidFill>
                  <a:srgbClr val="000000"/>
                </a:solidFill>
                <a:effectLst/>
                <a:uLnTx/>
                <a:uFillTx/>
                <a:latin typeface="Poppins Light"/>
                <a:ea typeface="+mn-ea"/>
                <a:cs typeface="+mn-cs"/>
              </a:rPr>
              <a:t>. 2020</a:t>
            </a:r>
            <a:endParaRPr kumimoji="0" lang="en-GB" sz="4000" b="1" i="0" u="none" strike="noStrike" kern="1200" cap="none" spc="0" normalizeH="0" baseline="0" noProof="0" dirty="0">
              <a:ln>
                <a:noFill/>
              </a:ln>
              <a:solidFill>
                <a:srgbClr val="000000"/>
              </a:solidFill>
              <a:effectLst/>
              <a:uLnTx/>
              <a:uFillTx/>
              <a:latin typeface="Poppins Light"/>
              <a:ea typeface="+mn-ea"/>
              <a:cs typeface="+mn-cs"/>
            </a:endParaRPr>
          </a:p>
        </p:txBody>
      </p:sp>
      <p:pic>
        <p:nvPicPr>
          <p:cNvPr id="5" name="Picture 4">
            <a:extLst>
              <a:ext uri="{FF2B5EF4-FFF2-40B4-BE49-F238E27FC236}">
                <a16:creationId xmlns:a16="http://schemas.microsoft.com/office/drawing/2014/main" id="{13759F5D-A830-417F-A2CD-A7B52E71065C}"/>
              </a:ext>
            </a:extLst>
          </p:cNvPr>
          <p:cNvPicPr>
            <a:picLocks noChangeAspect="1"/>
          </p:cNvPicPr>
          <p:nvPr/>
        </p:nvPicPr>
        <p:blipFill>
          <a:blip r:embed="rId3"/>
          <a:stretch>
            <a:fillRect/>
          </a:stretch>
        </p:blipFill>
        <p:spPr>
          <a:xfrm>
            <a:off x="6096000" y="2135576"/>
            <a:ext cx="4618968" cy="3021552"/>
          </a:xfrm>
          <a:prstGeom prst="rect">
            <a:avLst/>
          </a:prstGeom>
        </p:spPr>
      </p:pic>
      <p:sp>
        <p:nvSpPr>
          <p:cNvPr id="10" name="TextBox 9">
            <a:extLst>
              <a:ext uri="{FF2B5EF4-FFF2-40B4-BE49-F238E27FC236}">
                <a16:creationId xmlns:a16="http://schemas.microsoft.com/office/drawing/2014/main" id="{53834A08-9692-4A9C-9C0C-811FE0B16972}"/>
              </a:ext>
            </a:extLst>
          </p:cNvPr>
          <p:cNvSpPr txBox="1"/>
          <p:nvPr/>
        </p:nvSpPr>
        <p:spPr>
          <a:xfrm>
            <a:off x="1001255" y="5157127"/>
            <a:ext cx="9894013" cy="83099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0000"/>
                </a:solidFill>
                <a:effectLst/>
                <a:uLnTx/>
                <a:uFillTx/>
                <a:latin typeface="Poppins Light"/>
                <a:ea typeface="+mn-ea"/>
                <a:cs typeface="+mn-cs"/>
              </a:rPr>
              <a:t>A, Lower limits of the reference ranges arranged by the immunoassay methods (Roche: 5.0–11.0nmol/L, Abbott: 4.9–10.0 nmol/L, Siemens: 7.0–10.0 nmol/L, Beckman: 6.0–10.0 nmol/L). Each laboratory is represented by a marker on the chart. B, Upper limits of the reference ranges arranged by the immunoassay methods (Roche: 25.0–40.0 nmol/L, Abbott: 30.0–40.0 nmol/L, Siemens: 25.0–40.0nmol/L, Beckman: 27.0–27.6 nmol/L).Each laboratory is represented by a marker on the chart.</a:t>
            </a:r>
          </a:p>
        </p:txBody>
      </p:sp>
      <p:sp>
        <p:nvSpPr>
          <p:cNvPr id="12" name="Title 1">
            <a:extLst>
              <a:ext uri="{FF2B5EF4-FFF2-40B4-BE49-F238E27FC236}">
                <a16:creationId xmlns:a16="http://schemas.microsoft.com/office/drawing/2014/main" id="{CD4F375D-8E15-48B7-BFEE-AA0CFEB8527D}"/>
              </a:ext>
            </a:extLst>
          </p:cNvPr>
          <p:cNvSpPr txBox="1">
            <a:spLocks/>
          </p:cNvSpPr>
          <p:nvPr/>
        </p:nvSpPr>
        <p:spPr>
          <a:xfrm>
            <a:off x="184935" y="262553"/>
            <a:ext cx="11250202" cy="907364"/>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2800" b="0" i="0" u="none" strike="noStrike" kern="1200" cap="none" spc="0" normalizeH="0" baseline="0" noProof="0" dirty="0">
                <a:ln>
                  <a:noFill/>
                </a:ln>
                <a:solidFill>
                  <a:srgbClr val="000000"/>
                </a:solidFill>
                <a:effectLst/>
                <a:uLnTx/>
                <a:uFillTx/>
                <a:latin typeface="Poppins Medium"/>
                <a:ea typeface="+mj-ea"/>
                <a:cs typeface="+mj-cs"/>
              </a:rPr>
              <a:t>Variation in laboratory reference ranges for testosterone</a:t>
            </a:r>
          </a:p>
        </p:txBody>
      </p:sp>
      <p:sp>
        <p:nvSpPr>
          <p:cNvPr id="13" name="Content Placeholder 1">
            <a:extLst>
              <a:ext uri="{FF2B5EF4-FFF2-40B4-BE49-F238E27FC236}">
                <a16:creationId xmlns:a16="http://schemas.microsoft.com/office/drawing/2014/main" id="{CDA88196-62CA-4B34-8D25-8399458C1AD9}"/>
              </a:ext>
            </a:extLst>
          </p:cNvPr>
          <p:cNvSpPr txBox="1">
            <a:spLocks/>
          </p:cNvSpPr>
          <p:nvPr/>
        </p:nvSpPr>
        <p:spPr>
          <a:xfrm>
            <a:off x="219117" y="869876"/>
            <a:ext cx="11250202" cy="1349342"/>
          </a:xfrm>
          <a:prstGeom prst="rect">
            <a:avLst/>
          </a:prstGeom>
        </p:spPr>
        <p:txBody>
          <a:bodyPr>
            <a:normAutofit/>
          </a:bodyPr>
          <a:lstStyle>
            <a:lvl1pPr marL="228600" indent="-228600" algn="l" defTabSz="914400" rtl="0" eaLnBrk="1" latinLnBrk="0" hangingPunct="1">
              <a:lnSpc>
                <a:spcPct val="90000"/>
              </a:lnSpc>
              <a:spcBef>
                <a:spcPts val="1000"/>
              </a:spcBef>
              <a:buClr>
                <a:schemeClr val="tx1"/>
              </a:buClr>
              <a:buFont typeface="Wingdings" panose="05000000000000000000" pitchFamily="2" charset="2"/>
              <a:buChar char="§"/>
              <a:defRPr sz="2400" kern="1200">
                <a:solidFill>
                  <a:schemeClr val="bg2">
                    <a:lumMod val="25000"/>
                  </a:schemeClr>
                </a:solidFill>
                <a:latin typeface="+mn-lt"/>
                <a:ea typeface="+mn-ea"/>
                <a:cs typeface="+mn-cs"/>
              </a:defRPr>
            </a:lvl1pPr>
            <a:lvl2pPr marL="685800" indent="-228600" algn="l" defTabSz="914400" rtl="0" eaLnBrk="1" latinLnBrk="0" hangingPunct="1">
              <a:lnSpc>
                <a:spcPct val="90000"/>
              </a:lnSpc>
              <a:spcBef>
                <a:spcPts val="500"/>
              </a:spcBef>
              <a:buClr>
                <a:schemeClr val="tx1"/>
              </a:buClr>
              <a:buFont typeface="Wingdings" panose="05000000000000000000" pitchFamily="2" charset="2"/>
              <a:buChar char="§"/>
              <a:defRPr sz="2000" kern="1200">
                <a:solidFill>
                  <a:schemeClr val="bg2">
                    <a:lumMod val="25000"/>
                  </a:schemeClr>
                </a:solidFill>
                <a:latin typeface="+mn-lt"/>
                <a:ea typeface="+mn-ea"/>
                <a:cs typeface="+mn-cs"/>
              </a:defRPr>
            </a:lvl2pPr>
            <a:lvl3pPr marL="1143000" indent="-228600" algn="l" defTabSz="914400" rtl="0" eaLnBrk="1" latinLnBrk="0" hangingPunct="1">
              <a:lnSpc>
                <a:spcPct val="90000"/>
              </a:lnSpc>
              <a:spcBef>
                <a:spcPts val="500"/>
              </a:spcBef>
              <a:buClr>
                <a:schemeClr val="tx1"/>
              </a:buClr>
              <a:buFont typeface="Wingdings" panose="05000000000000000000" pitchFamily="2" charset="2"/>
              <a:buChar char="§"/>
              <a:defRPr sz="1800" kern="1200">
                <a:solidFill>
                  <a:schemeClr val="bg2">
                    <a:lumMod val="25000"/>
                  </a:schemeClr>
                </a:solidFill>
                <a:latin typeface="+mn-lt"/>
                <a:ea typeface="+mn-ea"/>
                <a:cs typeface="+mn-cs"/>
              </a:defRPr>
            </a:lvl3pPr>
            <a:lvl4pPr marL="1600200" indent="-228600" algn="l" defTabSz="914400" rtl="0" eaLnBrk="1" latinLnBrk="0" hangingPunct="1">
              <a:lnSpc>
                <a:spcPct val="90000"/>
              </a:lnSpc>
              <a:spcBef>
                <a:spcPts val="500"/>
              </a:spcBef>
              <a:buClr>
                <a:schemeClr val="tx1"/>
              </a:buClr>
              <a:buFont typeface="Wingdings" panose="05000000000000000000" pitchFamily="2" charset="2"/>
              <a:buChar char="§"/>
              <a:defRPr sz="1600" kern="1200">
                <a:solidFill>
                  <a:schemeClr val="bg2">
                    <a:lumMod val="25000"/>
                  </a:schemeClr>
                </a:solidFill>
                <a:latin typeface="+mn-lt"/>
                <a:ea typeface="+mn-ea"/>
                <a:cs typeface="+mn-cs"/>
              </a:defRPr>
            </a:lvl4pPr>
            <a:lvl5pPr marL="2057400" indent="-228600" algn="l" defTabSz="914400" rtl="0" eaLnBrk="1" latinLnBrk="0" hangingPunct="1">
              <a:lnSpc>
                <a:spcPct val="90000"/>
              </a:lnSpc>
              <a:spcBef>
                <a:spcPts val="500"/>
              </a:spcBef>
              <a:buClr>
                <a:schemeClr val="tx1"/>
              </a:buClr>
              <a:buFont typeface="Wingdings" panose="05000000000000000000" pitchFamily="2" charset="2"/>
              <a:buChar char="§"/>
              <a:defRPr sz="1400" kern="1200">
                <a:solidFill>
                  <a:schemeClr val="bg2">
                    <a:lumMod val="2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006EAB"/>
              </a:buClr>
              <a:buSzTx/>
              <a:buFont typeface="Arial" panose="020B0604020202020204" pitchFamily="34" charset="0"/>
              <a:buChar char="•"/>
              <a:tabLst/>
              <a:defRPr/>
            </a:pPr>
            <a:endParaRPr kumimoji="0" lang="en-US" sz="1800" b="0" i="0" u="none" strike="noStrike" kern="1200" cap="none" spc="0" normalizeH="0" baseline="0" noProof="0" dirty="0">
              <a:ln>
                <a:noFill/>
              </a:ln>
              <a:solidFill>
                <a:srgbClr val="E7E6E6">
                  <a:lumMod val="25000"/>
                </a:srgbClr>
              </a:solidFill>
              <a:effectLst/>
              <a:uLnTx/>
              <a:uFillTx/>
              <a:latin typeface="Poppins Light"/>
              <a:ea typeface="+mn-ea"/>
              <a:cs typeface="+mn-cs"/>
            </a:endParaRPr>
          </a:p>
        </p:txBody>
      </p:sp>
      <p:sp>
        <p:nvSpPr>
          <p:cNvPr id="9" name="TextBox 8">
            <a:extLst>
              <a:ext uri="{FF2B5EF4-FFF2-40B4-BE49-F238E27FC236}">
                <a16:creationId xmlns:a16="http://schemas.microsoft.com/office/drawing/2014/main" id="{F545BAE9-3844-40A6-AFD6-AEA57DB21942}"/>
              </a:ext>
            </a:extLst>
          </p:cNvPr>
          <p:cNvSpPr txBox="1"/>
          <p:nvPr/>
        </p:nvSpPr>
        <p:spPr>
          <a:xfrm>
            <a:off x="219117" y="875804"/>
            <a:ext cx="11250202" cy="144655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UK audit demonstrated that the lower limit of “normal” used to diagnose TD can range from 5-11nmol/L.</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Upper limit of “normal” also ranged dramatically depending on which assay was used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0000"/>
                </a:solidFill>
                <a:effectLst/>
                <a:uLnTx/>
                <a:uFillTx/>
                <a:latin typeface="Poppins Light"/>
                <a:ea typeface="+mn-ea"/>
                <a:cs typeface="+mn-cs"/>
              </a:rPr>
              <a:t>BSSM recommend that evidence-based action limits should replace local reference ranges. Clinicians need to appreciate that reference ranges quoted by laboratories represent the normal population and that the action levels recommended by the BSSM refer to men with clinical symptoms of TD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006EAB"/>
              </a:solidFill>
              <a:effectLst/>
              <a:uLnTx/>
              <a:uFillTx/>
              <a:latin typeface="Poppins Light"/>
              <a:ea typeface="+mn-ea"/>
              <a:cs typeface="+mn-cs"/>
            </a:endParaRPr>
          </a:p>
        </p:txBody>
      </p:sp>
    </p:spTree>
    <p:extLst>
      <p:ext uri="{BB962C8B-B14F-4D97-AF65-F5344CB8AC3E}">
        <p14:creationId xmlns:p14="http://schemas.microsoft.com/office/powerpoint/2010/main" val="18759058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816" y="181875"/>
            <a:ext cx="10707624" cy="834047"/>
          </a:xfrm>
        </p:spPr>
        <p:txBody>
          <a:bodyPr>
            <a:normAutofit/>
          </a:bodyPr>
          <a:lstStyle/>
          <a:p>
            <a:pPr algn="ctr"/>
            <a:r>
              <a:rPr lang="en-US" dirty="0">
                <a:solidFill>
                  <a:schemeClr val="accent5"/>
                </a:solidFill>
              </a:rPr>
              <a:t>Case study – Part 2: Route to Diagnosis</a:t>
            </a:r>
          </a:p>
        </p:txBody>
      </p:sp>
      <p:sp>
        <p:nvSpPr>
          <p:cNvPr id="4" name="TextBox 3"/>
          <p:cNvSpPr txBox="1"/>
          <p:nvPr/>
        </p:nvSpPr>
        <p:spPr>
          <a:xfrm>
            <a:off x="475487" y="5157519"/>
            <a:ext cx="8503920" cy="477054"/>
          </a:xfrm>
          <a:prstGeom prst="rect">
            <a:avLst/>
          </a:prstGeom>
          <a:noFill/>
        </p:spPr>
        <p:txBody>
          <a:bodyPr wrap="square" rtlCol="0">
            <a:spAutoFit/>
          </a:bodyPr>
          <a:lstStyle/>
          <a:p>
            <a:pPr>
              <a:defRPr/>
            </a:pPr>
            <a:endParaRPr lang="en-GB" sz="800" dirty="0">
              <a:solidFill>
                <a:srgbClr val="272727"/>
              </a:solidFill>
              <a:latin typeface="Arial" panose="020B0604020202020204" pitchFamily="34" charset="0"/>
              <a:cs typeface="Arial" panose="020B0604020202020204" pitchFamily="34" charset="0"/>
            </a:endParaRPr>
          </a:p>
          <a:p>
            <a:pPr>
              <a:defRPr/>
            </a:pPr>
            <a:r>
              <a:rPr lang="en-GB" sz="900" b="1" dirty="0">
                <a:solidFill>
                  <a:srgbClr val="272727"/>
                </a:solidFill>
                <a:latin typeface="Arial" panose="020B0604020202020204" pitchFamily="34" charset="0"/>
                <a:cs typeface="Arial" panose="020B0604020202020204" pitchFamily="34" charset="0"/>
              </a:rPr>
              <a:t> * This patient profile is based on a real patient, and has been anonymised and reproduced with permission</a:t>
            </a:r>
            <a:r>
              <a:rPr lang="en-GB" sz="800" dirty="0">
                <a:solidFill>
                  <a:srgbClr val="272727"/>
                </a:solidFill>
                <a:latin typeface="Arial" panose="020B0604020202020204" pitchFamily="34" charset="0"/>
                <a:cs typeface="Arial" panose="020B0604020202020204" pitchFamily="34" charset="0"/>
              </a:rPr>
              <a:t>.</a:t>
            </a:r>
          </a:p>
          <a:p>
            <a:pPr>
              <a:defRPr/>
            </a:pPr>
            <a:endParaRPr lang="en-GB" sz="800" dirty="0">
              <a:solidFill>
                <a:srgbClr val="7F7F7F"/>
              </a:solidFill>
              <a:latin typeface="Arial" panose="020B0604020202020204" pitchFamily="34" charset="0"/>
              <a:cs typeface="Arial" panose="020B0604020202020204" pitchFamily="34" charset="0"/>
            </a:endParaRPr>
          </a:p>
        </p:txBody>
      </p:sp>
      <p:sp>
        <p:nvSpPr>
          <p:cNvPr id="6" name="Rectangle 5"/>
          <p:cNvSpPr/>
          <p:nvPr/>
        </p:nvSpPr>
        <p:spPr>
          <a:xfrm>
            <a:off x="451816" y="1144924"/>
            <a:ext cx="9530384" cy="400110"/>
          </a:xfrm>
          <a:prstGeom prst="rect">
            <a:avLst/>
          </a:prstGeom>
        </p:spPr>
        <p:txBody>
          <a:bodyPr wrap="square">
            <a:spAutoFit/>
          </a:bodyPr>
          <a:lstStyle/>
          <a:p>
            <a:pPr>
              <a:defRPr/>
            </a:pPr>
            <a:r>
              <a:rPr lang="en-GB" sz="2000" b="1" dirty="0">
                <a:solidFill>
                  <a:srgbClr val="272727"/>
                </a:solidFill>
              </a:rPr>
              <a:t>Chris: 54 year old office worker with type 2 diabetes mellitus (T2DM)</a:t>
            </a:r>
            <a:endParaRPr lang="en-US" sz="2000" b="1" dirty="0">
              <a:solidFill>
                <a:srgbClr val="272727"/>
              </a:solidFill>
            </a:endParaRPr>
          </a:p>
        </p:txBody>
      </p:sp>
      <p:sp>
        <p:nvSpPr>
          <p:cNvPr id="8" name="Rectangle 7"/>
          <p:cNvSpPr/>
          <p:nvPr/>
        </p:nvSpPr>
        <p:spPr>
          <a:xfrm>
            <a:off x="451816" y="1740438"/>
            <a:ext cx="9021368" cy="3765133"/>
          </a:xfrm>
          <a:prstGeom prst="rect">
            <a:avLst/>
          </a:prstGeom>
        </p:spPr>
        <p:txBody>
          <a:bodyPr wrap="square">
            <a:spAutoFit/>
          </a:bodyPr>
          <a:lstStyle/>
          <a:p>
            <a:pPr marL="263525" indent="-173038">
              <a:spcAft>
                <a:spcPts val="400"/>
              </a:spcAft>
              <a:buFont typeface="Arial"/>
              <a:buChar char="•"/>
              <a:defRPr/>
            </a:pPr>
            <a:r>
              <a:rPr lang="en-GB" sz="1600" dirty="0">
                <a:solidFill>
                  <a:srgbClr val="272727"/>
                </a:solidFill>
              </a:rPr>
              <a:t>He had his bloods taken in GP diabetic clinic and a testosterone level was added                               to the screening.</a:t>
            </a:r>
          </a:p>
          <a:p>
            <a:pPr marL="720725" lvl="1" indent="-173038">
              <a:spcAft>
                <a:spcPts val="400"/>
              </a:spcAft>
              <a:buFont typeface="Arial" panose="020B0604020202020204" pitchFamily="34" charset="0"/>
              <a:buChar char="-"/>
              <a:defRPr/>
            </a:pPr>
            <a:r>
              <a:rPr lang="en-GB" sz="1600" dirty="0">
                <a:solidFill>
                  <a:srgbClr val="272727"/>
                </a:solidFill>
              </a:rPr>
              <a:t>Total Testosterone (TT) = 5.6nmol/L, Free Testosterone (FT) = 0.125nmol/L</a:t>
            </a:r>
          </a:p>
          <a:p>
            <a:pPr marL="263525" indent="-173038">
              <a:spcAft>
                <a:spcPts val="400"/>
              </a:spcAft>
              <a:buFont typeface="Arial"/>
              <a:buChar char="•"/>
              <a:defRPr/>
            </a:pPr>
            <a:r>
              <a:rPr lang="en-GB" sz="1600" dirty="0">
                <a:solidFill>
                  <a:srgbClr val="272727"/>
                </a:solidFill>
              </a:rPr>
              <a:t>Chris was asked to attend the practice to discuss these results. On further questioning it transpired that he was dissatisfied with his erections and had a low libido.</a:t>
            </a:r>
          </a:p>
          <a:p>
            <a:pPr marL="720725" lvl="1" indent="-173038">
              <a:spcAft>
                <a:spcPts val="400"/>
              </a:spcAft>
              <a:buFont typeface="Arial" panose="020B0604020202020204" pitchFamily="34" charset="0"/>
              <a:buChar char="-"/>
              <a:defRPr/>
            </a:pPr>
            <a:r>
              <a:rPr lang="en-GB" sz="1600" dirty="0">
                <a:solidFill>
                  <a:srgbClr val="272727"/>
                </a:solidFill>
              </a:rPr>
              <a:t>His AMS score was 48 (moderate to severe symptoms)</a:t>
            </a:r>
          </a:p>
          <a:p>
            <a:pPr marL="720725" lvl="1" indent="-173038">
              <a:spcAft>
                <a:spcPts val="400"/>
              </a:spcAft>
              <a:buFont typeface="Arial" panose="020B0604020202020204" pitchFamily="34" charset="0"/>
              <a:buChar char="-"/>
              <a:defRPr/>
            </a:pPr>
            <a:r>
              <a:rPr lang="en-GB" sz="1600" dirty="0">
                <a:solidFill>
                  <a:srgbClr val="272727"/>
                </a:solidFill>
              </a:rPr>
              <a:t>Waist circumference: 42 inches</a:t>
            </a:r>
          </a:p>
          <a:p>
            <a:pPr marL="720725" lvl="1" indent="-173038">
              <a:spcAft>
                <a:spcPts val="400"/>
              </a:spcAft>
              <a:buFont typeface="Arial" panose="020B0604020202020204" pitchFamily="34" charset="0"/>
              <a:buChar char="-"/>
              <a:defRPr/>
            </a:pPr>
            <a:r>
              <a:rPr lang="en-GB" sz="1600" dirty="0">
                <a:solidFill>
                  <a:srgbClr val="272727"/>
                </a:solidFill>
              </a:rPr>
              <a:t>HbA1c: 68mmol/mol</a:t>
            </a:r>
          </a:p>
          <a:p>
            <a:pPr marL="263525" indent="-173038">
              <a:spcAft>
                <a:spcPts val="400"/>
              </a:spcAft>
              <a:buFont typeface="Arial"/>
              <a:buChar char="•"/>
              <a:defRPr/>
            </a:pPr>
            <a:r>
              <a:rPr lang="en-GB" sz="1600" dirty="0">
                <a:solidFill>
                  <a:srgbClr val="272727"/>
                </a:solidFill>
              </a:rPr>
              <a:t>Chris was counselled regarding TD and had no contraindications to testosterone therapy (</a:t>
            </a:r>
            <a:r>
              <a:rPr lang="en-GB" sz="1600" dirty="0" err="1">
                <a:solidFill>
                  <a:srgbClr val="272727"/>
                </a:solidFill>
              </a:rPr>
              <a:t>TTh</a:t>
            </a:r>
            <a:r>
              <a:rPr lang="en-GB" sz="1600" dirty="0">
                <a:solidFill>
                  <a:srgbClr val="272727"/>
                </a:solidFill>
              </a:rPr>
              <a:t>). </a:t>
            </a:r>
          </a:p>
          <a:p>
            <a:pPr marL="263525" indent="-173038">
              <a:spcAft>
                <a:spcPts val="400"/>
              </a:spcAft>
              <a:buFont typeface="Arial"/>
              <a:buChar char="•"/>
              <a:defRPr/>
            </a:pPr>
            <a:r>
              <a:rPr lang="en-GB" sz="1600" dirty="0">
                <a:solidFill>
                  <a:srgbClr val="272727"/>
                </a:solidFill>
              </a:rPr>
              <a:t>He was started on daily testosterone gel and his PDE5i was changed to a daily dose.</a:t>
            </a:r>
          </a:p>
          <a:p>
            <a:pPr marL="90487">
              <a:spcAft>
                <a:spcPts val="400"/>
              </a:spcAft>
              <a:defRPr/>
            </a:pPr>
            <a:endParaRPr lang="en-US" sz="2000" dirty="0">
              <a:solidFill>
                <a:srgbClr val="272727"/>
              </a:solidFill>
              <a:latin typeface="Aria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0441" y="1740438"/>
            <a:ext cx="2228058" cy="2228058"/>
          </a:xfrm>
          <a:prstGeom prst="rect">
            <a:avLst/>
          </a:prstGeom>
        </p:spPr>
      </p:pic>
    </p:spTree>
    <p:extLst>
      <p:ext uri="{BB962C8B-B14F-4D97-AF65-F5344CB8AC3E}">
        <p14:creationId xmlns:p14="http://schemas.microsoft.com/office/powerpoint/2010/main" val="27280482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402336" y="683231"/>
            <a:ext cx="8848344" cy="1926168"/>
          </a:xfrm>
          <a:noFill/>
        </p:spPr>
        <p:txBody>
          <a:bodyPr wrap="square">
            <a:spAutoFit/>
          </a:bodyPr>
          <a:lstStyle/>
          <a:p>
            <a:r>
              <a:rPr lang="en-GB" sz="4400" dirty="0"/>
              <a:t>Treatment of TD with Testosterone Therapy (</a:t>
            </a:r>
            <a:r>
              <a:rPr lang="en-GB" sz="4400" dirty="0" err="1"/>
              <a:t>TTh</a:t>
            </a:r>
            <a:r>
              <a:rPr lang="en-GB" sz="4400" dirty="0"/>
              <a:t>)</a:t>
            </a:r>
            <a:br>
              <a:rPr lang="en-GB" sz="4400" dirty="0"/>
            </a:br>
            <a:r>
              <a:rPr lang="en-GB" sz="4400" dirty="0"/>
              <a:t>in Adult Men</a:t>
            </a:r>
          </a:p>
        </p:txBody>
      </p:sp>
    </p:spTree>
    <p:extLst>
      <p:ext uri="{BB962C8B-B14F-4D97-AF65-F5344CB8AC3E}">
        <p14:creationId xmlns:p14="http://schemas.microsoft.com/office/powerpoint/2010/main" val="4081572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676984" y="1336520"/>
            <a:ext cx="8048810" cy="3555538"/>
          </a:xfrm>
        </p:spPr>
        <p:txBody>
          <a:bodyPr>
            <a:normAutofit/>
          </a:bodyPr>
          <a:lstStyle/>
          <a:p>
            <a:pPr>
              <a:buClrTx/>
              <a:buFont typeface="Arial" panose="020B0604020202020204" pitchFamily="34" charset="0"/>
              <a:buChar char="•"/>
            </a:pPr>
            <a:r>
              <a:rPr lang="en-GB" sz="2000" b="1" dirty="0">
                <a:solidFill>
                  <a:srgbClr val="000000"/>
                </a:solidFill>
              </a:rPr>
              <a:t>Confirm Diagnosis</a:t>
            </a:r>
          </a:p>
          <a:p>
            <a:pPr lvl="1">
              <a:buClrTx/>
              <a:buFont typeface="Wingdings" panose="05000000000000000000" pitchFamily="2" charset="2"/>
              <a:buChar char="ü"/>
            </a:pPr>
            <a:r>
              <a:rPr lang="en-GB" sz="1800" dirty="0">
                <a:solidFill>
                  <a:srgbClr val="000000"/>
                </a:solidFill>
              </a:rPr>
              <a:t>Signs/Symptoms &amp; Biochemical Evidence (x2)</a:t>
            </a:r>
          </a:p>
          <a:p>
            <a:pPr lvl="1">
              <a:buClrTx/>
              <a:buFont typeface="Wingdings" panose="05000000000000000000" pitchFamily="2" charset="2"/>
              <a:buChar char="ü"/>
            </a:pPr>
            <a:r>
              <a:rPr lang="en-GB" sz="1800" dirty="0">
                <a:solidFill>
                  <a:srgbClr val="000000"/>
                </a:solidFill>
              </a:rPr>
              <a:t>Physical Examination</a:t>
            </a:r>
          </a:p>
          <a:p>
            <a:pPr>
              <a:buClrTx/>
              <a:buFont typeface="Arial" panose="020B0604020202020204" pitchFamily="34" charset="0"/>
              <a:buChar char="•"/>
            </a:pPr>
            <a:r>
              <a:rPr lang="en-GB" sz="2000" b="1" dirty="0">
                <a:solidFill>
                  <a:srgbClr val="000000"/>
                </a:solidFill>
              </a:rPr>
              <a:t>Consider Aetiology</a:t>
            </a:r>
          </a:p>
          <a:p>
            <a:pPr lvl="1">
              <a:buClrTx/>
              <a:buFont typeface="Wingdings" panose="05000000000000000000" pitchFamily="2" charset="2"/>
              <a:buChar char="ü"/>
            </a:pPr>
            <a:r>
              <a:rPr lang="en-GB" sz="1800" dirty="0">
                <a:solidFill>
                  <a:srgbClr val="000000"/>
                </a:solidFill>
              </a:rPr>
              <a:t>Primary or Secondary (Check LH/FSH)</a:t>
            </a:r>
          </a:p>
          <a:p>
            <a:pPr lvl="1">
              <a:buClrTx/>
              <a:buFont typeface="Wingdings" panose="05000000000000000000" pitchFamily="2" charset="2"/>
              <a:buChar char="ü"/>
            </a:pPr>
            <a:r>
              <a:rPr lang="en-GB" sz="1800" dirty="0">
                <a:solidFill>
                  <a:srgbClr val="000000"/>
                </a:solidFill>
              </a:rPr>
              <a:t>Reversible (Opioids, Glucocorticoids, Anti-Psychotics) </a:t>
            </a:r>
          </a:p>
          <a:p>
            <a:pPr>
              <a:buClrTx/>
              <a:buFont typeface="Arial" panose="020B0604020202020204" pitchFamily="34" charset="0"/>
              <a:buChar char="•"/>
            </a:pPr>
            <a:r>
              <a:rPr lang="en-GB" sz="2000" b="1" dirty="0">
                <a:solidFill>
                  <a:srgbClr val="000000"/>
                </a:solidFill>
              </a:rPr>
              <a:t>Consider Contraindications &amp; Cautions*</a:t>
            </a:r>
          </a:p>
          <a:p>
            <a:pPr lvl="1">
              <a:buClrTx/>
              <a:buFont typeface="Wingdings" panose="05000000000000000000" pitchFamily="2" charset="2"/>
              <a:buChar char="ü"/>
            </a:pPr>
            <a:r>
              <a:rPr lang="en-GB" sz="1800" dirty="0" err="1">
                <a:solidFill>
                  <a:srgbClr val="000000"/>
                </a:solidFill>
              </a:rPr>
              <a:t>CaP</a:t>
            </a:r>
            <a:r>
              <a:rPr lang="en-GB" sz="1800" dirty="0">
                <a:solidFill>
                  <a:srgbClr val="000000"/>
                </a:solidFill>
              </a:rPr>
              <a:t>, Abnormal DRE, Breast Cancer</a:t>
            </a:r>
          </a:p>
          <a:p>
            <a:pPr lvl="1">
              <a:buClrTx/>
              <a:buFont typeface="Wingdings" panose="05000000000000000000" pitchFamily="2" charset="2"/>
              <a:buChar char="ü"/>
            </a:pPr>
            <a:r>
              <a:rPr lang="en-GB" sz="1800" dirty="0">
                <a:solidFill>
                  <a:srgbClr val="000000"/>
                </a:solidFill>
              </a:rPr>
              <a:t>Fertility requirement, Haematocrit &lt;54%</a:t>
            </a:r>
          </a:p>
          <a:p>
            <a:pPr marL="457200" lvl="1" indent="0">
              <a:buNone/>
            </a:pPr>
            <a:endParaRPr lang="en-GB" dirty="0"/>
          </a:p>
        </p:txBody>
      </p:sp>
      <p:sp>
        <p:nvSpPr>
          <p:cNvPr id="6" name="object 5"/>
          <p:cNvSpPr txBox="1">
            <a:spLocks noGrp="1"/>
          </p:cNvSpPr>
          <p:nvPr>
            <p:ph type="title"/>
          </p:nvPr>
        </p:nvSpPr>
        <p:spPr>
          <a:xfrm>
            <a:off x="944114" y="87747"/>
            <a:ext cx="9514550" cy="1074653"/>
          </a:xfrm>
          <a:prstGeom prst="rect">
            <a:avLst/>
          </a:prstGeom>
        </p:spPr>
        <p:txBody>
          <a:bodyPr vert="horz" wrap="square" lIns="0" tIns="0" rIns="0" bIns="0" rtlCol="0" anchor="ctr">
            <a:noAutofit/>
          </a:bodyPr>
          <a:lstStyle/>
          <a:p>
            <a:pPr marL="12700" algn="ctr">
              <a:lnSpc>
                <a:spcPts val="4175"/>
              </a:lnSpc>
              <a:spcBef>
                <a:spcPts val="208"/>
              </a:spcBef>
              <a:defRPr/>
            </a:pPr>
            <a:r>
              <a:rPr sz="4800" kern="0" baseline="3413" dirty="0">
                <a:solidFill>
                  <a:srgbClr val="000000"/>
                </a:solidFill>
                <a:cs typeface="Calibri"/>
              </a:rPr>
              <a:t>Testoster</a:t>
            </a:r>
            <a:r>
              <a:rPr sz="4800" kern="0" spc="-9" baseline="3413" dirty="0">
                <a:solidFill>
                  <a:srgbClr val="000000"/>
                </a:solidFill>
                <a:cs typeface="Calibri"/>
              </a:rPr>
              <a:t>o</a:t>
            </a:r>
            <a:r>
              <a:rPr sz="4800" kern="0" baseline="3413" dirty="0">
                <a:solidFill>
                  <a:srgbClr val="000000"/>
                </a:solidFill>
                <a:cs typeface="Calibri"/>
              </a:rPr>
              <a:t>ne</a:t>
            </a:r>
            <a:r>
              <a:rPr sz="4800" kern="0" spc="24" baseline="3413" dirty="0">
                <a:solidFill>
                  <a:srgbClr val="000000"/>
                </a:solidFill>
                <a:cs typeface="Calibri"/>
              </a:rPr>
              <a:t> </a:t>
            </a:r>
            <a:r>
              <a:rPr sz="4800" kern="0" baseline="3413" dirty="0">
                <a:solidFill>
                  <a:srgbClr val="000000"/>
                </a:solidFill>
                <a:cs typeface="Calibri"/>
              </a:rPr>
              <a:t>Therapy: </a:t>
            </a:r>
            <a:r>
              <a:rPr lang="en-GB" sz="4800" kern="0" baseline="3413" dirty="0">
                <a:solidFill>
                  <a:srgbClr val="000000"/>
                </a:solidFill>
                <a:cs typeface="Calibri"/>
              </a:rPr>
              <a:t>Prior to Initiation</a:t>
            </a:r>
            <a:endParaRPr sz="4800" kern="0" dirty="0">
              <a:solidFill>
                <a:srgbClr val="000000"/>
              </a:solidFill>
              <a:cs typeface="Calibri"/>
            </a:endParaRPr>
          </a:p>
        </p:txBody>
      </p:sp>
      <p:sp>
        <p:nvSpPr>
          <p:cNvPr id="8" name="Rectangle 7">
            <a:extLst>
              <a:ext uri="{FF2B5EF4-FFF2-40B4-BE49-F238E27FC236}">
                <a16:creationId xmlns:a16="http://schemas.microsoft.com/office/drawing/2014/main" id="{C12034D0-9DAD-4FD2-9F94-DD4DDB968196}"/>
              </a:ext>
            </a:extLst>
          </p:cNvPr>
          <p:cNvSpPr/>
          <p:nvPr/>
        </p:nvSpPr>
        <p:spPr>
          <a:xfrm>
            <a:off x="1504629" y="5983113"/>
            <a:ext cx="4068743" cy="276999"/>
          </a:xfrm>
          <a:prstGeom prst="rect">
            <a:avLst/>
          </a:prstGeom>
        </p:spPr>
        <p:txBody>
          <a:bodyPr wrap="none">
            <a:spAutoFit/>
          </a:bodyPr>
          <a:lstStyle/>
          <a:p>
            <a:r>
              <a:rPr lang="en-GB" sz="1200" b="1" dirty="0">
                <a:solidFill>
                  <a:srgbClr val="000000"/>
                </a:solidFill>
              </a:rPr>
              <a:t>Hackett, G; Kirby, M et al J Sex Med 2017;14:1504-1523</a:t>
            </a:r>
          </a:p>
        </p:txBody>
      </p:sp>
      <p:sp>
        <p:nvSpPr>
          <p:cNvPr id="11" name="TextBox 10">
            <a:extLst>
              <a:ext uri="{FF2B5EF4-FFF2-40B4-BE49-F238E27FC236}">
                <a16:creationId xmlns:a16="http://schemas.microsoft.com/office/drawing/2014/main" id="{114A4DDB-4F88-45AB-935D-1FEBB5907971}"/>
              </a:ext>
            </a:extLst>
          </p:cNvPr>
          <p:cNvSpPr txBox="1"/>
          <p:nvPr/>
        </p:nvSpPr>
        <p:spPr>
          <a:xfrm>
            <a:off x="650365" y="5066178"/>
            <a:ext cx="10102048" cy="276999"/>
          </a:xfrm>
          <a:prstGeom prst="rect">
            <a:avLst/>
          </a:prstGeom>
          <a:noFill/>
        </p:spPr>
        <p:txBody>
          <a:bodyPr wrap="square">
            <a:spAutoFit/>
          </a:bodyPr>
          <a:lstStyle/>
          <a:p>
            <a:pPr algn="ctr"/>
            <a:r>
              <a:rPr lang="en-GB" sz="1200" b="1" dirty="0">
                <a:solidFill>
                  <a:schemeClr val="accent5"/>
                </a:solidFill>
              </a:rPr>
              <a:t>*Please consult the Summary of Product Characteristics or Prescribing Information for a full list of cautions and contraindications</a:t>
            </a:r>
          </a:p>
        </p:txBody>
      </p:sp>
    </p:spTree>
    <p:extLst>
      <p:ext uri="{BB962C8B-B14F-4D97-AF65-F5344CB8AC3E}">
        <p14:creationId xmlns:p14="http://schemas.microsoft.com/office/powerpoint/2010/main" val="31913720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E8E23-9E83-4904-A90C-47C132F82473}"/>
              </a:ext>
            </a:extLst>
          </p:cNvPr>
          <p:cNvSpPr>
            <a:spLocks noGrp="1"/>
          </p:cNvSpPr>
          <p:nvPr>
            <p:ph type="title"/>
          </p:nvPr>
        </p:nvSpPr>
        <p:spPr>
          <a:xfrm>
            <a:off x="1981200" y="136526"/>
            <a:ext cx="8229600" cy="949551"/>
          </a:xfrm>
        </p:spPr>
        <p:txBody>
          <a:bodyPr>
            <a:normAutofit fontScale="90000"/>
          </a:bodyPr>
          <a:lstStyle/>
          <a:p>
            <a:pPr algn="ctr"/>
            <a:r>
              <a:rPr lang="en-GB" sz="4000" dirty="0">
                <a:solidFill>
                  <a:srgbClr val="000000"/>
                </a:solidFill>
              </a:rPr>
              <a:t>Testosterone Therapy (</a:t>
            </a:r>
            <a:r>
              <a:rPr lang="en-GB" sz="4000" dirty="0" err="1">
                <a:solidFill>
                  <a:srgbClr val="000000"/>
                </a:solidFill>
              </a:rPr>
              <a:t>TTh</a:t>
            </a:r>
            <a:r>
              <a:rPr lang="en-GB" sz="4000" dirty="0">
                <a:solidFill>
                  <a:srgbClr val="000000"/>
                </a:solidFill>
              </a:rPr>
              <a:t>) – UK </a:t>
            </a:r>
            <a:r>
              <a:rPr lang="en-GB" sz="4000" baseline="30000" dirty="0">
                <a:solidFill>
                  <a:srgbClr val="000000"/>
                </a:solidFill>
              </a:rPr>
              <a:t>1</a:t>
            </a:r>
            <a:r>
              <a:rPr lang="en-GB" sz="4000" dirty="0">
                <a:solidFill>
                  <a:srgbClr val="000000"/>
                </a:solidFill>
              </a:rPr>
              <a:t> </a:t>
            </a:r>
          </a:p>
        </p:txBody>
      </p:sp>
      <p:sp>
        <p:nvSpPr>
          <p:cNvPr id="5" name="Content Placeholder 2">
            <a:extLst>
              <a:ext uri="{FF2B5EF4-FFF2-40B4-BE49-F238E27FC236}">
                <a16:creationId xmlns:a16="http://schemas.microsoft.com/office/drawing/2014/main" id="{7DE1B2B0-CBF2-4090-93C8-AAAF4D7F8205}"/>
              </a:ext>
            </a:extLst>
          </p:cNvPr>
          <p:cNvSpPr txBox="1">
            <a:spLocks/>
          </p:cNvSpPr>
          <p:nvPr/>
        </p:nvSpPr>
        <p:spPr>
          <a:xfrm>
            <a:off x="5772702" y="1775637"/>
            <a:ext cx="5647774" cy="360774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Font typeface="Arial" panose="020B0604020202020204" pitchFamily="34" charset="0"/>
              <a:buChar char="•"/>
              <a:defRPr/>
            </a:pPr>
            <a:r>
              <a:rPr lang="en-GB" sz="2400" dirty="0">
                <a:solidFill>
                  <a:srgbClr val="000000"/>
                </a:solidFill>
                <a:latin typeface="+mn-lt"/>
              </a:rPr>
              <a:t>Preparations differ:</a:t>
            </a:r>
          </a:p>
          <a:p>
            <a:pPr lvl="1">
              <a:buClrTx/>
              <a:buFont typeface="Wingdings" panose="05000000000000000000" pitchFamily="2" charset="2"/>
              <a:buChar char="Ø"/>
              <a:defRPr/>
            </a:pPr>
            <a:r>
              <a:rPr lang="en-GB" sz="2000" dirty="0">
                <a:solidFill>
                  <a:srgbClr val="000000"/>
                </a:solidFill>
                <a:latin typeface="+mn-lt"/>
              </a:rPr>
              <a:t>Route of delivery</a:t>
            </a:r>
          </a:p>
          <a:p>
            <a:pPr lvl="1">
              <a:buClrTx/>
              <a:buFont typeface="Wingdings" panose="05000000000000000000" pitchFamily="2" charset="2"/>
              <a:buChar char="Ø"/>
              <a:defRPr/>
            </a:pPr>
            <a:r>
              <a:rPr lang="en-GB" sz="2000" dirty="0">
                <a:solidFill>
                  <a:srgbClr val="000000"/>
                </a:solidFill>
                <a:latin typeface="+mn-lt"/>
              </a:rPr>
              <a:t>Ease of use</a:t>
            </a:r>
          </a:p>
          <a:p>
            <a:pPr lvl="1">
              <a:buClrTx/>
              <a:buFont typeface="Wingdings" panose="05000000000000000000" pitchFamily="2" charset="2"/>
              <a:buChar char="Ø"/>
              <a:defRPr/>
            </a:pPr>
            <a:r>
              <a:rPr lang="en-GB" sz="2000" dirty="0">
                <a:solidFill>
                  <a:srgbClr val="000000"/>
                </a:solidFill>
                <a:latin typeface="+mn-lt"/>
              </a:rPr>
              <a:t>Pharmacokinetics</a:t>
            </a:r>
          </a:p>
          <a:p>
            <a:pPr lvl="1">
              <a:buClrTx/>
              <a:buFont typeface="Wingdings" panose="05000000000000000000" pitchFamily="2" charset="2"/>
              <a:buChar char="Ø"/>
              <a:defRPr/>
            </a:pPr>
            <a:r>
              <a:rPr lang="en-GB" sz="2000" dirty="0">
                <a:solidFill>
                  <a:srgbClr val="000000"/>
                </a:solidFill>
                <a:latin typeface="+mn-lt"/>
              </a:rPr>
              <a:t>Cost</a:t>
            </a:r>
          </a:p>
          <a:p>
            <a:pPr>
              <a:buClrTx/>
              <a:buFont typeface="Arial" panose="020B0604020202020204" pitchFamily="34" charset="0"/>
              <a:buChar char="•"/>
              <a:defRPr/>
            </a:pPr>
            <a:r>
              <a:rPr lang="en-GB" sz="2400" b="1" dirty="0">
                <a:solidFill>
                  <a:srgbClr val="000000"/>
                </a:solidFill>
                <a:latin typeface="+mn-lt"/>
              </a:rPr>
              <a:t>Compliance</a:t>
            </a:r>
            <a:r>
              <a:rPr lang="en-GB" sz="2400" dirty="0">
                <a:solidFill>
                  <a:srgbClr val="000000"/>
                </a:solidFill>
                <a:latin typeface="+mn-lt"/>
              </a:rPr>
              <a:t> is crucial</a:t>
            </a:r>
          </a:p>
          <a:p>
            <a:pPr>
              <a:buClrTx/>
              <a:buFont typeface="Arial" panose="020B0604020202020204" pitchFamily="34" charset="0"/>
              <a:buChar char="•"/>
              <a:defRPr/>
            </a:pPr>
            <a:r>
              <a:rPr lang="en-GB" sz="2400" dirty="0">
                <a:solidFill>
                  <a:srgbClr val="000000"/>
                </a:solidFill>
                <a:latin typeface="+mn-lt"/>
              </a:rPr>
              <a:t>Must </a:t>
            </a:r>
            <a:r>
              <a:rPr lang="en-GB" sz="2400" b="1" dirty="0">
                <a:solidFill>
                  <a:srgbClr val="000000"/>
                </a:solidFill>
                <a:latin typeface="+mn-lt"/>
              </a:rPr>
              <a:t>advise </a:t>
            </a:r>
            <a:r>
              <a:rPr lang="en-GB" sz="2400" dirty="0">
                <a:solidFill>
                  <a:srgbClr val="000000"/>
                </a:solidFill>
                <a:latin typeface="+mn-lt"/>
              </a:rPr>
              <a:t>re: all options, including not treating i.e. lifestyle advice</a:t>
            </a:r>
          </a:p>
        </p:txBody>
      </p:sp>
      <p:pic>
        <p:nvPicPr>
          <p:cNvPr id="6" name="Picture 12" descr="https://www.adlershop.ch/p51334/67200/tostran-gel-20-mg-g-60-g-800x800.jpg">
            <a:extLst>
              <a:ext uri="{FF2B5EF4-FFF2-40B4-BE49-F238E27FC236}">
                <a16:creationId xmlns:a16="http://schemas.microsoft.com/office/drawing/2014/main" id="{35930DAB-AB71-4850-BE27-DB59A7C113F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38479" y="3572558"/>
            <a:ext cx="701723" cy="237378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1E0067B-506A-4091-9577-F790F31FDC3D}"/>
              </a:ext>
            </a:extLst>
          </p:cNvPr>
          <p:cNvPicPr>
            <a:picLocks noChangeAspect="1"/>
          </p:cNvPicPr>
          <p:nvPr/>
        </p:nvPicPr>
        <p:blipFill>
          <a:blip r:embed="rId3"/>
          <a:stretch>
            <a:fillRect/>
          </a:stretch>
        </p:blipFill>
        <p:spPr>
          <a:xfrm>
            <a:off x="3701290" y="3493427"/>
            <a:ext cx="1137189" cy="2548302"/>
          </a:xfrm>
          <a:prstGeom prst="rect">
            <a:avLst/>
          </a:prstGeom>
        </p:spPr>
      </p:pic>
      <p:pic>
        <p:nvPicPr>
          <p:cNvPr id="13" name="Picture 12">
            <a:extLst>
              <a:ext uri="{FF2B5EF4-FFF2-40B4-BE49-F238E27FC236}">
                <a16:creationId xmlns:a16="http://schemas.microsoft.com/office/drawing/2014/main" id="{2295501F-6046-4E18-B753-B03B0CEC458C}"/>
              </a:ext>
            </a:extLst>
          </p:cNvPr>
          <p:cNvPicPr>
            <a:picLocks noChangeAspect="1"/>
          </p:cNvPicPr>
          <p:nvPr/>
        </p:nvPicPr>
        <p:blipFill>
          <a:blip r:embed="rId4"/>
          <a:stretch>
            <a:fillRect/>
          </a:stretch>
        </p:blipFill>
        <p:spPr>
          <a:xfrm>
            <a:off x="1728454" y="4501829"/>
            <a:ext cx="2004736" cy="1496960"/>
          </a:xfrm>
          <a:prstGeom prst="rect">
            <a:avLst/>
          </a:prstGeom>
        </p:spPr>
      </p:pic>
      <p:pic>
        <p:nvPicPr>
          <p:cNvPr id="11" name="Picture 10">
            <a:extLst>
              <a:ext uri="{FF2B5EF4-FFF2-40B4-BE49-F238E27FC236}">
                <a16:creationId xmlns:a16="http://schemas.microsoft.com/office/drawing/2014/main" id="{511271EF-40B2-45D5-B34C-91D088B32FFE}"/>
              </a:ext>
            </a:extLst>
          </p:cNvPr>
          <p:cNvPicPr>
            <a:picLocks noChangeAspect="1"/>
          </p:cNvPicPr>
          <p:nvPr/>
        </p:nvPicPr>
        <p:blipFill>
          <a:blip r:embed="rId5"/>
          <a:stretch>
            <a:fillRect/>
          </a:stretch>
        </p:blipFill>
        <p:spPr>
          <a:xfrm>
            <a:off x="1783095" y="961900"/>
            <a:ext cx="3794346" cy="2467100"/>
          </a:xfrm>
          <a:prstGeom prst="rect">
            <a:avLst/>
          </a:prstGeom>
        </p:spPr>
      </p:pic>
      <p:pic>
        <p:nvPicPr>
          <p:cNvPr id="7" name="Picture 2" descr="http://www.nebido.com/html/images/upload/Patients/nebido/image1g.jpg">
            <a:extLst>
              <a:ext uri="{FF2B5EF4-FFF2-40B4-BE49-F238E27FC236}">
                <a16:creationId xmlns:a16="http://schemas.microsoft.com/office/drawing/2014/main" id="{7A26126E-232C-41CE-8683-D8BF3D58D37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83096" y="3141939"/>
            <a:ext cx="1950095" cy="123880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12B4B947-F590-4B2C-9284-C7AF677C084E}"/>
              </a:ext>
            </a:extLst>
          </p:cNvPr>
          <p:cNvSpPr/>
          <p:nvPr/>
        </p:nvSpPr>
        <p:spPr>
          <a:xfrm>
            <a:off x="8206563" y="5988854"/>
            <a:ext cx="3345981" cy="344069"/>
          </a:xfrm>
          <a:prstGeom prst="rect">
            <a:avLst/>
          </a:prstGeom>
        </p:spPr>
        <p:txBody>
          <a:bodyPr wrap="none">
            <a:spAutoFit/>
          </a:bodyPr>
          <a:lstStyle/>
          <a:p>
            <a:pPr marL="342900" indent="-342900" hangingPunct="0">
              <a:lnSpc>
                <a:spcPct val="107000"/>
              </a:lnSpc>
              <a:buFont typeface="+mj-lt"/>
              <a:buAutoNum type="arabicPeriod"/>
              <a:tabLst>
                <a:tab pos="228600" algn="l"/>
              </a:tabLst>
            </a:pPr>
            <a:r>
              <a:rPr lang="en-GB" sz="1600" b="1" dirty="0">
                <a:solidFill>
                  <a:srgbClr val="000000"/>
                </a:solidFill>
                <a:latin typeface="Calibri" panose="020F0502020204030204" pitchFamily="34" charset="0"/>
                <a:ea typeface="Times New Roman" panose="02020603050405020304" pitchFamily="18" charset="0"/>
                <a:cs typeface="Times New Roman" panose="02020603050405020304" pitchFamily="18" charset="0"/>
              </a:rPr>
              <a:t>MIMS Online: Accessed Feb 2020</a:t>
            </a:r>
          </a:p>
        </p:txBody>
      </p:sp>
    </p:spTree>
    <p:extLst>
      <p:ext uri="{BB962C8B-B14F-4D97-AF65-F5344CB8AC3E}">
        <p14:creationId xmlns:p14="http://schemas.microsoft.com/office/powerpoint/2010/main" val="17383629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D7392-A013-4958-BB05-E2DBAC378C62}"/>
              </a:ext>
            </a:extLst>
          </p:cNvPr>
          <p:cNvSpPr>
            <a:spLocks noGrp="1"/>
          </p:cNvSpPr>
          <p:nvPr>
            <p:ph type="title"/>
          </p:nvPr>
        </p:nvSpPr>
        <p:spPr>
          <a:xfrm>
            <a:off x="1755169" y="198045"/>
            <a:ext cx="8229600" cy="1034902"/>
          </a:xfrm>
        </p:spPr>
        <p:txBody>
          <a:bodyPr>
            <a:normAutofit/>
          </a:bodyPr>
          <a:lstStyle/>
          <a:p>
            <a:pPr algn="ctr"/>
            <a:r>
              <a:rPr lang="en-US" altLang="en-US" sz="4400" dirty="0">
                <a:solidFill>
                  <a:schemeClr val="accent5"/>
                </a:solidFill>
              </a:rPr>
              <a:t>Testosterone Therapy (</a:t>
            </a:r>
            <a:r>
              <a:rPr lang="en-US" altLang="en-US" sz="4400" dirty="0" err="1">
                <a:solidFill>
                  <a:schemeClr val="accent5"/>
                </a:solidFill>
              </a:rPr>
              <a:t>TTh</a:t>
            </a:r>
            <a:r>
              <a:rPr lang="en-US" altLang="en-US" sz="4400" dirty="0">
                <a:solidFill>
                  <a:schemeClr val="accent5"/>
                </a:solidFill>
              </a:rPr>
              <a:t>)</a:t>
            </a:r>
            <a:endParaRPr lang="en-GB" sz="4400" dirty="0">
              <a:solidFill>
                <a:schemeClr val="accent5"/>
              </a:solidFill>
            </a:endParaRPr>
          </a:p>
        </p:txBody>
      </p:sp>
      <p:sp>
        <p:nvSpPr>
          <p:cNvPr id="5" name="Rectangle 3">
            <a:extLst>
              <a:ext uri="{FF2B5EF4-FFF2-40B4-BE49-F238E27FC236}">
                <a16:creationId xmlns:a16="http://schemas.microsoft.com/office/drawing/2014/main" id="{B23F8D78-72C6-431D-B753-CD5EE5B71557}"/>
              </a:ext>
            </a:extLst>
          </p:cNvPr>
          <p:cNvSpPr>
            <a:spLocks noGrp="1" noChangeArrowheads="1"/>
          </p:cNvSpPr>
          <p:nvPr>
            <p:ph idx="1"/>
          </p:nvPr>
        </p:nvSpPr>
        <p:spPr>
          <a:xfrm>
            <a:off x="628649" y="1495425"/>
            <a:ext cx="10106026" cy="3486150"/>
          </a:xfrm>
        </p:spPr>
        <p:txBody>
          <a:bodyPr>
            <a:noAutofit/>
          </a:bodyPr>
          <a:lstStyle/>
          <a:p>
            <a:pPr marL="0" indent="0" algn="ctr">
              <a:buClrTx/>
              <a:buNone/>
            </a:pPr>
            <a:r>
              <a:rPr lang="en-GB" altLang="en-US" sz="3600" b="1" u="sng" dirty="0">
                <a:solidFill>
                  <a:schemeClr val="accent5"/>
                </a:solidFill>
              </a:rPr>
              <a:t>The Major Goal of </a:t>
            </a:r>
            <a:r>
              <a:rPr lang="en-GB" altLang="en-US" sz="3600" b="1" u="sng" dirty="0" err="1">
                <a:solidFill>
                  <a:schemeClr val="accent5"/>
                </a:solidFill>
              </a:rPr>
              <a:t>TTh</a:t>
            </a:r>
            <a:r>
              <a:rPr lang="en-GB" altLang="en-US" sz="3600" b="1" u="sng" dirty="0">
                <a:solidFill>
                  <a:schemeClr val="accent5"/>
                </a:solidFill>
              </a:rPr>
              <a:t>:</a:t>
            </a:r>
          </a:p>
          <a:p>
            <a:pPr marL="0" indent="0" algn="ctr">
              <a:buClrTx/>
              <a:buNone/>
            </a:pPr>
            <a:endParaRPr lang="en-GB" altLang="en-US" sz="3600" b="1" dirty="0">
              <a:solidFill>
                <a:schemeClr val="accent5"/>
              </a:solidFill>
            </a:endParaRPr>
          </a:p>
          <a:p>
            <a:pPr marL="457200" lvl="1" indent="0" algn="ctr">
              <a:buClrTx/>
              <a:buNone/>
            </a:pPr>
            <a:r>
              <a:rPr lang="en-GB" altLang="en-US" sz="2800" dirty="0">
                <a:solidFill>
                  <a:schemeClr val="accent5"/>
                </a:solidFill>
              </a:rPr>
              <a:t>To achieve &amp; maintain normal physiological testosterone levels to relieve symptoms of androgen deficiency, such as loss of libido, erectile dysfunction, changes in body composition and psychological impairment</a:t>
            </a:r>
            <a:endParaRPr lang="en-NZ" altLang="en-US" sz="2800" dirty="0">
              <a:solidFill>
                <a:schemeClr val="accent5"/>
              </a:solidFill>
            </a:endParaRPr>
          </a:p>
        </p:txBody>
      </p:sp>
      <p:sp>
        <p:nvSpPr>
          <p:cNvPr id="6" name="TextBox 5">
            <a:extLst>
              <a:ext uri="{FF2B5EF4-FFF2-40B4-BE49-F238E27FC236}">
                <a16:creationId xmlns:a16="http://schemas.microsoft.com/office/drawing/2014/main" id="{2A3510BA-D3C3-4E45-A87F-0937BC470189}"/>
              </a:ext>
            </a:extLst>
          </p:cNvPr>
          <p:cNvSpPr txBox="1">
            <a:spLocks noChangeArrowheads="1"/>
          </p:cNvSpPr>
          <p:nvPr/>
        </p:nvSpPr>
        <p:spPr bwMode="auto">
          <a:xfrm>
            <a:off x="1755169" y="5834727"/>
            <a:ext cx="670560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800">
                <a:solidFill>
                  <a:srgbClr val="333333"/>
                </a:solidFill>
                <a:latin typeface="Verdana" panose="020B0604030504040204" pitchFamily="34" charset="0"/>
                <a:cs typeface="Arial" panose="020B0604020202020204" pitchFamily="34" charset="0"/>
              </a:defRPr>
            </a:lvl1pPr>
            <a:lvl2pPr marL="742950" indent="-285750" eaLnBrk="0" hangingPunct="0">
              <a:spcBef>
                <a:spcPct val="20000"/>
              </a:spcBef>
              <a:buChar char="–"/>
              <a:defRPr sz="2400">
                <a:solidFill>
                  <a:srgbClr val="333333"/>
                </a:solidFill>
                <a:latin typeface="Verdana" panose="020B0604030504040204" pitchFamily="34" charset="0"/>
                <a:cs typeface="Arial" panose="020B0604020202020204" pitchFamily="34" charset="0"/>
              </a:defRPr>
            </a:lvl2pPr>
            <a:lvl3pPr marL="1143000" indent="-228600" eaLnBrk="0" hangingPunct="0">
              <a:spcBef>
                <a:spcPct val="20000"/>
              </a:spcBef>
              <a:buChar char="•"/>
              <a:defRPr sz="2000">
                <a:solidFill>
                  <a:srgbClr val="333333"/>
                </a:solidFill>
                <a:latin typeface="Verdana" panose="020B0604030504040204" pitchFamily="34" charset="0"/>
                <a:cs typeface="Arial" panose="020B0604020202020204" pitchFamily="34" charset="0"/>
              </a:defRPr>
            </a:lvl3pPr>
            <a:lvl4pPr marL="1600200" indent="-228600" eaLnBrk="0" hangingPunct="0">
              <a:spcBef>
                <a:spcPct val="20000"/>
              </a:spcBef>
              <a:buChar char="–"/>
              <a:defRPr>
                <a:solidFill>
                  <a:srgbClr val="333333"/>
                </a:solidFill>
                <a:latin typeface="Verdana" panose="020B0604030504040204" pitchFamily="34" charset="0"/>
                <a:cs typeface="Arial" panose="020B0604020202020204" pitchFamily="34" charset="0"/>
              </a:defRPr>
            </a:lvl4pPr>
            <a:lvl5pPr marL="2057400" indent="-228600" eaLnBrk="0" hangingPunct="0">
              <a:spcBef>
                <a:spcPct val="20000"/>
              </a:spcBef>
              <a:buChar char="»"/>
              <a:defRPr>
                <a:solidFill>
                  <a:srgbClr val="333333"/>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Char char="»"/>
              <a:defRPr>
                <a:solidFill>
                  <a:srgbClr val="333333"/>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Char char="»"/>
              <a:defRPr>
                <a:solidFill>
                  <a:srgbClr val="333333"/>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Char char="»"/>
              <a:defRPr>
                <a:solidFill>
                  <a:srgbClr val="333333"/>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Char char="»"/>
              <a:defRPr>
                <a:solidFill>
                  <a:srgbClr val="333333"/>
                </a:solidFill>
                <a:latin typeface="Verdana" panose="020B0604030504040204" pitchFamily="34" charset="0"/>
                <a:cs typeface="Arial" panose="020B0604020202020204" pitchFamily="34" charset="0"/>
              </a:defRPr>
            </a:lvl9pPr>
          </a:lstStyle>
          <a:p>
            <a:pPr eaLnBrk="1" hangingPunct="1">
              <a:spcBef>
                <a:spcPct val="0"/>
              </a:spcBef>
              <a:buNone/>
              <a:defRPr/>
            </a:pPr>
            <a:r>
              <a:rPr lang="en-GB" altLang="en-US" sz="1400" b="1" kern="0" dirty="0">
                <a:solidFill>
                  <a:srgbClr val="000000"/>
                </a:solidFill>
                <a:latin typeface="Calibri"/>
              </a:rPr>
              <a:t>EMA/716062/2014  Pharmacovigilance Risk Assessment Committee (PRAC)</a:t>
            </a:r>
            <a:endParaRPr lang="en-NZ" altLang="en-US" sz="1400" b="1" kern="0" dirty="0">
              <a:solidFill>
                <a:srgbClr val="000000"/>
              </a:solidFill>
              <a:latin typeface="Calibri"/>
            </a:endParaRPr>
          </a:p>
        </p:txBody>
      </p:sp>
    </p:spTree>
    <p:extLst>
      <p:ext uri="{BB962C8B-B14F-4D97-AF65-F5344CB8AC3E}">
        <p14:creationId xmlns:p14="http://schemas.microsoft.com/office/powerpoint/2010/main" val="1115381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368C82C-3202-4255-A638-44FEDF36A180}"/>
              </a:ext>
            </a:extLst>
          </p:cNvPr>
          <p:cNvPicPr>
            <a:picLocks noChangeAspect="1"/>
          </p:cNvPicPr>
          <p:nvPr/>
        </p:nvPicPr>
        <p:blipFill>
          <a:blip r:embed="rId2"/>
          <a:stretch>
            <a:fillRect/>
          </a:stretch>
        </p:blipFill>
        <p:spPr>
          <a:xfrm>
            <a:off x="1257843" y="1035443"/>
            <a:ext cx="9324431" cy="4933956"/>
          </a:xfrm>
          <a:prstGeom prst="rect">
            <a:avLst/>
          </a:prstGeom>
        </p:spPr>
      </p:pic>
      <p:sp>
        <p:nvSpPr>
          <p:cNvPr id="6" name="Rectangle 5">
            <a:extLst>
              <a:ext uri="{FF2B5EF4-FFF2-40B4-BE49-F238E27FC236}">
                <a16:creationId xmlns:a16="http://schemas.microsoft.com/office/drawing/2014/main" id="{633B9B36-924C-435A-BC70-2259462D509D}"/>
              </a:ext>
            </a:extLst>
          </p:cNvPr>
          <p:cNvSpPr/>
          <p:nvPr/>
        </p:nvSpPr>
        <p:spPr>
          <a:xfrm>
            <a:off x="1531467" y="6077392"/>
            <a:ext cx="4068743" cy="276999"/>
          </a:xfrm>
          <a:prstGeom prst="rect">
            <a:avLst/>
          </a:prstGeom>
        </p:spPr>
        <p:txBody>
          <a:bodyPr wrap="none">
            <a:spAutoFit/>
          </a:bodyPr>
          <a:lstStyle/>
          <a:p>
            <a:r>
              <a:rPr lang="en-GB" sz="1200" b="1" dirty="0">
                <a:solidFill>
                  <a:srgbClr val="000000"/>
                </a:solidFill>
              </a:rPr>
              <a:t>Hackett, G; Kirby, M et al J Sex Med 2017;14:1504-1523</a:t>
            </a:r>
          </a:p>
        </p:txBody>
      </p:sp>
      <p:sp>
        <p:nvSpPr>
          <p:cNvPr id="7" name="object 5">
            <a:extLst>
              <a:ext uri="{FF2B5EF4-FFF2-40B4-BE49-F238E27FC236}">
                <a16:creationId xmlns:a16="http://schemas.microsoft.com/office/drawing/2014/main" id="{3E7BFD86-8A30-41D4-B19B-04F9D771E9D0}"/>
              </a:ext>
            </a:extLst>
          </p:cNvPr>
          <p:cNvSpPr txBox="1">
            <a:spLocks noGrp="1"/>
          </p:cNvSpPr>
          <p:nvPr>
            <p:ph type="title"/>
          </p:nvPr>
        </p:nvSpPr>
        <p:spPr>
          <a:xfrm>
            <a:off x="1981200" y="76201"/>
            <a:ext cx="8229600" cy="1131333"/>
          </a:xfrm>
          <a:prstGeom prst="rect">
            <a:avLst/>
          </a:prstGeom>
        </p:spPr>
        <p:txBody>
          <a:bodyPr vert="horz" wrap="square" lIns="0" tIns="0" rIns="0" bIns="0" rtlCol="0" anchor="ctr">
            <a:noAutofit/>
          </a:bodyPr>
          <a:lstStyle/>
          <a:p>
            <a:pPr marL="12700" algn="ctr" defTabSz="457200">
              <a:lnSpc>
                <a:spcPts val="4175"/>
              </a:lnSpc>
              <a:spcBef>
                <a:spcPts val="208"/>
              </a:spcBef>
              <a:defRPr/>
            </a:pPr>
            <a:r>
              <a:rPr lang="en-GB" sz="6000" b="1" baseline="3413" dirty="0">
                <a:solidFill>
                  <a:srgbClr val="005293"/>
                </a:solidFill>
                <a:latin typeface="Calibri"/>
                <a:ea typeface="+mn-ea"/>
                <a:cs typeface="Calibri"/>
              </a:rPr>
              <a:t> </a:t>
            </a:r>
            <a:r>
              <a:rPr lang="en-GB" sz="6000" b="1" spc="24" dirty="0">
                <a:solidFill>
                  <a:srgbClr val="005293"/>
                </a:solidFill>
                <a:latin typeface="Calibri"/>
                <a:ea typeface="+mn-ea"/>
                <a:cs typeface="Calibri"/>
              </a:rPr>
              <a:t>  </a:t>
            </a:r>
            <a:r>
              <a:rPr lang="en-GB" sz="4400" spc="24" dirty="0" err="1">
                <a:solidFill>
                  <a:srgbClr val="000000"/>
                </a:solidFill>
                <a:ea typeface="+mn-ea"/>
                <a:cs typeface="Calibri"/>
              </a:rPr>
              <a:t>TTh</a:t>
            </a:r>
            <a:r>
              <a:rPr lang="en-GB" sz="4400" spc="24" dirty="0">
                <a:solidFill>
                  <a:srgbClr val="000000"/>
                </a:solidFill>
                <a:ea typeface="+mn-ea"/>
                <a:cs typeface="Calibri"/>
              </a:rPr>
              <a:t> - ‘U’ Shaped Curve</a:t>
            </a:r>
            <a:endParaRPr sz="3200" dirty="0">
              <a:solidFill>
                <a:srgbClr val="000000"/>
              </a:solidFill>
              <a:ea typeface="+mn-ea"/>
              <a:cs typeface="Calibri"/>
            </a:endParaRPr>
          </a:p>
        </p:txBody>
      </p:sp>
      <p:sp>
        <p:nvSpPr>
          <p:cNvPr id="2" name="Rectangle 1">
            <a:extLst>
              <a:ext uri="{FF2B5EF4-FFF2-40B4-BE49-F238E27FC236}">
                <a16:creationId xmlns:a16="http://schemas.microsoft.com/office/drawing/2014/main" id="{F1B37A90-D8F3-47AF-A805-F3771AAFA8DF}"/>
              </a:ext>
            </a:extLst>
          </p:cNvPr>
          <p:cNvSpPr/>
          <p:nvPr/>
        </p:nvSpPr>
        <p:spPr>
          <a:xfrm>
            <a:off x="3962400" y="5076825"/>
            <a:ext cx="3990975" cy="31432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a:extLst>
              <a:ext uri="{FF2B5EF4-FFF2-40B4-BE49-F238E27FC236}">
                <a16:creationId xmlns:a16="http://schemas.microsoft.com/office/drawing/2014/main" id="{C4924C80-1B16-4754-9CC2-C8EFA5ABCFD8}"/>
              </a:ext>
            </a:extLst>
          </p:cNvPr>
          <p:cNvSpPr txBox="1"/>
          <p:nvPr/>
        </p:nvSpPr>
        <p:spPr>
          <a:xfrm>
            <a:off x="4086225" y="5019675"/>
            <a:ext cx="485775" cy="369332"/>
          </a:xfrm>
          <a:prstGeom prst="rect">
            <a:avLst/>
          </a:prstGeom>
          <a:noFill/>
        </p:spPr>
        <p:txBody>
          <a:bodyPr wrap="square" rtlCol="0">
            <a:spAutoFit/>
          </a:bodyPr>
          <a:lstStyle/>
          <a:p>
            <a:r>
              <a:rPr lang="en-GB" b="1" dirty="0">
                <a:solidFill>
                  <a:schemeClr val="accent5"/>
                </a:solidFill>
              </a:rPr>
              <a:t>12</a:t>
            </a:r>
          </a:p>
        </p:txBody>
      </p:sp>
      <p:sp>
        <p:nvSpPr>
          <p:cNvPr id="13" name="TextBox 12">
            <a:extLst>
              <a:ext uri="{FF2B5EF4-FFF2-40B4-BE49-F238E27FC236}">
                <a16:creationId xmlns:a16="http://schemas.microsoft.com/office/drawing/2014/main" id="{7300FDA3-AF48-422E-AEAB-E6C9E9D18FD7}"/>
              </a:ext>
            </a:extLst>
          </p:cNvPr>
          <p:cNvSpPr txBox="1"/>
          <p:nvPr/>
        </p:nvSpPr>
        <p:spPr>
          <a:xfrm>
            <a:off x="7296149" y="5019675"/>
            <a:ext cx="485775" cy="369332"/>
          </a:xfrm>
          <a:prstGeom prst="rect">
            <a:avLst/>
          </a:prstGeom>
          <a:noFill/>
        </p:spPr>
        <p:txBody>
          <a:bodyPr wrap="square" rtlCol="0">
            <a:spAutoFit/>
          </a:bodyPr>
          <a:lstStyle/>
          <a:p>
            <a:r>
              <a:rPr lang="en-GB" b="1" dirty="0">
                <a:solidFill>
                  <a:schemeClr val="accent5"/>
                </a:solidFill>
              </a:rPr>
              <a:t>35</a:t>
            </a:r>
          </a:p>
        </p:txBody>
      </p:sp>
    </p:spTree>
    <p:extLst>
      <p:ext uri="{BB962C8B-B14F-4D97-AF65-F5344CB8AC3E}">
        <p14:creationId xmlns:p14="http://schemas.microsoft.com/office/powerpoint/2010/main" val="2885223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3E32A-D07B-4E47-BBB4-BC06A9F4E001}"/>
              </a:ext>
            </a:extLst>
          </p:cNvPr>
          <p:cNvSpPr>
            <a:spLocks noGrp="1"/>
          </p:cNvSpPr>
          <p:nvPr>
            <p:ph type="title"/>
          </p:nvPr>
        </p:nvSpPr>
        <p:spPr>
          <a:xfrm>
            <a:off x="1981200" y="111642"/>
            <a:ext cx="8229600" cy="933851"/>
          </a:xfrm>
        </p:spPr>
        <p:txBody>
          <a:bodyPr/>
          <a:lstStyle/>
          <a:p>
            <a:pPr algn="ctr"/>
            <a:r>
              <a:rPr lang="en-GB" dirty="0">
                <a:solidFill>
                  <a:srgbClr val="000000"/>
                </a:solidFill>
              </a:rPr>
              <a:t>Monitoring of Testosterone Levels </a:t>
            </a:r>
          </a:p>
        </p:txBody>
      </p:sp>
      <p:sp>
        <p:nvSpPr>
          <p:cNvPr id="3" name="Content Placeholder 2">
            <a:extLst>
              <a:ext uri="{FF2B5EF4-FFF2-40B4-BE49-F238E27FC236}">
                <a16:creationId xmlns:a16="http://schemas.microsoft.com/office/drawing/2014/main" id="{29C71BF5-E6B6-42DF-85F0-9810E4900BE1}"/>
              </a:ext>
            </a:extLst>
          </p:cNvPr>
          <p:cNvSpPr>
            <a:spLocks noGrp="1"/>
          </p:cNvSpPr>
          <p:nvPr>
            <p:ph idx="1"/>
          </p:nvPr>
        </p:nvSpPr>
        <p:spPr>
          <a:xfrm>
            <a:off x="1137286" y="2047645"/>
            <a:ext cx="9629775" cy="2611513"/>
          </a:xfrm>
        </p:spPr>
        <p:txBody>
          <a:bodyPr>
            <a:normAutofit/>
          </a:bodyPr>
          <a:lstStyle/>
          <a:p>
            <a:pPr>
              <a:buClrTx/>
              <a:buFont typeface="Arial" panose="020B0604020202020204" pitchFamily="34" charset="0"/>
              <a:buChar char="•"/>
            </a:pPr>
            <a:r>
              <a:rPr lang="en-GB" b="1" dirty="0">
                <a:solidFill>
                  <a:srgbClr val="000000"/>
                </a:solidFill>
              </a:rPr>
              <a:t>Short-acting T injection</a:t>
            </a:r>
          </a:p>
          <a:p>
            <a:pPr lvl="1">
              <a:buClrTx/>
              <a:buFont typeface="Calibri" panose="020F0502020204030204" pitchFamily="34" charset="0"/>
              <a:buChar char="-"/>
            </a:pPr>
            <a:r>
              <a:rPr lang="en-GB" dirty="0">
                <a:solidFill>
                  <a:srgbClr val="000000"/>
                </a:solidFill>
              </a:rPr>
              <a:t>Midway in treatment cycle</a:t>
            </a:r>
          </a:p>
          <a:p>
            <a:pPr>
              <a:buClrTx/>
              <a:buFont typeface="Arial" panose="020B0604020202020204" pitchFamily="34" charset="0"/>
              <a:buChar char="•"/>
            </a:pPr>
            <a:r>
              <a:rPr lang="en-GB" b="1" dirty="0">
                <a:solidFill>
                  <a:srgbClr val="000000"/>
                </a:solidFill>
              </a:rPr>
              <a:t>Long-acting T undecanoate injection</a:t>
            </a:r>
          </a:p>
          <a:p>
            <a:pPr lvl="1">
              <a:buClrTx/>
              <a:buFont typeface="Calibri" panose="020F0502020204030204" pitchFamily="34" charset="0"/>
              <a:buChar char="-"/>
            </a:pPr>
            <a:r>
              <a:rPr lang="en-GB" dirty="0">
                <a:solidFill>
                  <a:srgbClr val="000000"/>
                </a:solidFill>
              </a:rPr>
              <a:t>Just prior to the next injection</a:t>
            </a:r>
          </a:p>
          <a:p>
            <a:pPr>
              <a:buClrTx/>
              <a:buFont typeface="Arial" panose="020B0604020202020204" pitchFamily="34" charset="0"/>
              <a:buChar char="•"/>
            </a:pPr>
            <a:r>
              <a:rPr lang="en-GB" b="1" dirty="0">
                <a:solidFill>
                  <a:srgbClr val="000000"/>
                </a:solidFill>
              </a:rPr>
              <a:t>Transdermal T gels*</a:t>
            </a:r>
          </a:p>
          <a:p>
            <a:pPr lvl="1">
              <a:buClrTx/>
              <a:buFont typeface="Calibri" panose="020F0502020204030204" pitchFamily="34" charset="0"/>
              <a:buChar char="-"/>
            </a:pPr>
            <a:r>
              <a:rPr lang="en-GB" dirty="0">
                <a:solidFill>
                  <a:srgbClr val="000000"/>
                </a:solidFill>
              </a:rPr>
              <a:t>Within 24 hours of precedent application, 2–8 hours after application</a:t>
            </a:r>
          </a:p>
          <a:p>
            <a:pPr marL="457200" lvl="1" indent="0">
              <a:buNone/>
            </a:pPr>
            <a:endParaRPr lang="en-GB" dirty="0"/>
          </a:p>
          <a:p>
            <a:endParaRPr lang="en-GB" dirty="0"/>
          </a:p>
        </p:txBody>
      </p:sp>
      <p:sp>
        <p:nvSpPr>
          <p:cNvPr id="5" name="TextBox 4">
            <a:extLst>
              <a:ext uri="{FF2B5EF4-FFF2-40B4-BE49-F238E27FC236}">
                <a16:creationId xmlns:a16="http://schemas.microsoft.com/office/drawing/2014/main" id="{709D7200-439A-4A3C-AD9B-F279BE6E3A06}"/>
              </a:ext>
            </a:extLst>
          </p:cNvPr>
          <p:cNvSpPr txBox="1"/>
          <p:nvPr/>
        </p:nvSpPr>
        <p:spPr>
          <a:xfrm>
            <a:off x="1440017" y="6018429"/>
            <a:ext cx="5082073" cy="276999"/>
          </a:xfrm>
          <a:prstGeom prst="rect">
            <a:avLst/>
          </a:prstGeom>
          <a:noFill/>
        </p:spPr>
        <p:txBody>
          <a:bodyPr wrap="square" rtlCol="0">
            <a:spAutoFit/>
          </a:bodyPr>
          <a:lstStyle/>
          <a:p>
            <a:pPr marL="342900" indent="-342900" fontAlgn="base">
              <a:spcBef>
                <a:spcPct val="0"/>
              </a:spcBef>
              <a:spcAft>
                <a:spcPct val="0"/>
              </a:spcAft>
              <a:buFontTx/>
              <a:buAutoNum type="arabicPeriod"/>
              <a:defRPr/>
            </a:pPr>
            <a:r>
              <a:rPr lang="en-GB" sz="1200" b="1" kern="0" dirty="0" err="1">
                <a:solidFill>
                  <a:srgbClr val="000000"/>
                </a:solidFill>
                <a:latin typeface="Arial" charset="0"/>
                <a:cs typeface="Arial" charset="0"/>
              </a:rPr>
              <a:t>Buvat</a:t>
            </a:r>
            <a:r>
              <a:rPr lang="en-GB" sz="1200" b="1" kern="0" dirty="0">
                <a:solidFill>
                  <a:srgbClr val="000000"/>
                </a:solidFill>
                <a:latin typeface="Arial" charset="0"/>
                <a:cs typeface="Arial" charset="0"/>
              </a:rPr>
              <a:t> et al J Sex Med 2013;10:245–284 </a:t>
            </a:r>
          </a:p>
        </p:txBody>
      </p:sp>
      <p:sp>
        <p:nvSpPr>
          <p:cNvPr id="7" name="Rectangle 6">
            <a:extLst>
              <a:ext uri="{FF2B5EF4-FFF2-40B4-BE49-F238E27FC236}">
                <a16:creationId xmlns:a16="http://schemas.microsoft.com/office/drawing/2014/main" id="{E7133AF8-2961-4810-9178-6F29A0653581}"/>
              </a:ext>
            </a:extLst>
          </p:cNvPr>
          <p:cNvSpPr/>
          <p:nvPr/>
        </p:nvSpPr>
        <p:spPr>
          <a:xfrm>
            <a:off x="1137286" y="1334005"/>
            <a:ext cx="9296797" cy="523220"/>
          </a:xfrm>
          <a:prstGeom prst="rect">
            <a:avLst/>
          </a:prstGeom>
        </p:spPr>
        <p:txBody>
          <a:bodyPr wrap="square">
            <a:spAutoFit/>
          </a:bodyPr>
          <a:lstStyle/>
          <a:p>
            <a:pPr algn="ctr"/>
            <a:r>
              <a:rPr lang="en-GB" sz="2800" b="1" u="sng" dirty="0">
                <a:solidFill>
                  <a:srgbClr val="000000"/>
                </a:solidFill>
              </a:rPr>
              <a:t>Optimum time to measure serum T whilst on </a:t>
            </a:r>
            <a:r>
              <a:rPr lang="en-GB" sz="2800" b="1" u="sng" dirty="0" err="1">
                <a:solidFill>
                  <a:srgbClr val="000000"/>
                </a:solidFill>
              </a:rPr>
              <a:t>TTh</a:t>
            </a:r>
            <a:r>
              <a:rPr lang="en-GB" sz="2800" b="1" u="sng" dirty="0">
                <a:solidFill>
                  <a:srgbClr val="000000"/>
                </a:solidFill>
              </a:rPr>
              <a:t> </a:t>
            </a:r>
            <a:r>
              <a:rPr lang="en-GB" sz="2800" b="1" u="sng" baseline="30000" dirty="0">
                <a:solidFill>
                  <a:srgbClr val="000000"/>
                </a:solidFill>
              </a:rPr>
              <a:t>1</a:t>
            </a:r>
          </a:p>
        </p:txBody>
      </p:sp>
      <p:sp>
        <p:nvSpPr>
          <p:cNvPr id="4" name="TextBox 3">
            <a:extLst>
              <a:ext uri="{FF2B5EF4-FFF2-40B4-BE49-F238E27FC236}">
                <a16:creationId xmlns:a16="http://schemas.microsoft.com/office/drawing/2014/main" id="{A26B8438-69CD-4812-8BA5-C2EF353534CB}"/>
              </a:ext>
            </a:extLst>
          </p:cNvPr>
          <p:cNvSpPr txBox="1"/>
          <p:nvPr/>
        </p:nvSpPr>
        <p:spPr>
          <a:xfrm>
            <a:off x="1137286" y="5156794"/>
            <a:ext cx="9806939" cy="276999"/>
          </a:xfrm>
          <a:prstGeom prst="rect">
            <a:avLst/>
          </a:prstGeom>
          <a:noFill/>
        </p:spPr>
        <p:txBody>
          <a:bodyPr wrap="square" rtlCol="0">
            <a:spAutoFit/>
          </a:bodyPr>
          <a:lstStyle/>
          <a:p>
            <a:r>
              <a:rPr lang="en-GB" sz="1200" dirty="0">
                <a:solidFill>
                  <a:schemeClr val="accent5"/>
                </a:solidFill>
              </a:rPr>
              <a:t>*Guidance on monitoring with T gels varies between the different products.  Refer to individual product SmPC for full details </a:t>
            </a:r>
            <a:endParaRPr lang="en-GB" sz="1600" dirty="0">
              <a:solidFill>
                <a:schemeClr val="accent5"/>
              </a:solidFill>
            </a:endParaRPr>
          </a:p>
        </p:txBody>
      </p:sp>
    </p:spTree>
    <p:extLst>
      <p:ext uri="{BB962C8B-B14F-4D97-AF65-F5344CB8AC3E}">
        <p14:creationId xmlns:p14="http://schemas.microsoft.com/office/powerpoint/2010/main" val="2210165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22228B47-F417-42DF-A4CF-EE180CC95FB7}"/>
              </a:ext>
            </a:extLst>
          </p:cNvPr>
          <p:cNvSpPr txBox="1">
            <a:spLocks/>
          </p:cNvSpPr>
          <p:nvPr/>
        </p:nvSpPr>
        <p:spPr>
          <a:xfrm>
            <a:off x="1588695" y="1642952"/>
            <a:ext cx="8414534" cy="3434316"/>
          </a:xfrm>
          <a:prstGeom prst="rect">
            <a:avLst/>
          </a:prstGeom>
        </p:spPr>
        <p:txBody>
          <a:bodyPr>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defTabSz="685800">
              <a:spcBef>
                <a:spcPts val="750"/>
              </a:spcBef>
              <a:buNone/>
            </a:pPr>
            <a:r>
              <a:rPr lang="en-GB" sz="3600" b="1" dirty="0">
                <a:solidFill>
                  <a:srgbClr val="000000"/>
                </a:solidFill>
              </a:rPr>
              <a:t>“General Practice is by far the most common entrance point into the healthcare system for preventative health strategies and management of acute and chronic disease in men”</a:t>
            </a:r>
            <a:endParaRPr lang="en-GB" sz="3600" dirty="0">
              <a:solidFill>
                <a:srgbClr val="000000"/>
              </a:solidFill>
            </a:endParaRPr>
          </a:p>
          <a:p>
            <a:pPr marL="0" indent="0" algn="ctr" defTabSz="685800">
              <a:spcBef>
                <a:spcPts val="750"/>
              </a:spcBef>
              <a:buNone/>
            </a:pPr>
            <a:endParaRPr lang="en-GB" sz="2000" b="1" dirty="0">
              <a:solidFill>
                <a:srgbClr val="000000"/>
              </a:solidFill>
            </a:endParaRPr>
          </a:p>
          <a:p>
            <a:pPr marL="0" indent="0" algn="ctr" defTabSz="685800">
              <a:spcBef>
                <a:spcPts val="750"/>
              </a:spcBef>
              <a:buNone/>
            </a:pPr>
            <a:r>
              <a:rPr lang="en-GB" sz="2000" b="1" dirty="0">
                <a:solidFill>
                  <a:srgbClr val="000000"/>
                </a:solidFill>
              </a:rPr>
              <a:t>Men’s Health Handbook for General Medical Practice 2019</a:t>
            </a:r>
          </a:p>
          <a:p>
            <a:pPr marL="0" indent="0" algn="ctr" defTabSz="685800">
              <a:spcBef>
                <a:spcPts val="750"/>
              </a:spcBef>
              <a:buNone/>
            </a:pPr>
            <a:r>
              <a:rPr lang="en-GB" sz="2000" dirty="0">
                <a:solidFill>
                  <a:srgbClr val="000000"/>
                </a:solidFill>
              </a:rPr>
              <a:t>David, J; Coxon, J; Hackett, G; Kirby, M; Patel, A; Edwards, D et al</a:t>
            </a:r>
          </a:p>
        </p:txBody>
      </p:sp>
      <p:sp>
        <p:nvSpPr>
          <p:cNvPr id="10" name="Title 4">
            <a:extLst>
              <a:ext uri="{FF2B5EF4-FFF2-40B4-BE49-F238E27FC236}">
                <a16:creationId xmlns:a16="http://schemas.microsoft.com/office/drawing/2014/main" id="{B5FE5CA2-A808-48C1-8FE9-C6ED3403F0BD}"/>
              </a:ext>
            </a:extLst>
          </p:cNvPr>
          <p:cNvSpPr txBox="1">
            <a:spLocks/>
          </p:cNvSpPr>
          <p:nvPr/>
        </p:nvSpPr>
        <p:spPr>
          <a:xfrm>
            <a:off x="1057275" y="269651"/>
            <a:ext cx="9477375" cy="93049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685800"/>
            <a:r>
              <a:rPr lang="en-GB" sz="4000" dirty="0">
                <a:solidFill>
                  <a:prstClr val="black"/>
                </a:solidFill>
              </a:rPr>
              <a:t>The Gateway to Men’s Health</a:t>
            </a:r>
          </a:p>
        </p:txBody>
      </p:sp>
    </p:spTree>
    <p:extLst>
      <p:ext uri="{BB962C8B-B14F-4D97-AF65-F5344CB8AC3E}">
        <p14:creationId xmlns:p14="http://schemas.microsoft.com/office/powerpoint/2010/main" val="7291047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3FB52D39-A1A7-49CA-8312-580E204F7203}"/>
              </a:ext>
            </a:extLst>
          </p:cNvPr>
          <p:cNvPicPr>
            <a:picLocks noChangeAspect="1"/>
          </p:cNvPicPr>
          <p:nvPr/>
        </p:nvPicPr>
        <p:blipFill>
          <a:blip r:embed="rId3"/>
          <a:stretch>
            <a:fillRect/>
          </a:stretch>
        </p:blipFill>
        <p:spPr>
          <a:xfrm>
            <a:off x="5850217" y="1127052"/>
            <a:ext cx="4583867" cy="4970721"/>
          </a:xfrm>
          <a:prstGeom prst="rect">
            <a:avLst/>
          </a:prstGeom>
        </p:spPr>
      </p:pic>
      <p:sp>
        <p:nvSpPr>
          <p:cNvPr id="33" name="Rectangle 32">
            <a:extLst>
              <a:ext uri="{FF2B5EF4-FFF2-40B4-BE49-F238E27FC236}">
                <a16:creationId xmlns:a16="http://schemas.microsoft.com/office/drawing/2014/main" id="{D3532364-995A-4CE7-8A2C-DFAECB341AF1}"/>
              </a:ext>
            </a:extLst>
          </p:cNvPr>
          <p:cNvSpPr/>
          <p:nvPr/>
        </p:nvSpPr>
        <p:spPr>
          <a:xfrm>
            <a:off x="6042342" y="1323754"/>
            <a:ext cx="4182406" cy="4588975"/>
          </a:xfrm>
          <a:prstGeom prst="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GB" sz="1350">
              <a:solidFill>
                <a:prstClr val="white"/>
              </a:solidFill>
              <a:latin typeface="Calibri" panose="020F0502020204030204"/>
            </a:endParaRPr>
          </a:p>
        </p:txBody>
      </p:sp>
      <p:sp>
        <p:nvSpPr>
          <p:cNvPr id="2" name="Title 1"/>
          <p:cNvSpPr>
            <a:spLocks noGrp="1"/>
          </p:cNvSpPr>
          <p:nvPr>
            <p:ph type="title"/>
          </p:nvPr>
        </p:nvSpPr>
        <p:spPr>
          <a:xfrm>
            <a:off x="392392" y="34012"/>
            <a:ext cx="10915650" cy="1072102"/>
          </a:xfrm>
        </p:spPr>
        <p:txBody>
          <a:bodyPr>
            <a:normAutofit/>
          </a:bodyPr>
          <a:lstStyle/>
          <a:p>
            <a:pPr algn="ctr"/>
            <a:r>
              <a:rPr lang="en-GB" dirty="0">
                <a:solidFill>
                  <a:srgbClr val="000000"/>
                </a:solidFill>
              </a:rPr>
              <a:t>Benefits of Testosterone Therapy (</a:t>
            </a:r>
            <a:r>
              <a:rPr lang="en-GB" dirty="0" err="1">
                <a:solidFill>
                  <a:srgbClr val="000000"/>
                </a:solidFill>
              </a:rPr>
              <a:t>TTh</a:t>
            </a:r>
            <a:r>
              <a:rPr lang="en-GB" dirty="0">
                <a:solidFill>
                  <a:srgbClr val="000000"/>
                </a:solidFill>
              </a:rPr>
              <a:t>)</a:t>
            </a:r>
          </a:p>
        </p:txBody>
      </p:sp>
      <p:sp>
        <p:nvSpPr>
          <p:cNvPr id="4" name="TextBox 3"/>
          <p:cNvSpPr txBox="1"/>
          <p:nvPr/>
        </p:nvSpPr>
        <p:spPr>
          <a:xfrm>
            <a:off x="2379547" y="6473065"/>
            <a:ext cx="7541873" cy="338554"/>
          </a:xfrm>
          <a:prstGeom prst="rect">
            <a:avLst/>
          </a:prstGeom>
          <a:noFill/>
        </p:spPr>
        <p:txBody>
          <a:bodyPr wrap="none" rtlCol="0" anchor="b">
            <a:spAutoFit/>
          </a:bodyPr>
          <a:lstStyle/>
          <a:p>
            <a:pPr defTabSz="457200">
              <a:defRPr/>
            </a:pPr>
            <a:r>
              <a:rPr lang="en-US" sz="1600" b="1" dirty="0">
                <a:solidFill>
                  <a:schemeClr val="bg1"/>
                </a:solidFill>
                <a:latin typeface="Calibri"/>
              </a:rPr>
              <a:t>Hackett G. </a:t>
            </a:r>
            <a:r>
              <a:rPr lang="en-US" sz="1600" b="1" i="1" dirty="0" err="1">
                <a:solidFill>
                  <a:schemeClr val="bg1"/>
                </a:solidFill>
                <a:latin typeface="Calibri"/>
              </a:rPr>
              <a:t>Ther</a:t>
            </a:r>
            <a:r>
              <a:rPr lang="en-US" sz="1600" b="1" i="1" dirty="0">
                <a:solidFill>
                  <a:schemeClr val="bg1"/>
                </a:solidFill>
                <a:latin typeface="Calibri"/>
              </a:rPr>
              <a:t> </a:t>
            </a:r>
            <a:r>
              <a:rPr lang="en-US" sz="1600" b="1" i="1" dirty="0" err="1">
                <a:solidFill>
                  <a:schemeClr val="bg1"/>
                </a:solidFill>
                <a:latin typeface="Calibri"/>
              </a:rPr>
              <a:t>Adv</a:t>
            </a:r>
            <a:r>
              <a:rPr lang="en-US" sz="1600" b="1" i="1" dirty="0">
                <a:solidFill>
                  <a:schemeClr val="bg1"/>
                </a:solidFill>
                <a:latin typeface="Calibri"/>
              </a:rPr>
              <a:t> </a:t>
            </a:r>
            <a:r>
              <a:rPr lang="en-US" sz="1600" b="1" i="1" dirty="0" err="1">
                <a:solidFill>
                  <a:schemeClr val="bg1"/>
                </a:solidFill>
                <a:latin typeface="Calibri"/>
              </a:rPr>
              <a:t>Urol</a:t>
            </a:r>
            <a:r>
              <a:rPr lang="en-US" sz="1600" b="1" dirty="0">
                <a:solidFill>
                  <a:schemeClr val="bg1"/>
                </a:solidFill>
                <a:latin typeface="Calibri"/>
              </a:rPr>
              <a:t> 2016; 8: 147–60; Hackett G </a:t>
            </a:r>
            <a:r>
              <a:rPr lang="en-US" sz="1600" b="1" i="1" dirty="0">
                <a:solidFill>
                  <a:schemeClr val="bg1"/>
                </a:solidFill>
                <a:latin typeface="Calibri"/>
              </a:rPr>
              <a:t>et al. J Sex Med</a:t>
            </a:r>
            <a:r>
              <a:rPr lang="en-US" sz="1600" b="1" dirty="0">
                <a:solidFill>
                  <a:schemeClr val="bg1"/>
                </a:solidFill>
                <a:latin typeface="Calibri"/>
              </a:rPr>
              <a:t> 2016; 13: 887–904</a:t>
            </a:r>
            <a:r>
              <a:rPr lang="en-US" sz="1200" dirty="0">
                <a:solidFill>
                  <a:srgbClr val="005294"/>
                </a:solidFill>
                <a:latin typeface="Calibri"/>
              </a:rPr>
              <a:t>.</a:t>
            </a:r>
            <a:endParaRPr lang="en-GB" sz="1200" dirty="0">
              <a:solidFill>
                <a:srgbClr val="005294"/>
              </a:solidFill>
              <a:latin typeface="Calibri"/>
            </a:endParaRPr>
          </a:p>
        </p:txBody>
      </p:sp>
      <p:sp>
        <p:nvSpPr>
          <p:cNvPr id="5138" name="Donut 5137"/>
          <p:cNvSpPr/>
          <p:nvPr/>
        </p:nvSpPr>
        <p:spPr>
          <a:xfrm>
            <a:off x="1757917" y="1197854"/>
            <a:ext cx="3970264" cy="4714874"/>
          </a:xfrm>
          <a:prstGeom prst="donut">
            <a:avLst>
              <a:gd name="adj" fmla="val 8289"/>
            </a:avLst>
          </a:prstGeom>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defRPr/>
            </a:pPr>
            <a:endParaRPr lang="en-GB">
              <a:solidFill>
                <a:srgbClr val="272727"/>
              </a:solidFill>
              <a:latin typeface="Calibri"/>
            </a:endParaRPr>
          </a:p>
        </p:txBody>
      </p:sp>
      <p:sp>
        <p:nvSpPr>
          <p:cNvPr id="5128" name="Rounded Rectangle 5127"/>
          <p:cNvSpPr/>
          <p:nvPr/>
        </p:nvSpPr>
        <p:spPr>
          <a:xfrm>
            <a:off x="6151820" y="1410217"/>
            <a:ext cx="2623926" cy="560784"/>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algn="ctr" defTabSz="533400">
              <a:lnSpc>
                <a:spcPct val="90000"/>
              </a:lnSpc>
              <a:spcBef>
                <a:spcPct val="0"/>
              </a:spcBef>
              <a:spcAft>
                <a:spcPct val="35000"/>
              </a:spcAft>
              <a:defRPr/>
            </a:pPr>
            <a:r>
              <a:rPr lang="en-GB" sz="1400" b="1" dirty="0">
                <a:solidFill>
                  <a:prstClr val="white"/>
                </a:solidFill>
                <a:effectLst>
                  <a:outerShdw blurRad="38100" dist="38100" dir="2700000" algn="tl">
                    <a:srgbClr val="000000">
                      <a:alpha val="43137"/>
                    </a:srgbClr>
                  </a:outerShdw>
                </a:effectLst>
              </a:rPr>
              <a:t>Improved sexual function</a:t>
            </a:r>
          </a:p>
        </p:txBody>
      </p:sp>
      <p:sp>
        <p:nvSpPr>
          <p:cNvPr id="5129" name="Rounded Rectangle 5128"/>
          <p:cNvSpPr/>
          <p:nvPr/>
        </p:nvSpPr>
        <p:spPr>
          <a:xfrm>
            <a:off x="7524161" y="2057465"/>
            <a:ext cx="2578552" cy="560784"/>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algn="ctr" defTabSz="533400">
              <a:lnSpc>
                <a:spcPct val="90000"/>
              </a:lnSpc>
              <a:spcBef>
                <a:spcPct val="0"/>
              </a:spcBef>
              <a:spcAft>
                <a:spcPct val="35000"/>
              </a:spcAft>
              <a:defRPr/>
            </a:pPr>
            <a:r>
              <a:rPr lang="en-GB" sz="1400" b="1" dirty="0">
                <a:solidFill>
                  <a:prstClr val="white"/>
                </a:solidFill>
                <a:effectLst>
                  <a:outerShdw blurRad="38100" dist="38100" dir="2700000" algn="tl">
                    <a:srgbClr val="000000">
                      <a:alpha val="43137"/>
                    </a:srgbClr>
                  </a:outerShdw>
                </a:effectLst>
              </a:rPr>
              <a:t>Increased lean</a:t>
            </a:r>
            <a:br>
              <a:rPr lang="en-GB" sz="1400" b="1" dirty="0">
                <a:solidFill>
                  <a:prstClr val="white"/>
                </a:solidFill>
                <a:effectLst>
                  <a:outerShdw blurRad="38100" dist="38100" dir="2700000" algn="tl">
                    <a:srgbClr val="000000">
                      <a:alpha val="43137"/>
                    </a:srgbClr>
                  </a:outerShdw>
                </a:effectLst>
              </a:rPr>
            </a:br>
            <a:r>
              <a:rPr lang="en-GB" sz="1400" b="1" dirty="0">
                <a:solidFill>
                  <a:prstClr val="white"/>
                </a:solidFill>
                <a:effectLst>
                  <a:outerShdw blurRad="38100" dist="38100" dir="2700000" algn="tl">
                    <a:srgbClr val="000000">
                      <a:alpha val="43137"/>
                    </a:srgbClr>
                  </a:outerShdw>
                </a:effectLst>
              </a:rPr>
              <a:t>muscle mass &amp; strength</a:t>
            </a:r>
          </a:p>
        </p:txBody>
      </p:sp>
      <p:sp>
        <p:nvSpPr>
          <p:cNvPr id="5130" name="Rounded Rectangle 5129"/>
          <p:cNvSpPr/>
          <p:nvPr/>
        </p:nvSpPr>
        <p:spPr>
          <a:xfrm>
            <a:off x="8236631" y="3347863"/>
            <a:ext cx="1866082" cy="560784"/>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algn="ctr" defTabSz="533400">
              <a:lnSpc>
                <a:spcPct val="90000"/>
              </a:lnSpc>
              <a:spcBef>
                <a:spcPct val="0"/>
              </a:spcBef>
              <a:spcAft>
                <a:spcPct val="35000"/>
              </a:spcAft>
              <a:defRPr/>
            </a:pPr>
            <a:r>
              <a:rPr lang="en-GB" sz="1400" b="1" dirty="0">
                <a:solidFill>
                  <a:prstClr val="white"/>
                </a:solidFill>
                <a:effectLst>
                  <a:outerShdw blurRad="38100" dist="38100" dir="2700000" algn="tl">
                    <a:srgbClr val="000000">
                      <a:alpha val="43137"/>
                    </a:srgbClr>
                  </a:outerShdw>
                </a:effectLst>
              </a:rPr>
              <a:t>Improved mood</a:t>
            </a:r>
          </a:p>
        </p:txBody>
      </p:sp>
      <p:sp>
        <p:nvSpPr>
          <p:cNvPr id="5131" name="Rounded Rectangle 5130"/>
          <p:cNvSpPr/>
          <p:nvPr/>
        </p:nvSpPr>
        <p:spPr>
          <a:xfrm>
            <a:off x="6150484" y="4000387"/>
            <a:ext cx="2856682" cy="509804"/>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algn="ctr" defTabSz="533400">
              <a:lnSpc>
                <a:spcPct val="90000"/>
              </a:lnSpc>
              <a:spcBef>
                <a:spcPct val="0"/>
              </a:spcBef>
              <a:spcAft>
                <a:spcPct val="35000"/>
              </a:spcAft>
              <a:defRPr/>
            </a:pPr>
            <a:r>
              <a:rPr lang="en-GB" sz="1400" b="1" dirty="0">
                <a:solidFill>
                  <a:prstClr val="white"/>
                </a:solidFill>
                <a:effectLst>
                  <a:outerShdw blurRad="38100" dist="38100" dir="2700000" algn="tl">
                    <a:srgbClr val="000000">
                      <a:alpha val="43137"/>
                    </a:srgbClr>
                  </a:outerShdw>
                </a:effectLst>
              </a:rPr>
              <a:t>Improved cognitive function</a:t>
            </a:r>
          </a:p>
        </p:txBody>
      </p:sp>
      <p:sp>
        <p:nvSpPr>
          <p:cNvPr id="5132" name="Rounded Rectangle 5131"/>
          <p:cNvSpPr/>
          <p:nvPr/>
        </p:nvSpPr>
        <p:spPr>
          <a:xfrm>
            <a:off x="6150484" y="5243406"/>
            <a:ext cx="2747354" cy="560784"/>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algn="ctr" defTabSz="533400">
              <a:lnSpc>
                <a:spcPct val="90000"/>
              </a:lnSpc>
              <a:spcBef>
                <a:spcPct val="0"/>
              </a:spcBef>
              <a:spcAft>
                <a:spcPct val="35000"/>
              </a:spcAft>
              <a:defRPr/>
            </a:pPr>
            <a:r>
              <a:rPr lang="en-GB" sz="1400" b="1" dirty="0">
                <a:solidFill>
                  <a:prstClr val="white"/>
                </a:solidFill>
                <a:effectLst>
                  <a:outerShdw blurRad="38100" dist="38100" dir="2700000" algn="tl">
                    <a:srgbClr val="000000">
                      <a:alpha val="43137"/>
                    </a:srgbClr>
                  </a:outerShdw>
                </a:effectLst>
              </a:rPr>
              <a:t>Reduced osteoporosis risk</a:t>
            </a:r>
          </a:p>
        </p:txBody>
      </p:sp>
      <p:sp>
        <p:nvSpPr>
          <p:cNvPr id="5133" name="Rounded Rectangle 5132"/>
          <p:cNvSpPr/>
          <p:nvPr/>
        </p:nvSpPr>
        <p:spPr>
          <a:xfrm>
            <a:off x="8160431" y="4595492"/>
            <a:ext cx="1942282" cy="560784"/>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algn="ctr" defTabSz="533400">
              <a:lnSpc>
                <a:spcPct val="90000"/>
              </a:lnSpc>
              <a:spcBef>
                <a:spcPct val="0"/>
              </a:spcBef>
              <a:spcAft>
                <a:spcPct val="35000"/>
              </a:spcAft>
              <a:defRPr/>
            </a:pPr>
            <a:r>
              <a:rPr lang="en-GB" sz="1400" b="1" dirty="0">
                <a:solidFill>
                  <a:prstClr val="white"/>
                </a:solidFill>
                <a:effectLst>
                  <a:outerShdw blurRad="38100" dist="38100" dir="2700000" algn="tl">
                    <a:srgbClr val="000000">
                      <a:alpha val="43137"/>
                    </a:srgbClr>
                  </a:outerShdw>
                </a:effectLst>
              </a:rPr>
              <a:t>Decreased frailty</a:t>
            </a:r>
          </a:p>
        </p:txBody>
      </p:sp>
      <p:sp>
        <p:nvSpPr>
          <p:cNvPr id="5134" name="Rounded Rectangle 5133"/>
          <p:cNvSpPr/>
          <p:nvPr/>
        </p:nvSpPr>
        <p:spPr>
          <a:xfrm>
            <a:off x="6151820" y="2687560"/>
            <a:ext cx="2474366" cy="560784"/>
          </a:xfrm>
          <a:prstGeom prst="roundRect">
            <a:avLst/>
          </a:prstGeom>
        </p:spPr>
        <p:style>
          <a:lnRef idx="3">
            <a:schemeClr val="lt2">
              <a:hueOff val="0"/>
              <a:satOff val="0"/>
              <a:lumOff val="0"/>
              <a:alphaOff val="0"/>
            </a:schemeClr>
          </a:lnRef>
          <a:fillRef idx="1">
            <a:schemeClr val="dk2">
              <a:hueOff val="0"/>
              <a:satOff val="0"/>
              <a:lumOff val="0"/>
              <a:alphaOff val="0"/>
            </a:schemeClr>
          </a:fillRef>
          <a:effectRef idx="1">
            <a:schemeClr val="dk2">
              <a:hueOff val="0"/>
              <a:satOff val="0"/>
              <a:lumOff val="0"/>
              <a:alphaOff val="0"/>
            </a:schemeClr>
          </a:effectRef>
          <a:fontRef idx="minor">
            <a:schemeClr val="lt1"/>
          </a:fontRef>
        </p:style>
        <p:txBody>
          <a:bodyPr spcFirstLastPara="0" vert="horz" wrap="square" lIns="186623" tIns="186623" rIns="186623" bIns="186623" numCol="1" spcCol="1270" anchor="ctr" anchorCtr="0">
            <a:noAutofit/>
          </a:bodyPr>
          <a:lstStyle/>
          <a:p>
            <a:pPr algn="ctr" defTabSz="533400">
              <a:lnSpc>
                <a:spcPct val="90000"/>
              </a:lnSpc>
              <a:spcBef>
                <a:spcPct val="0"/>
              </a:spcBef>
              <a:spcAft>
                <a:spcPct val="35000"/>
              </a:spcAft>
              <a:defRPr/>
            </a:pPr>
            <a:r>
              <a:rPr lang="en-GB" sz="1400" b="1" dirty="0">
                <a:solidFill>
                  <a:prstClr val="white"/>
                </a:solidFill>
                <a:effectLst>
                  <a:outerShdw blurRad="38100" dist="38100" dir="2700000" algn="tl">
                    <a:srgbClr val="000000">
                      <a:alpha val="43137"/>
                    </a:srgbClr>
                  </a:outerShdw>
                </a:effectLst>
              </a:rPr>
              <a:t>Reduced mortality risk</a:t>
            </a:r>
          </a:p>
        </p:txBody>
      </p:sp>
      <p:grpSp>
        <p:nvGrpSpPr>
          <p:cNvPr id="34" name="Group 33"/>
          <p:cNvGrpSpPr/>
          <p:nvPr/>
        </p:nvGrpSpPr>
        <p:grpSpPr>
          <a:xfrm>
            <a:off x="2735471" y="1893854"/>
            <a:ext cx="2247827" cy="2982030"/>
            <a:chOff x="3514052" y="1898809"/>
            <a:chExt cx="2302951" cy="2993231"/>
          </a:xfrm>
        </p:grpSpPr>
        <p:grpSp>
          <p:nvGrpSpPr>
            <p:cNvPr id="35" name="Group 34"/>
            <p:cNvGrpSpPr/>
            <p:nvPr/>
          </p:nvGrpSpPr>
          <p:grpSpPr>
            <a:xfrm>
              <a:off x="3998372" y="1898809"/>
              <a:ext cx="1224703" cy="2857153"/>
              <a:chOff x="6477000" y="1764989"/>
              <a:chExt cx="1389361" cy="3241288"/>
            </a:xfrm>
            <a:effectLst>
              <a:outerShdw blurRad="50800" dist="38100" dir="2700000" algn="tl" rotWithShape="0">
                <a:prstClr val="black">
                  <a:alpha val="40000"/>
                </a:prstClr>
              </a:outerShdw>
            </a:effectLst>
          </p:grpSpPr>
          <p:sp>
            <p:nvSpPr>
              <p:cNvPr id="50" name="Freeform 49"/>
              <p:cNvSpPr/>
              <p:nvPr/>
            </p:nvSpPr>
            <p:spPr>
              <a:xfrm>
                <a:off x="6638925" y="1952625"/>
                <a:ext cx="771525" cy="2886075"/>
              </a:xfrm>
              <a:custGeom>
                <a:avLst/>
                <a:gdLst>
                  <a:gd name="connsiteX0" fmla="*/ 657225 w 771525"/>
                  <a:gd name="connsiteY0" fmla="*/ 0 h 2886075"/>
                  <a:gd name="connsiteX1" fmla="*/ 400050 w 771525"/>
                  <a:gd name="connsiteY1" fmla="*/ 0 h 2886075"/>
                  <a:gd name="connsiteX2" fmla="*/ 400050 w 771525"/>
                  <a:gd name="connsiteY2" fmla="*/ 342900 h 2886075"/>
                  <a:gd name="connsiteX3" fmla="*/ 295275 w 771525"/>
                  <a:gd name="connsiteY3" fmla="*/ 342900 h 2886075"/>
                  <a:gd name="connsiteX4" fmla="*/ 295275 w 771525"/>
                  <a:gd name="connsiteY4" fmla="*/ 647700 h 2886075"/>
                  <a:gd name="connsiteX5" fmla="*/ 9525 w 771525"/>
                  <a:gd name="connsiteY5" fmla="*/ 981075 h 2886075"/>
                  <a:gd name="connsiteX6" fmla="*/ 0 w 771525"/>
                  <a:gd name="connsiteY6" fmla="*/ 2619375 h 2886075"/>
                  <a:gd name="connsiteX7" fmla="*/ 142875 w 771525"/>
                  <a:gd name="connsiteY7" fmla="*/ 2886075 h 2886075"/>
                  <a:gd name="connsiteX8" fmla="*/ 419100 w 771525"/>
                  <a:gd name="connsiteY8" fmla="*/ 2581275 h 2886075"/>
                  <a:gd name="connsiteX9" fmla="*/ 428625 w 771525"/>
                  <a:gd name="connsiteY9" fmla="*/ 695325 h 2886075"/>
                  <a:gd name="connsiteX10" fmla="*/ 752475 w 771525"/>
                  <a:gd name="connsiteY10" fmla="*/ 676275 h 2886075"/>
                  <a:gd name="connsiteX11" fmla="*/ 771525 w 771525"/>
                  <a:gd name="connsiteY11" fmla="*/ 361950 h 2886075"/>
                  <a:gd name="connsiteX12" fmla="*/ 666750 w 771525"/>
                  <a:gd name="connsiteY12" fmla="*/ 333375 h 2886075"/>
                  <a:gd name="connsiteX13" fmla="*/ 657225 w 771525"/>
                  <a:gd name="connsiteY13" fmla="*/ 0 h 28860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71525" h="2886075">
                    <a:moveTo>
                      <a:pt x="657225" y="0"/>
                    </a:moveTo>
                    <a:lnTo>
                      <a:pt x="400050" y="0"/>
                    </a:lnTo>
                    <a:lnTo>
                      <a:pt x="400050" y="342900"/>
                    </a:lnTo>
                    <a:lnTo>
                      <a:pt x="295275" y="342900"/>
                    </a:lnTo>
                    <a:lnTo>
                      <a:pt x="295275" y="647700"/>
                    </a:lnTo>
                    <a:lnTo>
                      <a:pt x="9525" y="981075"/>
                    </a:lnTo>
                    <a:lnTo>
                      <a:pt x="0" y="2619375"/>
                    </a:lnTo>
                    <a:lnTo>
                      <a:pt x="142875" y="2886075"/>
                    </a:lnTo>
                    <a:lnTo>
                      <a:pt x="419100" y="2581275"/>
                    </a:lnTo>
                    <a:lnTo>
                      <a:pt x="428625" y="695325"/>
                    </a:lnTo>
                    <a:lnTo>
                      <a:pt x="752475" y="676275"/>
                    </a:lnTo>
                    <a:lnTo>
                      <a:pt x="771525" y="361950"/>
                    </a:lnTo>
                    <a:lnTo>
                      <a:pt x="666750" y="333375"/>
                    </a:lnTo>
                    <a:lnTo>
                      <a:pt x="657225"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a:solidFill>
                    <a:prstClr val="white"/>
                  </a:solidFill>
                  <a:latin typeface="Calibri"/>
                </a:endParaRPr>
              </a:p>
            </p:txBody>
          </p:sp>
          <p:pic>
            <p:nvPicPr>
              <p:cNvPr id="51" name="Picture 50"/>
              <p:cNvPicPr>
                <a:picLocks noChangeAspect="1" noChangeArrowheads="1"/>
              </p:cNvPicPr>
              <p:nvPr/>
            </p:nvPicPr>
            <p:blipFill>
              <a:blip r:embed="rId4">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77000" y="1764989"/>
                <a:ext cx="1389361" cy="324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6" name="Group 35"/>
            <p:cNvGrpSpPr/>
            <p:nvPr/>
          </p:nvGrpSpPr>
          <p:grpSpPr>
            <a:xfrm rot="-720000">
              <a:off x="3514052" y="2722500"/>
              <a:ext cx="631751" cy="1967183"/>
              <a:chOff x="-1973248" y="2258496"/>
              <a:chExt cx="982647" cy="2759603"/>
            </a:xfrm>
            <a:effectLst>
              <a:outerShdw blurRad="50800" dist="38100" dir="2700000" algn="tl" rotWithShape="0">
                <a:prstClr val="black">
                  <a:alpha val="40000"/>
                </a:prstClr>
              </a:outerShdw>
            </a:effectLst>
          </p:grpSpPr>
          <p:sp>
            <p:nvSpPr>
              <p:cNvPr id="48" name="Freeform 47"/>
              <p:cNvSpPr/>
              <p:nvPr/>
            </p:nvSpPr>
            <p:spPr>
              <a:xfrm>
                <a:off x="-1933731" y="2353456"/>
                <a:ext cx="884420" cy="2548328"/>
              </a:xfrm>
              <a:custGeom>
                <a:avLst/>
                <a:gdLst>
                  <a:gd name="connsiteX0" fmla="*/ 0 w 884420"/>
                  <a:gd name="connsiteY0" fmla="*/ 0 h 2548328"/>
                  <a:gd name="connsiteX1" fmla="*/ 44970 w 884420"/>
                  <a:gd name="connsiteY1" fmla="*/ 464695 h 2548328"/>
                  <a:gd name="connsiteX2" fmla="*/ 44970 w 884420"/>
                  <a:gd name="connsiteY2" fmla="*/ 2188564 h 2548328"/>
                  <a:gd name="connsiteX3" fmla="*/ 14990 w 884420"/>
                  <a:gd name="connsiteY3" fmla="*/ 2548328 h 2548328"/>
                  <a:gd name="connsiteX4" fmla="*/ 884420 w 884420"/>
                  <a:gd name="connsiteY4" fmla="*/ 2548328 h 2548328"/>
                  <a:gd name="connsiteX5" fmla="*/ 869429 w 884420"/>
                  <a:gd name="connsiteY5" fmla="*/ 2143593 h 2548328"/>
                  <a:gd name="connsiteX6" fmla="*/ 869429 w 884420"/>
                  <a:gd name="connsiteY6" fmla="*/ 419724 h 2548328"/>
                  <a:gd name="connsiteX7" fmla="*/ 884420 w 884420"/>
                  <a:gd name="connsiteY7" fmla="*/ 44970 h 2548328"/>
                  <a:gd name="connsiteX8" fmla="*/ 0 w 884420"/>
                  <a:gd name="connsiteY8" fmla="*/ 0 h 2548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84420" h="2548328">
                    <a:moveTo>
                      <a:pt x="0" y="0"/>
                    </a:moveTo>
                    <a:lnTo>
                      <a:pt x="44970" y="464695"/>
                    </a:lnTo>
                    <a:lnTo>
                      <a:pt x="44970" y="2188564"/>
                    </a:lnTo>
                    <a:lnTo>
                      <a:pt x="14990" y="2548328"/>
                    </a:lnTo>
                    <a:lnTo>
                      <a:pt x="884420" y="2548328"/>
                    </a:lnTo>
                    <a:lnTo>
                      <a:pt x="869429" y="2143593"/>
                    </a:lnTo>
                    <a:lnTo>
                      <a:pt x="869429" y="419724"/>
                    </a:lnTo>
                    <a:lnTo>
                      <a:pt x="884420" y="44970"/>
                    </a:lnTo>
                    <a:lnTo>
                      <a:pt x="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a:solidFill>
                    <a:prstClr val="white"/>
                  </a:solidFill>
                  <a:latin typeface="Calibri"/>
                </a:endParaRPr>
              </a:p>
            </p:txBody>
          </p:sp>
          <p:pic>
            <p:nvPicPr>
              <p:cNvPr id="49" name="Picture 48"/>
              <p:cNvPicPr>
                <a:picLocks noChangeAspect="1" noChangeArrowheads="1"/>
              </p:cNvPicPr>
              <p:nvPr/>
            </p:nvPicPr>
            <p:blipFill>
              <a:blip r:embed="rId5">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973248" y="2258496"/>
                <a:ext cx="982647" cy="2759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7" name="Group 36"/>
            <p:cNvGrpSpPr/>
            <p:nvPr/>
          </p:nvGrpSpPr>
          <p:grpSpPr>
            <a:xfrm>
              <a:off x="4790046" y="3561249"/>
              <a:ext cx="701707" cy="1318235"/>
              <a:chOff x="6324600" y="1819276"/>
              <a:chExt cx="1647825" cy="3095625"/>
            </a:xfrm>
            <a:effectLst>
              <a:outerShdw blurRad="50800" dist="38100" dir="2700000" algn="tl" rotWithShape="0">
                <a:prstClr val="black">
                  <a:alpha val="40000"/>
                </a:prstClr>
              </a:outerShdw>
            </a:effectLst>
          </p:grpSpPr>
          <p:sp>
            <p:nvSpPr>
              <p:cNvPr id="46" name="Freeform 45"/>
              <p:cNvSpPr/>
              <p:nvPr/>
            </p:nvSpPr>
            <p:spPr>
              <a:xfrm>
                <a:off x="6410325" y="1857375"/>
                <a:ext cx="1485900" cy="3019425"/>
              </a:xfrm>
              <a:custGeom>
                <a:avLst/>
                <a:gdLst>
                  <a:gd name="connsiteX0" fmla="*/ 1200150 w 1485900"/>
                  <a:gd name="connsiteY0" fmla="*/ 9525 h 3019425"/>
                  <a:gd name="connsiteX1" fmla="*/ 266700 w 1485900"/>
                  <a:gd name="connsiteY1" fmla="*/ 0 h 3019425"/>
                  <a:gd name="connsiteX2" fmla="*/ 123825 w 1485900"/>
                  <a:gd name="connsiteY2" fmla="*/ 76200 h 3019425"/>
                  <a:gd name="connsiteX3" fmla="*/ 28575 w 1485900"/>
                  <a:gd name="connsiteY3" fmla="*/ 219075 h 3019425"/>
                  <a:gd name="connsiteX4" fmla="*/ 0 w 1485900"/>
                  <a:gd name="connsiteY4" fmla="*/ 2752725 h 3019425"/>
                  <a:gd name="connsiteX5" fmla="*/ 47625 w 1485900"/>
                  <a:gd name="connsiteY5" fmla="*/ 2895600 h 3019425"/>
                  <a:gd name="connsiteX6" fmla="*/ 190500 w 1485900"/>
                  <a:gd name="connsiteY6" fmla="*/ 3009900 h 3019425"/>
                  <a:gd name="connsiteX7" fmla="*/ 1238250 w 1485900"/>
                  <a:gd name="connsiteY7" fmla="*/ 3019425 h 3019425"/>
                  <a:gd name="connsiteX8" fmla="*/ 1409700 w 1485900"/>
                  <a:gd name="connsiteY8" fmla="*/ 2933700 h 3019425"/>
                  <a:gd name="connsiteX9" fmla="*/ 1485900 w 1485900"/>
                  <a:gd name="connsiteY9" fmla="*/ 2752725 h 3019425"/>
                  <a:gd name="connsiteX10" fmla="*/ 1485900 w 1485900"/>
                  <a:gd name="connsiteY10" fmla="*/ 247650 h 3019425"/>
                  <a:gd name="connsiteX11" fmla="*/ 1409700 w 1485900"/>
                  <a:gd name="connsiteY11" fmla="*/ 85725 h 3019425"/>
                  <a:gd name="connsiteX12" fmla="*/ 1200150 w 1485900"/>
                  <a:gd name="connsiteY12" fmla="*/ 9525 h 301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485900" h="3019425">
                    <a:moveTo>
                      <a:pt x="1200150" y="9525"/>
                    </a:moveTo>
                    <a:lnTo>
                      <a:pt x="266700" y="0"/>
                    </a:lnTo>
                    <a:lnTo>
                      <a:pt x="123825" y="76200"/>
                    </a:lnTo>
                    <a:lnTo>
                      <a:pt x="28575" y="219075"/>
                    </a:lnTo>
                    <a:lnTo>
                      <a:pt x="0" y="2752725"/>
                    </a:lnTo>
                    <a:lnTo>
                      <a:pt x="47625" y="2895600"/>
                    </a:lnTo>
                    <a:lnTo>
                      <a:pt x="190500" y="3009900"/>
                    </a:lnTo>
                    <a:lnTo>
                      <a:pt x="1238250" y="3019425"/>
                    </a:lnTo>
                    <a:lnTo>
                      <a:pt x="1409700" y="2933700"/>
                    </a:lnTo>
                    <a:lnTo>
                      <a:pt x="1485900" y="2752725"/>
                    </a:lnTo>
                    <a:lnTo>
                      <a:pt x="1485900" y="247650"/>
                    </a:lnTo>
                    <a:lnTo>
                      <a:pt x="1409700" y="85725"/>
                    </a:lnTo>
                    <a:lnTo>
                      <a:pt x="1200150" y="9525"/>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a:solidFill>
                    <a:prstClr val="white"/>
                  </a:solidFill>
                  <a:latin typeface="Calibri"/>
                </a:endParaRPr>
              </a:p>
            </p:txBody>
          </p:sp>
          <p:pic>
            <p:nvPicPr>
              <p:cNvPr id="47" name="Picture 46"/>
              <p:cNvPicPr>
                <a:picLocks noChangeAspect="1" noChangeArrowheads="1"/>
              </p:cNvPicPr>
              <p:nvPr/>
            </p:nvPicPr>
            <p:blipFill>
              <a:blip r:embed="rId6">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324600" y="1819276"/>
                <a:ext cx="1647825" cy="3095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8" name="Group 37"/>
            <p:cNvGrpSpPr/>
            <p:nvPr/>
          </p:nvGrpSpPr>
          <p:grpSpPr>
            <a:xfrm>
              <a:off x="3745355" y="4015979"/>
              <a:ext cx="905759" cy="876061"/>
              <a:chOff x="3505200" y="3386136"/>
              <a:chExt cx="1191594" cy="1152525"/>
            </a:xfrm>
            <a:effectLst>
              <a:outerShdw blurRad="50800" dist="38100" dir="2700000" algn="tl" rotWithShape="0">
                <a:prstClr val="black">
                  <a:alpha val="40000"/>
                </a:prstClr>
              </a:outerShdw>
            </a:effectLst>
          </p:grpSpPr>
          <p:sp>
            <p:nvSpPr>
              <p:cNvPr id="42" name="Freeform 41"/>
              <p:cNvSpPr/>
              <p:nvPr/>
            </p:nvSpPr>
            <p:spPr>
              <a:xfrm>
                <a:off x="3549842" y="3426691"/>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a:solidFill>
                    <a:prstClr val="white"/>
                  </a:solidFill>
                  <a:latin typeface="Calibri"/>
                </a:endParaRPr>
              </a:p>
            </p:txBody>
          </p:sp>
          <p:sp>
            <p:nvSpPr>
              <p:cNvPr id="43" name="Freeform 42"/>
              <p:cNvSpPr/>
              <p:nvPr/>
            </p:nvSpPr>
            <p:spPr>
              <a:xfrm>
                <a:off x="3973227" y="3434145"/>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a:solidFill>
                    <a:prstClr val="white"/>
                  </a:solidFill>
                  <a:latin typeface="Calibri"/>
                </a:endParaRPr>
              </a:p>
            </p:txBody>
          </p:sp>
          <p:sp>
            <p:nvSpPr>
              <p:cNvPr id="44" name="Freeform 43"/>
              <p:cNvSpPr/>
              <p:nvPr/>
            </p:nvSpPr>
            <p:spPr>
              <a:xfrm>
                <a:off x="4393482" y="3429283"/>
                <a:ext cx="261697" cy="1071418"/>
              </a:xfrm>
              <a:custGeom>
                <a:avLst/>
                <a:gdLst>
                  <a:gd name="connsiteX0" fmla="*/ 129310 w 261697"/>
                  <a:gd name="connsiteY0" fmla="*/ 0 h 1071418"/>
                  <a:gd name="connsiteX1" fmla="*/ 76970 w 261697"/>
                  <a:gd name="connsiteY1" fmla="*/ 30788 h 1071418"/>
                  <a:gd name="connsiteX2" fmla="*/ 24631 w 261697"/>
                  <a:gd name="connsiteY2" fmla="*/ 363297 h 1071418"/>
                  <a:gd name="connsiteX3" fmla="*/ 52340 w 261697"/>
                  <a:gd name="connsiteY3" fmla="*/ 418715 h 1071418"/>
                  <a:gd name="connsiteX4" fmla="*/ 0 w 261697"/>
                  <a:gd name="connsiteY4" fmla="*/ 526473 h 1071418"/>
                  <a:gd name="connsiteX5" fmla="*/ 3079 w 261697"/>
                  <a:gd name="connsiteY5" fmla="*/ 1025236 h 1071418"/>
                  <a:gd name="connsiteX6" fmla="*/ 33867 w 261697"/>
                  <a:gd name="connsiteY6" fmla="*/ 1071418 h 1071418"/>
                  <a:gd name="connsiteX7" fmla="*/ 218594 w 261697"/>
                  <a:gd name="connsiteY7" fmla="*/ 1068339 h 1071418"/>
                  <a:gd name="connsiteX8" fmla="*/ 261697 w 261697"/>
                  <a:gd name="connsiteY8" fmla="*/ 1025236 h 1071418"/>
                  <a:gd name="connsiteX9" fmla="*/ 252461 w 261697"/>
                  <a:gd name="connsiteY9" fmla="*/ 489527 h 1071418"/>
                  <a:gd name="connsiteX10" fmla="*/ 206279 w 261697"/>
                  <a:gd name="connsiteY10" fmla="*/ 403321 h 1071418"/>
                  <a:gd name="connsiteX11" fmla="*/ 240146 w 261697"/>
                  <a:gd name="connsiteY11" fmla="*/ 354061 h 1071418"/>
                  <a:gd name="connsiteX12" fmla="*/ 184728 w 261697"/>
                  <a:gd name="connsiteY12" fmla="*/ 18473 h 1071418"/>
                  <a:gd name="connsiteX13" fmla="*/ 129310 w 261697"/>
                  <a:gd name="connsiteY13" fmla="*/ 0 h 1071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61697" h="1071418">
                    <a:moveTo>
                      <a:pt x="129310" y="0"/>
                    </a:moveTo>
                    <a:lnTo>
                      <a:pt x="76970" y="30788"/>
                    </a:lnTo>
                    <a:lnTo>
                      <a:pt x="24631" y="363297"/>
                    </a:lnTo>
                    <a:lnTo>
                      <a:pt x="52340" y="418715"/>
                    </a:lnTo>
                    <a:lnTo>
                      <a:pt x="0" y="526473"/>
                    </a:lnTo>
                    <a:cubicBezTo>
                      <a:pt x="1026" y="692727"/>
                      <a:pt x="2053" y="858982"/>
                      <a:pt x="3079" y="1025236"/>
                    </a:cubicBezTo>
                    <a:lnTo>
                      <a:pt x="33867" y="1071418"/>
                    </a:lnTo>
                    <a:lnTo>
                      <a:pt x="218594" y="1068339"/>
                    </a:lnTo>
                    <a:lnTo>
                      <a:pt x="261697" y="1025236"/>
                    </a:lnTo>
                    <a:lnTo>
                      <a:pt x="252461" y="489527"/>
                    </a:lnTo>
                    <a:lnTo>
                      <a:pt x="206279" y="403321"/>
                    </a:lnTo>
                    <a:lnTo>
                      <a:pt x="240146" y="354061"/>
                    </a:lnTo>
                    <a:lnTo>
                      <a:pt x="184728" y="18473"/>
                    </a:lnTo>
                    <a:lnTo>
                      <a:pt x="129310" y="0"/>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a:solidFill>
                    <a:prstClr val="white"/>
                  </a:solidFill>
                  <a:latin typeface="Calibri"/>
                </a:endParaRPr>
              </a:p>
            </p:txBody>
          </p:sp>
          <p:pic>
            <p:nvPicPr>
              <p:cNvPr id="45" name="Picture 44"/>
              <p:cNvPicPr>
                <a:picLocks noChangeAspect="1" noChangeArrowheads="1"/>
              </p:cNvPicPr>
              <p:nvPr/>
            </p:nvPicPr>
            <p:blipFill>
              <a:blip r:embed="rId7">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5200" y="3386136"/>
                <a:ext cx="1191594"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9" name="Group 38"/>
            <p:cNvGrpSpPr/>
            <p:nvPr/>
          </p:nvGrpSpPr>
          <p:grpSpPr>
            <a:xfrm>
              <a:off x="4049947" y="2986430"/>
              <a:ext cx="1767056" cy="1761672"/>
              <a:chOff x="5813773" y="2221050"/>
              <a:chExt cx="2324698" cy="2317611"/>
            </a:xfrm>
            <a:effectLst>
              <a:outerShdw blurRad="50800" dist="38100" dir="2700000" algn="tl" rotWithShape="0">
                <a:prstClr val="black">
                  <a:alpha val="40000"/>
                </a:prstClr>
              </a:outerShdw>
            </a:effectLst>
          </p:grpSpPr>
          <p:sp>
            <p:nvSpPr>
              <p:cNvPr id="40" name="Freeform 39"/>
              <p:cNvSpPr/>
              <p:nvPr/>
            </p:nvSpPr>
            <p:spPr>
              <a:xfrm>
                <a:off x="6441591" y="2301297"/>
                <a:ext cx="1635042" cy="1597650"/>
              </a:xfrm>
              <a:custGeom>
                <a:avLst/>
                <a:gdLst>
                  <a:gd name="connsiteX0" fmla="*/ 1434486 w 1635042"/>
                  <a:gd name="connsiteY0" fmla="*/ 10197 h 1597650"/>
                  <a:gd name="connsiteX1" fmla="*/ 1359703 w 1635042"/>
                  <a:gd name="connsiteY1" fmla="*/ 0 h 1597650"/>
                  <a:gd name="connsiteX2" fmla="*/ 1339307 w 1635042"/>
                  <a:gd name="connsiteY2" fmla="*/ 33992 h 1597650"/>
                  <a:gd name="connsiteX3" fmla="*/ 1386897 w 1635042"/>
                  <a:gd name="connsiteY3" fmla="*/ 108776 h 1597650"/>
                  <a:gd name="connsiteX4" fmla="*/ 1142150 w 1635042"/>
                  <a:gd name="connsiteY4" fmla="*/ 350123 h 1597650"/>
                  <a:gd name="connsiteX5" fmla="*/ 975587 w 1635042"/>
                  <a:gd name="connsiteY5" fmla="*/ 193757 h 1597650"/>
                  <a:gd name="connsiteX6" fmla="*/ 914400 w 1635042"/>
                  <a:gd name="connsiteY6" fmla="*/ 237948 h 1597650"/>
                  <a:gd name="connsiteX7" fmla="*/ 958590 w 1635042"/>
                  <a:gd name="connsiteY7" fmla="*/ 312731 h 1597650"/>
                  <a:gd name="connsiteX8" fmla="*/ 101978 w 1635042"/>
                  <a:gd name="connsiteY8" fmla="*/ 1189739 h 1597650"/>
                  <a:gd name="connsiteX9" fmla="*/ 125773 w 1635042"/>
                  <a:gd name="connsiteY9" fmla="*/ 1342706 h 1597650"/>
                  <a:gd name="connsiteX10" fmla="*/ 0 w 1635042"/>
                  <a:gd name="connsiteY10" fmla="*/ 1454881 h 1597650"/>
                  <a:gd name="connsiteX11" fmla="*/ 108776 w 1635042"/>
                  <a:gd name="connsiteY11" fmla="*/ 1577255 h 1597650"/>
                  <a:gd name="connsiteX12" fmla="*/ 169963 w 1635042"/>
                  <a:gd name="connsiteY12" fmla="*/ 1597650 h 1597650"/>
                  <a:gd name="connsiteX13" fmla="*/ 299135 w 1635042"/>
                  <a:gd name="connsiteY13" fmla="*/ 1475277 h 1597650"/>
                  <a:gd name="connsiteX14" fmla="*/ 696848 w 1635042"/>
                  <a:gd name="connsiteY14" fmla="*/ 832817 h 1597650"/>
                  <a:gd name="connsiteX15" fmla="*/ 917799 w 1635042"/>
                  <a:gd name="connsiteY15" fmla="*/ 1026575 h 1597650"/>
                  <a:gd name="connsiteX16" fmla="*/ 1308714 w 1635042"/>
                  <a:gd name="connsiteY16" fmla="*/ 649258 h 1597650"/>
                  <a:gd name="connsiteX17" fmla="*/ 1363102 w 1635042"/>
                  <a:gd name="connsiteY17" fmla="*/ 700246 h 1597650"/>
                  <a:gd name="connsiteX18" fmla="*/ 1434486 w 1635042"/>
                  <a:gd name="connsiteY18" fmla="*/ 635661 h 1597650"/>
                  <a:gd name="connsiteX19" fmla="*/ 1284919 w 1635042"/>
                  <a:gd name="connsiteY19" fmla="*/ 475896 h 1597650"/>
                  <a:gd name="connsiteX20" fmla="*/ 1298516 w 1635042"/>
                  <a:gd name="connsiteY20" fmla="*/ 431705 h 1597650"/>
                  <a:gd name="connsiteX21" fmla="*/ 1512669 w 1635042"/>
                  <a:gd name="connsiteY21" fmla="*/ 224351 h 1597650"/>
                  <a:gd name="connsiteX22" fmla="*/ 1573856 w 1635042"/>
                  <a:gd name="connsiteY22" fmla="*/ 278739 h 1597650"/>
                  <a:gd name="connsiteX23" fmla="*/ 1635042 w 1635042"/>
                  <a:gd name="connsiteY23" fmla="*/ 210754 h 1597650"/>
                  <a:gd name="connsiteX24" fmla="*/ 1434486 w 1635042"/>
                  <a:gd name="connsiteY24" fmla="*/ 10197 h 159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35042" h="1597650">
                    <a:moveTo>
                      <a:pt x="1434486" y="10197"/>
                    </a:moveTo>
                    <a:lnTo>
                      <a:pt x="1359703" y="0"/>
                    </a:lnTo>
                    <a:lnTo>
                      <a:pt x="1339307" y="33992"/>
                    </a:lnTo>
                    <a:lnTo>
                      <a:pt x="1386897" y="108776"/>
                    </a:lnTo>
                    <a:lnTo>
                      <a:pt x="1142150" y="350123"/>
                    </a:lnTo>
                    <a:lnTo>
                      <a:pt x="975587" y="193757"/>
                    </a:lnTo>
                    <a:lnTo>
                      <a:pt x="914400" y="237948"/>
                    </a:lnTo>
                    <a:lnTo>
                      <a:pt x="958590" y="312731"/>
                    </a:lnTo>
                    <a:lnTo>
                      <a:pt x="101978" y="1189739"/>
                    </a:lnTo>
                    <a:lnTo>
                      <a:pt x="125773" y="1342706"/>
                    </a:lnTo>
                    <a:lnTo>
                      <a:pt x="0" y="1454881"/>
                    </a:lnTo>
                    <a:lnTo>
                      <a:pt x="108776" y="1577255"/>
                    </a:lnTo>
                    <a:lnTo>
                      <a:pt x="169963" y="1597650"/>
                    </a:lnTo>
                    <a:lnTo>
                      <a:pt x="299135" y="1475277"/>
                    </a:lnTo>
                    <a:lnTo>
                      <a:pt x="696848" y="832817"/>
                    </a:lnTo>
                    <a:lnTo>
                      <a:pt x="917799" y="1026575"/>
                    </a:lnTo>
                    <a:lnTo>
                      <a:pt x="1308714" y="649258"/>
                    </a:lnTo>
                    <a:lnTo>
                      <a:pt x="1363102" y="700246"/>
                    </a:lnTo>
                    <a:lnTo>
                      <a:pt x="1434486" y="635661"/>
                    </a:lnTo>
                    <a:lnTo>
                      <a:pt x="1284919" y="475896"/>
                    </a:lnTo>
                    <a:lnTo>
                      <a:pt x="1298516" y="431705"/>
                    </a:lnTo>
                    <a:lnTo>
                      <a:pt x="1512669" y="224351"/>
                    </a:lnTo>
                    <a:lnTo>
                      <a:pt x="1573856" y="278739"/>
                    </a:lnTo>
                    <a:lnTo>
                      <a:pt x="1635042" y="210754"/>
                    </a:lnTo>
                    <a:lnTo>
                      <a:pt x="1434486" y="10197"/>
                    </a:lnTo>
                    <a:close/>
                  </a:path>
                </a:pathLst>
              </a:cu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defRPr/>
                </a:pPr>
                <a:endParaRPr lang="en-GB">
                  <a:solidFill>
                    <a:prstClr val="white"/>
                  </a:solidFill>
                  <a:latin typeface="Calibri"/>
                </a:endParaRPr>
              </a:p>
            </p:txBody>
          </p:sp>
          <p:pic>
            <p:nvPicPr>
              <p:cNvPr id="41" name="Picture 40"/>
              <p:cNvPicPr>
                <a:picLocks noChangeAspect="1" noChangeArrowheads="1"/>
              </p:cNvPicPr>
              <p:nvPr/>
            </p:nvPicPr>
            <p:blipFill>
              <a:blip r:embed="rId8">
                <a:clrChange>
                  <a:clrFrom>
                    <a:srgbClr val="FFFFFF"/>
                  </a:clrFrom>
                  <a:clrTo>
                    <a:srgbClr val="FFFFFF">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13773" y="2221050"/>
                <a:ext cx="2324698" cy="23176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spTree>
    <p:extLst>
      <p:ext uri="{BB962C8B-B14F-4D97-AF65-F5344CB8AC3E}">
        <p14:creationId xmlns:p14="http://schemas.microsoft.com/office/powerpoint/2010/main" val="38625996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A85B53-D087-479D-9D4A-61659812B2A5}"/>
              </a:ext>
            </a:extLst>
          </p:cNvPr>
          <p:cNvSpPr txBox="1">
            <a:spLocks/>
          </p:cNvSpPr>
          <p:nvPr/>
        </p:nvSpPr>
        <p:spPr>
          <a:xfrm>
            <a:off x="314325" y="260498"/>
            <a:ext cx="10963275" cy="653903"/>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buClr>
                <a:srgbClr val="005294"/>
              </a:buClr>
              <a:defRPr/>
            </a:pPr>
            <a:r>
              <a:rPr lang="en-GB" sz="3600" b="0" dirty="0">
                <a:solidFill>
                  <a:srgbClr val="000000"/>
                </a:solidFill>
                <a:latin typeface="+mj-lt"/>
              </a:rPr>
              <a:t>Time to Onset of TD Symptom Improvement</a:t>
            </a:r>
          </a:p>
        </p:txBody>
      </p:sp>
      <p:sp>
        <p:nvSpPr>
          <p:cNvPr id="3" name="TextBox 2">
            <a:extLst>
              <a:ext uri="{FF2B5EF4-FFF2-40B4-BE49-F238E27FC236}">
                <a16:creationId xmlns:a16="http://schemas.microsoft.com/office/drawing/2014/main" id="{6787A553-3C24-4511-85A8-7A4F34B7A0A9}"/>
              </a:ext>
            </a:extLst>
          </p:cNvPr>
          <p:cNvSpPr txBox="1"/>
          <p:nvPr/>
        </p:nvSpPr>
        <p:spPr>
          <a:xfrm>
            <a:off x="952500" y="1126941"/>
            <a:ext cx="10201275" cy="461665"/>
          </a:xfrm>
          <a:prstGeom prst="rect">
            <a:avLst/>
          </a:prstGeom>
          <a:noFill/>
        </p:spPr>
        <p:txBody>
          <a:bodyPr wrap="square" rtlCol="0">
            <a:spAutoFit/>
          </a:bodyPr>
          <a:lstStyle/>
          <a:p>
            <a:pPr>
              <a:defRPr/>
            </a:pPr>
            <a:r>
              <a:rPr lang="en-GB" sz="2400" b="1" dirty="0">
                <a:solidFill>
                  <a:srgbClr val="000000"/>
                </a:solidFill>
              </a:rPr>
              <a:t>Time-dependent and symptom-specific onset of effects of </a:t>
            </a:r>
            <a:r>
              <a:rPr lang="en-GB" sz="2400" b="1" dirty="0" err="1">
                <a:solidFill>
                  <a:srgbClr val="000000"/>
                </a:solidFill>
              </a:rPr>
              <a:t>TTh</a:t>
            </a:r>
            <a:endParaRPr lang="en-GB" sz="2400" b="1" dirty="0">
              <a:solidFill>
                <a:srgbClr val="000000"/>
              </a:solidFill>
            </a:endParaRPr>
          </a:p>
        </p:txBody>
      </p:sp>
      <p:pic>
        <p:nvPicPr>
          <p:cNvPr id="14" name="Content Placeholder 4">
            <a:extLst>
              <a:ext uri="{FF2B5EF4-FFF2-40B4-BE49-F238E27FC236}">
                <a16:creationId xmlns:a16="http://schemas.microsoft.com/office/drawing/2014/main" id="{20121A98-124F-4FEA-983B-2499A4CBAA04}"/>
              </a:ext>
            </a:extLst>
          </p:cNvPr>
          <p:cNvPicPr>
            <a:picLocks noGrp="1" noChangeAspect="1"/>
          </p:cNvPicPr>
          <p:nvPr>
            <p:ph idx="1"/>
          </p:nvPr>
        </p:nvPicPr>
        <p:blipFill>
          <a:blip r:embed="rId2"/>
          <a:stretch>
            <a:fillRect/>
          </a:stretch>
        </p:blipFill>
        <p:spPr>
          <a:xfrm>
            <a:off x="3352797" y="1680614"/>
            <a:ext cx="5486405" cy="3647809"/>
          </a:xfrm>
          <a:prstGeom prst="rect">
            <a:avLst/>
          </a:prstGeom>
        </p:spPr>
      </p:pic>
      <p:sp>
        <p:nvSpPr>
          <p:cNvPr id="15" name="TextBox 14">
            <a:extLst>
              <a:ext uri="{FF2B5EF4-FFF2-40B4-BE49-F238E27FC236}">
                <a16:creationId xmlns:a16="http://schemas.microsoft.com/office/drawing/2014/main" id="{3CB8E612-EFE1-4F39-8B22-A5B42473E2CE}"/>
              </a:ext>
            </a:extLst>
          </p:cNvPr>
          <p:cNvSpPr txBox="1"/>
          <p:nvPr/>
        </p:nvSpPr>
        <p:spPr>
          <a:xfrm>
            <a:off x="7028342" y="1942329"/>
            <a:ext cx="1658680" cy="707886"/>
          </a:xfrm>
          <a:prstGeom prst="rect">
            <a:avLst/>
          </a:prstGeom>
          <a:noFill/>
        </p:spPr>
        <p:txBody>
          <a:bodyPr wrap="square" rtlCol="0">
            <a:spAutoFit/>
          </a:bodyPr>
          <a:lstStyle/>
          <a:p>
            <a:pPr algn="ctr">
              <a:defRPr/>
            </a:pPr>
            <a:r>
              <a:rPr lang="en-GB" sz="2000" b="1" dirty="0">
                <a:solidFill>
                  <a:srgbClr val="000000"/>
                </a:solidFill>
              </a:rPr>
              <a:t>Sexual Parameters</a:t>
            </a:r>
          </a:p>
        </p:txBody>
      </p:sp>
      <p:sp>
        <p:nvSpPr>
          <p:cNvPr id="16" name="TextBox 15">
            <a:extLst>
              <a:ext uri="{FF2B5EF4-FFF2-40B4-BE49-F238E27FC236}">
                <a16:creationId xmlns:a16="http://schemas.microsoft.com/office/drawing/2014/main" id="{D1272380-00E6-4899-A0A2-7AB2ADFDC994}"/>
              </a:ext>
            </a:extLst>
          </p:cNvPr>
          <p:cNvSpPr txBox="1"/>
          <p:nvPr/>
        </p:nvSpPr>
        <p:spPr>
          <a:xfrm>
            <a:off x="1247464" y="5984876"/>
            <a:ext cx="5629589" cy="276999"/>
          </a:xfrm>
          <a:prstGeom prst="rect">
            <a:avLst/>
          </a:prstGeom>
          <a:noFill/>
        </p:spPr>
        <p:txBody>
          <a:bodyPr wrap="square" rtlCol="0">
            <a:spAutoFit/>
          </a:bodyPr>
          <a:lstStyle/>
          <a:p>
            <a:pPr algn="ctr" defTabSz="457200" fontAlgn="base">
              <a:spcBef>
                <a:spcPct val="0"/>
              </a:spcBef>
              <a:spcAft>
                <a:spcPct val="0"/>
              </a:spcAft>
              <a:defRPr/>
            </a:pPr>
            <a:r>
              <a:rPr lang="en-GB" sz="1200" b="1" dirty="0">
                <a:solidFill>
                  <a:schemeClr val="accent5"/>
                </a:solidFill>
                <a:cs typeface="Arial" charset="0"/>
              </a:rPr>
              <a:t>Saad et al.  European Journal of Endocrinology (2011) 675-685</a:t>
            </a:r>
          </a:p>
        </p:txBody>
      </p:sp>
    </p:spTree>
    <p:extLst>
      <p:ext uri="{BB962C8B-B14F-4D97-AF65-F5344CB8AC3E}">
        <p14:creationId xmlns:p14="http://schemas.microsoft.com/office/powerpoint/2010/main" val="3235511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DA85B53-D087-479D-9D4A-61659812B2A5}"/>
              </a:ext>
            </a:extLst>
          </p:cNvPr>
          <p:cNvSpPr txBox="1">
            <a:spLocks/>
          </p:cNvSpPr>
          <p:nvPr/>
        </p:nvSpPr>
        <p:spPr>
          <a:xfrm>
            <a:off x="342900" y="260498"/>
            <a:ext cx="11010900" cy="653903"/>
          </a:xfrm>
          <a:prstGeom prst="rect">
            <a:avLst/>
          </a:prstGeom>
        </p:spPr>
        <p:txBody>
          <a:bodyPr vert="horz" lIns="91440" tIns="45720" rIns="91440" bIns="45720" rtlCol="0" anchor="ctr">
            <a:normAutofit fontScale="92500"/>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buClr>
                <a:srgbClr val="005294"/>
              </a:buClr>
              <a:defRPr/>
            </a:pPr>
            <a:r>
              <a:rPr lang="en-GB" sz="4000" b="0" dirty="0">
                <a:solidFill>
                  <a:srgbClr val="000000"/>
                </a:solidFill>
                <a:latin typeface="+mj-lt"/>
              </a:rPr>
              <a:t>Time to Onset of TD Symptom Improvement</a:t>
            </a:r>
          </a:p>
        </p:txBody>
      </p:sp>
      <p:sp>
        <p:nvSpPr>
          <p:cNvPr id="3" name="TextBox 2">
            <a:extLst>
              <a:ext uri="{FF2B5EF4-FFF2-40B4-BE49-F238E27FC236}">
                <a16:creationId xmlns:a16="http://schemas.microsoft.com/office/drawing/2014/main" id="{6787A553-3C24-4511-85A8-7A4F34B7A0A9}"/>
              </a:ext>
            </a:extLst>
          </p:cNvPr>
          <p:cNvSpPr txBox="1"/>
          <p:nvPr/>
        </p:nvSpPr>
        <p:spPr>
          <a:xfrm>
            <a:off x="876300" y="1099900"/>
            <a:ext cx="10077450" cy="461665"/>
          </a:xfrm>
          <a:prstGeom prst="rect">
            <a:avLst/>
          </a:prstGeom>
          <a:noFill/>
        </p:spPr>
        <p:txBody>
          <a:bodyPr wrap="square" rtlCol="0">
            <a:spAutoFit/>
          </a:bodyPr>
          <a:lstStyle/>
          <a:p>
            <a:pPr>
              <a:defRPr/>
            </a:pPr>
            <a:r>
              <a:rPr lang="en-GB" sz="2400" b="1" dirty="0">
                <a:solidFill>
                  <a:srgbClr val="000000"/>
                </a:solidFill>
              </a:rPr>
              <a:t>Time-dependent and symptom-specific onset of effects of </a:t>
            </a:r>
            <a:r>
              <a:rPr lang="en-GB" sz="2400" b="1" dirty="0" err="1">
                <a:solidFill>
                  <a:srgbClr val="000000"/>
                </a:solidFill>
              </a:rPr>
              <a:t>TTh</a:t>
            </a:r>
            <a:endParaRPr lang="en-GB" sz="2400" b="1" dirty="0">
              <a:solidFill>
                <a:srgbClr val="000000"/>
              </a:solidFill>
            </a:endParaRPr>
          </a:p>
        </p:txBody>
      </p:sp>
      <p:sp>
        <p:nvSpPr>
          <p:cNvPr id="16" name="TextBox 15">
            <a:extLst>
              <a:ext uri="{FF2B5EF4-FFF2-40B4-BE49-F238E27FC236}">
                <a16:creationId xmlns:a16="http://schemas.microsoft.com/office/drawing/2014/main" id="{D1272380-00E6-4899-A0A2-7AB2ADFDC994}"/>
              </a:ext>
            </a:extLst>
          </p:cNvPr>
          <p:cNvSpPr txBox="1"/>
          <p:nvPr/>
        </p:nvSpPr>
        <p:spPr>
          <a:xfrm>
            <a:off x="1047439" y="6003926"/>
            <a:ext cx="5629589" cy="261610"/>
          </a:xfrm>
          <a:prstGeom prst="rect">
            <a:avLst/>
          </a:prstGeom>
          <a:noFill/>
        </p:spPr>
        <p:txBody>
          <a:bodyPr wrap="square" rtlCol="0">
            <a:spAutoFit/>
          </a:bodyPr>
          <a:lstStyle/>
          <a:p>
            <a:pPr algn="ctr" defTabSz="457200" fontAlgn="base">
              <a:spcBef>
                <a:spcPct val="0"/>
              </a:spcBef>
              <a:spcAft>
                <a:spcPct val="0"/>
              </a:spcAft>
              <a:defRPr/>
            </a:pPr>
            <a:r>
              <a:rPr lang="en-GB" sz="1100" b="1" dirty="0">
                <a:solidFill>
                  <a:schemeClr val="accent5"/>
                </a:solidFill>
                <a:cs typeface="Arial" charset="0"/>
              </a:rPr>
              <a:t>Saad et al.  European Journal of Endocrinology (2011) 675-685</a:t>
            </a:r>
          </a:p>
        </p:txBody>
      </p:sp>
      <p:pic>
        <p:nvPicPr>
          <p:cNvPr id="6" name="Picture 5">
            <a:extLst>
              <a:ext uri="{FF2B5EF4-FFF2-40B4-BE49-F238E27FC236}">
                <a16:creationId xmlns:a16="http://schemas.microsoft.com/office/drawing/2014/main" id="{3D8DA61A-DC75-430F-9B83-7E71BB312239}"/>
              </a:ext>
            </a:extLst>
          </p:cNvPr>
          <p:cNvPicPr>
            <a:picLocks noChangeAspect="1"/>
          </p:cNvPicPr>
          <p:nvPr/>
        </p:nvPicPr>
        <p:blipFill>
          <a:blip r:embed="rId2"/>
          <a:stretch>
            <a:fillRect/>
          </a:stretch>
        </p:blipFill>
        <p:spPr>
          <a:xfrm>
            <a:off x="2942996" y="1747064"/>
            <a:ext cx="5810708" cy="3635092"/>
          </a:xfrm>
          <a:prstGeom prst="rect">
            <a:avLst/>
          </a:prstGeom>
        </p:spPr>
      </p:pic>
      <p:sp>
        <p:nvSpPr>
          <p:cNvPr id="15" name="TextBox 14">
            <a:extLst>
              <a:ext uri="{FF2B5EF4-FFF2-40B4-BE49-F238E27FC236}">
                <a16:creationId xmlns:a16="http://schemas.microsoft.com/office/drawing/2014/main" id="{3CB8E612-EFE1-4F39-8B22-A5B42473E2CE}"/>
              </a:ext>
            </a:extLst>
          </p:cNvPr>
          <p:cNvSpPr txBox="1"/>
          <p:nvPr/>
        </p:nvSpPr>
        <p:spPr>
          <a:xfrm>
            <a:off x="6771165" y="3861834"/>
            <a:ext cx="1839435" cy="707886"/>
          </a:xfrm>
          <a:prstGeom prst="rect">
            <a:avLst/>
          </a:prstGeom>
          <a:noFill/>
        </p:spPr>
        <p:txBody>
          <a:bodyPr wrap="square" rtlCol="0">
            <a:spAutoFit/>
          </a:bodyPr>
          <a:lstStyle/>
          <a:p>
            <a:pPr algn="ctr">
              <a:defRPr/>
            </a:pPr>
            <a:r>
              <a:rPr lang="en-GB" sz="2000" b="1" dirty="0">
                <a:solidFill>
                  <a:srgbClr val="000000"/>
                </a:solidFill>
              </a:rPr>
              <a:t>Body Composition</a:t>
            </a:r>
          </a:p>
        </p:txBody>
      </p:sp>
    </p:spTree>
    <p:extLst>
      <p:ext uri="{BB962C8B-B14F-4D97-AF65-F5344CB8AC3E}">
        <p14:creationId xmlns:p14="http://schemas.microsoft.com/office/powerpoint/2010/main" val="7734773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D9A695B-AFB0-4F73-94A9-26F92013B6A0}"/>
              </a:ext>
            </a:extLst>
          </p:cNvPr>
          <p:cNvSpPr txBox="1">
            <a:spLocks noChangeArrowheads="1"/>
          </p:cNvSpPr>
          <p:nvPr/>
        </p:nvSpPr>
        <p:spPr>
          <a:xfrm>
            <a:off x="2003426" y="167073"/>
            <a:ext cx="8207375" cy="954087"/>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r>
              <a:rPr lang="en-US" altLang="en-US" sz="4000" b="0" dirty="0" err="1">
                <a:solidFill>
                  <a:srgbClr val="000000"/>
                </a:solidFill>
                <a:latin typeface="+mj-lt"/>
              </a:rPr>
              <a:t>TTh</a:t>
            </a:r>
            <a:r>
              <a:rPr lang="en-US" altLang="en-US" sz="4000" b="0" dirty="0">
                <a:solidFill>
                  <a:srgbClr val="000000"/>
                </a:solidFill>
                <a:latin typeface="+mj-lt"/>
              </a:rPr>
              <a:t>: For how long? </a:t>
            </a:r>
          </a:p>
        </p:txBody>
      </p:sp>
      <p:sp>
        <p:nvSpPr>
          <p:cNvPr id="6" name="Rectangle 3">
            <a:extLst>
              <a:ext uri="{FF2B5EF4-FFF2-40B4-BE49-F238E27FC236}">
                <a16:creationId xmlns:a16="http://schemas.microsoft.com/office/drawing/2014/main" id="{730C5F07-6888-4DAA-B922-11A66B711FB2}"/>
              </a:ext>
            </a:extLst>
          </p:cNvPr>
          <p:cNvSpPr txBox="1">
            <a:spLocks noChangeArrowheads="1"/>
          </p:cNvSpPr>
          <p:nvPr/>
        </p:nvSpPr>
        <p:spPr>
          <a:xfrm>
            <a:off x="485775" y="1466185"/>
            <a:ext cx="10991849" cy="349279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buFont typeface="Arial" panose="020B0604020202020204" pitchFamily="34" charset="0"/>
              <a:buChar char="•"/>
            </a:pPr>
            <a:r>
              <a:rPr lang="en-GB" sz="2800" dirty="0">
                <a:solidFill>
                  <a:srgbClr val="000000"/>
                </a:solidFill>
                <a:latin typeface="+mn-lt"/>
              </a:rPr>
              <a:t>Hypogonadism is a </a:t>
            </a:r>
            <a:r>
              <a:rPr lang="en-GB" sz="2800" b="1" dirty="0">
                <a:solidFill>
                  <a:srgbClr val="000000"/>
                </a:solidFill>
                <a:latin typeface="+mn-lt"/>
              </a:rPr>
              <a:t>chronic disease </a:t>
            </a:r>
            <a:r>
              <a:rPr lang="en-GB" sz="2800" dirty="0">
                <a:solidFill>
                  <a:srgbClr val="000000"/>
                </a:solidFill>
                <a:latin typeface="+mn-lt"/>
              </a:rPr>
              <a:t>which requires </a:t>
            </a:r>
            <a:r>
              <a:rPr lang="en-GB" sz="2800" b="1" dirty="0">
                <a:solidFill>
                  <a:srgbClr val="000000"/>
                </a:solidFill>
                <a:latin typeface="+mn-lt"/>
              </a:rPr>
              <a:t>long-term</a:t>
            </a:r>
            <a:r>
              <a:rPr lang="en-GB" sz="2800" dirty="0">
                <a:solidFill>
                  <a:srgbClr val="000000"/>
                </a:solidFill>
                <a:latin typeface="+mn-lt"/>
              </a:rPr>
              <a:t> treatment, not unlike diabetes.</a:t>
            </a:r>
          </a:p>
          <a:p>
            <a:pPr>
              <a:buClrTx/>
              <a:buFont typeface="Arial" panose="020B0604020202020204" pitchFamily="34" charset="0"/>
              <a:buChar char="•"/>
            </a:pPr>
            <a:r>
              <a:rPr lang="en-GB" sz="2800" dirty="0">
                <a:solidFill>
                  <a:srgbClr val="000000"/>
                </a:solidFill>
                <a:latin typeface="+mn-lt"/>
              </a:rPr>
              <a:t>Important to realise that </a:t>
            </a:r>
            <a:r>
              <a:rPr lang="en-GB" sz="2800" dirty="0" err="1">
                <a:solidFill>
                  <a:srgbClr val="000000"/>
                </a:solidFill>
                <a:latin typeface="+mn-lt"/>
              </a:rPr>
              <a:t>TTh</a:t>
            </a:r>
            <a:r>
              <a:rPr lang="en-GB" sz="2800" dirty="0">
                <a:solidFill>
                  <a:srgbClr val="000000"/>
                </a:solidFill>
                <a:latin typeface="+mn-lt"/>
              </a:rPr>
              <a:t> is considered lifelong therapy</a:t>
            </a:r>
            <a:r>
              <a:rPr lang="en-GB" sz="2800" baseline="30000" dirty="0">
                <a:solidFill>
                  <a:srgbClr val="000000"/>
                </a:solidFill>
                <a:latin typeface="+mn-lt"/>
              </a:rPr>
              <a:t>1</a:t>
            </a:r>
          </a:p>
          <a:p>
            <a:pPr>
              <a:buClrTx/>
              <a:buFont typeface="Arial" panose="020B0604020202020204" pitchFamily="34" charset="0"/>
              <a:buChar char="•"/>
            </a:pPr>
            <a:r>
              <a:rPr lang="en-NZ" altLang="en-US" sz="2800" dirty="0">
                <a:solidFill>
                  <a:srgbClr val="000000"/>
                </a:solidFill>
                <a:latin typeface="+mn-lt"/>
              </a:rPr>
              <a:t>In patients who have a positive response to </a:t>
            </a:r>
            <a:r>
              <a:rPr lang="en-NZ" altLang="en-US" sz="2800" dirty="0" err="1">
                <a:solidFill>
                  <a:srgbClr val="000000"/>
                </a:solidFill>
                <a:latin typeface="+mn-lt"/>
              </a:rPr>
              <a:t>TTh</a:t>
            </a:r>
            <a:r>
              <a:rPr lang="en-NZ" altLang="en-US" sz="2800" dirty="0">
                <a:solidFill>
                  <a:srgbClr val="000000"/>
                </a:solidFill>
                <a:latin typeface="+mn-lt"/>
              </a:rPr>
              <a:t>, treatment should continue in accordance with a standardised monitoring plan</a:t>
            </a:r>
            <a:r>
              <a:rPr lang="en-NZ" altLang="en-US" sz="2800" baseline="30000" dirty="0">
                <a:solidFill>
                  <a:srgbClr val="000000"/>
                </a:solidFill>
                <a:latin typeface="+mn-lt"/>
              </a:rPr>
              <a:t>2</a:t>
            </a:r>
            <a:r>
              <a:rPr lang="en-NZ" altLang="en-US" sz="2800" dirty="0">
                <a:solidFill>
                  <a:srgbClr val="000000"/>
                </a:solidFill>
                <a:latin typeface="+mn-lt"/>
              </a:rPr>
              <a:t> </a:t>
            </a:r>
          </a:p>
        </p:txBody>
      </p:sp>
      <p:sp>
        <p:nvSpPr>
          <p:cNvPr id="7" name="Text Placeholder 3">
            <a:extLst>
              <a:ext uri="{FF2B5EF4-FFF2-40B4-BE49-F238E27FC236}">
                <a16:creationId xmlns:a16="http://schemas.microsoft.com/office/drawing/2014/main" id="{152C3F0D-2543-454F-9FCB-F26353C645F6}"/>
              </a:ext>
            </a:extLst>
          </p:cNvPr>
          <p:cNvSpPr txBox="1">
            <a:spLocks/>
          </p:cNvSpPr>
          <p:nvPr/>
        </p:nvSpPr>
        <p:spPr>
          <a:xfrm>
            <a:off x="1508126" y="5799157"/>
            <a:ext cx="7848600" cy="582594"/>
          </a:xfrm>
          <a:prstGeom prst="rect">
            <a:avLst/>
          </a:prstGeom>
        </p:spPr>
        <p:txBody>
          <a:bodyPr>
            <a:no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GB" altLang="en-US" sz="1100" dirty="0">
                <a:solidFill>
                  <a:schemeClr val="accent5"/>
                </a:solidFill>
                <a:latin typeface="+mj-lt"/>
              </a:rPr>
              <a:t>1. Chakrabarty A. </a:t>
            </a:r>
            <a:r>
              <a:rPr lang="en-GB" sz="1100" dirty="0" err="1">
                <a:solidFill>
                  <a:schemeClr val="accent5"/>
                </a:solidFill>
                <a:latin typeface="+mj-lt"/>
              </a:rPr>
              <a:t>Androl</a:t>
            </a:r>
            <a:r>
              <a:rPr lang="en-GB" sz="1100" dirty="0">
                <a:solidFill>
                  <a:schemeClr val="accent5"/>
                </a:solidFill>
                <a:latin typeface="+mj-lt"/>
              </a:rPr>
              <a:t> </a:t>
            </a:r>
            <a:r>
              <a:rPr lang="en-GB" sz="1100" dirty="0" err="1">
                <a:solidFill>
                  <a:schemeClr val="accent5"/>
                </a:solidFill>
                <a:latin typeface="+mj-lt"/>
              </a:rPr>
              <a:t>Gynecol</a:t>
            </a:r>
            <a:r>
              <a:rPr lang="en-GB" sz="1100" dirty="0">
                <a:solidFill>
                  <a:schemeClr val="accent5"/>
                </a:solidFill>
                <a:latin typeface="+mj-lt"/>
              </a:rPr>
              <a:t>: </a:t>
            </a:r>
            <a:r>
              <a:rPr lang="en-GB" sz="1100" dirty="0" err="1">
                <a:solidFill>
                  <a:schemeClr val="accent5"/>
                </a:solidFill>
                <a:latin typeface="+mj-lt"/>
              </a:rPr>
              <a:t>Curr</a:t>
            </a:r>
            <a:r>
              <a:rPr lang="en-GB" sz="1100" dirty="0">
                <a:solidFill>
                  <a:schemeClr val="accent5"/>
                </a:solidFill>
                <a:latin typeface="+mj-lt"/>
              </a:rPr>
              <a:t> Res 2013, 1:3</a:t>
            </a:r>
            <a:endParaRPr lang="en-GB" altLang="en-US" sz="1100" dirty="0">
              <a:solidFill>
                <a:schemeClr val="accent5"/>
              </a:solidFill>
              <a:latin typeface="+mj-lt"/>
            </a:endParaRPr>
          </a:p>
          <a:p>
            <a:pPr marL="0" indent="0">
              <a:buNone/>
            </a:pPr>
            <a:r>
              <a:rPr lang="en-GB" altLang="en-US" sz="1100" dirty="0">
                <a:solidFill>
                  <a:schemeClr val="accent5"/>
                </a:solidFill>
                <a:latin typeface="+mj-lt"/>
              </a:rPr>
              <a:t>2. </a:t>
            </a:r>
            <a:r>
              <a:rPr lang="en-GB" altLang="en-US" sz="1100" dirty="0" err="1">
                <a:solidFill>
                  <a:schemeClr val="accent5"/>
                </a:solidFill>
                <a:latin typeface="+mj-lt"/>
              </a:rPr>
              <a:t>Bhasin</a:t>
            </a:r>
            <a:r>
              <a:rPr lang="en-GB" altLang="en-US" sz="1100" dirty="0">
                <a:solidFill>
                  <a:schemeClr val="accent5"/>
                </a:solidFill>
                <a:latin typeface="+mj-lt"/>
              </a:rPr>
              <a:t> S, et al. </a:t>
            </a:r>
            <a:r>
              <a:rPr lang="en-GB" altLang="en-US" sz="1100" i="1" dirty="0">
                <a:solidFill>
                  <a:schemeClr val="accent5"/>
                </a:solidFill>
                <a:latin typeface="+mj-lt"/>
              </a:rPr>
              <a:t>J </a:t>
            </a:r>
            <a:r>
              <a:rPr lang="en-GB" altLang="en-US" sz="1100" i="1" dirty="0" err="1">
                <a:solidFill>
                  <a:schemeClr val="accent5"/>
                </a:solidFill>
                <a:latin typeface="+mj-lt"/>
              </a:rPr>
              <a:t>Clin</a:t>
            </a:r>
            <a:r>
              <a:rPr lang="en-GB" altLang="en-US" sz="1100" i="1" dirty="0">
                <a:solidFill>
                  <a:schemeClr val="accent5"/>
                </a:solidFill>
                <a:latin typeface="+mj-lt"/>
              </a:rPr>
              <a:t> Endocrinol </a:t>
            </a:r>
            <a:r>
              <a:rPr lang="en-GB" altLang="en-US" sz="1100" i="1" dirty="0" err="1">
                <a:solidFill>
                  <a:schemeClr val="accent5"/>
                </a:solidFill>
                <a:latin typeface="+mj-lt"/>
              </a:rPr>
              <a:t>Metab</a:t>
            </a:r>
            <a:r>
              <a:rPr lang="en-GB" altLang="en-US" sz="1100" i="1" dirty="0">
                <a:solidFill>
                  <a:schemeClr val="accent5"/>
                </a:solidFill>
                <a:latin typeface="+mj-lt"/>
              </a:rPr>
              <a:t> </a:t>
            </a:r>
            <a:r>
              <a:rPr lang="en-GB" altLang="en-US" sz="1100" dirty="0">
                <a:solidFill>
                  <a:schemeClr val="accent5"/>
                </a:solidFill>
                <a:latin typeface="+mj-lt"/>
              </a:rPr>
              <a:t>2010; 95: 2536-2559. </a:t>
            </a:r>
            <a:endParaRPr lang="en-SG" altLang="en-US" sz="1100" dirty="0">
              <a:solidFill>
                <a:schemeClr val="accent5"/>
              </a:solidFill>
              <a:latin typeface="+mj-lt"/>
            </a:endParaRPr>
          </a:p>
        </p:txBody>
      </p:sp>
    </p:spTree>
    <p:extLst>
      <p:ext uri="{BB962C8B-B14F-4D97-AF65-F5344CB8AC3E}">
        <p14:creationId xmlns:p14="http://schemas.microsoft.com/office/powerpoint/2010/main" val="388312012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FD9A695B-AFB0-4F73-94A9-26F92013B6A0}"/>
              </a:ext>
            </a:extLst>
          </p:cNvPr>
          <p:cNvSpPr txBox="1">
            <a:spLocks noChangeArrowheads="1"/>
          </p:cNvSpPr>
          <p:nvPr/>
        </p:nvSpPr>
        <p:spPr>
          <a:xfrm>
            <a:off x="419130" y="75111"/>
            <a:ext cx="11001375" cy="954087"/>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r>
              <a:rPr lang="en-US" altLang="en-US" sz="4000" b="0" dirty="0">
                <a:solidFill>
                  <a:srgbClr val="000000"/>
                </a:solidFill>
                <a:latin typeface="+mj-lt"/>
              </a:rPr>
              <a:t>Potential adverse effects linked to </a:t>
            </a:r>
            <a:r>
              <a:rPr lang="en-US" altLang="en-US" sz="4000" b="0" dirty="0" err="1">
                <a:solidFill>
                  <a:srgbClr val="000000"/>
                </a:solidFill>
                <a:latin typeface="+mj-lt"/>
              </a:rPr>
              <a:t>TTh</a:t>
            </a:r>
            <a:endParaRPr lang="en-US" altLang="en-US" sz="4000" b="0" dirty="0">
              <a:solidFill>
                <a:srgbClr val="000000"/>
              </a:solidFill>
              <a:latin typeface="+mj-lt"/>
            </a:endParaRPr>
          </a:p>
        </p:txBody>
      </p:sp>
      <p:sp>
        <p:nvSpPr>
          <p:cNvPr id="8" name="TextBox 7">
            <a:extLst>
              <a:ext uri="{FF2B5EF4-FFF2-40B4-BE49-F238E27FC236}">
                <a16:creationId xmlns:a16="http://schemas.microsoft.com/office/drawing/2014/main" id="{BDA70CF4-6E59-4EC4-8D9A-05047B79F1C1}"/>
              </a:ext>
            </a:extLst>
          </p:cNvPr>
          <p:cNvSpPr txBox="1"/>
          <p:nvPr/>
        </p:nvSpPr>
        <p:spPr>
          <a:xfrm>
            <a:off x="1453119" y="5754826"/>
            <a:ext cx="8732643" cy="577081"/>
          </a:xfrm>
          <a:prstGeom prst="rect">
            <a:avLst/>
          </a:prstGeom>
          <a:noFill/>
        </p:spPr>
        <p:txBody>
          <a:bodyPr wrap="square" rtlCol="0" anchor="b">
            <a:spAutoFit/>
          </a:bodyPr>
          <a:lstStyle/>
          <a:p>
            <a:r>
              <a:rPr lang="en-GB" altLang="en-US" sz="1050" b="1" dirty="0" err="1">
                <a:solidFill>
                  <a:schemeClr val="accent5"/>
                </a:solidFill>
              </a:rPr>
              <a:t>Bhasin</a:t>
            </a:r>
            <a:r>
              <a:rPr lang="en-GB" altLang="en-US" sz="1050" b="1" dirty="0">
                <a:solidFill>
                  <a:schemeClr val="accent5"/>
                </a:solidFill>
              </a:rPr>
              <a:t> S, </a:t>
            </a:r>
            <a:r>
              <a:rPr lang="en-GB" altLang="en-US" sz="1050" b="1" dirty="0" err="1">
                <a:solidFill>
                  <a:schemeClr val="accent5"/>
                </a:solidFill>
              </a:rPr>
              <a:t>Basaria</a:t>
            </a:r>
            <a:r>
              <a:rPr lang="en-GB" altLang="en-US" sz="1050" b="1" dirty="0">
                <a:solidFill>
                  <a:schemeClr val="accent5"/>
                </a:solidFill>
              </a:rPr>
              <a:t> S. </a:t>
            </a:r>
            <a:r>
              <a:rPr lang="en-GB" altLang="en-US" sz="1050" b="1" i="1" dirty="0">
                <a:solidFill>
                  <a:schemeClr val="accent5"/>
                </a:solidFill>
              </a:rPr>
              <a:t>Best </a:t>
            </a:r>
            <a:r>
              <a:rPr lang="en-GB" altLang="en-US" sz="1050" b="1" i="1" dirty="0" err="1">
                <a:solidFill>
                  <a:schemeClr val="accent5"/>
                </a:solidFill>
              </a:rPr>
              <a:t>Pract</a:t>
            </a:r>
            <a:r>
              <a:rPr lang="en-GB" altLang="en-US" sz="1050" b="1" i="1" dirty="0">
                <a:solidFill>
                  <a:schemeClr val="accent5"/>
                </a:solidFill>
              </a:rPr>
              <a:t> Res </a:t>
            </a:r>
            <a:r>
              <a:rPr lang="en-GB" altLang="en-US" sz="1050" b="1" i="1" dirty="0" err="1">
                <a:solidFill>
                  <a:schemeClr val="accent5"/>
                </a:solidFill>
              </a:rPr>
              <a:t>Clin</a:t>
            </a:r>
            <a:r>
              <a:rPr lang="en-GB" altLang="en-US" sz="1050" b="1" i="1" dirty="0">
                <a:solidFill>
                  <a:schemeClr val="accent5"/>
                </a:solidFill>
              </a:rPr>
              <a:t> </a:t>
            </a:r>
            <a:r>
              <a:rPr lang="en-GB" altLang="en-US" sz="1050" b="1" i="1" dirty="0" err="1">
                <a:solidFill>
                  <a:schemeClr val="accent5"/>
                </a:solidFill>
              </a:rPr>
              <a:t>Endocrinol</a:t>
            </a:r>
            <a:r>
              <a:rPr lang="en-GB" altLang="en-US" sz="1050" b="1" i="1" dirty="0">
                <a:solidFill>
                  <a:schemeClr val="accent5"/>
                </a:solidFill>
              </a:rPr>
              <a:t> </a:t>
            </a:r>
            <a:r>
              <a:rPr lang="en-GB" altLang="en-US" sz="1050" b="1" i="1" dirty="0" err="1">
                <a:solidFill>
                  <a:schemeClr val="accent5"/>
                </a:solidFill>
              </a:rPr>
              <a:t>Metab</a:t>
            </a:r>
            <a:r>
              <a:rPr lang="en-GB" altLang="en-US" sz="1050" b="1" i="1" dirty="0">
                <a:solidFill>
                  <a:schemeClr val="accent5"/>
                </a:solidFill>
              </a:rPr>
              <a:t> </a:t>
            </a:r>
            <a:r>
              <a:rPr lang="en-GB" altLang="en-US" sz="1050" b="1" dirty="0">
                <a:solidFill>
                  <a:schemeClr val="accent5"/>
                </a:solidFill>
              </a:rPr>
              <a:t>2011; 25: 251–270.</a:t>
            </a:r>
          </a:p>
          <a:p>
            <a:r>
              <a:rPr lang="en-GB" altLang="en-US" sz="1050" b="1" dirty="0" err="1">
                <a:solidFill>
                  <a:schemeClr val="accent5"/>
                </a:solidFill>
              </a:rPr>
              <a:t>Bhasin</a:t>
            </a:r>
            <a:r>
              <a:rPr lang="en-GB" altLang="en-US" sz="1050" b="1" dirty="0">
                <a:solidFill>
                  <a:schemeClr val="accent5"/>
                </a:solidFill>
              </a:rPr>
              <a:t> S, et al. </a:t>
            </a:r>
            <a:r>
              <a:rPr lang="en-GB" altLang="en-US" sz="1050" b="1" i="1" dirty="0">
                <a:solidFill>
                  <a:schemeClr val="accent5"/>
                </a:solidFill>
              </a:rPr>
              <a:t>J Clin Endocrinol </a:t>
            </a:r>
            <a:r>
              <a:rPr lang="en-GB" altLang="en-US" sz="1050" b="1" i="1" dirty="0" err="1">
                <a:solidFill>
                  <a:schemeClr val="accent5"/>
                </a:solidFill>
              </a:rPr>
              <a:t>Metab</a:t>
            </a:r>
            <a:r>
              <a:rPr lang="en-GB" altLang="en-US" sz="1050" b="1" i="1" dirty="0">
                <a:solidFill>
                  <a:schemeClr val="accent5"/>
                </a:solidFill>
              </a:rPr>
              <a:t> </a:t>
            </a:r>
            <a:r>
              <a:rPr lang="en-GB" altLang="en-US" sz="1050" b="1" dirty="0">
                <a:solidFill>
                  <a:schemeClr val="accent5"/>
                </a:solidFill>
              </a:rPr>
              <a:t>2010; 95: 2536–2559.</a:t>
            </a:r>
          </a:p>
          <a:p>
            <a:r>
              <a:rPr lang="en-GB" altLang="en-US" sz="1050" b="1" dirty="0" err="1">
                <a:solidFill>
                  <a:schemeClr val="accent5"/>
                </a:solidFill>
              </a:rPr>
              <a:t>Testogel</a:t>
            </a:r>
            <a:r>
              <a:rPr lang="en-GB" altLang="en-US" sz="1050" b="1" dirty="0">
                <a:solidFill>
                  <a:schemeClr val="accent5"/>
                </a:solidFill>
              </a:rPr>
              <a:t> 16.2mg/g SmPC </a:t>
            </a:r>
            <a:r>
              <a:rPr lang="en-GB" altLang="en-US" sz="1050" b="1" dirty="0">
                <a:solidFill>
                  <a:schemeClr val="accent5"/>
                </a:solidFill>
                <a:hlinkClick r:id="rId2">
                  <a:extLst>
                    <a:ext uri="{A12FA001-AC4F-418D-AE19-62706E023703}">
                      <ahyp:hlinkClr xmlns:ahyp="http://schemas.microsoft.com/office/drawing/2018/hyperlinkcolor" val="tx"/>
                    </a:ext>
                  </a:extLst>
                </a:hlinkClick>
              </a:rPr>
              <a:t>https://www.medicines.org.uk/emc/product/8919/smpc</a:t>
            </a:r>
            <a:r>
              <a:rPr lang="en-GB" altLang="en-US" sz="1050" b="1" dirty="0">
                <a:solidFill>
                  <a:schemeClr val="accent5"/>
                </a:solidFill>
              </a:rPr>
              <a:t> Last Accessed Sept 2020</a:t>
            </a:r>
            <a:endParaRPr lang="en-NZ" altLang="en-US" sz="1050" b="1" dirty="0">
              <a:solidFill>
                <a:schemeClr val="accent5"/>
              </a:solidFill>
            </a:endParaRPr>
          </a:p>
        </p:txBody>
      </p:sp>
      <p:sp>
        <p:nvSpPr>
          <p:cNvPr id="9" name="Rectangle 3">
            <a:extLst>
              <a:ext uri="{FF2B5EF4-FFF2-40B4-BE49-F238E27FC236}">
                <a16:creationId xmlns:a16="http://schemas.microsoft.com/office/drawing/2014/main" id="{703E0103-FB6D-4A40-B9FB-A91686D2F43E}"/>
              </a:ext>
            </a:extLst>
          </p:cNvPr>
          <p:cNvSpPr txBox="1">
            <a:spLocks noChangeArrowheads="1"/>
          </p:cNvSpPr>
          <p:nvPr/>
        </p:nvSpPr>
        <p:spPr>
          <a:xfrm>
            <a:off x="952501" y="1046213"/>
            <a:ext cx="9906000" cy="447642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Tx/>
              <a:defRPr/>
            </a:pPr>
            <a:r>
              <a:rPr lang="en-NZ" sz="1600" dirty="0">
                <a:solidFill>
                  <a:srgbClr val="000000"/>
                </a:solidFill>
                <a:latin typeface="+mn-lt"/>
              </a:rPr>
              <a:t>Erythrocytosis</a:t>
            </a:r>
          </a:p>
          <a:p>
            <a:pPr>
              <a:buClrTx/>
              <a:defRPr/>
            </a:pPr>
            <a:r>
              <a:rPr lang="en-NZ" sz="1600" dirty="0">
                <a:solidFill>
                  <a:srgbClr val="000000"/>
                </a:solidFill>
                <a:latin typeface="+mn-lt"/>
              </a:rPr>
              <a:t>Growth of metastatic prostate cancer</a:t>
            </a:r>
          </a:p>
          <a:p>
            <a:pPr>
              <a:buClrTx/>
              <a:defRPr/>
            </a:pPr>
            <a:r>
              <a:rPr lang="en-NZ" sz="1600" dirty="0">
                <a:solidFill>
                  <a:srgbClr val="000000"/>
                </a:solidFill>
                <a:latin typeface="+mn-lt"/>
              </a:rPr>
              <a:t>Detection of subclinical prostate cancer</a:t>
            </a:r>
          </a:p>
          <a:p>
            <a:pPr>
              <a:buClrTx/>
              <a:defRPr/>
            </a:pPr>
            <a:r>
              <a:rPr lang="en-NZ" sz="1600" dirty="0">
                <a:solidFill>
                  <a:srgbClr val="000000"/>
                </a:solidFill>
                <a:latin typeface="+mn-lt"/>
              </a:rPr>
              <a:t>Leg oedema and worsening of heart failure</a:t>
            </a:r>
          </a:p>
          <a:p>
            <a:pPr>
              <a:buClrTx/>
              <a:defRPr/>
            </a:pPr>
            <a:r>
              <a:rPr lang="en-NZ" sz="1600" dirty="0">
                <a:solidFill>
                  <a:srgbClr val="000000"/>
                </a:solidFill>
                <a:latin typeface="+mn-lt"/>
              </a:rPr>
              <a:t>Reduced sperm production and infertility</a:t>
            </a:r>
          </a:p>
          <a:p>
            <a:pPr>
              <a:buClrTx/>
              <a:defRPr/>
            </a:pPr>
            <a:r>
              <a:rPr lang="en-NZ" sz="1600" dirty="0">
                <a:solidFill>
                  <a:srgbClr val="000000"/>
                </a:solidFill>
                <a:latin typeface="+mn-lt"/>
              </a:rPr>
              <a:t>Acne, oiliness of skin</a:t>
            </a:r>
          </a:p>
          <a:p>
            <a:pPr>
              <a:buClrTx/>
              <a:defRPr/>
            </a:pPr>
            <a:r>
              <a:rPr lang="en-NZ" sz="1600" dirty="0">
                <a:solidFill>
                  <a:srgbClr val="002060"/>
                </a:solidFill>
                <a:latin typeface="+mn-lt"/>
              </a:rPr>
              <a:t>Breast tenderness</a:t>
            </a:r>
          </a:p>
          <a:p>
            <a:pPr>
              <a:buClrTx/>
              <a:defRPr/>
            </a:pPr>
            <a:r>
              <a:rPr lang="en-NZ" sz="1600" dirty="0">
                <a:solidFill>
                  <a:srgbClr val="002060"/>
                </a:solidFill>
                <a:latin typeface="+mn-lt"/>
              </a:rPr>
              <a:t>Induction/worsening of obstructive sleep apnoea</a:t>
            </a:r>
          </a:p>
          <a:p>
            <a:pPr>
              <a:buClrTx/>
              <a:defRPr/>
            </a:pPr>
            <a:r>
              <a:rPr lang="en-NZ" sz="1600" dirty="0">
                <a:solidFill>
                  <a:srgbClr val="002060"/>
                </a:solidFill>
                <a:latin typeface="+mn-lt"/>
              </a:rPr>
              <a:t>Gynaecomastia</a:t>
            </a:r>
          </a:p>
          <a:p>
            <a:pPr>
              <a:buClrTx/>
              <a:defRPr/>
            </a:pPr>
            <a:r>
              <a:rPr lang="en-NZ" sz="1600" dirty="0">
                <a:solidFill>
                  <a:srgbClr val="002060"/>
                </a:solidFill>
                <a:latin typeface="+mn-lt"/>
              </a:rPr>
              <a:t>Growth of breast cancer</a:t>
            </a:r>
          </a:p>
          <a:p>
            <a:pPr>
              <a:buClrTx/>
              <a:defRPr/>
            </a:pPr>
            <a:r>
              <a:rPr lang="en-NZ" sz="1600" dirty="0">
                <a:solidFill>
                  <a:srgbClr val="002060"/>
                </a:solidFill>
                <a:latin typeface="+mn-lt"/>
              </a:rPr>
              <a:t>Male pattern balding</a:t>
            </a:r>
          </a:p>
          <a:p>
            <a:pPr>
              <a:buClrTx/>
              <a:defRPr/>
            </a:pPr>
            <a:r>
              <a:rPr lang="en-NZ" sz="1600" dirty="0">
                <a:solidFill>
                  <a:srgbClr val="000000"/>
                </a:solidFill>
                <a:latin typeface="+mn-lt"/>
              </a:rPr>
              <a:t>Formulation-specific effects</a:t>
            </a:r>
          </a:p>
          <a:p>
            <a:pPr>
              <a:buClrTx/>
              <a:defRPr/>
            </a:pPr>
            <a:r>
              <a:rPr lang="en-NZ" sz="1600" dirty="0">
                <a:solidFill>
                  <a:srgbClr val="000000"/>
                </a:solidFill>
                <a:latin typeface="+mn-lt"/>
              </a:rPr>
              <a:t>Thrombotic events in patients with thrombophilia, or those with risk factors for VTE</a:t>
            </a:r>
          </a:p>
          <a:p>
            <a:pPr>
              <a:buClrTx/>
              <a:defRPr/>
            </a:pPr>
            <a:r>
              <a:rPr lang="en-NZ" sz="1600" dirty="0">
                <a:solidFill>
                  <a:srgbClr val="000000"/>
                </a:solidFill>
                <a:latin typeface="+mn-lt"/>
              </a:rPr>
              <a:t>Increases in blood pressure</a:t>
            </a:r>
          </a:p>
        </p:txBody>
      </p:sp>
      <p:sp>
        <p:nvSpPr>
          <p:cNvPr id="13" name="Right Brace 12">
            <a:extLst>
              <a:ext uri="{FF2B5EF4-FFF2-40B4-BE49-F238E27FC236}">
                <a16:creationId xmlns:a16="http://schemas.microsoft.com/office/drawing/2014/main" id="{FB4EB180-C7D4-4912-980F-FEDBF5E681D7}"/>
              </a:ext>
            </a:extLst>
          </p:cNvPr>
          <p:cNvSpPr>
            <a:spLocks noChangeAspect="1"/>
          </p:cNvSpPr>
          <p:nvPr/>
        </p:nvSpPr>
        <p:spPr>
          <a:xfrm>
            <a:off x="6701018" y="2850267"/>
            <a:ext cx="292100" cy="1313311"/>
          </a:xfrm>
          <a:prstGeom prst="rightBrace">
            <a:avLst>
              <a:gd name="adj1" fmla="val 0"/>
              <a:gd name="adj2" fmla="val 50000"/>
            </a:avLst>
          </a:prstGeom>
          <a:noFill/>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NZ" dirty="0"/>
          </a:p>
        </p:txBody>
      </p:sp>
      <p:sp>
        <p:nvSpPr>
          <p:cNvPr id="14" name="TextBox 13">
            <a:extLst>
              <a:ext uri="{FF2B5EF4-FFF2-40B4-BE49-F238E27FC236}">
                <a16:creationId xmlns:a16="http://schemas.microsoft.com/office/drawing/2014/main" id="{A6353A61-1AC0-40BE-AB86-65E603DA72A7}"/>
              </a:ext>
            </a:extLst>
          </p:cNvPr>
          <p:cNvSpPr txBox="1"/>
          <p:nvPr/>
        </p:nvSpPr>
        <p:spPr>
          <a:xfrm>
            <a:off x="7313958" y="3214534"/>
            <a:ext cx="2566286" cy="584775"/>
          </a:xfrm>
          <a:prstGeom prst="rect">
            <a:avLst/>
          </a:prstGeom>
          <a:noFill/>
        </p:spPr>
        <p:txBody>
          <a:bodyPr wrap="square">
            <a:spAutoFit/>
          </a:bodyPr>
          <a:lstStyle/>
          <a:p>
            <a:pPr>
              <a:defRPr/>
            </a:pPr>
            <a:r>
              <a:rPr lang="en-NZ" sz="1600" dirty="0">
                <a:solidFill>
                  <a:srgbClr val="002060"/>
                </a:solidFill>
              </a:rPr>
              <a:t>Weak evidence of association with </a:t>
            </a:r>
            <a:r>
              <a:rPr lang="en-NZ" sz="1600" dirty="0" err="1">
                <a:solidFill>
                  <a:srgbClr val="002060"/>
                </a:solidFill>
              </a:rPr>
              <a:t>TTh</a:t>
            </a:r>
            <a:endParaRPr lang="en-NZ" sz="1600" dirty="0">
              <a:solidFill>
                <a:srgbClr val="002060"/>
              </a:solidFill>
            </a:endParaRPr>
          </a:p>
        </p:txBody>
      </p:sp>
      <p:sp>
        <p:nvSpPr>
          <p:cNvPr id="15" name="TextBox 14">
            <a:extLst>
              <a:ext uri="{FF2B5EF4-FFF2-40B4-BE49-F238E27FC236}">
                <a16:creationId xmlns:a16="http://schemas.microsoft.com/office/drawing/2014/main" id="{AA0F7655-2F7F-4036-B2F4-7F4610C62A63}"/>
              </a:ext>
            </a:extLst>
          </p:cNvPr>
          <p:cNvSpPr txBox="1"/>
          <p:nvPr/>
        </p:nvSpPr>
        <p:spPr>
          <a:xfrm>
            <a:off x="1840938" y="5319415"/>
            <a:ext cx="8157758" cy="307777"/>
          </a:xfrm>
          <a:prstGeom prst="rect">
            <a:avLst/>
          </a:prstGeom>
          <a:noFill/>
        </p:spPr>
        <p:txBody>
          <a:bodyPr wrap="square">
            <a:spAutoFit/>
          </a:bodyPr>
          <a:lstStyle/>
          <a:p>
            <a:pPr algn="ctr"/>
            <a:r>
              <a:rPr lang="en-GB" sz="1400" b="1" dirty="0"/>
              <a:t>Consult Summary of Product characteristics for a full list of adverse events</a:t>
            </a:r>
          </a:p>
        </p:txBody>
      </p:sp>
    </p:spTree>
    <p:extLst>
      <p:ext uri="{BB962C8B-B14F-4D97-AF65-F5344CB8AC3E}">
        <p14:creationId xmlns:p14="http://schemas.microsoft.com/office/powerpoint/2010/main" val="396844855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ctrTitle"/>
          </p:nvPr>
        </p:nvSpPr>
        <p:spPr>
          <a:xfrm>
            <a:off x="381000" y="652728"/>
            <a:ext cx="6734175" cy="2065950"/>
          </a:xfrm>
          <a:solidFill>
            <a:srgbClr val="FFFFFF">
              <a:alpha val="50196"/>
            </a:srgbClr>
          </a:solidFill>
        </p:spPr>
        <p:txBody>
          <a:bodyPr wrap="square">
            <a:spAutoFit/>
          </a:bodyPr>
          <a:lstStyle/>
          <a:p>
            <a:r>
              <a:rPr lang="en-GB" sz="4400" dirty="0"/>
              <a:t>Guideline </a:t>
            </a:r>
            <a:br>
              <a:rPr lang="en-GB" sz="4400" dirty="0"/>
            </a:br>
            <a:r>
              <a:rPr lang="en-GB" sz="4400" dirty="0"/>
              <a:t>Recommendations</a:t>
            </a:r>
            <a:br>
              <a:rPr lang="en-GB" sz="5400" dirty="0"/>
            </a:br>
            <a:endParaRPr lang="en-GB" sz="5400" dirty="0"/>
          </a:p>
        </p:txBody>
      </p:sp>
    </p:spTree>
    <p:extLst>
      <p:ext uri="{BB962C8B-B14F-4D97-AF65-F5344CB8AC3E}">
        <p14:creationId xmlns:p14="http://schemas.microsoft.com/office/powerpoint/2010/main" val="18620485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2">
            <a:extLst>
              <a:ext uri="{FF2B5EF4-FFF2-40B4-BE49-F238E27FC236}">
                <a16:creationId xmlns:a16="http://schemas.microsoft.com/office/drawing/2014/main" id="{1302F2A6-0F00-4745-85AD-08D4D14793B4}"/>
              </a:ext>
            </a:extLst>
          </p:cNvPr>
          <p:cNvSpPr txBox="1">
            <a:spLocks/>
          </p:cNvSpPr>
          <p:nvPr/>
        </p:nvSpPr>
        <p:spPr>
          <a:xfrm>
            <a:off x="447674" y="2753995"/>
            <a:ext cx="10696575" cy="258952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Clr>
                <a:srgbClr val="005294"/>
              </a:buClr>
              <a:buNone/>
              <a:defRPr/>
            </a:pPr>
            <a:r>
              <a:rPr lang="en-GB" sz="2800" b="1" dirty="0">
                <a:solidFill>
                  <a:srgbClr val="005294"/>
                </a:solidFill>
                <a:latin typeface="+mj-lt"/>
              </a:rPr>
              <a:t> </a:t>
            </a:r>
            <a:r>
              <a:rPr lang="en-GB" b="1" dirty="0">
                <a:solidFill>
                  <a:srgbClr val="005294"/>
                </a:solidFill>
                <a:latin typeface="+mj-lt"/>
              </a:rPr>
              <a:t>   </a:t>
            </a:r>
            <a:r>
              <a:rPr lang="en-GB" sz="3000" b="1" i="1" dirty="0">
                <a:solidFill>
                  <a:srgbClr val="272727"/>
                </a:solidFill>
                <a:latin typeface="+mj-lt"/>
              </a:rPr>
              <a:t>“The committee recommends that </a:t>
            </a:r>
            <a:r>
              <a:rPr lang="en-GB" sz="3000" b="1" i="1" dirty="0" err="1">
                <a:solidFill>
                  <a:srgbClr val="272727"/>
                </a:solidFill>
                <a:latin typeface="+mj-lt"/>
              </a:rPr>
              <a:t>TTh</a:t>
            </a:r>
            <a:r>
              <a:rPr lang="en-GB" sz="3000" b="1" i="1" dirty="0">
                <a:solidFill>
                  <a:srgbClr val="272727"/>
                </a:solidFill>
                <a:latin typeface="+mj-lt"/>
              </a:rPr>
              <a:t> be initiated</a:t>
            </a:r>
          </a:p>
          <a:p>
            <a:pPr marL="0" indent="0" algn="ctr">
              <a:buClr>
                <a:srgbClr val="005294"/>
              </a:buClr>
              <a:buNone/>
              <a:defRPr/>
            </a:pPr>
            <a:r>
              <a:rPr lang="en-GB" sz="3000" b="1" i="1" dirty="0">
                <a:solidFill>
                  <a:srgbClr val="272727"/>
                </a:solidFill>
                <a:latin typeface="+mj-lt"/>
              </a:rPr>
              <a:t>and monitored by the generalist in urology or</a:t>
            </a:r>
          </a:p>
          <a:p>
            <a:pPr marL="0" indent="0" algn="ctr">
              <a:buClr>
                <a:srgbClr val="005294"/>
              </a:buClr>
              <a:buNone/>
              <a:defRPr/>
            </a:pPr>
            <a:r>
              <a:rPr lang="en-GB" sz="3000" b="1" i="1" dirty="0">
                <a:solidFill>
                  <a:srgbClr val="272727"/>
                </a:solidFill>
                <a:latin typeface="+mj-lt"/>
              </a:rPr>
              <a:t>family medicine, for most patients, provided that</a:t>
            </a:r>
          </a:p>
          <a:p>
            <a:pPr marL="0" indent="0" algn="ctr">
              <a:buClr>
                <a:srgbClr val="005294"/>
              </a:buClr>
              <a:buNone/>
              <a:defRPr/>
            </a:pPr>
            <a:r>
              <a:rPr lang="en-GB" sz="3000" b="1" i="1" dirty="0">
                <a:solidFill>
                  <a:srgbClr val="272727"/>
                </a:solidFill>
                <a:latin typeface="+mj-lt"/>
              </a:rPr>
              <a:t>authoritative clinical guidelines are followed</a:t>
            </a:r>
            <a:r>
              <a:rPr lang="en-GB" sz="3000" b="1" dirty="0">
                <a:solidFill>
                  <a:srgbClr val="272727"/>
                </a:solidFill>
                <a:latin typeface="+mj-lt"/>
              </a:rPr>
              <a:t>” </a:t>
            </a:r>
            <a:r>
              <a:rPr lang="en-GB" sz="3000" b="1" baseline="30000" dirty="0">
                <a:solidFill>
                  <a:srgbClr val="272727"/>
                </a:solidFill>
                <a:latin typeface="+mj-lt"/>
              </a:rPr>
              <a:t>1</a:t>
            </a:r>
          </a:p>
          <a:p>
            <a:pPr marL="0" indent="0">
              <a:buClr>
                <a:srgbClr val="005294"/>
              </a:buClr>
              <a:buNone/>
              <a:defRPr/>
            </a:pPr>
            <a:endParaRPr lang="en-GB" sz="2400" dirty="0">
              <a:solidFill>
                <a:srgbClr val="6F9AD3">
                  <a:lumMod val="75000"/>
                </a:srgbClr>
              </a:solidFill>
            </a:endParaRPr>
          </a:p>
          <a:p>
            <a:pPr marL="457189" lvl="1" indent="0">
              <a:buClr>
                <a:srgbClr val="005294"/>
              </a:buClr>
              <a:buNone/>
              <a:defRPr/>
            </a:pPr>
            <a:endParaRPr lang="en-GB" sz="2400" dirty="0">
              <a:solidFill>
                <a:srgbClr val="6F9AD3">
                  <a:lumMod val="75000"/>
                </a:srgbClr>
              </a:solidFill>
            </a:endParaRPr>
          </a:p>
          <a:p>
            <a:pPr lvl="1">
              <a:buClr>
                <a:srgbClr val="005294"/>
              </a:buClr>
              <a:defRPr/>
            </a:pPr>
            <a:endParaRPr lang="en-GB" sz="2400" dirty="0">
              <a:solidFill>
                <a:srgbClr val="005294"/>
              </a:solidFill>
            </a:endParaRPr>
          </a:p>
        </p:txBody>
      </p:sp>
      <p:sp>
        <p:nvSpPr>
          <p:cNvPr id="7" name="Title 1">
            <a:extLst>
              <a:ext uri="{FF2B5EF4-FFF2-40B4-BE49-F238E27FC236}">
                <a16:creationId xmlns:a16="http://schemas.microsoft.com/office/drawing/2014/main" id="{D96899D8-481A-405F-AD49-D7E34C9A6F1E}"/>
              </a:ext>
            </a:extLst>
          </p:cNvPr>
          <p:cNvSpPr txBox="1">
            <a:spLocks/>
          </p:cNvSpPr>
          <p:nvPr/>
        </p:nvSpPr>
        <p:spPr>
          <a:xfrm>
            <a:off x="342899" y="144016"/>
            <a:ext cx="11229975" cy="1106196"/>
          </a:xfrm>
          <a:prstGeom prst="rect">
            <a:avLst/>
          </a:prstGeom>
        </p:spPr>
        <p:txBody>
          <a:bodyPr vert="horz" lIns="91440" tIns="45720" rIns="91440" bIns="45720" rtlCol="0" anchor="ctr">
            <a:normAutofit/>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buClr>
                <a:srgbClr val="005294"/>
              </a:buClr>
              <a:defRPr/>
            </a:pPr>
            <a:r>
              <a:rPr lang="en-GB" sz="3200" b="0" dirty="0">
                <a:solidFill>
                  <a:schemeClr val="accent5"/>
                </a:solidFill>
                <a:latin typeface="+mj-lt"/>
              </a:rPr>
              <a:t>Who should be initiating &amp; monitoring TD patients?</a:t>
            </a:r>
          </a:p>
        </p:txBody>
      </p:sp>
      <p:sp>
        <p:nvSpPr>
          <p:cNvPr id="9" name="TextBox 8">
            <a:extLst>
              <a:ext uri="{FF2B5EF4-FFF2-40B4-BE49-F238E27FC236}">
                <a16:creationId xmlns:a16="http://schemas.microsoft.com/office/drawing/2014/main" id="{DEE576A7-B95E-4E59-8852-79AD3F6B3542}"/>
              </a:ext>
            </a:extLst>
          </p:cNvPr>
          <p:cNvSpPr txBox="1"/>
          <p:nvPr/>
        </p:nvSpPr>
        <p:spPr>
          <a:xfrm>
            <a:off x="1733026" y="5946804"/>
            <a:ext cx="5049297" cy="276999"/>
          </a:xfrm>
          <a:prstGeom prst="rect">
            <a:avLst/>
          </a:prstGeom>
          <a:noFill/>
        </p:spPr>
        <p:txBody>
          <a:bodyPr wrap="square" rtlCol="0">
            <a:spAutoFit/>
          </a:bodyPr>
          <a:lstStyle/>
          <a:p>
            <a:pPr marL="342900" indent="-342900" fontAlgn="base">
              <a:spcBef>
                <a:spcPct val="0"/>
              </a:spcBef>
              <a:spcAft>
                <a:spcPct val="0"/>
              </a:spcAft>
              <a:buFontTx/>
              <a:buAutoNum type="arabicPeriod"/>
              <a:defRPr/>
            </a:pPr>
            <a:r>
              <a:rPr lang="en-GB" sz="1200" b="1" kern="0" dirty="0">
                <a:solidFill>
                  <a:schemeClr val="accent5"/>
                </a:solidFill>
                <a:cs typeface="Arial" charset="0"/>
              </a:rPr>
              <a:t>Dean J et al. J Sex Med 2015;12:1660-86</a:t>
            </a:r>
            <a:r>
              <a:rPr lang="en-GB" sz="1050" b="1" kern="0" dirty="0">
                <a:solidFill>
                  <a:schemeClr val="accent5"/>
                </a:solidFill>
                <a:cs typeface="Arial" charset="0"/>
              </a:rPr>
              <a:t>. </a:t>
            </a:r>
          </a:p>
        </p:txBody>
      </p:sp>
      <p:pic>
        <p:nvPicPr>
          <p:cNvPr id="10" name="Picture 9">
            <a:extLst>
              <a:ext uri="{FF2B5EF4-FFF2-40B4-BE49-F238E27FC236}">
                <a16:creationId xmlns:a16="http://schemas.microsoft.com/office/drawing/2014/main" id="{75722306-E064-4FE5-AE1F-76618E11F2C7}"/>
              </a:ext>
            </a:extLst>
          </p:cNvPr>
          <p:cNvPicPr>
            <a:picLocks noChangeAspect="1"/>
          </p:cNvPicPr>
          <p:nvPr/>
        </p:nvPicPr>
        <p:blipFill>
          <a:blip r:embed="rId2"/>
          <a:stretch>
            <a:fillRect/>
          </a:stretch>
        </p:blipFill>
        <p:spPr>
          <a:xfrm>
            <a:off x="3357926" y="1314114"/>
            <a:ext cx="5018948" cy="1299779"/>
          </a:xfrm>
          <a:prstGeom prst="rect">
            <a:avLst/>
          </a:prstGeom>
        </p:spPr>
      </p:pic>
    </p:spTree>
    <p:extLst>
      <p:ext uri="{BB962C8B-B14F-4D97-AF65-F5344CB8AC3E}">
        <p14:creationId xmlns:p14="http://schemas.microsoft.com/office/powerpoint/2010/main" val="9655400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DBF677C-D189-4320-878F-24FC6B60EF86}"/>
              </a:ext>
            </a:extLst>
          </p:cNvPr>
          <p:cNvSpPr>
            <a:spLocks noGrp="1"/>
          </p:cNvSpPr>
          <p:nvPr>
            <p:ph type="title"/>
          </p:nvPr>
        </p:nvSpPr>
        <p:spPr>
          <a:xfrm>
            <a:off x="238125" y="218089"/>
            <a:ext cx="11201400" cy="751952"/>
          </a:xfrm>
        </p:spPr>
        <p:txBody>
          <a:bodyPr>
            <a:normAutofit fontScale="90000"/>
          </a:bodyPr>
          <a:lstStyle/>
          <a:p>
            <a:pPr algn="ctr"/>
            <a:br>
              <a:rPr lang="en-GB" dirty="0">
                <a:solidFill>
                  <a:srgbClr val="000000"/>
                </a:solidFill>
              </a:rPr>
            </a:br>
            <a:r>
              <a:rPr lang="en-GB" sz="4300" dirty="0">
                <a:solidFill>
                  <a:srgbClr val="000000"/>
                </a:solidFill>
              </a:rPr>
              <a:t>No Gold Standard NICE MH Guidelines</a:t>
            </a:r>
            <a:br>
              <a:rPr lang="en-GB" dirty="0">
                <a:solidFill>
                  <a:srgbClr val="005294"/>
                </a:solidFill>
              </a:rPr>
            </a:br>
            <a:endParaRPr lang="en-GB" dirty="0"/>
          </a:p>
        </p:txBody>
      </p:sp>
      <p:sp>
        <p:nvSpPr>
          <p:cNvPr id="6" name="Content Placeholder 2">
            <a:extLst>
              <a:ext uri="{FF2B5EF4-FFF2-40B4-BE49-F238E27FC236}">
                <a16:creationId xmlns:a16="http://schemas.microsoft.com/office/drawing/2014/main" id="{B29AB398-CC24-4AC5-9D3B-585E51989628}"/>
              </a:ext>
            </a:extLst>
          </p:cNvPr>
          <p:cNvSpPr txBox="1">
            <a:spLocks/>
          </p:cNvSpPr>
          <p:nvPr/>
        </p:nvSpPr>
        <p:spPr>
          <a:xfrm>
            <a:off x="1617890" y="1431599"/>
            <a:ext cx="8972549" cy="4246766"/>
          </a:xfrm>
          <a:prstGeom prst="rect">
            <a:avLst/>
          </a:prstGeom>
        </p:spPr>
        <p:txBody>
          <a:bodyPr/>
          <a:lstStyle>
            <a:lvl1pPr marL="342589" indent="-342589" algn="l" rtl="0" eaLnBrk="0" fontAlgn="base" hangingPunct="0">
              <a:spcBef>
                <a:spcPct val="20000"/>
              </a:spcBef>
              <a:spcAft>
                <a:spcPct val="0"/>
              </a:spcAft>
              <a:buChar char="•"/>
              <a:defRPr sz="3200" kern="1200">
                <a:solidFill>
                  <a:schemeClr val="tx1"/>
                </a:solidFill>
                <a:latin typeface="+mn-lt"/>
                <a:ea typeface="+mn-ea"/>
                <a:cs typeface="+mn-cs"/>
              </a:defRPr>
            </a:lvl1pPr>
            <a:lvl2pPr marL="742275" indent="-285489" algn="l" rtl="0" eaLnBrk="0" fontAlgn="base" hangingPunct="0">
              <a:spcBef>
                <a:spcPct val="20000"/>
              </a:spcBef>
              <a:spcAft>
                <a:spcPct val="0"/>
              </a:spcAft>
              <a:buChar char="–"/>
              <a:defRPr sz="2800" kern="1200">
                <a:solidFill>
                  <a:schemeClr val="tx1"/>
                </a:solidFill>
                <a:latin typeface="+mn-lt"/>
                <a:ea typeface="+mn-ea"/>
                <a:cs typeface="+mn-cs"/>
              </a:defRPr>
            </a:lvl2pPr>
            <a:lvl3pPr marL="1141963" indent="-228395" algn="l" rtl="0" eaLnBrk="0" fontAlgn="base" hangingPunct="0">
              <a:spcBef>
                <a:spcPct val="20000"/>
              </a:spcBef>
              <a:spcAft>
                <a:spcPct val="0"/>
              </a:spcAft>
              <a:buChar char="•"/>
              <a:defRPr sz="2400" kern="1200">
                <a:solidFill>
                  <a:schemeClr val="tx1"/>
                </a:solidFill>
                <a:latin typeface="+mn-lt"/>
                <a:ea typeface="+mn-ea"/>
                <a:cs typeface="+mn-cs"/>
              </a:defRPr>
            </a:lvl3pPr>
            <a:lvl4pPr marL="1598746" indent="-228395" algn="l" rtl="0" eaLnBrk="0" fontAlgn="base" hangingPunct="0">
              <a:spcBef>
                <a:spcPct val="20000"/>
              </a:spcBef>
              <a:spcAft>
                <a:spcPct val="0"/>
              </a:spcAft>
              <a:buChar char="–"/>
              <a:defRPr sz="2000" kern="1200">
                <a:solidFill>
                  <a:schemeClr val="tx1"/>
                </a:solidFill>
                <a:latin typeface="+mn-lt"/>
                <a:ea typeface="+mn-ea"/>
                <a:cs typeface="+mn-cs"/>
              </a:defRPr>
            </a:lvl4pPr>
            <a:lvl5pPr marL="2055531" indent="-228395" algn="l" rtl="0" eaLnBrk="0" fontAlgn="base" hangingPunct="0">
              <a:spcBef>
                <a:spcPct val="20000"/>
              </a:spcBef>
              <a:spcAft>
                <a:spcPct val="0"/>
              </a:spcAft>
              <a:buChar char="»"/>
              <a:defRPr sz="2000" kern="1200">
                <a:solidFill>
                  <a:schemeClr val="tx1"/>
                </a:solidFill>
                <a:latin typeface="+mn-lt"/>
                <a:ea typeface="+mn-ea"/>
                <a:cs typeface="+mn-cs"/>
              </a:defRPr>
            </a:lvl5pPr>
            <a:lvl6pPr marL="2512316" indent="-228395" algn="l" defTabSz="9135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69099" indent="-228395" algn="l" defTabSz="9135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5886" indent="-228395" algn="l" defTabSz="9135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2668" indent="-228395" algn="l" defTabSz="91356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endParaRPr lang="en-GB" dirty="0">
              <a:solidFill>
                <a:srgbClr val="005294"/>
              </a:solidFill>
              <a:latin typeface="Calibri"/>
            </a:endParaRPr>
          </a:p>
          <a:p>
            <a:pPr lvl="1">
              <a:defRPr/>
            </a:pPr>
            <a:endParaRPr lang="en-GB" dirty="0">
              <a:solidFill>
                <a:srgbClr val="272727"/>
              </a:solidFill>
              <a:latin typeface="Calibri"/>
            </a:endParaRPr>
          </a:p>
        </p:txBody>
      </p:sp>
      <p:pic>
        <p:nvPicPr>
          <p:cNvPr id="10" name="Picture 9">
            <a:extLst>
              <a:ext uri="{FF2B5EF4-FFF2-40B4-BE49-F238E27FC236}">
                <a16:creationId xmlns:a16="http://schemas.microsoft.com/office/drawing/2014/main" id="{7C20ED90-B01D-4BD2-9304-524D792D77C8}"/>
              </a:ext>
            </a:extLst>
          </p:cNvPr>
          <p:cNvPicPr>
            <a:picLocks noChangeAspect="1"/>
          </p:cNvPicPr>
          <p:nvPr/>
        </p:nvPicPr>
        <p:blipFill>
          <a:blip r:embed="rId2"/>
          <a:stretch>
            <a:fillRect/>
          </a:stretch>
        </p:blipFill>
        <p:spPr>
          <a:xfrm>
            <a:off x="1423150" y="1081299"/>
            <a:ext cx="8831349" cy="4695402"/>
          </a:xfrm>
          <a:prstGeom prst="rect">
            <a:avLst/>
          </a:prstGeom>
        </p:spPr>
      </p:pic>
      <p:pic>
        <p:nvPicPr>
          <p:cNvPr id="9" name="Picture 8">
            <a:extLst>
              <a:ext uri="{FF2B5EF4-FFF2-40B4-BE49-F238E27FC236}">
                <a16:creationId xmlns:a16="http://schemas.microsoft.com/office/drawing/2014/main" id="{CD77BF7A-1A1F-4091-A573-FC97E5FBDE0A}"/>
              </a:ext>
            </a:extLst>
          </p:cNvPr>
          <p:cNvPicPr>
            <a:picLocks noChangeAspect="1"/>
          </p:cNvPicPr>
          <p:nvPr/>
        </p:nvPicPr>
        <p:blipFill>
          <a:blip r:embed="rId3"/>
          <a:stretch>
            <a:fillRect/>
          </a:stretch>
        </p:blipFill>
        <p:spPr>
          <a:xfrm>
            <a:off x="7378025" y="3766902"/>
            <a:ext cx="2876474" cy="1911463"/>
          </a:xfrm>
          <a:prstGeom prst="rect">
            <a:avLst/>
          </a:prstGeom>
        </p:spPr>
      </p:pic>
    </p:spTree>
    <p:extLst>
      <p:ext uri="{BB962C8B-B14F-4D97-AF65-F5344CB8AC3E}">
        <p14:creationId xmlns:p14="http://schemas.microsoft.com/office/powerpoint/2010/main" val="30839574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48B7728D-2119-4107-B947-731FA9723786}"/>
              </a:ext>
            </a:extLst>
          </p:cNvPr>
          <p:cNvPicPr>
            <a:picLocks noChangeAspect="1"/>
          </p:cNvPicPr>
          <p:nvPr/>
        </p:nvPicPr>
        <p:blipFill>
          <a:blip r:embed="rId3"/>
          <a:stretch>
            <a:fillRect/>
          </a:stretch>
        </p:blipFill>
        <p:spPr>
          <a:xfrm>
            <a:off x="6595905" y="4479973"/>
            <a:ext cx="2293515" cy="1512847"/>
          </a:xfrm>
          <a:prstGeom prst="rect">
            <a:avLst/>
          </a:prstGeom>
        </p:spPr>
      </p:pic>
      <p:sp>
        <p:nvSpPr>
          <p:cNvPr id="2" name="Title 1">
            <a:extLst>
              <a:ext uri="{FF2B5EF4-FFF2-40B4-BE49-F238E27FC236}">
                <a16:creationId xmlns:a16="http://schemas.microsoft.com/office/drawing/2014/main" id="{AC840C50-8FBB-4954-BE2F-00D00DA2147C}"/>
              </a:ext>
            </a:extLst>
          </p:cNvPr>
          <p:cNvSpPr>
            <a:spLocks noGrp="1"/>
          </p:cNvSpPr>
          <p:nvPr>
            <p:ph type="title"/>
          </p:nvPr>
        </p:nvSpPr>
        <p:spPr>
          <a:xfrm>
            <a:off x="1981200" y="76201"/>
            <a:ext cx="8365253" cy="1059029"/>
          </a:xfrm>
        </p:spPr>
        <p:txBody>
          <a:bodyPr/>
          <a:lstStyle/>
          <a:p>
            <a:r>
              <a:rPr lang="en-GB" dirty="0">
                <a:solidFill>
                  <a:srgbClr val="000000"/>
                </a:solidFill>
              </a:rPr>
              <a:t>Testosterone Deficiency Guidelines</a:t>
            </a:r>
          </a:p>
        </p:txBody>
      </p:sp>
      <p:pic>
        <p:nvPicPr>
          <p:cNvPr id="5" name="Picture 4">
            <a:extLst>
              <a:ext uri="{FF2B5EF4-FFF2-40B4-BE49-F238E27FC236}">
                <a16:creationId xmlns:a16="http://schemas.microsoft.com/office/drawing/2014/main" id="{0473DB03-8CA2-4E01-A37A-0448151ED59C}"/>
              </a:ext>
            </a:extLst>
          </p:cNvPr>
          <p:cNvPicPr>
            <a:picLocks noChangeAspect="1"/>
          </p:cNvPicPr>
          <p:nvPr/>
        </p:nvPicPr>
        <p:blipFill>
          <a:blip r:embed="rId4"/>
          <a:stretch>
            <a:fillRect/>
          </a:stretch>
        </p:blipFill>
        <p:spPr>
          <a:xfrm>
            <a:off x="1705097" y="3275888"/>
            <a:ext cx="7688967" cy="1053128"/>
          </a:xfrm>
          <a:prstGeom prst="rect">
            <a:avLst/>
          </a:prstGeom>
        </p:spPr>
      </p:pic>
      <p:pic>
        <p:nvPicPr>
          <p:cNvPr id="6" name="Picture 5">
            <a:extLst>
              <a:ext uri="{FF2B5EF4-FFF2-40B4-BE49-F238E27FC236}">
                <a16:creationId xmlns:a16="http://schemas.microsoft.com/office/drawing/2014/main" id="{44AE6B06-2D03-42E9-8357-BD032896F67E}"/>
              </a:ext>
            </a:extLst>
          </p:cNvPr>
          <p:cNvPicPr>
            <a:picLocks noChangeAspect="1"/>
          </p:cNvPicPr>
          <p:nvPr/>
        </p:nvPicPr>
        <p:blipFill>
          <a:blip r:embed="rId5"/>
          <a:stretch>
            <a:fillRect/>
          </a:stretch>
        </p:blipFill>
        <p:spPr>
          <a:xfrm>
            <a:off x="9228884" y="3184575"/>
            <a:ext cx="1185707" cy="1053128"/>
          </a:xfrm>
          <a:prstGeom prst="rect">
            <a:avLst/>
          </a:prstGeom>
        </p:spPr>
      </p:pic>
      <p:pic>
        <p:nvPicPr>
          <p:cNvPr id="8" name="Picture 7">
            <a:extLst>
              <a:ext uri="{FF2B5EF4-FFF2-40B4-BE49-F238E27FC236}">
                <a16:creationId xmlns:a16="http://schemas.microsoft.com/office/drawing/2014/main" id="{4EE47CC7-863A-423C-AEBB-81C202C1CAD6}"/>
              </a:ext>
            </a:extLst>
          </p:cNvPr>
          <p:cNvPicPr>
            <a:picLocks noChangeAspect="1"/>
          </p:cNvPicPr>
          <p:nvPr/>
        </p:nvPicPr>
        <p:blipFill>
          <a:blip r:embed="rId6"/>
          <a:stretch>
            <a:fillRect/>
          </a:stretch>
        </p:blipFill>
        <p:spPr>
          <a:xfrm>
            <a:off x="2274805" y="1271917"/>
            <a:ext cx="6274669" cy="1690358"/>
          </a:xfrm>
          <a:prstGeom prst="rect">
            <a:avLst/>
          </a:prstGeom>
        </p:spPr>
      </p:pic>
      <p:pic>
        <p:nvPicPr>
          <p:cNvPr id="10" name="Picture 9">
            <a:extLst>
              <a:ext uri="{FF2B5EF4-FFF2-40B4-BE49-F238E27FC236}">
                <a16:creationId xmlns:a16="http://schemas.microsoft.com/office/drawing/2014/main" id="{289B81EA-5CB2-4268-A85B-98FE400B3F6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549473" y="1564910"/>
            <a:ext cx="1243724" cy="1243724"/>
          </a:xfrm>
          <a:prstGeom prst="rect">
            <a:avLst/>
          </a:prstGeom>
        </p:spPr>
      </p:pic>
      <p:pic>
        <p:nvPicPr>
          <p:cNvPr id="11" name="Picture 10">
            <a:extLst>
              <a:ext uri="{FF2B5EF4-FFF2-40B4-BE49-F238E27FC236}">
                <a16:creationId xmlns:a16="http://schemas.microsoft.com/office/drawing/2014/main" id="{42635906-610A-4385-993E-D13E742AA2F4}"/>
              </a:ext>
            </a:extLst>
          </p:cNvPr>
          <p:cNvPicPr>
            <a:picLocks noChangeAspect="1"/>
          </p:cNvPicPr>
          <p:nvPr/>
        </p:nvPicPr>
        <p:blipFill>
          <a:blip r:embed="rId8"/>
          <a:stretch>
            <a:fillRect/>
          </a:stretch>
        </p:blipFill>
        <p:spPr>
          <a:xfrm>
            <a:off x="3153793" y="4507813"/>
            <a:ext cx="3638550" cy="695325"/>
          </a:xfrm>
          <a:prstGeom prst="rect">
            <a:avLst/>
          </a:prstGeom>
        </p:spPr>
      </p:pic>
      <p:sp>
        <p:nvSpPr>
          <p:cNvPr id="12" name="Rectangle 11">
            <a:extLst>
              <a:ext uri="{FF2B5EF4-FFF2-40B4-BE49-F238E27FC236}">
                <a16:creationId xmlns:a16="http://schemas.microsoft.com/office/drawing/2014/main" id="{2159E538-F5AF-4D0C-9B05-7177298F7973}"/>
              </a:ext>
            </a:extLst>
          </p:cNvPr>
          <p:cNvSpPr/>
          <p:nvPr/>
        </p:nvSpPr>
        <p:spPr>
          <a:xfrm>
            <a:off x="3238812" y="5126178"/>
            <a:ext cx="3468513" cy="646331"/>
          </a:xfrm>
          <a:prstGeom prst="rect">
            <a:avLst/>
          </a:prstGeom>
        </p:spPr>
        <p:txBody>
          <a:bodyPr wrap="square">
            <a:spAutoFit/>
          </a:bodyPr>
          <a:lstStyle/>
          <a:p>
            <a:pPr>
              <a:defRPr/>
            </a:pPr>
            <a:r>
              <a:rPr lang="en-GB" dirty="0">
                <a:solidFill>
                  <a:srgbClr val="272727"/>
                </a:solidFill>
                <a:latin typeface="Calibri"/>
              </a:rPr>
              <a:t>“EAU Guidelines: the best current evidence for clinical practice”</a:t>
            </a:r>
          </a:p>
        </p:txBody>
      </p:sp>
      <p:sp>
        <p:nvSpPr>
          <p:cNvPr id="14" name="Rectangle 13">
            <a:extLst>
              <a:ext uri="{FF2B5EF4-FFF2-40B4-BE49-F238E27FC236}">
                <a16:creationId xmlns:a16="http://schemas.microsoft.com/office/drawing/2014/main" id="{F663A471-2867-4ED6-908C-142B05F73E93}"/>
              </a:ext>
            </a:extLst>
          </p:cNvPr>
          <p:cNvSpPr/>
          <p:nvPr/>
        </p:nvSpPr>
        <p:spPr>
          <a:xfrm>
            <a:off x="3041301" y="4479973"/>
            <a:ext cx="6109398" cy="1626235"/>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a:endParaRPr>
          </a:p>
        </p:txBody>
      </p:sp>
      <p:sp>
        <p:nvSpPr>
          <p:cNvPr id="15" name="Rectangle 14">
            <a:extLst>
              <a:ext uri="{FF2B5EF4-FFF2-40B4-BE49-F238E27FC236}">
                <a16:creationId xmlns:a16="http://schemas.microsoft.com/office/drawing/2014/main" id="{09EA2F57-09CC-44F1-966F-1F7F4009DA9C}"/>
              </a:ext>
            </a:extLst>
          </p:cNvPr>
          <p:cNvSpPr/>
          <p:nvPr/>
        </p:nvSpPr>
        <p:spPr>
          <a:xfrm>
            <a:off x="1588693" y="3162564"/>
            <a:ext cx="8988872" cy="11664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a:endParaRPr>
          </a:p>
        </p:txBody>
      </p:sp>
      <p:sp>
        <p:nvSpPr>
          <p:cNvPr id="16" name="Rectangle 15">
            <a:extLst>
              <a:ext uri="{FF2B5EF4-FFF2-40B4-BE49-F238E27FC236}">
                <a16:creationId xmlns:a16="http://schemas.microsoft.com/office/drawing/2014/main" id="{4D8AB096-2DA5-4164-8AE3-504C8F92C46E}"/>
              </a:ext>
            </a:extLst>
          </p:cNvPr>
          <p:cNvSpPr/>
          <p:nvPr/>
        </p:nvSpPr>
        <p:spPr>
          <a:xfrm>
            <a:off x="1981199" y="1271918"/>
            <a:ext cx="8033658" cy="173575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GB">
              <a:solidFill>
                <a:prstClr val="white"/>
              </a:solidFill>
              <a:latin typeface="Calibri"/>
            </a:endParaRPr>
          </a:p>
        </p:txBody>
      </p:sp>
    </p:spTree>
    <p:extLst>
      <p:ext uri="{BB962C8B-B14F-4D97-AF65-F5344CB8AC3E}">
        <p14:creationId xmlns:p14="http://schemas.microsoft.com/office/powerpoint/2010/main" val="332455012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02F51C-38A3-48EF-866E-40C4EC6A4B95}"/>
              </a:ext>
            </a:extLst>
          </p:cNvPr>
          <p:cNvSpPr txBox="1"/>
          <p:nvPr/>
        </p:nvSpPr>
        <p:spPr>
          <a:xfrm>
            <a:off x="1865694" y="148126"/>
            <a:ext cx="9859581" cy="2246769"/>
          </a:xfrm>
          <a:prstGeom prst="rect">
            <a:avLst/>
          </a:prstGeom>
          <a:noFill/>
        </p:spPr>
        <p:txBody>
          <a:bodyPr wrap="square" rtlCol="0">
            <a:spAutoFit/>
          </a:bodyPr>
          <a:lstStyle/>
          <a:p>
            <a:pPr algn="ctr" defTabSz="685800">
              <a:defRPr/>
            </a:pPr>
            <a:r>
              <a:rPr lang="en-GB" sz="3200" dirty="0">
                <a:solidFill>
                  <a:srgbClr val="000000"/>
                </a:solidFill>
                <a:latin typeface="+mj-lt"/>
                <a:cs typeface="Calibri" panose="020F0502020204030204" pitchFamily="34" charset="0"/>
              </a:rPr>
              <a:t>The British Society for Sexual Medicine (BSSM) guidelines on adult testosterone deficiency, with statements for UK practice 2017</a:t>
            </a:r>
          </a:p>
          <a:p>
            <a:pPr algn="ctr" defTabSz="685800">
              <a:defRPr/>
            </a:pPr>
            <a:endParaRPr lang="en-GB" sz="2800" b="1" dirty="0">
              <a:solidFill>
                <a:srgbClr val="000000"/>
              </a:solidFill>
              <a:latin typeface="Calibri" panose="020F0502020204030204" pitchFamily="34" charset="0"/>
              <a:cs typeface="Calibri" panose="020F0502020204030204" pitchFamily="34" charset="0"/>
            </a:endParaRPr>
          </a:p>
          <a:p>
            <a:pPr algn="ctr" defTabSz="685800">
              <a:defRPr/>
            </a:pPr>
            <a:endParaRPr lang="en-GB" sz="1600" dirty="0">
              <a:solidFill>
                <a:srgbClr val="272727"/>
              </a:solidFill>
              <a:latin typeface="Calibri"/>
            </a:endParaRPr>
          </a:p>
        </p:txBody>
      </p:sp>
      <p:sp>
        <p:nvSpPr>
          <p:cNvPr id="8" name="Rectangle 7">
            <a:extLst>
              <a:ext uri="{FF2B5EF4-FFF2-40B4-BE49-F238E27FC236}">
                <a16:creationId xmlns:a16="http://schemas.microsoft.com/office/drawing/2014/main" id="{4A94DE08-A83B-49FF-9832-D8926731DF65}"/>
              </a:ext>
            </a:extLst>
          </p:cNvPr>
          <p:cNvSpPr/>
          <p:nvPr/>
        </p:nvSpPr>
        <p:spPr>
          <a:xfrm>
            <a:off x="2190729" y="2819410"/>
            <a:ext cx="7658121" cy="769441"/>
          </a:xfrm>
          <a:prstGeom prst="rect">
            <a:avLst/>
          </a:prstGeom>
        </p:spPr>
        <p:txBody>
          <a:bodyPr wrap="square">
            <a:spAutoFit/>
          </a:bodyPr>
          <a:lstStyle/>
          <a:p>
            <a:pPr defTabSz="457200">
              <a:defRPr/>
            </a:pPr>
            <a:r>
              <a:rPr lang="en-GB" sz="4400" b="1" dirty="0">
                <a:solidFill>
                  <a:srgbClr val="000000"/>
                </a:solidFill>
                <a:latin typeface="+mj-lt"/>
              </a:rPr>
              <a:t>http://www.bssm.org.uk/</a:t>
            </a:r>
          </a:p>
        </p:txBody>
      </p:sp>
      <p:sp>
        <p:nvSpPr>
          <p:cNvPr id="10" name="Rectangle 9">
            <a:extLst>
              <a:ext uri="{FF2B5EF4-FFF2-40B4-BE49-F238E27FC236}">
                <a16:creationId xmlns:a16="http://schemas.microsoft.com/office/drawing/2014/main" id="{F12BBA0B-50B2-47ED-AB31-22E57CB54449}"/>
              </a:ext>
            </a:extLst>
          </p:cNvPr>
          <p:cNvSpPr/>
          <p:nvPr/>
        </p:nvSpPr>
        <p:spPr>
          <a:xfrm>
            <a:off x="1281101" y="4211475"/>
            <a:ext cx="9477375" cy="707886"/>
          </a:xfrm>
          <a:prstGeom prst="rect">
            <a:avLst/>
          </a:prstGeom>
        </p:spPr>
        <p:txBody>
          <a:bodyPr wrap="square">
            <a:spAutoFit/>
          </a:bodyPr>
          <a:lstStyle/>
          <a:p>
            <a:pPr algn="ctr" defTabSz="457200">
              <a:defRPr/>
            </a:pPr>
            <a:r>
              <a:rPr lang="en-GB" sz="4000" b="1" dirty="0">
                <a:solidFill>
                  <a:srgbClr val="000000"/>
                </a:solidFill>
                <a:latin typeface="+mj-lt"/>
              </a:rPr>
              <a:t>Google “BSSM Guideline Resources” </a:t>
            </a:r>
          </a:p>
        </p:txBody>
      </p:sp>
      <p:pic>
        <p:nvPicPr>
          <p:cNvPr id="11" name="Content Placeholder 4">
            <a:extLst>
              <a:ext uri="{FF2B5EF4-FFF2-40B4-BE49-F238E27FC236}">
                <a16:creationId xmlns:a16="http://schemas.microsoft.com/office/drawing/2014/main" id="{72977D9E-B127-4DD6-91D5-73509DCF1446}"/>
              </a:ext>
            </a:extLst>
          </p:cNvPr>
          <p:cNvPicPr>
            <a:picLocks noChangeAspect="1"/>
          </p:cNvPicPr>
          <p:nvPr/>
        </p:nvPicPr>
        <p:blipFill>
          <a:blip r:embed="rId2"/>
          <a:stretch>
            <a:fillRect/>
          </a:stretch>
        </p:blipFill>
        <p:spPr>
          <a:xfrm>
            <a:off x="123825" y="439801"/>
            <a:ext cx="1990973" cy="892898"/>
          </a:xfrm>
          <a:prstGeom prst="rect">
            <a:avLst/>
          </a:prstGeom>
        </p:spPr>
      </p:pic>
      <p:sp>
        <p:nvSpPr>
          <p:cNvPr id="12" name="TextBox 11">
            <a:extLst>
              <a:ext uri="{FF2B5EF4-FFF2-40B4-BE49-F238E27FC236}">
                <a16:creationId xmlns:a16="http://schemas.microsoft.com/office/drawing/2014/main" id="{D9C9FB05-23F9-453F-B0DD-18D986E6670A}"/>
              </a:ext>
            </a:extLst>
          </p:cNvPr>
          <p:cNvSpPr txBox="1"/>
          <p:nvPr/>
        </p:nvSpPr>
        <p:spPr>
          <a:xfrm>
            <a:off x="1971675" y="2172106"/>
            <a:ext cx="7581889" cy="369332"/>
          </a:xfrm>
          <a:prstGeom prst="rect">
            <a:avLst/>
          </a:prstGeom>
          <a:noFill/>
        </p:spPr>
        <p:txBody>
          <a:bodyPr wrap="square">
            <a:spAutoFit/>
          </a:bodyPr>
          <a:lstStyle/>
          <a:p>
            <a:pPr algn="ctr" defTabSz="685800">
              <a:defRPr/>
            </a:pPr>
            <a:r>
              <a:rPr lang="en-GB" sz="1800" dirty="0">
                <a:solidFill>
                  <a:srgbClr val="000000"/>
                </a:solidFill>
              </a:rPr>
              <a:t>Journal of Sexual Medicine. Volume 14, Issue 12: December 2017</a:t>
            </a:r>
          </a:p>
        </p:txBody>
      </p:sp>
    </p:spTree>
    <p:extLst>
      <p:ext uri="{BB962C8B-B14F-4D97-AF65-F5344CB8AC3E}">
        <p14:creationId xmlns:p14="http://schemas.microsoft.com/office/powerpoint/2010/main" val="1237164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a:extLst>
              <a:ext uri="{FF2B5EF4-FFF2-40B4-BE49-F238E27FC236}">
                <a16:creationId xmlns:a16="http://schemas.microsoft.com/office/drawing/2014/main" id="{730364C6-E821-4D5E-96F0-69B45593AC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2063552" y="1617189"/>
            <a:ext cx="8147248" cy="449716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a:extLst>
              <a:ext uri="{FF2B5EF4-FFF2-40B4-BE49-F238E27FC236}">
                <a16:creationId xmlns:a16="http://schemas.microsoft.com/office/drawing/2014/main" id="{551B77ED-C4AF-47CE-90C9-B48E9DD225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553" y="207963"/>
            <a:ext cx="8070480" cy="143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2241BF9F-F659-4105-B702-E824968263FD}"/>
              </a:ext>
            </a:extLst>
          </p:cNvPr>
          <p:cNvSpPr/>
          <p:nvPr/>
        </p:nvSpPr>
        <p:spPr>
          <a:xfrm>
            <a:off x="2440546" y="6465371"/>
            <a:ext cx="7393259" cy="369332"/>
          </a:xfrm>
          <a:prstGeom prst="rect">
            <a:avLst/>
          </a:prstGeom>
        </p:spPr>
        <p:txBody>
          <a:bodyPr wrap="square">
            <a:spAutoFit/>
          </a:bodyPr>
          <a:lstStyle/>
          <a:p>
            <a:r>
              <a:rPr lang="en-GB" b="1" dirty="0">
                <a:solidFill>
                  <a:schemeClr val="bg1"/>
                </a:solidFill>
              </a:rPr>
              <a:t>TRENDS IN UROLOGY &amp; MEN’S HEALTH SEPTEMBER/OCTOBER 2013</a:t>
            </a:r>
          </a:p>
        </p:txBody>
      </p:sp>
    </p:spTree>
    <p:extLst>
      <p:ext uri="{BB962C8B-B14F-4D97-AF65-F5344CB8AC3E}">
        <p14:creationId xmlns:p14="http://schemas.microsoft.com/office/powerpoint/2010/main" val="1868518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8EDB553-EAEE-4807-BCEA-3C5E0F8B32D3}"/>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428413687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22DCBFE-8DCB-4152-A505-58A3A92B024D}"/>
              </a:ext>
            </a:extLst>
          </p:cNvPr>
          <p:cNvSpPr/>
          <p:nvPr/>
        </p:nvSpPr>
        <p:spPr>
          <a:xfrm>
            <a:off x="2047909" y="1474600"/>
            <a:ext cx="8229601" cy="83404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prstClr val="white"/>
              </a:solidFill>
              <a:latin typeface="Calibri"/>
            </a:endParaRPr>
          </a:p>
        </p:txBody>
      </p:sp>
      <p:pic>
        <p:nvPicPr>
          <p:cNvPr id="4" name="Content Placeholder 3">
            <a:extLst>
              <a:ext uri="{FF2B5EF4-FFF2-40B4-BE49-F238E27FC236}">
                <a16:creationId xmlns:a16="http://schemas.microsoft.com/office/drawing/2014/main" id="{E384F967-EEC7-448D-84BE-FB135CFD20F7}"/>
              </a:ext>
            </a:extLst>
          </p:cNvPr>
          <p:cNvPicPr>
            <a:picLocks noGrp="1" noChangeAspect="1"/>
          </p:cNvPicPr>
          <p:nvPr>
            <p:ph idx="1"/>
          </p:nvPr>
        </p:nvPicPr>
        <p:blipFill>
          <a:blip r:embed="rId2"/>
          <a:stretch>
            <a:fillRect/>
          </a:stretch>
        </p:blipFill>
        <p:spPr>
          <a:xfrm>
            <a:off x="2047908" y="2577441"/>
            <a:ext cx="8229600" cy="2020733"/>
          </a:xfrm>
          <a:prstGeom prst="rect">
            <a:avLst/>
          </a:prstGeom>
        </p:spPr>
      </p:pic>
      <p:sp>
        <p:nvSpPr>
          <p:cNvPr id="7" name="Title 6">
            <a:extLst>
              <a:ext uri="{FF2B5EF4-FFF2-40B4-BE49-F238E27FC236}">
                <a16:creationId xmlns:a16="http://schemas.microsoft.com/office/drawing/2014/main" id="{CB8FBB9E-1EFC-436E-89AA-D4DCFE0EB5A2}"/>
              </a:ext>
            </a:extLst>
          </p:cNvPr>
          <p:cNvSpPr>
            <a:spLocks noGrp="1"/>
          </p:cNvSpPr>
          <p:nvPr>
            <p:ph type="title"/>
          </p:nvPr>
        </p:nvSpPr>
        <p:spPr>
          <a:xfrm>
            <a:off x="4123594" y="1474601"/>
            <a:ext cx="3733961" cy="834047"/>
          </a:xfrm>
        </p:spPr>
        <p:txBody>
          <a:bodyPr/>
          <a:lstStyle/>
          <a:p>
            <a:pPr algn="ctr"/>
            <a:r>
              <a:rPr lang="en-GB" dirty="0">
                <a:solidFill>
                  <a:srgbClr val="000000"/>
                </a:solidFill>
              </a:rPr>
              <a:t>Screening</a:t>
            </a:r>
          </a:p>
        </p:txBody>
      </p:sp>
      <p:sp>
        <p:nvSpPr>
          <p:cNvPr id="6" name="Title 1">
            <a:extLst>
              <a:ext uri="{FF2B5EF4-FFF2-40B4-BE49-F238E27FC236}">
                <a16:creationId xmlns:a16="http://schemas.microsoft.com/office/drawing/2014/main" id="{9EFDD091-3849-419F-AFA1-25E06C7476BE}"/>
              </a:ext>
            </a:extLst>
          </p:cNvPr>
          <p:cNvSpPr txBox="1">
            <a:spLocks/>
          </p:cNvSpPr>
          <p:nvPr/>
        </p:nvSpPr>
        <p:spPr>
          <a:xfrm>
            <a:off x="400050" y="304800"/>
            <a:ext cx="10953750" cy="857430"/>
          </a:xfrm>
          <a:prstGeom prst="rect">
            <a:avLst/>
          </a:prstGeom>
        </p:spPr>
        <p:txBody>
          <a:bodyPr vert="horz" lIns="91440" tIns="45720" rIns="91440" bIns="45720" rtlCol="0" anchor="ctr">
            <a:noAutofit/>
          </a:bodyPr>
          <a:lstStyle>
            <a:lvl1pPr algn="l" defTabSz="457200" rtl="0" eaLnBrk="1" latinLnBrk="0" hangingPunct="1">
              <a:spcBef>
                <a:spcPct val="0"/>
              </a:spcBef>
              <a:buClr>
                <a:schemeClr val="tx2"/>
              </a:buClr>
              <a:buNone/>
              <a:defRPr sz="4400" b="1" i="0" kern="1200">
                <a:solidFill>
                  <a:schemeClr val="tx2"/>
                </a:solidFill>
                <a:latin typeface="Calibri"/>
                <a:ea typeface="+mj-ea"/>
                <a:cs typeface="+mj-cs"/>
              </a:defRPr>
            </a:lvl1pPr>
          </a:lstStyle>
          <a:p>
            <a:pPr algn="ctr">
              <a:buClr>
                <a:srgbClr val="005294"/>
              </a:buClr>
              <a:defRPr/>
            </a:pPr>
            <a:r>
              <a:rPr lang="en-GB" sz="3200" b="0" dirty="0">
                <a:solidFill>
                  <a:srgbClr val="000000"/>
                </a:solidFill>
                <a:latin typeface="+mj-lt"/>
              </a:rPr>
              <a:t>BSSM recommendations for UK practice with levels of evidence and grades of recommendation </a:t>
            </a:r>
          </a:p>
        </p:txBody>
      </p:sp>
      <p:sp>
        <p:nvSpPr>
          <p:cNvPr id="12" name="TextBox 11">
            <a:extLst>
              <a:ext uri="{FF2B5EF4-FFF2-40B4-BE49-F238E27FC236}">
                <a16:creationId xmlns:a16="http://schemas.microsoft.com/office/drawing/2014/main" id="{BF212463-CC91-487D-9C49-4DC69B44FA08}"/>
              </a:ext>
            </a:extLst>
          </p:cNvPr>
          <p:cNvSpPr txBox="1"/>
          <p:nvPr/>
        </p:nvSpPr>
        <p:spPr>
          <a:xfrm>
            <a:off x="2047907" y="5306110"/>
            <a:ext cx="8229601" cy="369332"/>
          </a:xfrm>
          <a:prstGeom prst="rect">
            <a:avLst/>
          </a:prstGeom>
          <a:noFill/>
        </p:spPr>
        <p:txBody>
          <a:bodyPr wrap="square">
            <a:spAutoFit/>
          </a:bodyPr>
          <a:lstStyle/>
          <a:p>
            <a:pPr algn="ctr" defTabSz="685800">
              <a:defRPr/>
            </a:pPr>
            <a:r>
              <a:rPr lang="en-GB" dirty="0">
                <a:solidFill>
                  <a:srgbClr val="000000"/>
                </a:solidFill>
              </a:rPr>
              <a:t>Journal of Sexual Medicine. Volume 14, Issue 12: December 2017</a:t>
            </a:r>
          </a:p>
        </p:txBody>
      </p:sp>
    </p:spTree>
    <p:extLst>
      <p:ext uri="{BB962C8B-B14F-4D97-AF65-F5344CB8AC3E}">
        <p14:creationId xmlns:p14="http://schemas.microsoft.com/office/powerpoint/2010/main" val="9408021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32F09DD-EF28-4590-9E5D-03C0B74B24BB}"/>
              </a:ext>
            </a:extLst>
          </p:cNvPr>
          <p:cNvSpPr/>
          <p:nvPr/>
        </p:nvSpPr>
        <p:spPr>
          <a:xfrm>
            <a:off x="2048205" y="1468148"/>
            <a:ext cx="8229601" cy="83404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prstClr val="white"/>
              </a:solidFill>
              <a:latin typeface="Calibri"/>
            </a:endParaRPr>
          </a:p>
        </p:txBody>
      </p:sp>
      <p:pic>
        <p:nvPicPr>
          <p:cNvPr id="5" name="Picture 4">
            <a:extLst>
              <a:ext uri="{FF2B5EF4-FFF2-40B4-BE49-F238E27FC236}">
                <a16:creationId xmlns:a16="http://schemas.microsoft.com/office/drawing/2014/main" id="{79E50CB4-21C7-445E-A2E7-8DFEACA8733C}"/>
              </a:ext>
            </a:extLst>
          </p:cNvPr>
          <p:cNvPicPr>
            <a:picLocks noChangeAspect="1"/>
          </p:cNvPicPr>
          <p:nvPr/>
        </p:nvPicPr>
        <p:blipFill>
          <a:blip r:embed="rId2"/>
          <a:stretch>
            <a:fillRect/>
          </a:stretch>
        </p:blipFill>
        <p:spPr>
          <a:xfrm>
            <a:off x="2048204" y="2512891"/>
            <a:ext cx="8205952" cy="2744339"/>
          </a:xfrm>
          <a:prstGeom prst="rect">
            <a:avLst/>
          </a:prstGeom>
        </p:spPr>
      </p:pic>
      <p:pic>
        <p:nvPicPr>
          <p:cNvPr id="2" name="Picture 1">
            <a:extLst>
              <a:ext uri="{FF2B5EF4-FFF2-40B4-BE49-F238E27FC236}">
                <a16:creationId xmlns:a16="http://schemas.microsoft.com/office/drawing/2014/main" id="{8D7DD67C-996E-4EE7-ABBC-1D81FD42AAD0}"/>
              </a:ext>
            </a:extLst>
          </p:cNvPr>
          <p:cNvPicPr>
            <a:picLocks noChangeAspect="1"/>
          </p:cNvPicPr>
          <p:nvPr/>
        </p:nvPicPr>
        <p:blipFill>
          <a:blip r:embed="rId3"/>
          <a:stretch>
            <a:fillRect/>
          </a:stretch>
        </p:blipFill>
        <p:spPr>
          <a:xfrm>
            <a:off x="8980446" y="2557840"/>
            <a:ext cx="1206519" cy="200377"/>
          </a:xfrm>
          <a:prstGeom prst="rect">
            <a:avLst/>
          </a:prstGeom>
        </p:spPr>
      </p:pic>
      <p:sp>
        <p:nvSpPr>
          <p:cNvPr id="7" name="Title 1">
            <a:extLst>
              <a:ext uri="{FF2B5EF4-FFF2-40B4-BE49-F238E27FC236}">
                <a16:creationId xmlns:a16="http://schemas.microsoft.com/office/drawing/2014/main" id="{ADDCA964-37EE-409B-828D-6B17686134E6}"/>
              </a:ext>
            </a:extLst>
          </p:cNvPr>
          <p:cNvSpPr txBox="1">
            <a:spLocks/>
          </p:cNvSpPr>
          <p:nvPr/>
        </p:nvSpPr>
        <p:spPr>
          <a:xfrm>
            <a:off x="352424" y="316563"/>
            <a:ext cx="10963275" cy="857430"/>
          </a:xfrm>
          <a:prstGeom prst="rect">
            <a:avLst/>
          </a:prstGeom>
        </p:spPr>
        <p:txBody>
          <a:bodyPr vert="horz" lIns="91440" tIns="45720" rIns="91440" bIns="45720" rtlCol="0" anchor="ctr">
            <a:noAutofit/>
          </a:bodyPr>
          <a:lstStyle>
            <a:lvl1pPr algn="l" defTabSz="457200" rtl="0" eaLnBrk="1" latinLnBrk="0" hangingPunct="1">
              <a:spcBef>
                <a:spcPct val="0"/>
              </a:spcBef>
              <a:buClr>
                <a:schemeClr val="tx2"/>
              </a:buClr>
              <a:buNone/>
              <a:defRPr sz="4400" b="1" i="0" kern="1200">
                <a:solidFill>
                  <a:schemeClr val="tx2"/>
                </a:solidFill>
                <a:latin typeface="Calibri"/>
                <a:ea typeface="+mj-ea"/>
                <a:cs typeface="+mj-cs"/>
              </a:defRPr>
            </a:lvl1pPr>
          </a:lstStyle>
          <a:p>
            <a:pPr algn="ctr">
              <a:buClr>
                <a:srgbClr val="005294"/>
              </a:buClr>
              <a:defRPr/>
            </a:pPr>
            <a:r>
              <a:rPr lang="en-GB" sz="3200" b="0" dirty="0">
                <a:solidFill>
                  <a:srgbClr val="000000"/>
                </a:solidFill>
                <a:latin typeface="+mj-lt"/>
              </a:rPr>
              <a:t>BSSM recommendations for UK practice with levels of evidence and grades of recommendation </a:t>
            </a:r>
          </a:p>
        </p:txBody>
      </p:sp>
      <p:sp>
        <p:nvSpPr>
          <p:cNvPr id="10" name="Title 6">
            <a:extLst>
              <a:ext uri="{FF2B5EF4-FFF2-40B4-BE49-F238E27FC236}">
                <a16:creationId xmlns:a16="http://schemas.microsoft.com/office/drawing/2014/main" id="{0A8006AF-AB28-4FC5-8AED-8FF056508238}"/>
              </a:ext>
            </a:extLst>
          </p:cNvPr>
          <p:cNvSpPr txBox="1">
            <a:spLocks/>
          </p:cNvSpPr>
          <p:nvPr/>
        </p:nvSpPr>
        <p:spPr>
          <a:xfrm>
            <a:off x="4076701" y="1474063"/>
            <a:ext cx="3857624" cy="745811"/>
          </a:xfrm>
          <a:prstGeom prst="rect">
            <a:avLst/>
          </a:prstGeom>
        </p:spPr>
        <p:txBody>
          <a:bodyPr vert="horz" lIns="91440" tIns="45720" rIns="91440" bIns="45720" rtlCol="0" anchor="ctr">
            <a:normAutofit/>
          </a:bodyPr>
          <a:lstStyle>
            <a:lvl1pPr algn="l" defTabSz="457200" rtl="0" eaLnBrk="1" latinLnBrk="0" hangingPunct="1">
              <a:spcBef>
                <a:spcPct val="0"/>
              </a:spcBef>
              <a:buClr>
                <a:schemeClr val="tx2"/>
              </a:buClr>
              <a:buNone/>
              <a:defRPr sz="4400" b="1" i="0" kern="1200">
                <a:solidFill>
                  <a:schemeClr val="tx2"/>
                </a:solidFill>
                <a:latin typeface="Calibri"/>
                <a:ea typeface="+mj-ea"/>
                <a:cs typeface="+mj-cs"/>
              </a:defRPr>
            </a:lvl1pPr>
          </a:lstStyle>
          <a:p>
            <a:pPr algn="ctr">
              <a:buClr>
                <a:srgbClr val="005294"/>
              </a:buClr>
              <a:defRPr/>
            </a:pPr>
            <a:r>
              <a:rPr lang="en-GB" sz="4000" b="0" dirty="0">
                <a:solidFill>
                  <a:srgbClr val="000000"/>
                </a:solidFill>
                <a:latin typeface="+mj-lt"/>
              </a:rPr>
              <a:t>Diagnosis</a:t>
            </a:r>
          </a:p>
        </p:txBody>
      </p:sp>
      <p:cxnSp>
        <p:nvCxnSpPr>
          <p:cNvPr id="4" name="Straight Connector 3">
            <a:extLst>
              <a:ext uri="{FF2B5EF4-FFF2-40B4-BE49-F238E27FC236}">
                <a16:creationId xmlns:a16="http://schemas.microsoft.com/office/drawing/2014/main" id="{A44D55B6-2D84-4FF1-B50C-73394D0F57BE}"/>
              </a:ext>
            </a:extLst>
          </p:cNvPr>
          <p:cNvCxnSpPr>
            <a:cxnSpLocks/>
          </p:cNvCxnSpPr>
          <p:nvPr/>
        </p:nvCxnSpPr>
        <p:spPr>
          <a:xfrm>
            <a:off x="5357983" y="5008313"/>
            <a:ext cx="1049007" cy="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91EB06B7-9AB8-45D4-BBF2-BA18A10E13D6}"/>
              </a:ext>
            </a:extLst>
          </p:cNvPr>
          <p:cNvSpPr txBox="1"/>
          <p:nvPr/>
        </p:nvSpPr>
        <p:spPr>
          <a:xfrm>
            <a:off x="2048204" y="5551386"/>
            <a:ext cx="8229601" cy="369332"/>
          </a:xfrm>
          <a:prstGeom prst="rect">
            <a:avLst/>
          </a:prstGeom>
          <a:noFill/>
        </p:spPr>
        <p:txBody>
          <a:bodyPr wrap="square">
            <a:spAutoFit/>
          </a:bodyPr>
          <a:lstStyle/>
          <a:p>
            <a:pPr algn="ctr" defTabSz="685800">
              <a:defRPr/>
            </a:pPr>
            <a:r>
              <a:rPr lang="en-GB" dirty="0">
                <a:solidFill>
                  <a:srgbClr val="000000"/>
                </a:solidFill>
              </a:rPr>
              <a:t>Journal of Sexual Medicine. Volume 14, Issue 12: December 2017</a:t>
            </a:r>
          </a:p>
        </p:txBody>
      </p:sp>
    </p:spTree>
    <p:extLst>
      <p:ext uri="{BB962C8B-B14F-4D97-AF65-F5344CB8AC3E}">
        <p14:creationId xmlns:p14="http://schemas.microsoft.com/office/powerpoint/2010/main" val="2432390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D6C186CE-7631-4207-932A-9EAB38B6B000}"/>
              </a:ext>
            </a:extLst>
          </p:cNvPr>
          <p:cNvSpPr/>
          <p:nvPr/>
        </p:nvSpPr>
        <p:spPr>
          <a:xfrm>
            <a:off x="1981199" y="1494856"/>
            <a:ext cx="8229601" cy="834048"/>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a:solidFill>
                <a:prstClr val="white"/>
              </a:solidFill>
              <a:latin typeface="Calibri"/>
            </a:endParaRPr>
          </a:p>
        </p:txBody>
      </p:sp>
      <p:pic>
        <p:nvPicPr>
          <p:cNvPr id="4" name="Picture 3">
            <a:extLst>
              <a:ext uri="{FF2B5EF4-FFF2-40B4-BE49-F238E27FC236}">
                <a16:creationId xmlns:a16="http://schemas.microsoft.com/office/drawing/2014/main" id="{2F99885F-3FA1-4286-B384-B5C018BFF207}"/>
              </a:ext>
            </a:extLst>
          </p:cNvPr>
          <p:cNvPicPr>
            <a:picLocks noChangeAspect="1"/>
          </p:cNvPicPr>
          <p:nvPr/>
        </p:nvPicPr>
        <p:blipFill>
          <a:blip r:embed="rId2"/>
          <a:stretch>
            <a:fillRect/>
          </a:stretch>
        </p:blipFill>
        <p:spPr>
          <a:xfrm>
            <a:off x="2139374" y="2468546"/>
            <a:ext cx="7913247" cy="3103745"/>
          </a:xfrm>
          <a:prstGeom prst="rect">
            <a:avLst/>
          </a:prstGeom>
        </p:spPr>
      </p:pic>
      <p:pic>
        <p:nvPicPr>
          <p:cNvPr id="2" name="Picture 1">
            <a:extLst>
              <a:ext uri="{FF2B5EF4-FFF2-40B4-BE49-F238E27FC236}">
                <a16:creationId xmlns:a16="http://schemas.microsoft.com/office/drawing/2014/main" id="{BF6814CB-DFA5-46E3-9FE8-A388AC280C4E}"/>
              </a:ext>
            </a:extLst>
          </p:cNvPr>
          <p:cNvPicPr>
            <a:picLocks noChangeAspect="1"/>
          </p:cNvPicPr>
          <p:nvPr/>
        </p:nvPicPr>
        <p:blipFill>
          <a:blip r:embed="rId3"/>
          <a:stretch>
            <a:fillRect/>
          </a:stretch>
        </p:blipFill>
        <p:spPr>
          <a:xfrm>
            <a:off x="8829675" y="2503821"/>
            <a:ext cx="1143000" cy="189827"/>
          </a:xfrm>
          <a:prstGeom prst="rect">
            <a:avLst/>
          </a:prstGeom>
        </p:spPr>
      </p:pic>
      <p:sp>
        <p:nvSpPr>
          <p:cNvPr id="7" name="Title 1">
            <a:extLst>
              <a:ext uri="{FF2B5EF4-FFF2-40B4-BE49-F238E27FC236}">
                <a16:creationId xmlns:a16="http://schemas.microsoft.com/office/drawing/2014/main" id="{C7A02598-74B1-4E83-8E11-72A17C037896}"/>
              </a:ext>
            </a:extLst>
          </p:cNvPr>
          <p:cNvSpPr txBox="1">
            <a:spLocks/>
          </p:cNvSpPr>
          <p:nvPr/>
        </p:nvSpPr>
        <p:spPr>
          <a:xfrm>
            <a:off x="342900" y="316563"/>
            <a:ext cx="11049000" cy="857430"/>
          </a:xfrm>
          <a:prstGeom prst="rect">
            <a:avLst/>
          </a:prstGeom>
        </p:spPr>
        <p:txBody>
          <a:bodyPr vert="horz" lIns="91440" tIns="45720" rIns="91440" bIns="45720" rtlCol="0" anchor="ctr">
            <a:noAutofit/>
          </a:bodyPr>
          <a:lstStyle>
            <a:lvl1pPr algn="l" defTabSz="457200" rtl="0" eaLnBrk="1" latinLnBrk="0" hangingPunct="1">
              <a:spcBef>
                <a:spcPct val="0"/>
              </a:spcBef>
              <a:buClr>
                <a:schemeClr val="tx2"/>
              </a:buClr>
              <a:buNone/>
              <a:defRPr sz="4400" b="1" i="0" kern="1200">
                <a:solidFill>
                  <a:schemeClr val="tx2"/>
                </a:solidFill>
                <a:latin typeface="Calibri"/>
                <a:ea typeface="+mj-ea"/>
                <a:cs typeface="+mj-cs"/>
              </a:defRPr>
            </a:lvl1pPr>
          </a:lstStyle>
          <a:p>
            <a:pPr algn="ctr">
              <a:buClr>
                <a:srgbClr val="005294"/>
              </a:buClr>
              <a:defRPr/>
            </a:pPr>
            <a:r>
              <a:rPr lang="en-GB" sz="3200" b="0" dirty="0">
                <a:solidFill>
                  <a:srgbClr val="000000"/>
                </a:solidFill>
                <a:latin typeface="+mj-lt"/>
              </a:rPr>
              <a:t>BSSM recommendations for UK practice with levels of evidence and grades of recommendation </a:t>
            </a:r>
          </a:p>
        </p:txBody>
      </p:sp>
      <p:sp>
        <p:nvSpPr>
          <p:cNvPr id="9" name="Title 6">
            <a:extLst>
              <a:ext uri="{FF2B5EF4-FFF2-40B4-BE49-F238E27FC236}">
                <a16:creationId xmlns:a16="http://schemas.microsoft.com/office/drawing/2014/main" id="{C2904C7B-3C31-4835-B1E1-BD16FA16AEEE}"/>
              </a:ext>
            </a:extLst>
          </p:cNvPr>
          <p:cNvSpPr txBox="1">
            <a:spLocks/>
          </p:cNvSpPr>
          <p:nvPr/>
        </p:nvSpPr>
        <p:spPr>
          <a:xfrm>
            <a:off x="4229018" y="1471465"/>
            <a:ext cx="3733961" cy="834047"/>
          </a:xfrm>
          <a:prstGeom prst="rect">
            <a:avLst/>
          </a:prstGeom>
        </p:spPr>
        <p:txBody>
          <a:bodyPr vert="horz" lIns="91440" tIns="45720" rIns="91440" bIns="45720" rtlCol="0" anchor="ctr">
            <a:normAutofit/>
          </a:bodyPr>
          <a:lstStyle>
            <a:lvl1pPr algn="l" defTabSz="457200" rtl="0" eaLnBrk="1" latinLnBrk="0" hangingPunct="1">
              <a:spcBef>
                <a:spcPct val="0"/>
              </a:spcBef>
              <a:buClr>
                <a:schemeClr val="tx2"/>
              </a:buClr>
              <a:buNone/>
              <a:defRPr sz="4400" b="1" i="0" kern="1200">
                <a:solidFill>
                  <a:schemeClr val="tx2"/>
                </a:solidFill>
                <a:latin typeface="Calibri"/>
                <a:ea typeface="+mj-ea"/>
                <a:cs typeface="+mj-cs"/>
              </a:defRPr>
            </a:lvl1pPr>
          </a:lstStyle>
          <a:p>
            <a:pPr algn="ctr">
              <a:buClr>
                <a:srgbClr val="005294"/>
              </a:buClr>
              <a:defRPr/>
            </a:pPr>
            <a:r>
              <a:rPr lang="en-GB" sz="4000" dirty="0">
                <a:solidFill>
                  <a:srgbClr val="000000"/>
                </a:solidFill>
              </a:rPr>
              <a:t>Follow-up</a:t>
            </a:r>
          </a:p>
        </p:txBody>
      </p:sp>
      <p:sp>
        <p:nvSpPr>
          <p:cNvPr id="3" name="TextBox 2">
            <a:extLst>
              <a:ext uri="{FF2B5EF4-FFF2-40B4-BE49-F238E27FC236}">
                <a16:creationId xmlns:a16="http://schemas.microsoft.com/office/drawing/2014/main" id="{AB3E16A8-1498-4805-8AEA-6A998C40BD8D}"/>
              </a:ext>
            </a:extLst>
          </p:cNvPr>
          <p:cNvSpPr txBox="1"/>
          <p:nvPr/>
        </p:nvSpPr>
        <p:spPr>
          <a:xfrm>
            <a:off x="1981196" y="5787292"/>
            <a:ext cx="8229601" cy="369332"/>
          </a:xfrm>
          <a:prstGeom prst="rect">
            <a:avLst/>
          </a:prstGeom>
          <a:noFill/>
        </p:spPr>
        <p:txBody>
          <a:bodyPr wrap="square">
            <a:spAutoFit/>
          </a:bodyPr>
          <a:lstStyle/>
          <a:p>
            <a:pPr algn="ctr" defTabSz="685800">
              <a:defRPr/>
            </a:pPr>
            <a:r>
              <a:rPr lang="en-GB" dirty="0">
                <a:solidFill>
                  <a:srgbClr val="000000"/>
                </a:solidFill>
              </a:rPr>
              <a:t>Journal of Sexual Medicine. Volume 14, Issue 12: December 2017</a:t>
            </a:r>
          </a:p>
        </p:txBody>
      </p:sp>
    </p:spTree>
    <p:extLst>
      <p:ext uri="{BB962C8B-B14F-4D97-AF65-F5344CB8AC3E}">
        <p14:creationId xmlns:p14="http://schemas.microsoft.com/office/powerpoint/2010/main" val="4322868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51554" y="-12441"/>
            <a:ext cx="10635342" cy="1325563"/>
          </a:xfrm>
        </p:spPr>
        <p:txBody>
          <a:bodyPr>
            <a:normAutofit/>
          </a:bodyPr>
          <a:lstStyle/>
          <a:p>
            <a:pPr algn="l"/>
            <a:r>
              <a:rPr lang="en-US" dirty="0">
                <a:solidFill>
                  <a:schemeClr val="accent5"/>
                </a:solidFill>
              </a:rPr>
              <a:t>Case study – Part 1: Patient Profile</a:t>
            </a:r>
          </a:p>
        </p:txBody>
      </p:sp>
      <p:sp>
        <p:nvSpPr>
          <p:cNvPr id="4" name="TextBox 3"/>
          <p:cNvSpPr txBox="1"/>
          <p:nvPr/>
        </p:nvSpPr>
        <p:spPr>
          <a:xfrm>
            <a:off x="1541107" y="5841807"/>
            <a:ext cx="8503920" cy="477054"/>
          </a:xfrm>
          <a:prstGeom prst="rect">
            <a:avLst/>
          </a:prstGeom>
          <a:noFill/>
        </p:spPr>
        <p:txBody>
          <a:bodyPr wrap="square" rtlCol="0">
            <a:spAutoFit/>
          </a:bodyPr>
          <a:lstStyle/>
          <a:p>
            <a:pPr>
              <a:defRPr/>
            </a:pPr>
            <a:endParaRPr lang="en-GB" sz="800" dirty="0">
              <a:solidFill>
                <a:srgbClr val="272727"/>
              </a:solidFill>
              <a:cs typeface="Arial" panose="020B0604020202020204" pitchFamily="34" charset="0"/>
            </a:endParaRPr>
          </a:p>
          <a:p>
            <a:pPr>
              <a:defRPr/>
            </a:pPr>
            <a:r>
              <a:rPr lang="en-GB" sz="900" b="1" dirty="0">
                <a:solidFill>
                  <a:srgbClr val="272727"/>
                </a:solidFill>
                <a:cs typeface="Arial" panose="020B0604020202020204" pitchFamily="34" charset="0"/>
              </a:rPr>
              <a:t> * This patient profile is based on a real patient, and has been anonymised and reproduced with permission</a:t>
            </a:r>
            <a:r>
              <a:rPr lang="en-GB" sz="800" dirty="0">
                <a:solidFill>
                  <a:srgbClr val="272727"/>
                </a:solidFill>
                <a:latin typeface="Arial" panose="020B0604020202020204" pitchFamily="34" charset="0"/>
                <a:cs typeface="Arial" panose="020B0604020202020204" pitchFamily="34" charset="0"/>
              </a:rPr>
              <a:t>.</a:t>
            </a:r>
          </a:p>
          <a:p>
            <a:pPr>
              <a:defRPr/>
            </a:pPr>
            <a:endParaRPr lang="en-GB" sz="800" dirty="0">
              <a:solidFill>
                <a:srgbClr val="7F7F7F"/>
              </a:solidFill>
              <a:latin typeface="Arial" panose="020B0604020202020204" pitchFamily="34" charset="0"/>
              <a:cs typeface="Arial" panose="020B0604020202020204" pitchFamily="34" charset="0"/>
            </a:endParaRPr>
          </a:p>
        </p:txBody>
      </p:sp>
      <p:sp>
        <p:nvSpPr>
          <p:cNvPr id="6" name="Rectangle 5"/>
          <p:cNvSpPr/>
          <p:nvPr/>
        </p:nvSpPr>
        <p:spPr>
          <a:xfrm>
            <a:off x="1075620" y="1221282"/>
            <a:ext cx="9434894" cy="400110"/>
          </a:xfrm>
          <a:prstGeom prst="rect">
            <a:avLst/>
          </a:prstGeom>
        </p:spPr>
        <p:txBody>
          <a:bodyPr wrap="square">
            <a:spAutoFit/>
          </a:bodyPr>
          <a:lstStyle/>
          <a:p>
            <a:pPr>
              <a:defRPr/>
            </a:pPr>
            <a:r>
              <a:rPr lang="en-GB" sz="2000" b="1" dirty="0">
                <a:solidFill>
                  <a:srgbClr val="272727"/>
                </a:solidFill>
              </a:rPr>
              <a:t>Chris: 54 year old office worker with type 2 diabetes mellitus (T2DM)</a:t>
            </a:r>
            <a:endParaRPr lang="en-US" sz="2000" b="1" dirty="0">
              <a:solidFill>
                <a:srgbClr val="272727"/>
              </a:solidFill>
            </a:endParaRPr>
          </a:p>
        </p:txBody>
      </p:sp>
      <p:sp>
        <p:nvSpPr>
          <p:cNvPr id="8" name="Rectangle 7"/>
          <p:cNvSpPr/>
          <p:nvPr/>
        </p:nvSpPr>
        <p:spPr>
          <a:xfrm>
            <a:off x="876301" y="2186021"/>
            <a:ext cx="6086474" cy="3149580"/>
          </a:xfrm>
          <a:prstGeom prst="rect">
            <a:avLst/>
          </a:prstGeom>
        </p:spPr>
        <p:txBody>
          <a:bodyPr wrap="square">
            <a:spAutoFit/>
          </a:bodyPr>
          <a:lstStyle/>
          <a:p>
            <a:pPr marL="263525" indent="-173038">
              <a:spcAft>
                <a:spcPts val="400"/>
              </a:spcAft>
              <a:buFont typeface="Arial"/>
              <a:buChar char="•"/>
              <a:defRPr/>
            </a:pPr>
            <a:r>
              <a:rPr lang="en-GB" dirty="0">
                <a:solidFill>
                  <a:srgbClr val="272727"/>
                </a:solidFill>
              </a:rPr>
              <a:t>He has had erectile dysfunction for several years which is putting a strain on his marriage.</a:t>
            </a:r>
          </a:p>
          <a:p>
            <a:pPr marL="90487">
              <a:spcAft>
                <a:spcPts val="400"/>
              </a:spcAft>
              <a:defRPr/>
            </a:pPr>
            <a:endParaRPr lang="en-GB" dirty="0">
              <a:solidFill>
                <a:srgbClr val="272727"/>
              </a:solidFill>
            </a:endParaRPr>
          </a:p>
          <a:p>
            <a:pPr marL="263525" indent="-173038">
              <a:spcAft>
                <a:spcPts val="400"/>
              </a:spcAft>
              <a:buFont typeface="Arial"/>
              <a:buChar char="•"/>
              <a:defRPr/>
            </a:pPr>
            <a:r>
              <a:rPr lang="en-GB" dirty="0">
                <a:solidFill>
                  <a:srgbClr val="272727"/>
                </a:solidFill>
              </a:rPr>
              <a:t>Whilst he was being managed by the secondary care diabetic team he was started on daily sildenafil 50mg for erectile dysfunction which worked on rare occasions. </a:t>
            </a:r>
          </a:p>
          <a:p>
            <a:pPr marL="90487">
              <a:spcAft>
                <a:spcPts val="400"/>
              </a:spcAft>
              <a:defRPr/>
            </a:pPr>
            <a:endParaRPr lang="en-GB" dirty="0">
              <a:solidFill>
                <a:srgbClr val="272727"/>
              </a:solidFill>
            </a:endParaRPr>
          </a:p>
          <a:p>
            <a:pPr marL="263525" indent="-173038">
              <a:spcAft>
                <a:spcPts val="400"/>
              </a:spcAft>
              <a:buFont typeface="Arial"/>
              <a:buChar char="•"/>
              <a:defRPr/>
            </a:pPr>
            <a:r>
              <a:rPr lang="en-GB" dirty="0">
                <a:solidFill>
                  <a:srgbClr val="272727"/>
                </a:solidFill>
              </a:rPr>
              <a:t>He didn’t think anymore could be done about it.</a:t>
            </a:r>
          </a:p>
          <a:p>
            <a:pPr marL="90487">
              <a:spcAft>
                <a:spcPts val="400"/>
              </a:spcAft>
              <a:defRPr/>
            </a:pPr>
            <a:endParaRPr lang="en-US" sz="2000" dirty="0">
              <a:solidFill>
                <a:srgbClr val="272727"/>
              </a:solidFill>
              <a:latin typeface="Aria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8868" y="1935400"/>
            <a:ext cx="3445800" cy="3445800"/>
          </a:xfrm>
          <a:prstGeom prst="rect">
            <a:avLst/>
          </a:prstGeom>
        </p:spPr>
      </p:pic>
    </p:spTree>
    <p:extLst>
      <p:ext uri="{BB962C8B-B14F-4D97-AF65-F5344CB8AC3E}">
        <p14:creationId xmlns:p14="http://schemas.microsoft.com/office/powerpoint/2010/main" val="22724842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817" y="115472"/>
            <a:ext cx="10707624" cy="834047"/>
          </a:xfrm>
        </p:spPr>
        <p:txBody>
          <a:bodyPr>
            <a:normAutofit/>
          </a:bodyPr>
          <a:lstStyle/>
          <a:p>
            <a:pPr algn="ctr"/>
            <a:r>
              <a:rPr lang="en-US" dirty="0">
                <a:solidFill>
                  <a:schemeClr val="accent5"/>
                </a:solidFill>
              </a:rPr>
              <a:t>Case study – Part 2: Route to Diagnosis</a:t>
            </a:r>
          </a:p>
        </p:txBody>
      </p:sp>
      <p:sp>
        <p:nvSpPr>
          <p:cNvPr id="4" name="TextBox 3"/>
          <p:cNvSpPr txBox="1"/>
          <p:nvPr/>
        </p:nvSpPr>
        <p:spPr>
          <a:xfrm>
            <a:off x="451816" y="5267044"/>
            <a:ext cx="8503920" cy="477054"/>
          </a:xfrm>
          <a:prstGeom prst="rect">
            <a:avLst/>
          </a:prstGeom>
          <a:noFill/>
        </p:spPr>
        <p:txBody>
          <a:bodyPr wrap="square" rtlCol="0">
            <a:spAutoFit/>
          </a:bodyPr>
          <a:lstStyle/>
          <a:p>
            <a:pPr>
              <a:defRPr/>
            </a:pPr>
            <a:endParaRPr lang="en-GB" sz="800" dirty="0">
              <a:solidFill>
                <a:srgbClr val="272727"/>
              </a:solidFill>
              <a:latin typeface="Arial" panose="020B0604020202020204" pitchFamily="34" charset="0"/>
              <a:cs typeface="Arial" panose="020B0604020202020204" pitchFamily="34" charset="0"/>
            </a:endParaRPr>
          </a:p>
          <a:p>
            <a:pPr>
              <a:defRPr/>
            </a:pPr>
            <a:r>
              <a:rPr lang="en-GB" sz="900" b="1" dirty="0">
                <a:solidFill>
                  <a:srgbClr val="272727"/>
                </a:solidFill>
                <a:latin typeface="Arial" panose="020B0604020202020204" pitchFamily="34" charset="0"/>
                <a:cs typeface="Arial" panose="020B0604020202020204" pitchFamily="34" charset="0"/>
              </a:rPr>
              <a:t> * This patient profile is based on a real patient, and has been anonymised and reproduced with permission</a:t>
            </a:r>
            <a:r>
              <a:rPr lang="en-GB" sz="800" dirty="0">
                <a:solidFill>
                  <a:srgbClr val="272727"/>
                </a:solidFill>
                <a:latin typeface="Arial" panose="020B0604020202020204" pitchFamily="34" charset="0"/>
                <a:cs typeface="Arial" panose="020B0604020202020204" pitchFamily="34" charset="0"/>
              </a:rPr>
              <a:t>.</a:t>
            </a:r>
          </a:p>
          <a:p>
            <a:pPr>
              <a:defRPr/>
            </a:pPr>
            <a:endParaRPr lang="en-GB" sz="800" dirty="0">
              <a:solidFill>
                <a:srgbClr val="7F7F7F"/>
              </a:solidFill>
              <a:latin typeface="Arial" panose="020B0604020202020204" pitchFamily="34" charset="0"/>
              <a:cs typeface="Arial" panose="020B0604020202020204" pitchFamily="34" charset="0"/>
            </a:endParaRPr>
          </a:p>
        </p:txBody>
      </p:sp>
      <p:sp>
        <p:nvSpPr>
          <p:cNvPr id="6" name="Rectangle 5"/>
          <p:cNvSpPr/>
          <p:nvPr/>
        </p:nvSpPr>
        <p:spPr>
          <a:xfrm>
            <a:off x="451816" y="1144924"/>
            <a:ext cx="9225584" cy="400110"/>
          </a:xfrm>
          <a:prstGeom prst="rect">
            <a:avLst/>
          </a:prstGeom>
        </p:spPr>
        <p:txBody>
          <a:bodyPr wrap="square">
            <a:spAutoFit/>
          </a:bodyPr>
          <a:lstStyle/>
          <a:p>
            <a:pPr>
              <a:defRPr/>
            </a:pPr>
            <a:r>
              <a:rPr lang="en-GB" sz="2000" b="1" dirty="0">
                <a:solidFill>
                  <a:srgbClr val="272727"/>
                </a:solidFill>
              </a:rPr>
              <a:t>Chris: 54 year old office worker with type 2 diabetes mellitus (T2DM)</a:t>
            </a:r>
            <a:endParaRPr lang="en-US" sz="2000" b="1" dirty="0">
              <a:solidFill>
                <a:srgbClr val="272727"/>
              </a:solidFill>
            </a:endParaRPr>
          </a:p>
        </p:txBody>
      </p:sp>
      <p:sp>
        <p:nvSpPr>
          <p:cNvPr id="8" name="Rectangle 7"/>
          <p:cNvSpPr/>
          <p:nvPr/>
        </p:nvSpPr>
        <p:spPr>
          <a:xfrm>
            <a:off x="451816" y="1740438"/>
            <a:ext cx="9021368" cy="3765133"/>
          </a:xfrm>
          <a:prstGeom prst="rect">
            <a:avLst/>
          </a:prstGeom>
        </p:spPr>
        <p:txBody>
          <a:bodyPr wrap="square">
            <a:spAutoFit/>
          </a:bodyPr>
          <a:lstStyle/>
          <a:p>
            <a:pPr marL="263525" indent="-173038">
              <a:spcAft>
                <a:spcPts val="400"/>
              </a:spcAft>
              <a:buFont typeface="Arial"/>
              <a:buChar char="•"/>
              <a:defRPr/>
            </a:pPr>
            <a:r>
              <a:rPr lang="en-GB" sz="1600" dirty="0">
                <a:solidFill>
                  <a:srgbClr val="272727"/>
                </a:solidFill>
              </a:rPr>
              <a:t>He had his bloods taken in GP diabetic clinic and a testosterone level was added                               to the screening.</a:t>
            </a:r>
          </a:p>
          <a:p>
            <a:pPr marL="720725" lvl="1" indent="-173038">
              <a:spcAft>
                <a:spcPts val="400"/>
              </a:spcAft>
              <a:buFont typeface="Arial" panose="020B0604020202020204" pitchFamily="34" charset="0"/>
              <a:buChar char="-"/>
              <a:defRPr/>
            </a:pPr>
            <a:r>
              <a:rPr lang="en-GB" sz="1600" dirty="0">
                <a:solidFill>
                  <a:srgbClr val="272727"/>
                </a:solidFill>
              </a:rPr>
              <a:t>Total Testosterone (TT) = 5.6nmol/L, Free Testosterone (FT) = 0.125nmol/L</a:t>
            </a:r>
          </a:p>
          <a:p>
            <a:pPr marL="263525" indent="-173038">
              <a:spcAft>
                <a:spcPts val="400"/>
              </a:spcAft>
              <a:buFont typeface="Arial"/>
              <a:buChar char="•"/>
              <a:defRPr/>
            </a:pPr>
            <a:r>
              <a:rPr lang="en-GB" sz="1600" dirty="0">
                <a:solidFill>
                  <a:srgbClr val="272727"/>
                </a:solidFill>
              </a:rPr>
              <a:t>Chris was asked to attend the practice to discuss these results. On further questioning it transpired that he was dissatisfied with his erections and had a low libido.</a:t>
            </a:r>
          </a:p>
          <a:p>
            <a:pPr marL="720725" lvl="1" indent="-173038">
              <a:spcAft>
                <a:spcPts val="400"/>
              </a:spcAft>
              <a:buFont typeface="Arial" panose="020B0604020202020204" pitchFamily="34" charset="0"/>
              <a:buChar char="-"/>
              <a:defRPr/>
            </a:pPr>
            <a:r>
              <a:rPr lang="en-GB" sz="1600" dirty="0">
                <a:solidFill>
                  <a:srgbClr val="272727"/>
                </a:solidFill>
              </a:rPr>
              <a:t>His AMS score was 48 (moderate to severe symptoms)</a:t>
            </a:r>
          </a:p>
          <a:p>
            <a:pPr marL="720725" lvl="1" indent="-173038">
              <a:spcAft>
                <a:spcPts val="400"/>
              </a:spcAft>
              <a:buFont typeface="Arial" panose="020B0604020202020204" pitchFamily="34" charset="0"/>
              <a:buChar char="-"/>
              <a:defRPr/>
            </a:pPr>
            <a:r>
              <a:rPr lang="en-GB" sz="1600" dirty="0">
                <a:solidFill>
                  <a:srgbClr val="272727"/>
                </a:solidFill>
              </a:rPr>
              <a:t>Waist circumference: 42 inches</a:t>
            </a:r>
          </a:p>
          <a:p>
            <a:pPr marL="720725" lvl="1" indent="-173038">
              <a:spcAft>
                <a:spcPts val="400"/>
              </a:spcAft>
              <a:buFont typeface="Arial" panose="020B0604020202020204" pitchFamily="34" charset="0"/>
              <a:buChar char="-"/>
              <a:defRPr/>
            </a:pPr>
            <a:r>
              <a:rPr lang="en-GB" sz="1600" dirty="0">
                <a:solidFill>
                  <a:srgbClr val="272727"/>
                </a:solidFill>
              </a:rPr>
              <a:t>HbA1c: 68mmol/mol</a:t>
            </a:r>
          </a:p>
          <a:p>
            <a:pPr marL="263525" indent="-173038">
              <a:spcAft>
                <a:spcPts val="400"/>
              </a:spcAft>
              <a:buFont typeface="Arial"/>
              <a:buChar char="•"/>
              <a:defRPr/>
            </a:pPr>
            <a:r>
              <a:rPr lang="en-GB" sz="1600" dirty="0">
                <a:solidFill>
                  <a:srgbClr val="272727"/>
                </a:solidFill>
              </a:rPr>
              <a:t>Chris was counselled regarding TD and had no contraindications to testosterone therapy (</a:t>
            </a:r>
            <a:r>
              <a:rPr lang="en-GB" sz="1600" dirty="0" err="1">
                <a:solidFill>
                  <a:srgbClr val="272727"/>
                </a:solidFill>
              </a:rPr>
              <a:t>TTh</a:t>
            </a:r>
            <a:r>
              <a:rPr lang="en-GB" sz="1600" dirty="0">
                <a:solidFill>
                  <a:srgbClr val="272727"/>
                </a:solidFill>
              </a:rPr>
              <a:t>). </a:t>
            </a:r>
          </a:p>
          <a:p>
            <a:pPr marL="263525" indent="-173038">
              <a:spcAft>
                <a:spcPts val="400"/>
              </a:spcAft>
              <a:buFont typeface="Arial"/>
              <a:buChar char="•"/>
              <a:defRPr/>
            </a:pPr>
            <a:r>
              <a:rPr lang="en-GB" sz="1600" dirty="0">
                <a:solidFill>
                  <a:srgbClr val="272727"/>
                </a:solidFill>
              </a:rPr>
              <a:t>He was started on daily testosterone gel and his PDE5i was changed to a daily dose.</a:t>
            </a:r>
          </a:p>
          <a:p>
            <a:pPr marL="90487">
              <a:spcAft>
                <a:spcPts val="400"/>
              </a:spcAft>
              <a:defRPr/>
            </a:pPr>
            <a:endParaRPr lang="en-US" sz="2000" dirty="0">
              <a:solidFill>
                <a:srgbClr val="272727"/>
              </a:solidFill>
              <a:latin typeface="Aria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10441" y="1740438"/>
            <a:ext cx="2228058" cy="2228058"/>
          </a:xfrm>
          <a:prstGeom prst="rect">
            <a:avLst/>
          </a:prstGeom>
        </p:spPr>
      </p:pic>
    </p:spTree>
    <p:extLst>
      <p:ext uri="{BB962C8B-B14F-4D97-AF65-F5344CB8AC3E}">
        <p14:creationId xmlns:p14="http://schemas.microsoft.com/office/powerpoint/2010/main" val="110735611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30777"/>
            <a:ext cx="11106149" cy="834047"/>
          </a:xfrm>
        </p:spPr>
        <p:txBody>
          <a:bodyPr>
            <a:normAutofit/>
          </a:bodyPr>
          <a:lstStyle/>
          <a:p>
            <a:pPr algn="ctr"/>
            <a:r>
              <a:rPr lang="en-US" dirty="0">
                <a:solidFill>
                  <a:srgbClr val="000000"/>
                </a:solidFill>
              </a:rPr>
              <a:t>Case study – Part 3: Two years later</a:t>
            </a:r>
          </a:p>
        </p:txBody>
      </p:sp>
      <p:sp>
        <p:nvSpPr>
          <p:cNvPr id="6" name="Rectangle 5"/>
          <p:cNvSpPr/>
          <p:nvPr/>
        </p:nvSpPr>
        <p:spPr>
          <a:xfrm>
            <a:off x="447675" y="1170944"/>
            <a:ext cx="8791575" cy="400110"/>
          </a:xfrm>
          <a:prstGeom prst="rect">
            <a:avLst/>
          </a:prstGeom>
        </p:spPr>
        <p:txBody>
          <a:bodyPr wrap="square">
            <a:spAutoFit/>
          </a:bodyPr>
          <a:lstStyle/>
          <a:p>
            <a:pPr>
              <a:defRPr/>
            </a:pPr>
            <a:r>
              <a:rPr lang="en-GB" sz="2000" b="1" dirty="0">
                <a:solidFill>
                  <a:srgbClr val="000000"/>
                </a:solidFill>
              </a:rPr>
              <a:t>Chris: 54 year old office worker with type 2 diabetes mellitus (T2DM)</a:t>
            </a:r>
            <a:endParaRPr lang="en-US" sz="2000" b="1" dirty="0">
              <a:solidFill>
                <a:srgbClr val="000000"/>
              </a:solidFill>
            </a:endParaRPr>
          </a:p>
        </p:txBody>
      </p:sp>
      <p:pic>
        <p:nvPicPr>
          <p:cNvPr id="15" name="Picture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98595" y="5040693"/>
            <a:ext cx="1292726" cy="1292726"/>
          </a:xfrm>
          <a:prstGeom prst="rect">
            <a:avLst/>
          </a:prstGeom>
        </p:spPr>
      </p:pic>
      <p:sp>
        <p:nvSpPr>
          <p:cNvPr id="11" name="Content Placeholder 2">
            <a:extLst>
              <a:ext uri="{FF2B5EF4-FFF2-40B4-BE49-F238E27FC236}">
                <a16:creationId xmlns:a16="http://schemas.microsoft.com/office/drawing/2014/main" id="{B564983D-1ED9-4232-8962-DC55075EC45E}"/>
              </a:ext>
            </a:extLst>
          </p:cNvPr>
          <p:cNvSpPr>
            <a:spLocks noGrp="1"/>
          </p:cNvSpPr>
          <p:nvPr>
            <p:ph idx="1"/>
          </p:nvPr>
        </p:nvSpPr>
        <p:spPr>
          <a:xfrm>
            <a:off x="600679" y="1811059"/>
            <a:ext cx="4819046" cy="3522941"/>
          </a:xfrm>
        </p:spPr>
        <p:txBody>
          <a:bodyPr>
            <a:normAutofit/>
          </a:bodyPr>
          <a:lstStyle/>
          <a:p>
            <a:pPr>
              <a:buClrTx/>
              <a:buFont typeface="Arial" panose="020B0604020202020204" pitchFamily="34" charset="0"/>
              <a:buChar char="•"/>
            </a:pPr>
            <a:r>
              <a:rPr lang="en-GB" sz="1500" dirty="0">
                <a:solidFill>
                  <a:srgbClr val="000000"/>
                </a:solidFill>
              </a:rPr>
              <a:t>Following Testogel** treatment for his TD after 24 months:</a:t>
            </a:r>
          </a:p>
          <a:p>
            <a:pPr marL="0" indent="0">
              <a:buClrTx/>
              <a:buNone/>
            </a:pPr>
            <a:endParaRPr lang="en-GB" sz="1500" dirty="0">
              <a:solidFill>
                <a:srgbClr val="000000"/>
              </a:solidFill>
            </a:endParaRPr>
          </a:p>
          <a:p>
            <a:pPr lvl="1">
              <a:buClrTx/>
              <a:buFont typeface="Calibri" panose="020F0502020204030204" pitchFamily="34" charset="0"/>
              <a:buChar char="-"/>
            </a:pPr>
            <a:r>
              <a:rPr lang="en-GB" sz="1800" b="1" dirty="0">
                <a:solidFill>
                  <a:srgbClr val="000000"/>
                </a:solidFill>
              </a:rPr>
              <a:t>Testosterone: </a:t>
            </a:r>
            <a:r>
              <a:rPr lang="en-GB" sz="1800" dirty="0">
                <a:solidFill>
                  <a:srgbClr val="000000"/>
                </a:solidFill>
              </a:rPr>
              <a:t>15.9nmol/L</a:t>
            </a:r>
          </a:p>
          <a:p>
            <a:pPr lvl="1">
              <a:buClrTx/>
              <a:buFont typeface="Calibri" panose="020F0502020204030204" pitchFamily="34" charset="0"/>
              <a:buChar char="-"/>
            </a:pPr>
            <a:r>
              <a:rPr lang="en-GB" sz="1800" b="1" dirty="0">
                <a:solidFill>
                  <a:srgbClr val="000000"/>
                </a:solidFill>
              </a:rPr>
              <a:t>AMS score: </a:t>
            </a:r>
            <a:r>
              <a:rPr lang="en-GB" sz="1800" dirty="0">
                <a:solidFill>
                  <a:srgbClr val="000000"/>
                </a:solidFill>
              </a:rPr>
              <a:t>32</a:t>
            </a:r>
          </a:p>
          <a:p>
            <a:pPr lvl="1">
              <a:buClrTx/>
              <a:buFont typeface="Calibri" panose="020F0502020204030204" pitchFamily="34" charset="0"/>
              <a:buChar char="-"/>
            </a:pPr>
            <a:r>
              <a:rPr lang="en-GB" sz="1800" b="1" dirty="0">
                <a:solidFill>
                  <a:srgbClr val="000000"/>
                </a:solidFill>
              </a:rPr>
              <a:t>WC: </a:t>
            </a:r>
            <a:r>
              <a:rPr lang="en-GB" sz="1800" dirty="0">
                <a:solidFill>
                  <a:srgbClr val="000000"/>
                </a:solidFill>
              </a:rPr>
              <a:t>38 inches</a:t>
            </a:r>
          </a:p>
          <a:p>
            <a:pPr lvl="1">
              <a:buClrTx/>
              <a:buFont typeface="Calibri" panose="020F0502020204030204" pitchFamily="34" charset="0"/>
              <a:buChar char="-"/>
            </a:pPr>
            <a:r>
              <a:rPr lang="en-GB" sz="1800" b="1" dirty="0">
                <a:solidFill>
                  <a:srgbClr val="000000"/>
                </a:solidFill>
              </a:rPr>
              <a:t>HbA1c: </a:t>
            </a:r>
            <a:r>
              <a:rPr lang="en-GB" sz="1800" dirty="0">
                <a:solidFill>
                  <a:srgbClr val="000000"/>
                </a:solidFill>
              </a:rPr>
              <a:t>57mmol/mol</a:t>
            </a:r>
          </a:p>
          <a:p>
            <a:pPr>
              <a:buClrTx/>
              <a:buFont typeface="Arial" panose="020B0604020202020204" pitchFamily="34" charset="0"/>
              <a:buChar char="•"/>
            </a:pPr>
            <a:endParaRPr lang="en-GB" sz="1500" dirty="0">
              <a:solidFill>
                <a:srgbClr val="000000"/>
              </a:solidFill>
            </a:endParaRPr>
          </a:p>
          <a:p>
            <a:pPr>
              <a:buClrTx/>
              <a:buFont typeface="Arial" panose="020B0604020202020204" pitchFamily="34" charset="0"/>
              <a:buChar char="•"/>
            </a:pPr>
            <a:r>
              <a:rPr lang="en-GB" sz="1500" dirty="0">
                <a:solidFill>
                  <a:srgbClr val="000000"/>
                </a:solidFill>
              </a:rPr>
              <a:t>Feels much better</a:t>
            </a:r>
          </a:p>
          <a:p>
            <a:pPr>
              <a:buClrTx/>
              <a:buFont typeface="Arial" panose="020B0604020202020204" pitchFamily="34" charset="0"/>
              <a:buChar char="•"/>
            </a:pPr>
            <a:r>
              <a:rPr lang="en-GB" sz="1500" dirty="0">
                <a:solidFill>
                  <a:srgbClr val="000000"/>
                </a:solidFill>
              </a:rPr>
              <a:t>His wife said, </a:t>
            </a:r>
            <a:r>
              <a:rPr lang="en-GB" sz="1500" i="1" dirty="0">
                <a:solidFill>
                  <a:srgbClr val="000000"/>
                </a:solidFill>
              </a:rPr>
              <a:t>“Thank you so much for helping Chris. He’s like the man I fell in love with” </a:t>
            </a:r>
          </a:p>
          <a:p>
            <a:endParaRPr lang="en-GB" sz="1600" dirty="0"/>
          </a:p>
          <a:p>
            <a:pPr lvl="1"/>
            <a:endParaRPr lang="en-GB" sz="1600" dirty="0"/>
          </a:p>
        </p:txBody>
      </p:sp>
      <p:pic>
        <p:nvPicPr>
          <p:cNvPr id="12" name="Picture 11">
            <a:extLst>
              <a:ext uri="{FF2B5EF4-FFF2-40B4-BE49-F238E27FC236}">
                <a16:creationId xmlns:a16="http://schemas.microsoft.com/office/drawing/2014/main" id="{FDACE631-FEA4-436A-9E54-E8FF5B50853E}"/>
              </a:ext>
            </a:extLst>
          </p:cNvPr>
          <p:cNvPicPr>
            <a:picLocks noChangeAspect="1"/>
          </p:cNvPicPr>
          <p:nvPr/>
        </p:nvPicPr>
        <p:blipFill>
          <a:blip r:embed="rId4"/>
          <a:stretch>
            <a:fillRect/>
          </a:stretch>
        </p:blipFill>
        <p:spPr>
          <a:xfrm>
            <a:off x="5625002" y="1806771"/>
            <a:ext cx="5785706" cy="3124109"/>
          </a:xfrm>
          <a:prstGeom prst="rect">
            <a:avLst/>
          </a:prstGeom>
        </p:spPr>
      </p:pic>
      <p:sp>
        <p:nvSpPr>
          <p:cNvPr id="13" name="Rectangle 12">
            <a:extLst>
              <a:ext uri="{FF2B5EF4-FFF2-40B4-BE49-F238E27FC236}">
                <a16:creationId xmlns:a16="http://schemas.microsoft.com/office/drawing/2014/main" id="{F910AD64-45D1-4F94-A395-27C2101B493A}"/>
              </a:ext>
            </a:extLst>
          </p:cNvPr>
          <p:cNvSpPr/>
          <p:nvPr/>
        </p:nvSpPr>
        <p:spPr>
          <a:xfrm>
            <a:off x="5625001" y="1811059"/>
            <a:ext cx="5785706" cy="3124109"/>
          </a:xfrm>
          <a:prstGeom prst="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Footer Placeholder 3">
            <a:extLst>
              <a:ext uri="{FF2B5EF4-FFF2-40B4-BE49-F238E27FC236}">
                <a16:creationId xmlns:a16="http://schemas.microsoft.com/office/drawing/2014/main" id="{0B81C350-29AF-4870-BC6E-DA9895C971C6}"/>
              </a:ext>
            </a:extLst>
          </p:cNvPr>
          <p:cNvSpPr txBox="1">
            <a:spLocks/>
          </p:cNvSpPr>
          <p:nvPr/>
        </p:nvSpPr>
        <p:spPr>
          <a:xfrm>
            <a:off x="1461353" y="5687056"/>
            <a:ext cx="9882921" cy="44441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900" b="1" dirty="0">
                <a:solidFill>
                  <a:srgbClr val="000000"/>
                </a:solidFill>
                <a:cs typeface="Arial" panose="020B0604020202020204" pitchFamily="34" charset="0"/>
              </a:rPr>
              <a:t> * This patient profile is based on a real patient, and has been anonymised and reproduced with permission.</a:t>
            </a:r>
          </a:p>
          <a:p>
            <a:r>
              <a:rPr lang="en-GB" sz="900" b="1" dirty="0">
                <a:solidFill>
                  <a:srgbClr val="000000"/>
                </a:solidFill>
                <a:cs typeface="Arial" panose="020B0604020202020204" pitchFamily="34" charset="0"/>
              </a:rPr>
              <a:t>**This patient started treatment in Sept 2016 on one sachet of </a:t>
            </a:r>
            <a:r>
              <a:rPr lang="en-GB" sz="900" b="1" dirty="0" err="1">
                <a:solidFill>
                  <a:srgbClr val="000000"/>
                </a:solidFill>
                <a:cs typeface="Arial" panose="020B0604020202020204" pitchFamily="34" charset="0"/>
              </a:rPr>
              <a:t>Testogel</a:t>
            </a:r>
            <a:r>
              <a:rPr lang="en-GB" sz="900" b="1" dirty="0">
                <a:solidFill>
                  <a:srgbClr val="000000"/>
                </a:solidFill>
                <a:cs typeface="Arial" panose="020B0604020202020204" pitchFamily="34" charset="0"/>
              </a:rPr>
              <a:t> 50mg per day.  In February 2018 he was changed to                                                                                   Testogel 16.2mg/g pump (40.5mg/day)</a:t>
            </a:r>
            <a:endParaRPr lang="en-US" sz="2000" b="1" dirty="0">
              <a:solidFill>
                <a:srgbClr val="000000"/>
              </a:solidFill>
            </a:endParaRPr>
          </a:p>
          <a:p>
            <a:r>
              <a:rPr lang="en-US" sz="900" b="1" dirty="0">
                <a:solidFill>
                  <a:srgbClr val="000000"/>
                </a:solidFill>
              </a:rPr>
              <a:t>AMS - Ageing Males’ Symptoms; TD - Testosterone Deficiency; WC - Waist Circumference; T - Testosterone</a:t>
            </a:r>
          </a:p>
        </p:txBody>
      </p:sp>
    </p:spTree>
    <p:extLst>
      <p:ext uri="{BB962C8B-B14F-4D97-AF65-F5344CB8AC3E}">
        <p14:creationId xmlns:p14="http://schemas.microsoft.com/office/powerpoint/2010/main" val="293247076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1319DB9-F24A-468F-8770-1B462C200FDE}"/>
              </a:ext>
            </a:extLst>
          </p:cNvPr>
          <p:cNvPicPr>
            <a:picLocks noChangeAspect="1"/>
          </p:cNvPicPr>
          <p:nvPr/>
        </p:nvPicPr>
        <p:blipFill>
          <a:blip r:embed="rId3"/>
          <a:stretch>
            <a:fillRect/>
          </a:stretch>
        </p:blipFill>
        <p:spPr>
          <a:xfrm>
            <a:off x="2685393" y="1703274"/>
            <a:ext cx="3058510" cy="3429000"/>
          </a:xfrm>
          <a:prstGeom prst="rect">
            <a:avLst/>
          </a:prstGeom>
        </p:spPr>
      </p:pic>
      <p:sp>
        <p:nvSpPr>
          <p:cNvPr id="10" name="Title 1">
            <a:extLst>
              <a:ext uri="{FF2B5EF4-FFF2-40B4-BE49-F238E27FC236}">
                <a16:creationId xmlns:a16="http://schemas.microsoft.com/office/drawing/2014/main" id="{B2FE1BC6-288B-4EDF-AAB3-355341B7E48F}"/>
              </a:ext>
            </a:extLst>
          </p:cNvPr>
          <p:cNvSpPr>
            <a:spLocks noGrp="1"/>
          </p:cNvSpPr>
          <p:nvPr>
            <p:ph type="title"/>
          </p:nvPr>
        </p:nvSpPr>
        <p:spPr>
          <a:xfrm>
            <a:off x="133350" y="204953"/>
            <a:ext cx="11391900" cy="804041"/>
          </a:xfrm>
        </p:spPr>
        <p:txBody>
          <a:bodyPr>
            <a:normAutofit fontScale="90000"/>
          </a:bodyPr>
          <a:lstStyle/>
          <a:p>
            <a:pPr algn="ctr"/>
            <a:r>
              <a:rPr lang="en-GB" sz="3200" dirty="0">
                <a:solidFill>
                  <a:srgbClr val="000000"/>
                </a:solidFill>
              </a:rPr>
              <a:t>Low Testosterone predicts increased mortality and </a:t>
            </a:r>
            <a:r>
              <a:rPr lang="en-GB" sz="3200" dirty="0" err="1">
                <a:solidFill>
                  <a:srgbClr val="000000"/>
                </a:solidFill>
              </a:rPr>
              <a:t>TTh</a:t>
            </a:r>
            <a:r>
              <a:rPr lang="en-GB" sz="3200" dirty="0">
                <a:solidFill>
                  <a:srgbClr val="000000"/>
                </a:solidFill>
              </a:rPr>
              <a:t> improves survival in 587 men with Type 2 Diabetes </a:t>
            </a:r>
          </a:p>
        </p:txBody>
      </p:sp>
      <p:sp>
        <p:nvSpPr>
          <p:cNvPr id="11" name="TextBox 10">
            <a:extLst>
              <a:ext uri="{FF2B5EF4-FFF2-40B4-BE49-F238E27FC236}">
                <a16:creationId xmlns:a16="http://schemas.microsoft.com/office/drawing/2014/main" id="{3243A85E-D097-4E07-BDBC-A4503A823861}"/>
              </a:ext>
            </a:extLst>
          </p:cNvPr>
          <p:cNvSpPr txBox="1"/>
          <p:nvPr/>
        </p:nvSpPr>
        <p:spPr>
          <a:xfrm>
            <a:off x="2553644" y="5689510"/>
            <a:ext cx="3347545" cy="369332"/>
          </a:xfrm>
          <a:prstGeom prst="rect">
            <a:avLst/>
          </a:prstGeom>
          <a:noFill/>
        </p:spPr>
        <p:txBody>
          <a:bodyPr wrap="square" rtlCol="0">
            <a:spAutoFit/>
          </a:bodyPr>
          <a:lstStyle/>
          <a:p>
            <a:pPr algn="ctr">
              <a:defRPr/>
            </a:pPr>
            <a:r>
              <a:rPr lang="en-GB" b="1" dirty="0">
                <a:solidFill>
                  <a:srgbClr val="272727"/>
                </a:solidFill>
              </a:rPr>
              <a:t>Mean follow-up – 5.8 years</a:t>
            </a:r>
          </a:p>
        </p:txBody>
      </p:sp>
      <p:sp>
        <p:nvSpPr>
          <p:cNvPr id="12" name="TextBox 11">
            <a:extLst>
              <a:ext uri="{FF2B5EF4-FFF2-40B4-BE49-F238E27FC236}">
                <a16:creationId xmlns:a16="http://schemas.microsoft.com/office/drawing/2014/main" id="{C5AB7751-2BAE-4A62-9CB0-F8ACFB15C29A}"/>
              </a:ext>
            </a:extLst>
          </p:cNvPr>
          <p:cNvSpPr txBox="1"/>
          <p:nvPr/>
        </p:nvSpPr>
        <p:spPr>
          <a:xfrm>
            <a:off x="1625135" y="6438410"/>
            <a:ext cx="8814953" cy="338554"/>
          </a:xfrm>
          <a:prstGeom prst="rect">
            <a:avLst/>
          </a:prstGeom>
          <a:noFill/>
        </p:spPr>
        <p:txBody>
          <a:bodyPr wrap="square" rtlCol="0">
            <a:spAutoFit/>
          </a:bodyPr>
          <a:lstStyle/>
          <a:p>
            <a:pPr algn="ctr">
              <a:defRPr/>
            </a:pPr>
            <a:r>
              <a:rPr lang="en-GB" sz="1600" b="1" dirty="0" err="1">
                <a:solidFill>
                  <a:prstClr val="white"/>
                </a:solidFill>
                <a:latin typeface="Calibri"/>
              </a:rPr>
              <a:t>Muraleedharan</a:t>
            </a:r>
            <a:r>
              <a:rPr lang="en-GB" sz="1600" b="1" dirty="0">
                <a:solidFill>
                  <a:prstClr val="white"/>
                </a:solidFill>
                <a:latin typeface="Calibri"/>
              </a:rPr>
              <a:t> V et al.  Eur J Endocrinol 2013. 166; 725-733  </a:t>
            </a:r>
          </a:p>
        </p:txBody>
      </p:sp>
      <p:sp>
        <p:nvSpPr>
          <p:cNvPr id="13" name="TextBox 12">
            <a:extLst>
              <a:ext uri="{FF2B5EF4-FFF2-40B4-BE49-F238E27FC236}">
                <a16:creationId xmlns:a16="http://schemas.microsoft.com/office/drawing/2014/main" id="{BBD5AFC3-5776-4EFC-B568-D51199E9F2AE}"/>
              </a:ext>
            </a:extLst>
          </p:cNvPr>
          <p:cNvSpPr txBox="1"/>
          <p:nvPr/>
        </p:nvSpPr>
        <p:spPr>
          <a:xfrm>
            <a:off x="3852042" y="5177524"/>
            <a:ext cx="756744" cy="246221"/>
          </a:xfrm>
          <a:prstGeom prst="rect">
            <a:avLst/>
          </a:prstGeom>
          <a:noFill/>
        </p:spPr>
        <p:txBody>
          <a:bodyPr wrap="square" rtlCol="0">
            <a:spAutoFit/>
          </a:bodyPr>
          <a:lstStyle/>
          <a:p>
            <a:pPr>
              <a:defRPr/>
            </a:pPr>
            <a:r>
              <a:rPr lang="en-GB" sz="1000" b="1" dirty="0">
                <a:solidFill>
                  <a:srgbClr val="272727"/>
                </a:solidFill>
                <a:latin typeface="Calibri"/>
              </a:rPr>
              <a:t>Normal T</a:t>
            </a:r>
          </a:p>
        </p:txBody>
      </p:sp>
      <p:sp>
        <p:nvSpPr>
          <p:cNvPr id="14" name="TextBox 13">
            <a:extLst>
              <a:ext uri="{FF2B5EF4-FFF2-40B4-BE49-F238E27FC236}">
                <a16:creationId xmlns:a16="http://schemas.microsoft.com/office/drawing/2014/main" id="{7A69D8C3-D2F9-45DE-9641-2D87877D6866}"/>
              </a:ext>
            </a:extLst>
          </p:cNvPr>
          <p:cNvSpPr txBox="1"/>
          <p:nvPr/>
        </p:nvSpPr>
        <p:spPr>
          <a:xfrm>
            <a:off x="4818995" y="5106069"/>
            <a:ext cx="798783" cy="400110"/>
          </a:xfrm>
          <a:prstGeom prst="rect">
            <a:avLst/>
          </a:prstGeom>
          <a:noFill/>
        </p:spPr>
        <p:txBody>
          <a:bodyPr wrap="square" rtlCol="0">
            <a:spAutoFit/>
          </a:bodyPr>
          <a:lstStyle/>
          <a:p>
            <a:pPr algn="ctr">
              <a:defRPr/>
            </a:pPr>
            <a:r>
              <a:rPr lang="en-GB" sz="1000" b="1" dirty="0">
                <a:solidFill>
                  <a:srgbClr val="272727"/>
                </a:solidFill>
                <a:latin typeface="Calibri"/>
              </a:rPr>
              <a:t>Low T Treated</a:t>
            </a:r>
          </a:p>
        </p:txBody>
      </p:sp>
      <p:sp>
        <p:nvSpPr>
          <p:cNvPr id="15" name="TextBox 14">
            <a:extLst>
              <a:ext uri="{FF2B5EF4-FFF2-40B4-BE49-F238E27FC236}">
                <a16:creationId xmlns:a16="http://schemas.microsoft.com/office/drawing/2014/main" id="{8DAF97C4-1F1B-4C78-9DA3-40AC80D3EFBE}"/>
              </a:ext>
            </a:extLst>
          </p:cNvPr>
          <p:cNvSpPr txBox="1"/>
          <p:nvPr/>
        </p:nvSpPr>
        <p:spPr>
          <a:xfrm>
            <a:off x="2585544" y="5100578"/>
            <a:ext cx="1089060" cy="553998"/>
          </a:xfrm>
          <a:prstGeom prst="rect">
            <a:avLst/>
          </a:prstGeom>
          <a:noFill/>
        </p:spPr>
        <p:txBody>
          <a:bodyPr wrap="square" rtlCol="0">
            <a:spAutoFit/>
          </a:bodyPr>
          <a:lstStyle/>
          <a:p>
            <a:pPr algn="ctr">
              <a:defRPr/>
            </a:pPr>
            <a:r>
              <a:rPr lang="en-GB" sz="1000" b="1" dirty="0">
                <a:solidFill>
                  <a:srgbClr val="272727"/>
                </a:solidFill>
                <a:latin typeface="Calibri"/>
              </a:rPr>
              <a:t>Low T (&lt;10.4nmol/L)</a:t>
            </a:r>
          </a:p>
          <a:p>
            <a:pPr algn="ctr">
              <a:defRPr/>
            </a:pPr>
            <a:r>
              <a:rPr lang="en-GB" sz="1000" b="1" dirty="0">
                <a:solidFill>
                  <a:srgbClr val="272727"/>
                </a:solidFill>
                <a:latin typeface="Calibri"/>
              </a:rPr>
              <a:t>Untreated</a:t>
            </a:r>
          </a:p>
        </p:txBody>
      </p:sp>
      <p:sp>
        <p:nvSpPr>
          <p:cNvPr id="16" name="TextBox 15">
            <a:extLst>
              <a:ext uri="{FF2B5EF4-FFF2-40B4-BE49-F238E27FC236}">
                <a16:creationId xmlns:a16="http://schemas.microsoft.com/office/drawing/2014/main" id="{766F1B7C-0DFB-415F-817B-00699C187CF4}"/>
              </a:ext>
            </a:extLst>
          </p:cNvPr>
          <p:cNvSpPr txBox="1"/>
          <p:nvPr/>
        </p:nvSpPr>
        <p:spPr>
          <a:xfrm rot="16200000">
            <a:off x="1237084" y="3133752"/>
            <a:ext cx="1686459" cy="369332"/>
          </a:xfrm>
          <a:prstGeom prst="rect">
            <a:avLst/>
          </a:prstGeom>
          <a:noFill/>
        </p:spPr>
        <p:txBody>
          <a:bodyPr wrap="square" rtlCol="0">
            <a:spAutoFit/>
          </a:bodyPr>
          <a:lstStyle/>
          <a:p>
            <a:pPr>
              <a:defRPr/>
            </a:pPr>
            <a:r>
              <a:rPr lang="en-GB" dirty="0">
                <a:solidFill>
                  <a:srgbClr val="272727"/>
                </a:solidFill>
                <a:latin typeface="Calibri"/>
              </a:rPr>
              <a:t>Mortality (%)</a:t>
            </a:r>
          </a:p>
        </p:txBody>
      </p:sp>
      <p:sp>
        <p:nvSpPr>
          <p:cNvPr id="17" name="TextBox 16">
            <a:extLst>
              <a:ext uri="{FF2B5EF4-FFF2-40B4-BE49-F238E27FC236}">
                <a16:creationId xmlns:a16="http://schemas.microsoft.com/office/drawing/2014/main" id="{EE3709D0-2F4A-4A1E-A972-1120EA06AF35}"/>
              </a:ext>
            </a:extLst>
          </p:cNvPr>
          <p:cNvSpPr txBox="1"/>
          <p:nvPr/>
        </p:nvSpPr>
        <p:spPr>
          <a:xfrm>
            <a:off x="2396357" y="1587858"/>
            <a:ext cx="378374" cy="230832"/>
          </a:xfrm>
          <a:prstGeom prst="rect">
            <a:avLst/>
          </a:prstGeom>
          <a:noFill/>
        </p:spPr>
        <p:txBody>
          <a:bodyPr wrap="square" rtlCol="0">
            <a:spAutoFit/>
          </a:bodyPr>
          <a:lstStyle/>
          <a:p>
            <a:pPr>
              <a:defRPr/>
            </a:pPr>
            <a:r>
              <a:rPr lang="en-GB" sz="900" b="1" dirty="0">
                <a:solidFill>
                  <a:srgbClr val="272727"/>
                </a:solidFill>
                <a:latin typeface="Calibri"/>
              </a:rPr>
              <a:t>25</a:t>
            </a:r>
          </a:p>
        </p:txBody>
      </p:sp>
      <p:sp>
        <p:nvSpPr>
          <p:cNvPr id="18" name="TextBox 17">
            <a:extLst>
              <a:ext uri="{FF2B5EF4-FFF2-40B4-BE49-F238E27FC236}">
                <a16:creationId xmlns:a16="http://schemas.microsoft.com/office/drawing/2014/main" id="{56F96B83-E126-4428-A7C5-225322703DC7}"/>
              </a:ext>
            </a:extLst>
          </p:cNvPr>
          <p:cNvSpPr txBox="1"/>
          <p:nvPr/>
        </p:nvSpPr>
        <p:spPr>
          <a:xfrm>
            <a:off x="2396357" y="2265892"/>
            <a:ext cx="378374" cy="230832"/>
          </a:xfrm>
          <a:prstGeom prst="rect">
            <a:avLst/>
          </a:prstGeom>
          <a:noFill/>
        </p:spPr>
        <p:txBody>
          <a:bodyPr wrap="square" rtlCol="0">
            <a:spAutoFit/>
          </a:bodyPr>
          <a:lstStyle/>
          <a:p>
            <a:pPr>
              <a:defRPr/>
            </a:pPr>
            <a:r>
              <a:rPr lang="en-GB" sz="900" b="1" dirty="0">
                <a:solidFill>
                  <a:srgbClr val="272727"/>
                </a:solidFill>
                <a:latin typeface="Calibri"/>
              </a:rPr>
              <a:t>20</a:t>
            </a:r>
          </a:p>
        </p:txBody>
      </p:sp>
      <p:sp>
        <p:nvSpPr>
          <p:cNvPr id="19" name="TextBox 18">
            <a:extLst>
              <a:ext uri="{FF2B5EF4-FFF2-40B4-BE49-F238E27FC236}">
                <a16:creationId xmlns:a16="http://schemas.microsoft.com/office/drawing/2014/main" id="{F7FFCD01-1A14-4646-BF6B-2C9FA294C6F7}"/>
              </a:ext>
            </a:extLst>
          </p:cNvPr>
          <p:cNvSpPr txBox="1"/>
          <p:nvPr/>
        </p:nvSpPr>
        <p:spPr>
          <a:xfrm>
            <a:off x="2396357" y="3623538"/>
            <a:ext cx="378374" cy="230832"/>
          </a:xfrm>
          <a:prstGeom prst="rect">
            <a:avLst/>
          </a:prstGeom>
          <a:noFill/>
        </p:spPr>
        <p:txBody>
          <a:bodyPr wrap="square" rtlCol="0">
            <a:spAutoFit/>
          </a:bodyPr>
          <a:lstStyle/>
          <a:p>
            <a:pPr>
              <a:defRPr/>
            </a:pPr>
            <a:r>
              <a:rPr lang="en-GB" sz="900" b="1" dirty="0">
                <a:solidFill>
                  <a:srgbClr val="272727"/>
                </a:solidFill>
                <a:latin typeface="Calibri"/>
              </a:rPr>
              <a:t>10</a:t>
            </a:r>
          </a:p>
        </p:txBody>
      </p:sp>
      <p:sp>
        <p:nvSpPr>
          <p:cNvPr id="20" name="TextBox 19">
            <a:extLst>
              <a:ext uri="{FF2B5EF4-FFF2-40B4-BE49-F238E27FC236}">
                <a16:creationId xmlns:a16="http://schemas.microsoft.com/office/drawing/2014/main" id="{40A1E3E9-85FE-4A4F-8D9D-E343D43504C3}"/>
              </a:ext>
            </a:extLst>
          </p:cNvPr>
          <p:cNvSpPr txBox="1"/>
          <p:nvPr/>
        </p:nvSpPr>
        <p:spPr>
          <a:xfrm>
            <a:off x="2459418" y="4959798"/>
            <a:ext cx="310058" cy="230832"/>
          </a:xfrm>
          <a:prstGeom prst="rect">
            <a:avLst/>
          </a:prstGeom>
          <a:noFill/>
        </p:spPr>
        <p:txBody>
          <a:bodyPr wrap="square" rtlCol="0">
            <a:spAutoFit/>
          </a:bodyPr>
          <a:lstStyle/>
          <a:p>
            <a:pPr>
              <a:defRPr/>
            </a:pPr>
            <a:r>
              <a:rPr lang="en-GB" sz="900" b="1" dirty="0">
                <a:solidFill>
                  <a:srgbClr val="272727"/>
                </a:solidFill>
                <a:latin typeface="Calibri"/>
              </a:rPr>
              <a:t>0</a:t>
            </a:r>
          </a:p>
        </p:txBody>
      </p:sp>
      <p:sp>
        <p:nvSpPr>
          <p:cNvPr id="21" name="TextBox 20">
            <a:extLst>
              <a:ext uri="{FF2B5EF4-FFF2-40B4-BE49-F238E27FC236}">
                <a16:creationId xmlns:a16="http://schemas.microsoft.com/office/drawing/2014/main" id="{2005ADAE-19B3-4013-9364-2738D87A548E}"/>
              </a:ext>
            </a:extLst>
          </p:cNvPr>
          <p:cNvSpPr txBox="1"/>
          <p:nvPr/>
        </p:nvSpPr>
        <p:spPr>
          <a:xfrm>
            <a:off x="2447520" y="4307128"/>
            <a:ext cx="378374" cy="230832"/>
          </a:xfrm>
          <a:prstGeom prst="rect">
            <a:avLst/>
          </a:prstGeom>
          <a:noFill/>
        </p:spPr>
        <p:txBody>
          <a:bodyPr wrap="square" rtlCol="0">
            <a:spAutoFit/>
          </a:bodyPr>
          <a:lstStyle/>
          <a:p>
            <a:pPr>
              <a:defRPr/>
            </a:pPr>
            <a:r>
              <a:rPr lang="en-GB" sz="900" b="1" dirty="0">
                <a:solidFill>
                  <a:srgbClr val="272727"/>
                </a:solidFill>
                <a:latin typeface="Calibri"/>
              </a:rPr>
              <a:t>5</a:t>
            </a:r>
          </a:p>
        </p:txBody>
      </p:sp>
      <p:sp>
        <p:nvSpPr>
          <p:cNvPr id="22" name="TextBox 21">
            <a:extLst>
              <a:ext uri="{FF2B5EF4-FFF2-40B4-BE49-F238E27FC236}">
                <a16:creationId xmlns:a16="http://schemas.microsoft.com/office/drawing/2014/main" id="{AD9EDE6D-69BD-48E0-BDF7-4196B083BDEF}"/>
              </a:ext>
            </a:extLst>
          </p:cNvPr>
          <p:cNvSpPr txBox="1"/>
          <p:nvPr/>
        </p:nvSpPr>
        <p:spPr>
          <a:xfrm>
            <a:off x="2396357" y="2928561"/>
            <a:ext cx="378374" cy="230832"/>
          </a:xfrm>
          <a:prstGeom prst="rect">
            <a:avLst/>
          </a:prstGeom>
          <a:noFill/>
        </p:spPr>
        <p:txBody>
          <a:bodyPr wrap="square" rtlCol="0">
            <a:spAutoFit/>
          </a:bodyPr>
          <a:lstStyle/>
          <a:p>
            <a:pPr>
              <a:defRPr/>
            </a:pPr>
            <a:r>
              <a:rPr lang="en-GB" sz="900" b="1" dirty="0">
                <a:solidFill>
                  <a:srgbClr val="272727"/>
                </a:solidFill>
                <a:latin typeface="Calibri"/>
              </a:rPr>
              <a:t>15</a:t>
            </a:r>
          </a:p>
        </p:txBody>
      </p:sp>
      <p:sp>
        <p:nvSpPr>
          <p:cNvPr id="23" name="TextBox 22">
            <a:extLst>
              <a:ext uri="{FF2B5EF4-FFF2-40B4-BE49-F238E27FC236}">
                <a16:creationId xmlns:a16="http://schemas.microsoft.com/office/drawing/2014/main" id="{0D95A5A2-1DE8-47E9-8F07-4ADCA70FD4A6}"/>
              </a:ext>
            </a:extLst>
          </p:cNvPr>
          <p:cNvSpPr txBox="1"/>
          <p:nvPr/>
        </p:nvSpPr>
        <p:spPr>
          <a:xfrm>
            <a:off x="2426869" y="5680599"/>
            <a:ext cx="7211487" cy="276999"/>
          </a:xfrm>
          <a:prstGeom prst="rect">
            <a:avLst/>
          </a:prstGeom>
          <a:noFill/>
        </p:spPr>
        <p:txBody>
          <a:bodyPr wrap="square" rtlCol="0">
            <a:spAutoFit/>
          </a:bodyPr>
          <a:lstStyle/>
          <a:p>
            <a:pPr algn="r">
              <a:defRPr/>
            </a:pPr>
            <a:r>
              <a:rPr lang="en-GB" sz="1200" dirty="0">
                <a:solidFill>
                  <a:srgbClr val="272727"/>
                </a:solidFill>
                <a:latin typeface="Calibri"/>
              </a:rPr>
              <a:t>Graphs adapted from </a:t>
            </a:r>
            <a:r>
              <a:rPr lang="en-GB" sz="1200" dirty="0" err="1">
                <a:solidFill>
                  <a:srgbClr val="272727"/>
                </a:solidFill>
                <a:latin typeface="Calibri"/>
              </a:rPr>
              <a:t>Muraleedharan</a:t>
            </a:r>
            <a:r>
              <a:rPr lang="en-GB" sz="1200" dirty="0">
                <a:solidFill>
                  <a:srgbClr val="272727"/>
                </a:solidFill>
                <a:latin typeface="Calibri"/>
              </a:rPr>
              <a:t> V et al 2013</a:t>
            </a:r>
          </a:p>
        </p:txBody>
      </p:sp>
      <p:pic>
        <p:nvPicPr>
          <p:cNvPr id="3" name="Picture 2">
            <a:extLst>
              <a:ext uri="{FF2B5EF4-FFF2-40B4-BE49-F238E27FC236}">
                <a16:creationId xmlns:a16="http://schemas.microsoft.com/office/drawing/2014/main" id="{692B28E1-4BCA-45DC-8B3C-785D6CCE2310}"/>
              </a:ext>
            </a:extLst>
          </p:cNvPr>
          <p:cNvPicPr>
            <a:picLocks noChangeAspect="1"/>
          </p:cNvPicPr>
          <p:nvPr/>
        </p:nvPicPr>
        <p:blipFill>
          <a:blip r:embed="rId4"/>
          <a:stretch>
            <a:fillRect/>
          </a:stretch>
        </p:blipFill>
        <p:spPr>
          <a:xfrm>
            <a:off x="6036882" y="1585047"/>
            <a:ext cx="3695700" cy="3590925"/>
          </a:xfrm>
          <a:prstGeom prst="rect">
            <a:avLst/>
          </a:prstGeom>
        </p:spPr>
      </p:pic>
      <p:sp>
        <p:nvSpPr>
          <p:cNvPr id="25" name="TextBox 24">
            <a:extLst>
              <a:ext uri="{FF2B5EF4-FFF2-40B4-BE49-F238E27FC236}">
                <a16:creationId xmlns:a16="http://schemas.microsoft.com/office/drawing/2014/main" id="{7821BA1B-3DF4-422F-AB81-986EB035A549}"/>
              </a:ext>
            </a:extLst>
          </p:cNvPr>
          <p:cNvSpPr txBox="1"/>
          <p:nvPr/>
        </p:nvSpPr>
        <p:spPr>
          <a:xfrm>
            <a:off x="6032613" y="5190630"/>
            <a:ext cx="3695699" cy="430887"/>
          </a:xfrm>
          <a:prstGeom prst="rect">
            <a:avLst/>
          </a:prstGeom>
          <a:noFill/>
        </p:spPr>
        <p:txBody>
          <a:bodyPr wrap="square">
            <a:spAutoFit/>
          </a:bodyPr>
          <a:lstStyle/>
          <a:p>
            <a:pPr algn="ctr"/>
            <a:r>
              <a:rPr lang="en-GB" sz="1100" dirty="0">
                <a:solidFill>
                  <a:srgbClr val="000000"/>
                </a:solidFill>
              </a:rPr>
              <a:t>*The number of patients alive at the start of the </a:t>
            </a:r>
          </a:p>
          <a:p>
            <a:pPr algn="ctr"/>
            <a:r>
              <a:rPr lang="en-GB" sz="1100" dirty="0">
                <a:solidFill>
                  <a:srgbClr val="000000"/>
                </a:solidFill>
              </a:rPr>
              <a:t>study and at the end of the study.</a:t>
            </a:r>
          </a:p>
        </p:txBody>
      </p:sp>
    </p:spTree>
    <p:extLst>
      <p:ext uri="{BB962C8B-B14F-4D97-AF65-F5344CB8AC3E}">
        <p14:creationId xmlns:p14="http://schemas.microsoft.com/office/powerpoint/2010/main" val="420042241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9"/>
          <p:cNvSpPr>
            <a:spLocks noGrp="1"/>
          </p:cNvSpPr>
          <p:nvPr>
            <p:ph type="title"/>
          </p:nvPr>
        </p:nvSpPr>
        <p:spPr>
          <a:xfrm>
            <a:off x="190500" y="44624"/>
            <a:ext cx="11296650" cy="1080120"/>
          </a:xfrm>
        </p:spPr>
        <p:txBody>
          <a:bodyPr>
            <a:normAutofit fontScale="90000"/>
          </a:bodyPr>
          <a:lstStyle/>
          <a:p>
            <a:pPr algn="ctr"/>
            <a:r>
              <a:rPr lang="de-DE" sz="2800" b="0" dirty="0">
                <a:solidFill>
                  <a:schemeClr val="accent5"/>
                </a:solidFill>
              </a:rPr>
              <a:t>Mortality Data of Men with Type 2 Diabetes mellitus not receiving PDE5 Inhibitors followed for approximately 4 Years (n= 682)</a:t>
            </a:r>
          </a:p>
        </p:txBody>
      </p:sp>
      <p:graphicFrame>
        <p:nvGraphicFramePr>
          <p:cNvPr id="3" name="Inhaltsplatzhalter 2"/>
          <p:cNvGraphicFramePr>
            <a:graphicFrameLocks noGrp="1"/>
          </p:cNvGraphicFramePr>
          <p:nvPr>
            <p:ph sz="quarter" idx="17"/>
            <p:extLst>
              <p:ext uri="{D42A27DB-BD31-4B8C-83A1-F6EECF244321}">
                <p14:modId xmlns:p14="http://schemas.microsoft.com/office/powerpoint/2010/main" val="3317088851"/>
              </p:ext>
            </p:extLst>
          </p:nvPr>
        </p:nvGraphicFramePr>
        <p:xfrm>
          <a:off x="2186303" y="1424220"/>
          <a:ext cx="7624544" cy="4479106"/>
        </p:xfrm>
        <a:graphic>
          <a:graphicData uri="http://schemas.openxmlformats.org/drawingml/2006/chart">
            <c:chart xmlns:c="http://schemas.openxmlformats.org/drawingml/2006/chart" xmlns:r="http://schemas.openxmlformats.org/officeDocument/2006/relationships" r:id="rId2"/>
          </a:graphicData>
        </a:graphic>
      </p:graphicFrame>
      <p:sp>
        <p:nvSpPr>
          <p:cNvPr id="2" name="Textfeld 1"/>
          <p:cNvSpPr txBox="1"/>
          <p:nvPr/>
        </p:nvSpPr>
        <p:spPr>
          <a:xfrm>
            <a:off x="8325343" y="5250425"/>
            <a:ext cx="914032" cy="276999"/>
          </a:xfrm>
          <a:prstGeom prst="rect">
            <a:avLst/>
          </a:prstGeom>
          <a:noFill/>
        </p:spPr>
        <p:txBody>
          <a:bodyPr wrap="none" rtlCol="0">
            <a:spAutoFit/>
          </a:bodyPr>
          <a:lstStyle/>
          <a:p>
            <a:pPr algn="ctr" fontAlgn="base">
              <a:spcBef>
                <a:spcPct val="20000"/>
              </a:spcBef>
              <a:spcAft>
                <a:spcPct val="0"/>
              </a:spcAft>
              <a:defRPr/>
            </a:pPr>
            <a:r>
              <a:rPr lang="de-DE" sz="1200" kern="0" dirty="0">
                <a:solidFill>
                  <a:srgbClr val="000000">
                    <a:lumMod val="65000"/>
                    <a:lumOff val="35000"/>
                  </a:srgbClr>
                </a:solidFill>
                <a:latin typeface="Calibri"/>
                <a:cs typeface="Arial" charset="0"/>
              </a:rPr>
              <a:t>70-80 </a:t>
            </a:r>
            <a:r>
              <a:rPr lang="de-DE" sz="1200" kern="0" dirty="0" err="1">
                <a:solidFill>
                  <a:srgbClr val="000000">
                    <a:lumMod val="65000"/>
                    <a:lumOff val="35000"/>
                  </a:srgbClr>
                </a:solidFill>
                <a:latin typeface="Calibri"/>
                <a:cs typeface="Arial" charset="0"/>
              </a:rPr>
              <a:t>years</a:t>
            </a:r>
            <a:endParaRPr lang="de-DE" sz="1200" kern="0" dirty="0">
              <a:solidFill>
                <a:srgbClr val="000000">
                  <a:lumMod val="65000"/>
                  <a:lumOff val="35000"/>
                </a:srgbClr>
              </a:solidFill>
              <a:latin typeface="Calibri"/>
              <a:cs typeface="Arial" charset="0"/>
            </a:endParaRPr>
          </a:p>
        </p:txBody>
      </p:sp>
      <p:sp>
        <p:nvSpPr>
          <p:cNvPr id="5" name="Rectangle 6"/>
          <p:cNvSpPr>
            <a:spLocks noChangeArrowheads="1"/>
          </p:cNvSpPr>
          <p:nvPr/>
        </p:nvSpPr>
        <p:spPr bwMode="auto">
          <a:xfrm>
            <a:off x="1553067" y="6064302"/>
            <a:ext cx="4132863"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defPPr>
              <a:defRPr lang="de-DE"/>
            </a:defPPr>
            <a:lvl1pPr algn="ctr" rtl="0" fontAlgn="base">
              <a:spcBef>
                <a:spcPct val="20000"/>
              </a:spcBef>
              <a:spcAft>
                <a:spcPct val="0"/>
              </a:spcAft>
              <a:defRPr kern="1200">
                <a:solidFill>
                  <a:schemeClr val="tx1"/>
                </a:solidFill>
                <a:latin typeface="Arial" charset="0"/>
                <a:ea typeface="+mn-ea"/>
                <a:cs typeface="+mn-cs"/>
              </a:defRPr>
            </a:lvl1pPr>
            <a:lvl2pPr marL="457200" algn="ctr" rtl="0" fontAlgn="base">
              <a:spcBef>
                <a:spcPct val="20000"/>
              </a:spcBef>
              <a:spcAft>
                <a:spcPct val="0"/>
              </a:spcAft>
              <a:defRPr kern="1200">
                <a:solidFill>
                  <a:schemeClr val="tx1"/>
                </a:solidFill>
                <a:latin typeface="Arial" charset="0"/>
                <a:ea typeface="+mn-ea"/>
                <a:cs typeface="+mn-cs"/>
              </a:defRPr>
            </a:lvl2pPr>
            <a:lvl3pPr marL="914400" algn="ctr" rtl="0" fontAlgn="base">
              <a:spcBef>
                <a:spcPct val="20000"/>
              </a:spcBef>
              <a:spcAft>
                <a:spcPct val="0"/>
              </a:spcAft>
              <a:defRPr kern="1200">
                <a:solidFill>
                  <a:schemeClr val="tx1"/>
                </a:solidFill>
                <a:latin typeface="Arial" charset="0"/>
                <a:ea typeface="+mn-ea"/>
                <a:cs typeface="+mn-cs"/>
              </a:defRPr>
            </a:lvl3pPr>
            <a:lvl4pPr marL="1371600" algn="ctr" rtl="0" fontAlgn="base">
              <a:spcBef>
                <a:spcPct val="20000"/>
              </a:spcBef>
              <a:spcAft>
                <a:spcPct val="0"/>
              </a:spcAft>
              <a:defRPr kern="1200">
                <a:solidFill>
                  <a:schemeClr val="tx1"/>
                </a:solidFill>
                <a:latin typeface="Arial" charset="0"/>
                <a:ea typeface="+mn-ea"/>
                <a:cs typeface="+mn-cs"/>
              </a:defRPr>
            </a:lvl4pPr>
            <a:lvl5pPr marL="1828800" algn="ctr" rtl="0" fontAlgn="base">
              <a:spcBef>
                <a:spcPct val="2000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a:lstStyle>
          <a:p>
            <a:pPr fontAlgn="auto">
              <a:spcAft>
                <a:spcPts val="0"/>
              </a:spcAft>
              <a:defRPr/>
            </a:pPr>
            <a:r>
              <a:rPr lang="da-DK" sz="1200" b="1" kern="0" dirty="0">
                <a:solidFill>
                  <a:srgbClr val="000000"/>
                </a:solidFill>
                <a:latin typeface="+mn-lt"/>
              </a:rPr>
              <a:t>Hackett G et al. Int J Clin Pract 70(3): 244-253 (2016)</a:t>
            </a:r>
            <a:endParaRPr lang="en-US" sz="1200" b="1" kern="0" dirty="0">
              <a:solidFill>
                <a:srgbClr val="000000"/>
              </a:solidFill>
              <a:latin typeface="+mn-lt"/>
            </a:endParaRPr>
          </a:p>
        </p:txBody>
      </p:sp>
      <p:sp>
        <p:nvSpPr>
          <p:cNvPr id="17" name="TextBox 16">
            <a:extLst>
              <a:ext uri="{FF2B5EF4-FFF2-40B4-BE49-F238E27FC236}">
                <a16:creationId xmlns:a16="http://schemas.microsoft.com/office/drawing/2014/main" id="{E61CD5DD-A7A2-4BB0-8C8B-0C0A4D2F6BAC}"/>
              </a:ext>
            </a:extLst>
          </p:cNvPr>
          <p:cNvSpPr txBox="1"/>
          <p:nvPr/>
        </p:nvSpPr>
        <p:spPr>
          <a:xfrm rot="16200000">
            <a:off x="1292850" y="3143733"/>
            <a:ext cx="1277007" cy="307777"/>
          </a:xfrm>
          <a:prstGeom prst="rect">
            <a:avLst/>
          </a:prstGeom>
          <a:noFill/>
        </p:spPr>
        <p:txBody>
          <a:bodyPr wrap="square" rtlCol="0">
            <a:spAutoFit/>
          </a:bodyPr>
          <a:lstStyle/>
          <a:p>
            <a:pPr>
              <a:defRPr/>
            </a:pPr>
            <a:r>
              <a:rPr lang="en-GB" sz="1400" dirty="0">
                <a:solidFill>
                  <a:srgbClr val="000000"/>
                </a:solidFill>
                <a:latin typeface="Calibri"/>
              </a:rPr>
              <a:t>Mortality (%)</a:t>
            </a:r>
          </a:p>
        </p:txBody>
      </p:sp>
    </p:spTree>
    <p:extLst>
      <p:ext uri="{BB962C8B-B14F-4D97-AF65-F5344CB8AC3E}">
        <p14:creationId xmlns:p14="http://schemas.microsoft.com/office/powerpoint/2010/main" val="298935895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17D495F-1B6F-47A6-B05B-9654EB118E38}"/>
              </a:ext>
            </a:extLst>
          </p:cNvPr>
          <p:cNvSpPr txBox="1">
            <a:spLocks/>
          </p:cNvSpPr>
          <p:nvPr/>
        </p:nvSpPr>
        <p:spPr>
          <a:xfrm>
            <a:off x="459292" y="233420"/>
            <a:ext cx="10925174" cy="758100"/>
          </a:xfrm>
          <a:prstGeom prst="rect">
            <a:avLst/>
          </a:prstGeom>
        </p:spPr>
        <p:txBody>
          <a:bodyPr vert="horz" lIns="91440" tIns="45720" rIns="91440" bIns="45720" rtlCol="0" anchor="ctr">
            <a:normAutofit fontScale="85000" lnSpcReduction="10000"/>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r>
              <a:rPr lang="en-US" b="0" dirty="0">
                <a:solidFill>
                  <a:srgbClr val="000000"/>
                </a:solidFill>
                <a:latin typeface="+mj-lt"/>
              </a:rPr>
              <a:t>Case study 2*: Borderline Total Testosterone</a:t>
            </a:r>
          </a:p>
        </p:txBody>
      </p:sp>
      <p:sp>
        <p:nvSpPr>
          <p:cNvPr id="17" name="Rectangle 16">
            <a:extLst>
              <a:ext uri="{FF2B5EF4-FFF2-40B4-BE49-F238E27FC236}">
                <a16:creationId xmlns:a16="http://schemas.microsoft.com/office/drawing/2014/main" id="{4B1AB0D9-15E6-4677-B5B9-F8DA6990E69C}"/>
              </a:ext>
            </a:extLst>
          </p:cNvPr>
          <p:cNvSpPr/>
          <p:nvPr/>
        </p:nvSpPr>
        <p:spPr>
          <a:xfrm>
            <a:off x="504825" y="1873840"/>
            <a:ext cx="6989973" cy="3587457"/>
          </a:xfrm>
          <a:prstGeom prst="rect">
            <a:avLst/>
          </a:prstGeom>
        </p:spPr>
        <p:txBody>
          <a:bodyPr wrap="square">
            <a:spAutoFit/>
          </a:bodyPr>
          <a:lstStyle/>
          <a:p>
            <a:pPr marL="263525" indent="-173038">
              <a:spcAft>
                <a:spcPts val="400"/>
              </a:spcAft>
              <a:buFont typeface="Arial"/>
              <a:buChar char="•"/>
              <a:defRPr/>
            </a:pPr>
            <a:r>
              <a:rPr lang="en-GB" sz="1600" dirty="0">
                <a:solidFill>
                  <a:srgbClr val="000000"/>
                </a:solidFill>
              </a:rPr>
              <a:t>Initial tests done in December 2018:</a:t>
            </a:r>
          </a:p>
          <a:p>
            <a:pPr marL="720725" lvl="1" indent="-173038">
              <a:spcAft>
                <a:spcPts val="400"/>
              </a:spcAft>
              <a:buFont typeface="Arial"/>
              <a:buChar char="•"/>
              <a:defRPr/>
            </a:pPr>
            <a:r>
              <a:rPr lang="en-GB" sz="1200" b="1" dirty="0">
                <a:solidFill>
                  <a:srgbClr val="000000"/>
                </a:solidFill>
              </a:rPr>
              <a:t>1st – </a:t>
            </a:r>
            <a:r>
              <a:rPr lang="en-GB" sz="1200" b="1" dirty="0">
                <a:solidFill>
                  <a:srgbClr val="00B050"/>
                </a:solidFill>
              </a:rPr>
              <a:t>TT (11.2nmol/L) </a:t>
            </a:r>
            <a:r>
              <a:rPr lang="en-GB" sz="1200" b="1" dirty="0">
                <a:solidFill>
                  <a:srgbClr val="000000"/>
                </a:solidFill>
              </a:rPr>
              <a:t>SHBG (54nmol/L) </a:t>
            </a:r>
            <a:r>
              <a:rPr lang="en-GB" sz="1200" b="1" dirty="0">
                <a:solidFill>
                  <a:srgbClr val="FF0000"/>
                </a:solidFill>
              </a:rPr>
              <a:t>FT (0.161) nmol/L</a:t>
            </a:r>
          </a:p>
          <a:p>
            <a:pPr marL="720725" lvl="1" indent="-173038">
              <a:spcAft>
                <a:spcPts val="400"/>
              </a:spcAft>
              <a:buFont typeface="Arial"/>
              <a:buChar char="•"/>
              <a:defRPr/>
            </a:pPr>
            <a:r>
              <a:rPr lang="en-GB" sz="1200" b="1" dirty="0">
                <a:solidFill>
                  <a:srgbClr val="000000"/>
                </a:solidFill>
              </a:rPr>
              <a:t>2nd – </a:t>
            </a:r>
            <a:r>
              <a:rPr lang="en-GB" sz="1200" b="1" dirty="0">
                <a:solidFill>
                  <a:srgbClr val="00B050"/>
                </a:solidFill>
              </a:rPr>
              <a:t>TT (11.4nmol/L) </a:t>
            </a:r>
            <a:r>
              <a:rPr lang="en-GB" sz="1200" b="1" dirty="0">
                <a:solidFill>
                  <a:srgbClr val="000000"/>
                </a:solidFill>
              </a:rPr>
              <a:t>SHBG (55nmol/L) </a:t>
            </a:r>
            <a:r>
              <a:rPr lang="en-GB" sz="1200" b="1" dirty="0">
                <a:solidFill>
                  <a:srgbClr val="FF0000"/>
                </a:solidFill>
              </a:rPr>
              <a:t>FT (0.162) nmol/L</a:t>
            </a:r>
          </a:p>
          <a:p>
            <a:pPr marL="720725" lvl="1" indent="-173038">
              <a:spcAft>
                <a:spcPts val="400"/>
              </a:spcAft>
              <a:buFont typeface="Arial"/>
              <a:buChar char="•"/>
              <a:defRPr/>
            </a:pPr>
            <a:r>
              <a:rPr lang="en-GB" sz="1200" b="1" dirty="0">
                <a:solidFill>
                  <a:srgbClr val="000000"/>
                </a:solidFill>
              </a:rPr>
              <a:t>WC 94cm / BMI 28 / AMS 49</a:t>
            </a:r>
          </a:p>
          <a:p>
            <a:pPr marL="263525" indent="-173038">
              <a:spcAft>
                <a:spcPts val="400"/>
              </a:spcAft>
              <a:buFont typeface="Arial"/>
              <a:buChar char="•"/>
              <a:defRPr/>
            </a:pPr>
            <a:r>
              <a:rPr lang="en-IE" sz="1600" dirty="0">
                <a:solidFill>
                  <a:srgbClr val="000000"/>
                </a:solidFill>
              </a:rPr>
              <a:t>Diagnosed with TD based on symptoms and a low free testosterone.  Treatment started with </a:t>
            </a:r>
            <a:r>
              <a:rPr lang="en-IE" sz="1600" dirty="0" err="1">
                <a:solidFill>
                  <a:srgbClr val="000000"/>
                </a:solidFill>
              </a:rPr>
              <a:t>Testogel</a:t>
            </a:r>
            <a:r>
              <a:rPr lang="en-IE" sz="1600" dirty="0">
                <a:solidFill>
                  <a:srgbClr val="000000"/>
                </a:solidFill>
              </a:rPr>
              <a:t> 16.2mg/g</a:t>
            </a:r>
          </a:p>
          <a:p>
            <a:pPr marL="263525" indent="-173038">
              <a:spcAft>
                <a:spcPts val="400"/>
              </a:spcAft>
              <a:buFont typeface="Arial"/>
              <a:buChar char="•"/>
              <a:defRPr/>
            </a:pPr>
            <a:r>
              <a:rPr lang="en-IE" sz="1600" dirty="0">
                <a:solidFill>
                  <a:srgbClr val="000000"/>
                </a:solidFill>
              </a:rPr>
              <a:t>Follow up appointment October 2019:</a:t>
            </a:r>
          </a:p>
          <a:p>
            <a:pPr marL="720725" lvl="1" indent="-173038">
              <a:spcAft>
                <a:spcPts val="400"/>
              </a:spcAft>
              <a:buFont typeface="Arial"/>
              <a:buChar char="•"/>
              <a:defRPr/>
            </a:pPr>
            <a:r>
              <a:rPr lang="en-GB" sz="1600" b="1" dirty="0">
                <a:solidFill>
                  <a:srgbClr val="000000"/>
                </a:solidFill>
              </a:rPr>
              <a:t>Most recent TT (20.0) FT (0.307) nmol/L</a:t>
            </a:r>
          </a:p>
          <a:p>
            <a:pPr marL="720725" lvl="1" indent="-173038">
              <a:spcAft>
                <a:spcPts val="400"/>
              </a:spcAft>
              <a:buFont typeface="Arial"/>
              <a:buChar char="•"/>
              <a:defRPr/>
            </a:pPr>
            <a:r>
              <a:rPr lang="en-IE" sz="1600" b="1" dirty="0">
                <a:solidFill>
                  <a:srgbClr val="000000"/>
                </a:solidFill>
              </a:rPr>
              <a:t>Doing very well, symptoms have improved, has confidence to meet new people </a:t>
            </a:r>
            <a:r>
              <a:rPr lang="en-GB" sz="1600" b="1" dirty="0">
                <a:solidFill>
                  <a:srgbClr val="000000"/>
                </a:solidFill>
              </a:rPr>
              <a:t>and has started to date again</a:t>
            </a:r>
            <a:r>
              <a:rPr lang="en-IE" sz="1600" b="1" dirty="0">
                <a:solidFill>
                  <a:srgbClr val="000000"/>
                </a:solidFill>
              </a:rPr>
              <a:t>.  </a:t>
            </a:r>
          </a:p>
          <a:p>
            <a:pPr marL="720725" lvl="1" indent="-173038">
              <a:spcAft>
                <a:spcPts val="400"/>
              </a:spcAft>
              <a:buFont typeface="Arial"/>
              <a:buChar char="•"/>
              <a:defRPr/>
            </a:pPr>
            <a:r>
              <a:rPr lang="en-IE" sz="1600" b="1" dirty="0">
                <a:solidFill>
                  <a:srgbClr val="000000"/>
                </a:solidFill>
              </a:rPr>
              <a:t>He has increased work capacity, general improvement in quality of life and is very happy with </a:t>
            </a:r>
            <a:r>
              <a:rPr lang="en-IE" sz="1600" b="1" dirty="0" err="1">
                <a:solidFill>
                  <a:srgbClr val="000000"/>
                </a:solidFill>
              </a:rPr>
              <a:t>TTh</a:t>
            </a:r>
            <a:endParaRPr lang="en-GB" sz="2400" dirty="0">
              <a:solidFill>
                <a:srgbClr val="000000"/>
              </a:solidFill>
            </a:endParaRPr>
          </a:p>
          <a:p>
            <a:pPr fontAlgn="t">
              <a:lnSpc>
                <a:spcPct val="107000"/>
              </a:lnSpc>
              <a:spcAft>
                <a:spcPts val="800"/>
              </a:spcAft>
            </a:pPr>
            <a:r>
              <a:rPr lang="en-IE" sz="1600" b="1" dirty="0">
                <a:solidFill>
                  <a:srgbClr val="000000"/>
                </a:solidFill>
                <a:latin typeface="Calibri" panose="020F0502020204030204" pitchFamily="34" charset="0"/>
              </a:rPr>
              <a:t>  </a:t>
            </a:r>
            <a:endParaRPr lang="en-US" sz="2000" dirty="0">
              <a:solidFill>
                <a:srgbClr val="272727"/>
              </a:solidFill>
              <a:latin typeface="Arial"/>
            </a:endParaRPr>
          </a:p>
        </p:txBody>
      </p:sp>
      <p:sp>
        <p:nvSpPr>
          <p:cNvPr id="19" name="Rectangle 18">
            <a:extLst>
              <a:ext uri="{FF2B5EF4-FFF2-40B4-BE49-F238E27FC236}">
                <a16:creationId xmlns:a16="http://schemas.microsoft.com/office/drawing/2014/main" id="{34F7D395-23BE-4276-8F4A-FCE5A7362E43}"/>
              </a:ext>
            </a:extLst>
          </p:cNvPr>
          <p:cNvSpPr/>
          <p:nvPr/>
        </p:nvSpPr>
        <p:spPr>
          <a:xfrm>
            <a:off x="190500" y="1396703"/>
            <a:ext cx="11163300" cy="400110"/>
          </a:xfrm>
          <a:prstGeom prst="rect">
            <a:avLst/>
          </a:prstGeom>
        </p:spPr>
        <p:txBody>
          <a:bodyPr wrap="square">
            <a:spAutoFit/>
          </a:bodyPr>
          <a:lstStyle/>
          <a:p>
            <a:pPr algn="ctr">
              <a:defRPr/>
            </a:pPr>
            <a:r>
              <a:rPr lang="en-GB" sz="2000" b="1" dirty="0">
                <a:solidFill>
                  <a:srgbClr val="000000"/>
                </a:solidFill>
              </a:rPr>
              <a:t>Peter: 60 year old man complaining of ED, low libido, increased anxiety &amp; fatigue</a:t>
            </a:r>
            <a:endParaRPr lang="en-US" sz="2000" b="1" dirty="0">
              <a:solidFill>
                <a:srgbClr val="000000"/>
              </a:solidFill>
            </a:endParaRPr>
          </a:p>
        </p:txBody>
      </p:sp>
      <p:sp>
        <p:nvSpPr>
          <p:cNvPr id="21" name="TextBox 20">
            <a:extLst>
              <a:ext uri="{FF2B5EF4-FFF2-40B4-BE49-F238E27FC236}">
                <a16:creationId xmlns:a16="http://schemas.microsoft.com/office/drawing/2014/main" id="{440B691E-35CD-497E-9F0A-266256B235C3}"/>
              </a:ext>
            </a:extLst>
          </p:cNvPr>
          <p:cNvSpPr txBox="1"/>
          <p:nvPr/>
        </p:nvSpPr>
        <p:spPr>
          <a:xfrm>
            <a:off x="1426771" y="5749436"/>
            <a:ext cx="8850919" cy="253916"/>
          </a:xfrm>
          <a:prstGeom prst="rect">
            <a:avLst/>
          </a:prstGeom>
          <a:noFill/>
        </p:spPr>
        <p:txBody>
          <a:bodyPr wrap="square">
            <a:spAutoFit/>
          </a:bodyPr>
          <a:lstStyle/>
          <a:p>
            <a:r>
              <a:rPr lang="en-GB" sz="1050" b="1" dirty="0">
                <a:solidFill>
                  <a:srgbClr val="000000"/>
                </a:solidFill>
                <a:cs typeface="Arial" panose="020B0604020202020204" pitchFamily="34" charset="0"/>
              </a:rPr>
              <a:t> * This patient profile is based on a real patient, and has been anonymised and reproduced with permission</a:t>
            </a:r>
            <a:r>
              <a:rPr lang="en-GB" sz="1050" b="1" dirty="0">
                <a:solidFill>
                  <a:srgbClr val="000000"/>
                </a:solidFill>
                <a:latin typeface="Arial" panose="020B0604020202020204" pitchFamily="34" charset="0"/>
                <a:cs typeface="Arial" panose="020B0604020202020204" pitchFamily="34" charset="0"/>
              </a:rPr>
              <a:t>.</a:t>
            </a:r>
          </a:p>
        </p:txBody>
      </p:sp>
      <p:sp>
        <p:nvSpPr>
          <p:cNvPr id="23" name="TextBox 22">
            <a:extLst>
              <a:ext uri="{FF2B5EF4-FFF2-40B4-BE49-F238E27FC236}">
                <a16:creationId xmlns:a16="http://schemas.microsoft.com/office/drawing/2014/main" id="{841A1CBA-5CDF-44C8-B9A4-E5B3F024610D}"/>
              </a:ext>
            </a:extLst>
          </p:cNvPr>
          <p:cNvSpPr txBox="1"/>
          <p:nvPr/>
        </p:nvSpPr>
        <p:spPr>
          <a:xfrm>
            <a:off x="1496420" y="5988454"/>
            <a:ext cx="8850919" cy="369332"/>
          </a:xfrm>
          <a:prstGeom prst="rect">
            <a:avLst/>
          </a:prstGeom>
          <a:noFill/>
        </p:spPr>
        <p:txBody>
          <a:bodyPr wrap="square">
            <a:spAutoFit/>
          </a:bodyPr>
          <a:lstStyle/>
          <a:p>
            <a:r>
              <a:rPr lang="en-US" sz="900" b="1" dirty="0">
                <a:solidFill>
                  <a:srgbClr val="000000"/>
                </a:solidFill>
              </a:rPr>
              <a:t>AMS - Ageing Males’ Symptoms; TD - Testosterone Deficiency; WC - Waist Circumference; TT – Total Testosterone; FT – Free Testosterone;                                                                                 BMI – Body Mass Index; SHBG – Sex Hormone Binding Globulin; </a:t>
            </a:r>
            <a:r>
              <a:rPr lang="en-US" sz="900" b="1" dirty="0" err="1">
                <a:solidFill>
                  <a:srgbClr val="000000"/>
                </a:solidFill>
              </a:rPr>
              <a:t>TTh</a:t>
            </a:r>
            <a:r>
              <a:rPr lang="en-US" sz="900" b="1" dirty="0">
                <a:solidFill>
                  <a:srgbClr val="000000"/>
                </a:solidFill>
              </a:rPr>
              <a:t> – Testosterone Therapy</a:t>
            </a:r>
          </a:p>
        </p:txBody>
      </p:sp>
      <p:pic>
        <p:nvPicPr>
          <p:cNvPr id="25" name="Picture 24">
            <a:extLst>
              <a:ext uri="{FF2B5EF4-FFF2-40B4-BE49-F238E27FC236}">
                <a16:creationId xmlns:a16="http://schemas.microsoft.com/office/drawing/2014/main" id="{0539FB88-4535-4378-809B-1C82DC42D229}"/>
              </a:ext>
            </a:extLst>
          </p:cNvPr>
          <p:cNvPicPr>
            <a:picLocks noChangeAspect="1"/>
          </p:cNvPicPr>
          <p:nvPr/>
        </p:nvPicPr>
        <p:blipFill>
          <a:blip r:embed="rId2"/>
          <a:stretch>
            <a:fillRect/>
          </a:stretch>
        </p:blipFill>
        <p:spPr>
          <a:xfrm>
            <a:off x="7695366" y="1928831"/>
            <a:ext cx="3439359" cy="3249257"/>
          </a:xfrm>
          <a:prstGeom prst="rect">
            <a:avLst/>
          </a:prstGeom>
        </p:spPr>
      </p:pic>
    </p:spTree>
    <p:extLst>
      <p:ext uri="{BB962C8B-B14F-4D97-AF65-F5344CB8AC3E}">
        <p14:creationId xmlns:p14="http://schemas.microsoft.com/office/powerpoint/2010/main" val="7096504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702" y="1184735"/>
            <a:ext cx="8235554" cy="5094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733388" y="6475582"/>
            <a:ext cx="4898264" cy="369332"/>
          </a:xfrm>
          <a:prstGeom prst="rect">
            <a:avLst/>
          </a:prstGeom>
          <a:noFill/>
        </p:spPr>
        <p:txBody>
          <a:bodyPr wrap="none" lIns="91356" tIns="45679" rIns="91356" bIns="45679" rtlCol="0">
            <a:spAutoFit/>
          </a:bodyPr>
          <a:lstStyle/>
          <a:p>
            <a:pPr defTabSz="913569">
              <a:defRPr/>
            </a:pPr>
            <a:r>
              <a:rPr lang="en-GB" dirty="0">
                <a:solidFill>
                  <a:schemeClr val="bg1"/>
                </a:solidFill>
                <a:latin typeface="Calibri"/>
              </a:rPr>
              <a:t>Lancet 2012;380:2071-94 Lancet 2015;385:117-71</a:t>
            </a:r>
          </a:p>
        </p:txBody>
      </p:sp>
      <p:sp>
        <p:nvSpPr>
          <p:cNvPr id="5" name="Rectangle 1026">
            <a:extLst>
              <a:ext uri="{FF2B5EF4-FFF2-40B4-BE49-F238E27FC236}">
                <a16:creationId xmlns:a16="http://schemas.microsoft.com/office/drawing/2014/main" id="{C0BEC955-0086-45ED-AC7E-478F0C8D3158}"/>
              </a:ext>
            </a:extLst>
          </p:cNvPr>
          <p:cNvSpPr txBox="1">
            <a:spLocks noChangeArrowheads="1"/>
          </p:cNvSpPr>
          <p:nvPr/>
        </p:nvSpPr>
        <p:spPr>
          <a:xfrm>
            <a:off x="1813702" y="195966"/>
            <a:ext cx="8564596" cy="792862"/>
          </a:xfrm>
          <a:prstGeom prst="rect">
            <a:avLst/>
          </a:prstGeom>
        </p:spPr>
        <p:txBody>
          <a:bodyPr>
            <a:normAutofit fontScale="92500"/>
          </a:bodyPr>
          <a:lstStyle>
            <a:lvl1pPr algn="ctr" defTabSz="913569" rtl="0" eaLnBrk="1" latinLnBrk="0" hangingPunct="1">
              <a:spcBef>
                <a:spcPct val="0"/>
              </a:spcBef>
              <a:buNone/>
              <a:defRPr sz="4400" kern="1200">
                <a:solidFill>
                  <a:schemeClr val="tx1"/>
                </a:solidFill>
                <a:latin typeface="+mj-lt"/>
                <a:ea typeface="+mj-ea"/>
                <a:cs typeface="+mj-cs"/>
              </a:defRPr>
            </a:lvl1pPr>
          </a:lstStyle>
          <a:p>
            <a:pPr>
              <a:defRPr/>
            </a:pPr>
            <a:r>
              <a:rPr lang="en-GB" sz="4000" b="1" dirty="0">
                <a:solidFill>
                  <a:prstClr val="black"/>
                </a:solidFill>
              </a:rPr>
              <a:t>Life expectancy between the sexes</a:t>
            </a:r>
          </a:p>
        </p:txBody>
      </p:sp>
    </p:spTree>
    <p:extLst>
      <p:ext uri="{BB962C8B-B14F-4D97-AF65-F5344CB8AC3E}">
        <p14:creationId xmlns:p14="http://schemas.microsoft.com/office/powerpoint/2010/main" val="13673621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513328-25A4-4B9D-896A-60D71F636645}"/>
              </a:ext>
            </a:extLst>
          </p:cNvPr>
          <p:cNvSpPr>
            <a:spLocks noGrp="1"/>
          </p:cNvSpPr>
          <p:nvPr>
            <p:ph type="title"/>
          </p:nvPr>
        </p:nvSpPr>
        <p:spPr>
          <a:xfrm>
            <a:off x="1937784" y="140962"/>
            <a:ext cx="8229600" cy="1223963"/>
          </a:xfrm>
        </p:spPr>
        <p:txBody>
          <a:bodyPr>
            <a:normAutofit/>
          </a:bodyPr>
          <a:lstStyle/>
          <a:p>
            <a:pPr algn="ctr"/>
            <a:r>
              <a:rPr lang="en-GB" sz="4800" dirty="0">
                <a:solidFill>
                  <a:srgbClr val="000000"/>
                </a:solidFill>
              </a:rPr>
              <a:t>Conclusions</a:t>
            </a:r>
            <a:r>
              <a:rPr lang="en-GB" sz="4800" dirty="0"/>
              <a:t> </a:t>
            </a:r>
          </a:p>
        </p:txBody>
      </p:sp>
      <p:sp>
        <p:nvSpPr>
          <p:cNvPr id="3" name="Content Placeholder 2">
            <a:extLst>
              <a:ext uri="{FF2B5EF4-FFF2-40B4-BE49-F238E27FC236}">
                <a16:creationId xmlns:a16="http://schemas.microsoft.com/office/drawing/2014/main" id="{32189340-CF6B-4D98-AD55-3EF6108E5437}"/>
              </a:ext>
            </a:extLst>
          </p:cNvPr>
          <p:cNvSpPr>
            <a:spLocks noGrp="1"/>
          </p:cNvSpPr>
          <p:nvPr>
            <p:ph idx="1"/>
          </p:nvPr>
        </p:nvSpPr>
        <p:spPr>
          <a:xfrm>
            <a:off x="447675" y="1364924"/>
            <a:ext cx="10848975" cy="4246766"/>
          </a:xfrm>
        </p:spPr>
        <p:txBody>
          <a:bodyPr>
            <a:noAutofit/>
          </a:bodyPr>
          <a:lstStyle/>
          <a:p>
            <a:r>
              <a:rPr lang="en-GB" sz="2000" dirty="0">
                <a:solidFill>
                  <a:srgbClr val="000000"/>
                </a:solidFill>
              </a:rPr>
              <a:t>TD is not just a “lifestyle” condition but rather a well-established and significant medical condition</a:t>
            </a:r>
          </a:p>
          <a:p>
            <a:r>
              <a:rPr lang="en-GB" sz="2000" dirty="0">
                <a:solidFill>
                  <a:srgbClr val="000000"/>
                </a:solidFill>
              </a:rPr>
              <a:t>There are an abundance of patient cohorts that should be screened for TD.  Is it worth focussing on one cohort initially e.g. T2DM?</a:t>
            </a:r>
          </a:p>
          <a:p>
            <a:r>
              <a:rPr lang="en-GB" sz="2000" dirty="0">
                <a:solidFill>
                  <a:srgbClr val="000000"/>
                </a:solidFill>
              </a:rPr>
              <a:t>We need to be aware of and adhere to evidence-based action limits as opposed to varying local laboratory reference ranges when diagnosing patients </a:t>
            </a:r>
          </a:p>
          <a:p>
            <a:r>
              <a:rPr lang="en-GB" sz="2000" dirty="0">
                <a:solidFill>
                  <a:srgbClr val="000000"/>
                </a:solidFill>
              </a:rPr>
              <a:t>We need to reinforce compliance to and longevity of treatment.  Manage expectations of the patient at treatment initiation.</a:t>
            </a:r>
          </a:p>
          <a:p>
            <a:pPr marL="0" indent="0">
              <a:buNone/>
            </a:pPr>
            <a:endParaRPr lang="en-GB" dirty="0"/>
          </a:p>
          <a:p>
            <a:pPr marL="0" indent="0" algn="ctr">
              <a:buNone/>
            </a:pPr>
            <a:r>
              <a:rPr lang="en-GB" b="1" dirty="0">
                <a:solidFill>
                  <a:srgbClr val="000000"/>
                </a:solidFill>
              </a:rPr>
              <a:t>You may only get one opportunity to positively impact the health of any given male patient – Don’t waste that opportunity!</a:t>
            </a:r>
          </a:p>
        </p:txBody>
      </p:sp>
      <p:sp>
        <p:nvSpPr>
          <p:cNvPr id="4" name="Rectangle: Rounded Corners 3">
            <a:extLst>
              <a:ext uri="{FF2B5EF4-FFF2-40B4-BE49-F238E27FC236}">
                <a16:creationId xmlns:a16="http://schemas.microsoft.com/office/drawing/2014/main" id="{B1BC1770-1A7F-47BD-8A31-C69F58D742A1}"/>
              </a:ext>
            </a:extLst>
          </p:cNvPr>
          <p:cNvSpPr/>
          <p:nvPr/>
        </p:nvSpPr>
        <p:spPr>
          <a:xfrm>
            <a:off x="614362" y="4403124"/>
            <a:ext cx="10515600" cy="983511"/>
          </a:xfrm>
          <a:prstGeom prst="round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defRPr/>
            </a:pPr>
            <a:endParaRPr lang="en-GB" sz="2400">
              <a:solidFill>
                <a:prstClr val="white"/>
              </a:solidFill>
              <a:latin typeface="Calibri"/>
            </a:endParaRPr>
          </a:p>
        </p:txBody>
      </p:sp>
    </p:spTree>
    <p:extLst>
      <p:ext uri="{BB962C8B-B14F-4D97-AF65-F5344CB8AC3E}">
        <p14:creationId xmlns:p14="http://schemas.microsoft.com/office/powerpoint/2010/main" val="123903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A581EECF-22D1-42C8-ABB3-8505FBD016A0}"/>
              </a:ext>
            </a:extLst>
          </p:cNvPr>
          <p:cNvSpPr txBox="1">
            <a:spLocks noChangeArrowheads="1"/>
          </p:cNvSpPr>
          <p:nvPr/>
        </p:nvSpPr>
        <p:spPr>
          <a:xfrm>
            <a:off x="5591176" y="766764"/>
            <a:ext cx="5076824" cy="4419599"/>
          </a:xfrm>
          <a:prstGeom prst="rect">
            <a:avLst/>
          </a:prstGeom>
        </p:spPr>
        <p:txBody>
          <a:bodyPr vert="horz" lIns="91440" tIns="45720" rIns="91440" bIns="45720" rtlCol="0" anchor="ctr">
            <a:normAutofit fontScale="97500"/>
          </a:bodyPr>
          <a:lstStyle>
            <a:lvl1pPr algn="l" defTabSz="457200" rtl="0" eaLnBrk="1" latinLnBrk="0" hangingPunct="1">
              <a:lnSpc>
                <a:spcPct val="80000"/>
              </a:lnSpc>
              <a:spcBef>
                <a:spcPct val="0"/>
              </a:spcBef>
              <a:buClr>
                <a:schemeClr val="tx2"/>
              </a:buClr>
              <a:buNone/>
              <a:defRPr sz="4400" b="1" i="0" kern="1200" baseline="0">
                <a:solidFill>
                  <a:schemeClr val="tx2"/>
                </a:solidFill>
                <a:latin typeface="Calibri"/>
                <a:ea typeface="+mj-ea"/>
                <a:cs typeface="+mj-cs"/>
              </a:defRPr>
            </a:lvl1pPr>
          </a:lstStyle>
          <a:p>
            <a:pPr algn="ctr">
              <a:buClr>
                <a:srgbClr val="005294"/>
              </a:buClr>
              <a:defRPr/>
            </a:pPr>
            <a:r>
              <a:rPr lang="en-GB" altLang="en-US" sz="3700" dirty="0">
                <a:solidFill>
                  <a:srgbClr val="000000"/>
                </a:solidFill>
                <a:latin typeface="+mj-lt"/>
              </a:rPr>
              <a:t>“You can’t throw a habit out of the window, you have to coax it downstairs one step at a time!”</a:t>
            </a:r>
            <a:br>
              <a:rPr lang="en-GB" altLang="en-US" sz="4000" dirty="0">
                <a:solidFill>
                  <a:srgbClr val="005294"/>
                </a:solidFill>
              </a:rPr>
            </a:br>
            <a:endParaRPr lang="en-GB" altLang="en-US" sz="4000" dirty="0">
              <a:solidFill>
                <a:srgbClr val="005294"/>
              </a:solidFill>
            </a:endParaRPr>
          </a:p>
        </p:txBody>
      </p:sp>
      <p:sp>
        <p:nvSpPr>
          <p:cNvPr id="6" name="Rectangle 3">
            <a:extLst>
              <a:ext uri="{FF2B5EF4-FFF2-40B4-BE49-F238E27FC236}">
                <a16:creationId xmlns:a16="http://schemas.microsoft.com/office/drawing/2014/main" id="{3A1AF1FE-F17C-4050-8408-5D9162EAEAC0}"/>
              </a:ext>
            </a:extLst>
          </p:cNvPr>
          <p:cNvSpPr txBox="1">
            <a:spLocks noChangeArrowheads="1"/>
          </p:cNvSpPr>
          <p:nvPr/>
        </p:nvSpPr>
        <p:spPr>
          <a:xfrm>
            <a:off x="6344331" y="4405314"/>
            <a:ext cx="2963636" cy="63172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Clr>
                <a:schemeClr val="tx2"/>
              </a:buClr>
              <a:buFont typeface="Arial"/>
              <a:buChar char="•"/>
              <a:defRPr sz="3200" kern="1200">
                <a:solidFill>
                  <a:schemeClr val="tx2"/>
                </a:solidFill>
                <a:latin typeface="Calibri"/>
                <a:ea typeface="+mn-ea"/>
                <a:cs typeface="+mn-cs"/>
              </a:defRPr>
            </a:lvl1pPr>
            <a:lvl2pPr marL="742950" indent="-285750" algn="l" defTabSz="457200" rtl="0" eaLnBrk="1" latinLnBrk="0" hangingPunct="1">
              <a:spcBef>
                <a:spcPct val="20000"/>
              </a:spcBef>
              <a:buClr>
                <a:schemeClr val="tx2"/>
              </a:buClr>
              <a:buFont typeface="Arial"/>
              <a:buChar char="–"/>
              <a:defRPr sz="2800" kern="1200">
                <a:solidFill>
                  <a:schemeClr val="tx2"/>
                </a:solidFill>
                <a:latin typeface="Calibri"/>
                <a:ea typeface="+mn-ea"/>
                <a:cs typeface="+mn-cs"/>
              </a:defRPr>
            </a:lvl2pPr>
            <a:lvl3pPr marL="1143000" indent="-228600" algn="l" defTabSz="457200" rtl="0" eaLnBrk="1" latinLnBrk="0" hangingPunct="1">
              <a:spcBef>
                <a:spcPct val="20000"/>
              </a:spcBef>
              <a:buClr>
                <a:schemeClr val="tx2"/>
              </a:buClr>
              <a:buFont typeface="Arial"/>
              <a:buChar char="•"/>
              <a:defRPr sz="2400" kern="1200">
                <a:solidFill>
                  <a:schemeClr val="tx2"/>
                </a:solidFill>
                <a:latin typeface="Calibri"/>
                <a:ea typeface="+mn-ea"/>
                <a:cs typeface="+mn-cs"/>
              </a:defRPr>
            </a:lvl3pPr>
            <a:lvl4pPr marL="16002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4pPr>
            <a:lvl5pPr marL="2057400" indent="-228600" algn="l" defTabSz="457200" rtl="0" eaLnBrk="1" latinLnBrk="0" hangingPunct="1">
              <a:spcBef>
                <a:spcPct val="20000"/>
              </a:spcBef>
              <a:buClr>
                <a:schemeClr val="tx2"/>
              </a:buClr>
              <a:buFont typeface="Arial"/>
              <a:buChar char="»"/>
              <a:defRPr sz="2000" kern="1200">
                <a:solidFill>
                  <a:schemeClr val="tx2"/>
                </a:solidFill>
                <a:latin typeface="Calibri"/>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Clr>
                <a:srgbClr val="005294"/>
              </a:buClr>
              <a:buNone/>
              <a:defRPr/>
            </a:pPr>
            <a:r>
              <a:rPr lang="en-GB" altLang="en-US" b="1" dirty="0">
                <a:solidFill>
                  <a:srgbClr val="000000"/>
                </a:solidFill>
                <a:latin typeface="+mj-lt"/>
              </a:rPr>
              <a:t>Mark Twain</a:t>
            </a:r>
          </a:p>
        </p:txBody>
      </p:sp>
      <p:pic>
        <p:nvPicPr>
          <p:cNvPr id="7" name="Picture 4" descr="Mark_Twain%2C_Brady-Handy_photo_portrait%2C_Feb_7%2C_1871%2C_cropped">
            <a:extLst>
              <a:ext uri="{FF2B5EF4-FFF2-40B4-BE49-F238E27FC236}">
                <a16:creationId xmlns:a16="http://schemas.microsoft.com/office/drawing/2014/main" id="{D593725D-2B73-4A07-82DA-0E72CC301D8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23057" y="766764"/>
            <a:ext cx="4234768" cy="453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90326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555" y="365125"/>
            <a:ext cx="10635342" cy="1325563"/>
          </a:xfrm>
        </p:spPr>
        <p:txBody>
          <a:bodyPr>
            <a:normAutofit/>
          </a:bodyPr>
          <a:lstStyle/>
          <a:p>
            <a:pPr algn="ctr"/>
            <a:r>
              <a:rPr lang="en-US" sz="5400" dirty="0">
                <a:solidFill>
                  <a:schemeClr val="accent5"/>
                </a:solidFill>
              </a:rPr>
              <a:t>Thank you for your attention</a:t>
            </a:r>
          </a:p>
        </p:txBody>
      </p:sp>
      <p:sp>
        <p:nvSpPr>
          <p:cNvPr id="6" name="Rectangle 5"/>
          <p:cNvSpPr/>
          <p:nvPr/>
        </p:nvSpPr>
        <p:spPr>
          <a:xfrm>
            <a:off x="-596586" y="2579578"/>
            <a:ext cx="8434954" cy="1015663"/>
          </a:xfrm>
          <a:prstGeom prst="rect">
            <a:avLst/>
          </a:prstGeom>
        </p:spPr>
        <p:txBody>
          <a:bodyPr wrap="square">
            <a:spAutoFit/>
          </a:bodyPr>
          <a:lstStyle/>
          <a:p>
            <a:pPr algn="ctr">
              <a:defRPr/>
            </a:pPr>
            <a:r>
              <a:rPr lang="en-GB" sz="6000" b="1" dirty="0">
                <a:solidFill>
                  <a:srgbClr val="272727"/>
                </a:solidFill>
                <a:latin typeface="Arial"/>
              </a:rPr>
              <a:t>QUESTIONS?</a:t>
            </a:r>
            <a:endParaRPr lang="en-US" sz="6000" b="1" dirty="0">
              <a:solidFill>
                <a:srgbClr val="272727"/>
              </a:solidFill>
              <a:latin typeface="Arial"/>
            </a:endParaRPr>
          </a:p>
        </p:txBody>
      </p:sp>
    </p:spTree>
    <p:extLst>
      <p:ext uri="{BB962C8B-B14F-4D97-AF65-F5344CB8AC3E}">
        <p14:creationId xmlns:p14="http://schemas.microsoft.com/office/powerpoint/2010/main" val="5448299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1" y="152400"/>
            <a:ext cx="3240405" cy="198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tle 3">
            <a:extLst>
              <a:ext uri="{FF2B5EF4-FFF2-40B4-BE49-F238E27FC236}">
                <a16:creationId xmlns:a16="http://schemas.microsoft.com/office/drawing/2014/main" id="{B124D338-AE27-4339-A753-633382A37725}"/>
              </a:ext>
            </a:extLst>
          </p:cNvPr>
          <p:cNvSpPr>
            <a:spLocks noGrp="1"/>
          </p:cNvSpPr>
          <p:nvPr>
            <p:ph type="ctrTitle"/>
          </p:nvPr>
        </p:nvSpPr>
        <p:spPr>
          <a:xfrm>
            <a:off x="369205" y="301752"/>
            <a:ext cx="8674211" cy="1960050"/>
          </a:xfrm>
        </p:spPr>
        <p:txBody>
          <a:bodyPr>
            <a:normAutofit/>
          </a:bodyPr>
          <a:lstStyle/>
          <a:p>
            <a:r>
              <a:rPr lang="en-GB" sz="4300" dirty="0"/>
              <a:t>Testosterone &amp; </a:t>
            </a:r>
            <a:br>
              <a:rPr lang="en-GB" sz="4300" dirty="0"/>
            </a:br>
            <a:r>
              <a:rPr lang="en-GB" sz="4300" dirty="0"/>
              <a:t>Testosterone Deficiency (TD)</a:t>
            </a:r>
          </a:p>
        </p:txBody>
      </p:sp>
    </p:spTree>
    <p:extLst>
      <p:ext uri="{BB962C8B-B14F-4D97-AF65-F5344CB8AC3E}">
        <p14:creationId xmlns:p14="http://schemas.microsoft.com/office/powerpoint/2010/main" val="2024028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xfdddfdArtboard 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0356" y="1971307"/>
            <a:ext cx="1815401" cy="3092133"/>
          </a:xfrm>
          <a:prstGeom prst="rect">
            <a:avLst/>
          </a:prstGeom>
        </p:spPr>
      </p:pic>
      <p:sp>
        <p:nvSpPr>
          <p:cNvPr id="2" name="Title 1"/>
          <p:cNvSpPr>
            <a:spLocks noGrp="1"/>
          </p:cNvSpPr>
          <p:nvPr>
            <p:ph type="title"/>
          </p:nvPr>
        </p:nvSpPr>
        <p:spPr/>
        <p:txBody>
          <a:bodyPr>
            <a:normAutofit/>
          </a:bodyPr>
          <a:lstStyle/>
          <a:p>
            <a:pPr algn="ctr"/>
            <a:r>
              <a:rPr lang="en-US" dirty="0">
                <a:solidFill>
                  <a:srgbClr val="000000"/>
                </a:solidFill>
              </a:rPr>
              <a:t>Role of Testosterone in Men’s Health</a:t>
            </a:r>
          </a:p>
        </p:txBody>
      </p:sp>
      <p:sp>
        <p:nvSpPr>
          <p:cNvPr id="4" name="Rectangle 3"/>
          <p:cNvSpPr/>
          <p:nvPr/>
        </p:nvSpPr>
        <p:spPr>
          <a:xfrm>
            <a:off x="1588783" y="5841152"/>
            <a:ext cx="9013640" cy="223138"/>
          </a:xfrm>
          <a:prstGeom prst="rect">
            <a:avLst/>
          </a:prstGeom>
        </p:spPr>
        <p:txBody>
          <a:bodyPr wrap="square">
            <a:spAutoFit/>
          </a:bodyPr>
          <a:lstStyle/>
          <a:p>
            <a:pPr algn="ctr"/>
            <a:r>
              <a:rPr lang="en-US" sz="850" b="1" dirty="0">
                <a:solidFill>
                  <a:srgbClr val="000000"/>
                </a:solidFill>
                <a:latin typeface="Arial"/>
              </a:rPr>
              <a:t>1. Hackett G,  et al. British Society for Sexual Medicine Guidelines on Adult Testosterone Deficiency, With Statements for UK Practice. J Sex Med 2017;14:1504-1523</a:t>
            </a:r>
            <a:r>
              <a:rPr lang="en-US" sz="800" b="1" dirty="0">
                <a:solidFill>
                  <a:srgbClr val="000000"/>
                </a:solidFill>
                <a:latin typeface="Arial"/>
              </a:rPr>
              <a:t>. </a:t>
            </a:r>
          </a:p>
        </p:txBody>
      </p:sp>
      <p:sp>
        <p:nvSpPr>
          <p:cNvPr id="9" name="TextBox 8"/>
          <p:cNvSpPr txBox="1"/>
          <p:nvPr/>
        </p:nvSpPr>
        <p:spPr>
          <a:xfrm>
            <a:off x="2047610" y="2134134"/>
            <a:ext cx="2925176" cy="369332"/>
          </a:xfrm>
          <a:prstGeom prst="rect">
            <a:avLst/>
          </a:prstGeom>
          <a:noFill/>
        </p:spPr>
        <p:txBody>
          <a:bodyPr wrap="square" rtlCol="0">
            <a:spAutoFit/>
          </a:bodyPr>
          <a:lstStyle/>
          <a:p>
            <a:pPr algn="r"/>
            <a:r>
              <a:rPr lang="en-US" dirty="0">
                <a:solidFill>
                  <a:srgbClr val="000000"/>
                </a:solidFill>
                <a:latin typeface="Arial"/>
              </a:rPr>
              <a:t>Mood, Cognitive ability</a:t>
            </a:r>
            <a:r>
              <a:rPr lang="en-US" baseline="30000" dirty="0">
                <a:solidFill>
                  <a:srgbClr val="000000"/>
                </a:solidFill>
                <a:latin typeface="Arial"/>
              </a:rPr>
              <a:t>1</a:t>
            </a:r>
            <a:endParaRPr lang="en-US" dirty="0">
              <a:solidFill>
                <a:srgbClr val="000000"/>
              </a:solidFill>
              <a:latin typeface="Arial"/>
            </a:endParaRPr>
          </a:p>
        </p:txBody>
      </p:sp>
      <p:sp>
        <p:nvSpPr>
          <p:cNvPr id="10" name="TextBox 9"/>
          <p:cNvSpPr txBox="1"/>
          <p:nvPr/>
        </p:nvSpPr>
        <p:spPr>
          <a:xfrm>
            <a:off x="1996810" y="3082950"/>
            <a:ext cx="2933504" cy="369332"/>
          </a:xfrm>
          <a:prstGeom prst="rect">
            <a:avLst/>
          </a:prstGeom>
          <a:noFill/>
        </p:spPr>
        <p:txBody>
          <a:bodyPr wrap="square" rtlCol="0">
            <a:spAutoFit/>
          </a:bodyPr>
          <a:lstStyle/>
          <a:p>
            <a:pPr algn="r"/>
            <a:r>
              <a:rPr lang="en-US" dirty="0">
                <a:solidFill>
                  <a:srgbClr val="000000"/>
                </a:solidFill>
                <a:latin typeface="Arial"/>
              </a:rPr>
              <a:t>Muscle mass, strength</a:t>
            </a:r>
            <a:r>
              <a:rPr lang="en-US" baseline="30000" dirty="0">
                <a:solidFill>
                  <a:srgbClr val="000000"/>
                </a:solidFill>
                <a:latin typeface="Arial"/>
              </a:rPr>
              <a:t>1</a:t>
            </a:r>
            <a:endParaRPr lang="en-US" dirty="0">
              <a:solidFill>
                <a:srgbClr val="000000"/>
              </a:solidFill>
              <a:latin typeface="Arial"/>
            </a:endParaRPr>
          </a:p>
        </p:txBody>
      </p:sp>
      <p:sp>
        <p:nvSpPr>
          <p:cNvPr id="11" name="TextBox 10"/>
          <p:cNvSpPr txBox="1"/>
          <p:nvPr/>
        </p:nvSpPr>
        <p:spPr>
          <a:xfrm>
            <a:off x="7178109" y="3851783"/>
            <a:ext cx="2540300" cy="369332"/>
          </a:xfrm>
          <a:prstGeom prst="rect">
            <a:avLst/>
          </a:prstGeom>
          <a:noFill/>
        </p:spPr>
        <p:txBody>
          <a:bodyPr wrap="square" rtlCol="0">
            <a:spAutoFit/>
          </a:bodyPr>
          <a:lstStyle/>
          <a:p>
            <a:r>
              <a:rPr lang="en-US" dirty="0">
                <a:solidFill>
                  <a:srgbClr val="000000"/>
                </a:solidFill>
                <a:latin typeface="Arial"/>
              </a:rPr>
              <a:t>Fat distribution</a:t>
            </a:r>
            <a:r>
              <a:rPr lang="en-US" baseline="30000" dirty="0">
                <a:solidFill>
                  <a:srgbClr val="000000"/>
                </a:solidFill>
                <a:latin typeface="Arial"/>
              </a:rPr>
              <a:t>1</a:t>
            </a:r>
            <a:endParaRPr lang="en-US" dirty="0">
              <a:solidFill>
                <a:srgbClr val="000000"/>
              </a:solidFill>
              <a:latin typeface="Arial"/>
            </a:endParaRPr>
          </a:p>
        </p:txBody>
      </p:sp>
      <p:sp>
        <p:nvSpPr>
          <p:cNvPr id="12" name="TextBox 11"/>
          <p:cNvSpPr txBox="1"/>
          <p:nvPr/>
        </p:nvSpPr>
        <p:spPr>
          <a:xfrm>
            <a:off x="7426089" y="3274952"/>
            <a:ext cx="3216880" cy="369332"/>
          </a:xfrm>
          <a:prstGeom prst="rect">
            <a:avLst/>
          </a:prstGeom>
          <a:noFill/>
        </p:spPr>
        <p:txBody>
          <a:bodyPr wrap="square" rtlCol="0">
            <a:spAutoFit/>
          </a:bodyPr>
          <a:lstStyle/>
          <a:p>
            <a:r>
              <a:rPr lang="en-US" dirty="0">
                <a:solidFill>
                  <a:srgbClr val="000000"/>
                </a:solidFill>
                <a:latin typeface="Arial"/>
              </a:rPr>
              <a:t>Red blood cell production</a:t>
            </a:r>
            <a:r>
              <a:rPr lang="en-US" baseline="30000" dirty="0">
                <a:solidFill>
                  <a:srgbClr val="000000"/>
                </a:solidFill>
                <a:latin typeface="Arial"/>
              </a:rPr>
              <a:t>1</a:t>
            </a:r>
            <a:endParaRPr lang="en-US" dirty="0">
              <a:solidFill>
                <a:srgbClr val="000000"/>
              </a:solidFill>
              <a:latin typeface="Arial"/>
            </a:endParaRPr>
          </a:p>
        </p:txBody>
      </p:sp>
      <p:sp>
        <p:nvSpPr>
          <p:cNvPr id="13" name="TextBox 12"/>
          <p:cNvSpPr txBox="1"/>
          <p:nvPr/>
        </p:nvSpPr>
        <p:spPr>
          <a:xfrm>
            <a:off x="1860261" y="3991133"/>
            <a:ext cx="3257435" cy="646331"/>
          </a:xfrm>
          <a:prstGeom prst="rect">
            <a:avLst/>
          </a:prstGeom>
          <a:noFill/>
        </p:spPr>
        <p:txBody>
          <a:bodyPr wrap="square" rtlCol="0">
            <a:spAutoFit/>
          </a:bodyPr>
          <a:lstStyle/>
          <a:p>
            <a:pPr algn="r"/>
            <a:r>
              <a:rPr lang="en-GB" dirty="0">
                <a:solidFill>
                  <a:srgbClr val="000000"/>
                </a:solidFill>
                <a:latin typeface="Arial"/>
              </a:rPr>
              <a:t>Sexual function, sexual desire and sperm production</a:t>
            </a:r>
            <a:r>
              <a:rPr lang="en-US" baseline="30000" dirty="0">
                <a:solidFill>
                  <a:srgbClr val="000000"/>
                </a:solidFill>
                <a:latin typeface="Arial"/>
              </a:rPr>
              <a:t>1</a:t>
            </a:r>
            <a:endParaRPr lang="en-US" dirty="0">
              <a:solidFill>
                <a:srgbClr val="000000"/>
              </a:solidFill>
              <a:latin typeface="Arial"/>
            </a:endParaRPr>
          </a:p>
        </p:txBody>
      </p:sp>
      <p:sp>
        <p:nvSpPr>
          <p:cNvPr id="14" name="TextBox 13"/>
          <p:cNvSpPr txBox="1"/>
          <p:nvPr/>
        </p:nvSpPr>
        <p:spPr>
          <a:xfrm>
            <a:off x="7026698" y="2735603"/>
            <a:ext cx="1561629" cy="369332"/>
          </a:xfrm>
          <a:prstGeom prst="rect">
            <a:avLst/>
          </a:prstGeom>
          <a:noFill/>
        </p:spPr>
        <p:txBody>
          <a:bodyPr wrap="square" rtlCol="0">
            <a:spAutoFit/>
          </a:bodyPr>
          <a:lstStyle/>
          <a:p>
            <a:r>
              <a:rPr lang="en-US" dirty="0">
                <a:solidFill>
                  <a:srgbClr val="000000"/>
                </a:solidFill>
                <a:latin typeface="Arial"/>
              </a:rPr>
              <a:t>Bone mass</a:t>
            </a:r>
            <a:r>
              <a:rPr lang="en-US" baseline="30000" dirty="0">
                <a:solidFill>
                  <a:srgbClr val="000000"/>
                </a:solidFill>
                <a:latin typeface="Arial"/>
              </a:rPr>
              <a:t>1</a:t>
            </a:r>
            <a:endParaRPr lang="en-US" dirty="0">
              <a:solidFill>
                <a:srgbClr val="000000"/>
              </a:solidFill>
              <a:latin typeface="Arial"/>
            </a:endParaRPr>
          </a:p>
        </p:txBody>
      </p:sp>
      <p:cxnSp>
        <p:nvCxnSpPr>
          <p:cNvPr id="15" name="Straight Arrow Connector 14"/>
          <p:cNvCxnSpPr/>
          <p:nvPr/>
        </p:nvCxnSpPr>
        <p:spPr>
          <a:xfrm flipV="1">
            <a:off x="4973689" y="2196377"/>
            <a:ext cx="785424" cy="161008"/>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stCxn id="14" idx="1"/>
          </p:cNvCxnSpPr>
          <p:nvPr/>
        </p:nvCxnSpPr>
        <p:spPr>
          <a:xfrm flipH="1">
            <a:off x="6467211" y="2920269"/>
            <a:ext cx="559487" cy="310876"/>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5034649" y="4277625"/>
            <a:ext cx="782320" cy="111760"/>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flipV="1">
            <a:off x="4902569" y="3078745"/>
            <a:ext cx="436880" cy="203200"/>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a:stCxn id="12" idx="1"/>
          </p:cNvCxnSpPr>
          <p:nvPr/>
        </p:nvCxnSpPr>
        <p:spPr>
          <a:xfrm flipH="1">
            <a:off x="6599292" y="3459620"/>
            <a:ext cx="826799" cy="66167"/>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11" idx="1"/>
          </p:cNvCxnSpPr>
          <p:nvPr/>
        </p:nvCxnSpPr>
        <p:spPr>
          <a:xfrm flipH="1" flipV="1">
            <a:off x="6213211" y="3749305"/>
            <a:ext cx="964898" cy="287144"/>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64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dxfdddfdArtboard 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9754" y="1971359"/>
            <a:ext cx="1815401" cy="3092133"/>
          </a:xfrm>
          <a:prstGeom prst="rect">
            <a:avLst/>
          </a:prstGeom>
        </p:spPr>
      </p:pic>
      <p:sp>
        <p:nvSpPr>
          <p:cNvPr id="2" name="Title 1"/>
          <p:cNvSpPr>
            <a:spLocks noGrp="1"/>
          </p:cNvSpPr>
          <p:nvPr>
            <p:ph type="title"/>
          </p:nvPr>
        </p:nvSpPr>
        <p:spPr>
          <a:xfrm>
            <a:off x="795528" y="120973"/>
            <a:ext cx="10186416" cy="857250"/>
          </a:xfrm>
        </p:spPr>
        <p:txBody>
          <a:bodyPr>
            <a:normAutofit/>
          </a:bodyPr>
          <a:lstStyle/>
          <a:p>
            <a:pPr algn="ctr"/>
            <a:r>
              <a:rPr lang="en-GB" dirty="0">
                <a:solidFill>
                  <a:srgbClr val="000000"/>
                </a:solidFill>
              </a:rPr>
              <a:t>Testosterone Physiology - Production</a:t>
            </a:r>
            <a:endParaRPr lang="en-US" dirty="0">
              <a:solidFill>
                <a:srgbClr val="000000"/>
              </a:solidFill>
            </a:endParaRPr>
          </a:p>
        </p:txBody>
      </p:sp>
      <p:sp>
        <p:nvSpPr>
          <p:cNvPr id="8" name="Rectangle 7"/>
          <p:cNvSpPr/>
          <p:nvPr/>
        </p:nvSpPr>
        <p:spPr>
          <a:xfrm>
            <a:off x="1651328" y="6475954"/>
            <a:ext cx="9060301" cy="261610"/>
          </a:xfrm>
          <a:prstGeom prst="rect">
            <a:avLst/>
          </a:prstGeom>
        </p:spPr>
        <p:txBody>
          <a:bodyPr wrap="square">
            <a:spAutoFit/>
          </a:bodyPr>
          <a:lstStyle/>
          <a:p>
            <a:r>
              <a:rPr lang="en-US" sz="1100" b="1" dirty="0">
                <a:solidFill>
                  <a:schemeClr val="bg2"/>
                </a:solidFill>
                <a:latin typeface="Arial"/>
              </a:rPr>
              <a:t>1. Dandona P &amp; Rosenberg MT. A practical guide to male hypogonadism in the primary care setting. </a:t>
            </a:r>
            <a:r>
              <a:rPr lang="en-US" sz="1100" b="1" i="1" dirty="0">
                <a:solidFill>
                  <a:schemeClr val="bg2"/>
                </a:solidFill>
                <a:latin typeface="Arial"/>
              </a:rPr>
              <a:t>J Clin Pract </a:t>
            </a:r>
            <a:r>
              <a:rPr lang="en-US" sz="1100" b="1" dirty="0">
                <a:solidFill>
                  <a:schemeClr val="bg2"/>
                </a:solidFill>
                <a:latin typeface="Arial"/>
              </a:rPr>
              <a:t>2010.64(6):682-696.</a:t>
            </a:r>
          </a:p>
        </p:txBody>
      </p:sp>
      <p:pic>
        <p:nvPicPr>
          <p:cNvPr id="37" name="Picture 36" descr="dxfdddfdArtboard 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25153" y="2998567"/>
            <a:ext cx="1471104" cy="1661302"/>
          </a:xfrm>
          <a:prstGeom prst="rect">
            <a:avLst/>
          </a:prstGeom>
        </p:spPr>
      </p:pic>
      <p:sp>
        <p:nvSpPr>
          <p:cNvPr id="38" name="Oval 37"/>
          <p:cNvSpPr/>
          <p:nvPr/>
        </p:nvSpPr>
        <p:spPr>
          <a:xfrm>
            <a:off x="3725143" y="3161348"/>
            <a:ext cx="1469028" cy="1479090"/>
          </a:xfrm>
          <a:prstGeom prst="ellipse">
            <a:avLst/>
          </a:prstGeom>
          <a:noFill/>
          <a:ln w="28575" cmpd="sng">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cxnSp>
        <p:nvCxnSpPr>
          <p:cNvPr id="40" name="Straight Connector 39"/>
          <p:cNvCxnSpPr/>
          <p:nvPr/>
        </p:nvCxnSpPr>
        <p:spPr>
          <a:xfrm flipV="1">
            <a:off x="2612305" y="3215185"/>
            <a:ext cx="1556297" cy="806380"/>
          </a:xfrm>
          <a:prstGeom prst="line">
            <a:avLst/>
          </a:prstGeom>
          <a:ln>
            <a:solidFill>
              <a:srgbClr val="00A8E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p:cNvCxnSpPr>
            <a:stCxn id="47" idx="4"/>
            <a:endCxn id="38" idx="4"/>
          </p:cNvCxnSpPr>
          <p:nvPr/>
        </p:nvCxnSpPr>
        <p:spPr>
          <a:xfrm flipV="1">
            <a:off x="2808149" y="4640438"/>
            <a:ext cx="1651508" cy="226156"/>
          </a:xfrm>
          <a:prstGeom prst="line">
            <a:avLst/>
          </a:prstGeom>
          <a:ln>
            <a:solidFill>
              <a:srgbClr val="00A8E1"/>
            </a:solidFill>
          </a:ln>
          <a:effectLst/>
        </p:spPr>
        <p:style>
          <a:lnRef idx="2">
            <a:schemeClr val="accent1"/>
          </a:lnRef>
          <a:fillRef idx="0">
            <a:schemeClr val="accent1"/>
          </a:fillRef>
          <a:effectRef idx="1">
            <a:schemeClr val="accent1"/>
          </a:effectRef>
          <a:fontRef idx="minor">
            <a:schemeClr val="tx1"/>
          </a:fontRef>
        </p:style>
      </p:cxnSp>
      <p:sp>
        <p:nvSpPr>
          <p:cNvPr id="47" name="Oval 46"/>
          <p:cNvSpPr/>
          <p:nvPr/>
        </p:nvSpPr>
        <p:spPr>
          <a:xfrm>
            <a:off x="2372780" y="3989891"/>
            <a:ext cx="870741" cy="876705"/>
          </a:xfrm>
          <a:prstGeom prst="ellipse">
            <a:avLst/>
          </a:prstGeom>
          <a:noFill/>
          <a:ln w="28575" cmpd="sng">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27" name="TextBox 26"/>
          <p:cNvSpPr txBox="1"/>
          <p:nvPr/>
        </p:nvSpPr>
        <p:spPr>
          <a:xfrm>
            <a:off x="6511629" y="1942435"/>
            <a:ext cx="4148893" cy="307777"/>
          </a:xfrm>
          <a:prstGeom prst="rect">
            <a:avLst/>
          </a:prstGeom>
          <a:noFill/>
        </p:spPr>
        <p:txBody>
          <a:bodyPr wrap="none" rtlCol="0">
            <a:spAutoFit/>
          </a:bodyPr>
          <a:lstStyle/>
          <a:p>
            <a:r>
              <a:rPr lang="en-GB" sz="1400" b="1" dirty="0">
                <a:solidFill>
                  <a:srgbClr val="000000"/>
                </a:solidFill>
              </a:rPr>
              <a:t>Hypothalamic-Pituitary-Testicular (HPT) Axis</a:t>
            </a:r>
            <a:r>
              <a:rPr lang="en-GB" sz="1400" b="1" baseline="30000" dirty="0">
                <a:solidFill>
                  <a:srgbClr val="000000"/>
                </a:solidFill>
              </a:rPr>
              <a:t>1</a:t>
            </a:r>
            <a:endParaRPr lang="en-GB" sz="1400" b="1" dirty="0">
              <a:solidFill>
                <a:srgbClr val="000000"/>
              </a:solidFill>
            </a:endParaRPr>
          </a:p>
        </p:txBody>
      </p:sp>
      <p:grpSp>
        <p:nvGrpSpPr>
          <p:cNvPr id="73" name="Group 72"/>
          <p:cNvGrpSpPr/>
          <p:nvPr/>
        </p:nvGrpSpPr>
        <p:grpSpPr>
          <a:xfrm>
            <a:off x="6203922" y="2488726"/>
            <a:ext cx="4013668" cy="2667466"/>
            <a:chOff x="4449852" y="1573128"/>
            <a:chExt cx="4154590" cy="2827681"/>
          </a:xfrm>
        </p:grpSpPr>
        <p:cxnSp>
          <p:nvCxnSpPr>
            <p:cNvPr id="6" name="Straight Arrow Connector 5"/>
            <p:cNvCxnSpPr/>
            <p:nvPr/>
          </p:nvCxnSpPr>
          <p:spPr>
            <a:xfrm flipH="1">
              <a:off x="6992609" y="2371074"/>
              <a:ext cx="1611833" cy="4325"/>
            </a:xfrm>
            <a:prstGeom prst="straightConnector1">
              <a:avLst/>
            </a:prstGeom>
            <a:ln>
              <a:solidFill>
                <a:srgbClr val="00A8E1"/>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8593330" y="1707107"/>
              <a:ext cx="0" cy="2551973"/>
            </a:xfrm>
            <a:prstGeom prst="line">
              <a:avLst/>
            </a:prstGeom>
            <a:ln>
              <a:solidFill>
                <a:srgbClr val="00A8E1"/>
              </a:solidFill>
              <a:prstDash val="sysDot"/>
            </a:ln>
            <a:effectLst/>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flipH="1">
              <a:off x="6984442" y="1719484"/>
              <a:ext cx="1620000" cy="0"/>
            </a:xfrm>
            <a:prstGeom prst="straightConnector1">
              <a:avLst/>
            </a:prstGeom>
            <a:ln>
              <a:solidFill>
                <a:srgbClr val="00A8E1"/>
              </a:solidFill>
              <a:prstDash val="sysDot"/>
              <a:tailEnd type="triangle"/>
            </a:ln>
            <a:effectLst/>
          </p:spPr>
          <p:style>
            <a:lnRef idx="2">
              <a:schemeClr val="accent1"/>
            </a:lnRef>
            <a:fillRef idx="0">
              <a:schemeClr val="accent1"/>
            </a:fillRef>
            <a:effectRef idx="1">
              <a:schemeClr val="accent1"/>
            </a:effectRef>
            <a:fontRef idx="minor">
              <a:schemeClr val="tx1"/>
            </a:fontRef>
          </p:style>
        </p:cxnSp>
        <p:grpSp>
          <p:nvGrpSpPr>
            <p:cNvPr id="34" name="Group 33"/>
            <p:cNvGrpSpPr/>
            <p:nvPr/>
          </p:nvGrpSpPr>
          <p:grpSpPr>
            <a:xfrm>
              <a:off x="4449852" y="2395332"/>
              <a:ext cx="3567083" cy="2005477"/>
              <a:chOff x="5019147" y="2433092"/>
              <a:chExt cx="3567083" cy="2005477"/>
            </a:xfrm>
          </p:grpSpPr>
          <p:sp>
            <p:nvSpPr>
              <p:cNvPr id="11" name="Rectangle 10"/>
              <p:cNvSpPr/>
              <p:nvPr/>
            </p:nvSpPr>
            <p:spPr>
              <a:xfrm>
                <a:off x="5466315" y="2937492"/>
                <a:ext cx="2552236" cy="769168"/>
              </a:xfrm>
              <a:prstGeom prst="rect">
                <a:avLst/>
              </a:prstGeom>
              <a:solidFill>
                <a:srgbClr val="DDF6FF"/>
              </a:solidFill>
              <a:ln w="12700">
                <a:solidFill>
                  <a:srgbClr val="00A8E1"/>
                </a:solidFill>
                <a:prstDash val="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200" b="1" dirty="0"/>
              </a:p>
            </p:txBody>
          </p:sp>
          <p:sp>
            <p:nvSpPr>
              <p:cNvPr id="3" name="TextBox 2"/>
              <p:cNvSpPr txBox="1"/>
              <p:nvPr/>
            </p:nvSpPr>
            <p:spPr>
              <a:xfrm>
                <a:off x="5607783" y="2965306"/>
                <a:ext cx="1070570" cy="293636"/>
              </a:xfrm>
              <a:prstGeom prst="rect">
                <a:avLst/>
              </a:prstGeom>
              <a:noFill/>
            </p:spPr>
            <p:txBody>
              <a:bodyPr wrap="none" rtlCol="0">
                <a:spAutoFit/>
              </a:bodyPr>
              <a:lstStyle/>
              <a:p>
                <a:r>
                  <a:rPr lang="en-GB" sz="1200" dirty="0"/>
                  <a:t>Sertoli cells</a:t>
                </a:r>
              </a:p>
            </p:txBody>
          </p:sp>
          <p:sp>
            <p:nvSpPr>
              <p:cNvPr id="13" name="TextBox 12"/>
              <p:cNvSpPr txBox="1"/>
              <p:nvPr/>
            </p:nvSpPr>
            <p:spPr>
              <a:xfrm>
                <a:off x="6983512" y="2961819"/>
                <a:ext cx="1093801" cy="293636"/>
              </a:xfrm>
              <a:prstGeom prst="rect">
                <a:avLst/>
              </a:prstGeom>
              <a:noFill/>
            </p:spPr>
            <p:txBody>
              <a:bodyPr wrap="none" rtlCol="0">
                <a:spAutoFit/>
              </a:bodyPr>
              <a:lstStyle/>
              <a:p>
                <a:r>
                  <a:rPr lang="en-GB" sz="1200" dirty="0"/>
                  <a:t>Leydig cells</a:t>
                </a:r>
              </a:p>
            </p:txBody>
          </p:sp>
          <p:sp>
            <p:nvSpPr>
              <p:cNvPr id="14" name="TextBox 13"/>
              <p:cNvSpPr txBox="1"/>
              <p:nvPr/>
            </p:nvSpPr>
            <p:spPr>
              <a:xfrm>
                <a:off x="6439581" y="3153358"/>
                <a:ext cx="702210" cy="326263"/>
              </a:xfrm>
              <a:prstGeom prst="rect">
                <a:avLst/>
              </a:prstGeom>
              <a:noFill/>
            </p:spPr>
            <p:txBody>
              <a:bodyPr wrap="none" rtlCol="0">
                <a:spAutoFit/>
              </a:bodyPr>
              <a:lstStyle/>
              <a:p>
                <a:r>
                  <a:rPr lang="en-GB" sz="1400" b="1" dirty="0"/>
                  <a:t>Testis</a:t>
                </a:r>
              </a:p>
            </p:txBody>
          </p:sp>
          <p:sp>
            <p:nvSpPr>
              <p:cNvPr id="15" name="TextBox 14"/>
              <p:cNvSpPr txBox="1"/>
              <p:nvPr/>
            </p:nvSpPr>
            <p:spPr>
              <a:xfrm>
                <a:off x="5415000" y="3417536"/>
                <a:ext cx="1704418" cy="277323"/>
              </a:xfrm>
              <a:prstGeom prst="rect">
                <a:avLst/>
              </a:prstGeom>
              <a:noFill/>
            </p:spPr>
            <p:txBody>
              <a:bodyPr wrap="none" rtlCol="0">
                <a:spAutoFit/>
              </a:bodyPr>
              <a:lstStyle/>
              <a:p>
                <a:r>
                  <a:rPr lang="en-GB" sz="1100" dirty="0"/>
                  <a:t>Seminiferous tubules</a:t>
                </a:r>
              </a:p>
            </p:txBody>
          </p:sp>
          <p:sp>
            <p:nvSpPr>
              <p:cNvPr id="16" name="TextBox 15"/>
              <p:cNvSpPr txBox="1"/>
              <p:nvPr/>
            </p:nvSpPr>
            <p:spPr>
              <a:xfrm>
                <a:off x="5019147" y="4112306"/>
                <a:ext cx="1438932" cy="326263"/>
              </a:xfrm>
              <a:prstGeom prst="rect">
                <a:avLst/>
              </a:prstGeom>
              <a:noFill/>
            </p:spPr>
            <p:txBody>
              <a:bodyPr wrap="none" rtlCol="0">
                <a:spAutoFit/>
              </a:bodyPr>
              <a:lstStyle/>
              <a:p>
                <a:r>
                  <a:rPr lang="en-GB" sz="1400" b="1" i="1" dirty="0"/>
                  <a:t>Spermatozoa</a:t>
                </a:r>
              </a:p>
            </p:txBody>
          </p:sp>
          <p:sp>
            <p:nvSpPr>
              <p:cNvPr id="17" name="TextBox 16"/>
              <p:cNvSpPr txBox="1"/>
              <p:nvPr/>
            </p:nvSpPr>
            <p:spPr>
              <a:xfrm>
                <a:off x="7203714" y="4112305"/>
                <a:ext cx="1382516" cy="326263"/>
              </a:xfrm>
              <a:prstGeom prst="rect">
                <a:avLst/>
              </a:prstGeom>
              <a:noFill/>
            </p:spPr>
            <p:txBody>
              <a:bodyPr wrap="none" rtlCol="0">
                <a:spAutoFit/>
              </a:bodyPr>
              <a:lstStyle/>
              <a:p>
                <a:r>
                  <a:rPr lang="en-GB" sz="1400" b="1" i="1" dirty="0"/>
                  <a:t>Testosterone</a:t>
                </a:r>
              </a:p>
            </p:txBody>
          </p:sp>
          <p:sp>
            <p:nvSpPr>
              <p:cNvPr id="25" name="Right Arrow 24"/>
              <p:cNvSpPr/>
              <p:nvPr/>
            </p:nvSpPr>
            <p:spPr>
              <a:xfrm rot="6794703">
                <a:off x="6025305" y="2573977"/>
                <a:ext cx="579632" cy="297861"/>
              </a:xfrm>
              <a:prstGeom prst="rightArrow">
                <a:avLst/>
              </a:prstGeom>
              <a:gradFill flip="none" rotWithShape="1">
                <a:gsLst>
                  <a:gs pos="0">
                    <a:srgbClr val="00A8E1"/>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6" name="Right Arrow 25"/>
              <p:cNvSpPr/>
              <p:nvPr/>
            </p:nvSpPr>
            <p:spPr>
              <a:xfrm rot="14805297" flipH="1">
                <a:off x="6879929" y="2573977"/>
                <a:ext cx="579632" cy="297861"/>
              </a:xfrm>
              <a:prstGeom prst="rightArrow">
                <a:avLst/>
              </a:prstGeom>
              <a:gradFill flip="none" rotWithShape="1">
                <a:gsLst>
                  <a:gs pos="0">
                    <a:srgbClr val="00A8E1"/>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6" name="Right Arrow 35"/>
              <p:cNvSpPr/>
              <p:nvPr/>
            </p:nvSpPr>
            <p:spPr>
              <a:xfrm rot="6794703">
                <a:off x="5506420" y="3752248"/>
                <a:ext cx="579632" cy="297861"/>
              </a:xfrm>
              <a:prstGeom prst="rightArrow">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9" name="Right Arrow 38"/>
              <p:cNvSpPr/>
              <p:nvPr/>
            </p:nvSpPr>
            <p:spPr>
              <a:xfrm rot="14805297" flipH="1">
                <a:off x="7347696" y="3746081"/>
                <a:ext cx="579632" cy="297861"/>
              </a:xfrm>
              <a:prstGeom prst="rightArrow">
                <a:avLst/>
              </a:prstGeom>
              <a:solidFill>
                <a:srgbClr val="00A8E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30" name="Straight Arrow Connector 29"/>
              <p:cNvCxnSpPr/>
              <p:nvPr/>
            </p:nvCxnSpPr>
            <p:spPr>
              <a:xfrm flipH="1">
                <a:off x="5998544" y="3180366"/>
                <a:ext cx="128158" cy="297792"/>
              </a:xfrm>
              <a:prstGeom prst="straightConnector1">
                <a:avLst/>
              </a:prstGeom>
              <a:ln>
                <a:solidFill>
                  <a:srgbClr val="00A8E1"/>
                </a:solidFill>
                <a:prstDash val="sysDash"/>
                <a:tailEnd type="triangle"/>
              </a:ln>
              <a:effectLst/>
            </p:spPr>
            <p:style>
              <a:lnRef idx="2">
                <a:schemeClr val="accent1"/>
              </a:lnRef>
              <a:fillRef idx="0">
                <a:schemeClr val="accent1"/>
              </a:fillRef>
              <a:effectRef idx="1">
                <a:schemeClr val="accent1"/>
              </a:effectRef>
              <a:fontRef idx="minor">
                <a:schemeClr val="tx1"/>
              </a:fontRef>
            </p:style>
          </p:cxnSp>
        </p:grpSp>
        <p:sp>
          <p:nvSpPr>
            <p:cNvPr id="21" name="TextBox 20"/>
            <p:cNvSpPr txBox="1"/>
            <p:nvPr/>
          </p:nvSpPr>
          <p:spPr>
            <a:xfrm>
              <a:off x="5557407" y="2450195"/>
              <a:ext cx="514711" cy="326263"/>
            </a:xfrm>
            <a:prstGeom prst="rect">
              <a:avLst/>
            </a:prstGeom>
            <a:noFill/>
          </p:spPr>
          <p:txBody>
            <a:bodyPr wrap="none" rtlCol="0">
              <a:spAutoFit/>
            </a:bodyPr>
            <a:lstStyle/>
            <a:p>
              <a:r>
                <a:rPr lang="en-GB" sz="1400" b="1" dirty="0"/>
                <a:t>FSH</a:t>
              </a:r>
            </a:p>
          </p:txBody>
        </p:sp>
        <p:sp>
          <p:nvSpPr>
            <p:cNvPr id="23" name="TextBox 22"/>
            <p:cNvSpPr txBox="1"/>
            <p:nvPr/>
          </p:nvSpPr>
          <p:spPr>
            <a:xfrm>
              <a:off x="6403979" y="2450195"/>
              <a:ext cx="395242" cy="326263"/>
            </a:xfrm>
            <a:prstGeom prst="rect">
              <a:avLst/>
            </a:prstGeom>
            <a:noFill/>
          </p:spPr>
          <p:txBody>
            <a:bodyPr wrap="none" rtlCol="0">
              <a:spAutoFit/>
            </a:bodyPr>
            <a:lstStyle/>
            <a:p>
              <a:r>
                <a:rPr lang="en-GB" sz="1400" b="1" dirty="0"/>
                <a:t>LH</a:t>
              </a:r>
            </a:p>
          </p:txBody>
        </p:sp>
        <p:sp>
          <p:nvSpPr>
            <p:cNvPr id="4" name="Right Arrow 3"/>
            <p:cNvSpPr/>
            <p:nvPr/>
          </p:nvSpPr>
          <p:spPr>
            <a:xfrm rot="5400000">
              <a:off x="5888844" y="1855774"/>
              <a:ext cx="579632" cy="297861"/>
            </a:xfrm>
            <a:prstGeom prst="rightArrow">
              <a:avLst/>
            </a:prstGeom>
            <a:gradFill flip="none" rotWithShape="1">
              <a:gsLst>
                <a:gs pos="0">
                  <a:srgbClr val="00A8E1"/>
                </a:gs>
                <a:gs pos="100000">
                  <a:schemeClr val="bg1"/>
                </a:gs>
              </a:gsLst>
              <a:lin ang="10800000" scaled="1"/>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TextBox 17"/>
            <p:cNvSpPr txBox="1"/>
            <p:nvPr/>
          </p:nvSpPr>
          <p:spPr>
            <a:xfrm>
              <a:off x="5863938" y="1846811"/>
              <a:ext cx="690595" cy="326263"/>
            </a:xfrm>
            <a:prstGeom prst="rect">
              <a:avLst/>
            </a:prstGeom>
            <a:noFill/>
          </p:spPr>
          <p:txBody>
            <a:bodyPr wrap="none" rtlCol="0">
              <a:spAutoFit/>
            </a:bodyPr>
            <a:lstStyle/>
            <a:p>
              <a:r>
                <a:rPr lang="en-GB" sz="1400" b="1" dirty="0"/>
                <a:t>GnRH</a:t>
              </a:r>
            </a:p>
          </p:txBody>
        </p:sp>
        <p:sp>
          <p:nvSpPr>
            <p:cNvPr id="19" name="TextBox 18"/>
            <p:cNvSpPr txBox="1"/>
            <p:nvPr/>
          </p:nvSpPr>
          <p:spPr>
            <a:xfrm>
              <a:off x="5607810" y="1573128"/>
              <a:ext cx="1546786" cy="326263"/>
            </a:xfrm>
            <a:prstGeom prst="rect">
              <a:avLst/>
            </a:prstGeom>
            <a:noFill/>
          </p:spPr>
          <p:txBody>
            <a:bodyPr wrap="none" rtlCol="0">
              <a:spAutoFit/>
            </a:bodyPr>
            <a:lstStyle/>
            <a:p>
              <a:r>
                <a:rPr lang="en-GB" sz="1400" b="1" dirty="0"/>
                <a:t>Hypothalamus</a:t>
              </a:r>
            </a:p>
          </p:txBody>
        </p:sp>
        <p:sp>
          <p:nvSpPr>
            <p:cNvPr id="20" name="TextBox 19"/>
            <p:cNvSpPr txBox="1"/>
            <p:nvPr/>
          </p:nvSpPr>
          <p:spPr>
            <a:xfrm>
              <a:off x="5493328" y="2217186"/>
              <a:ext cx="1724330" cy="326263"/>
            </a:xfrm>
            <a:prstGeom prst="rect">
              <a:avLst/>
            </a:prstGeom>
            <a:noFill/>
          </p:spPr>
          <p:txBody>
            <a:bodyPr wrap="none" rtlCol="0">
              <a:spAutoFit/>
            </a:bodyPr>
            <a:lstStyle/>
            <a:p>
              <a:r>
                <a:rPr lang="en-GB" sz="1400" b="1" dirty="0"/>
                <a:t>Anterior pituitary</a:t>
              </a:r>
            </a:p>
          </p:txBody>
        </p:sp>
        <p:cxnSp>
          <p:nvCxnSpPr>
            <p:cNvPr id="53" name="Straight Arrow Connector 52"/>
            <p:cNvCxnSpPr/>
            <p:nvPr/>
          </p:nvCxnSpPr>
          <p:spPr>
            <a:xfrm flipH="1">
              <a:off x="7851422" y="4248541"/>
              <a:ext cx="752114" cy="0"/>
            </a:xfrm>
            <a:prstGeom prst="straightConnector1">
              <a:avLst/>
            </a:prstGeom>
            <a:ln>
              <a:solidFill>
                <a:srgbClr val="00A8E1"/>
              </a:solidFill>
              <a:prstDash val="sysDot"/>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pSp>
          <p:nvGrpSpPr>
            <p:cNvPr id="62" name="Group 61"/>
            <p:cNvGrpSpPr/>
            <p:nvPr/>
          </p:nvGrpSpPr>
          <p:grpSpPr>
            <a:xfrm>
              <a:off x="7760007" y="1648600"/>
              <a:ext cx="174191" cy="156831"/>
              <a:chOff x="3908153" y="2053964"/>
              <a:chExt cx="174191" cy="156831"/>
            </a:xfrm>
            <a:solidFill>
              <a:srgbClr val="FFFFFF"/>
            </a:solidFill>
          </p:grpSpPr>
          <p:sp>
            <p:nvSpPr>
              <p:cNvPr id="56" name="Oval 55"/>
              <p:cNvSpPr/>
              <p:nvPr/>
            </p:nvSpPr>
            <p:spPr>
              <a:xfrm>
                <a:off x="3908153" y="2053964"/>
                <a:ext cx="174191" cy="156831"/>
              </a:xfrm>
              <a:prstGeom prst="ellipse">
                <a:avLst/>
              </a:prstGeom>
              <a:grpFill/>
              <a:ln>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60" name="Straight Connector 59"/>
              <p:cNvCxnSpPr/>
              <p:nvPr/>
            </p:nvCxnSpPr>
            <p:spPr>
              <a:xfrm>
                <a:off x="3961610" y="2127186"/>
                <a:ext cx="69345" cy="0"/>
              </a:xfrm>
              <a:prstGeom prst="line">
                <a:avLst/>
              </a:prstGeom>
              <a:grpFill/>
              <a:ln>
                <a:solidFill>
                  <a:srgbClr val="00A8E1"/>
                </a:solidFill>
              </a:ln>
              <a:effectLst/>
            </p:spPr>
            <p:style>
              <a:lnRef idx="1">
                <a:schemeClr val="accent1"/>
              </a:lnRef>
              <a:fillRef idx="3">
                <a:schemeClr val="accent1"/>
              </a:fillRef>
              <a:effectRef idx="2">
                <a:schemeClr val="accent1"/>
              </a:effectRef>
              <a:fontRef idx="minor">
                <a:schemeClr val="lt1"/>
              </a:fontRef>
            </p:style>
          </p:cxnSp>
        </p:grpSp>
        <p:grpSp>
          <p:nvGrpSpPr>
            <p:cNvPr id="66" name="Group 65"/>
            <p:cNvGrpSpPr/>
            <p:nvPr/>
          </p:nvGrpSpPr>
          <p:grpSpPr>
            <a:xfrm>
              <a:off x="7754121" y="2296983"/>
              <a:ext cx="174191" cy="156831"/>
              <a:chOff x="3908153" y="2053964"/>
              <a:chExt cx="174191" cy="156831"/>
            </a:xfrm>
            <a:solidFill>
              <a:srgbClr val="FFFFFF"/>
            </a:solidFill>
          </p:grpSpPr>
          <p:sp>
            <p:nvSpPr>
              <p:cNvPr id="67" name="Oval 66"/>
              <p:cNvSpPr/>
              <p:nvPr/>
            </p:nvSpPr>
            <p:spPr>
              <a:xfrm>
                <a:off x="3908153" y="2053964"/>
                <a:ext cx="174191" cy="156831"/>
              </a:xfrm>
              <a:prstGeom prst="ellipse">
                <a:avLst/>
              </a:prstGeom>
              <a:grpFill/>
              <a:ln>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cxnSp>
            <p:nvCxnSpPr>
              <p:cNvPr id="68" name="Straight Connector 67"/>
              <p:cNvCxnSpPr/>
              <p:nvPr/>
            </p:nvCxnSpPr>
            <p:spPr>
              <a:xfrm>
                <a:off x="3961610" y="2127186"/>
                <a:ext cx="69345" cy="0"/>
              </a:xfrm>
              <a:prstGeom prst="line">
                <a:avLst/>
              </a:prstGeom>
              <a:grpFill/>
              <a:ln>
                <a:solidFill>
                  <a:srgbClr val="00A8E1"/>
                </a:solidFill>
              </a:ln>
              <a:effectLst/>
            </p:spPr>
            <p:style>
              <a:lnRef idx="1">
                <a:schemeClr val="accent1"/>
              </a:lnRef>
              <a:fillRef idx="3">
                <a:schemeClr val="accent1"/>
              </a:fillRef>
              <a:effectRef idx="2">
                <a:schemeClr val="accent1"/>
              </a:effectRef>
              <a:fontRef idx="minor">
                <a:schemeClr val="lt1"/>
              </a:fontRef>
            </p:style>
          </p:cxnSp>
        </p:grpSp>
      </p:grpSp>
      <p:pic>
        <p:nvPicPr>
          <p:cNvPr id="75" name="Picture 74" descr="fdArtboard 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0685" y="1867740"/>
            <a:ext cx="1408907" cy="1393324"/>
          </a:xfrm>
          <a:prstGeom prst="rect">
            <a:avLst/>
          </a:prstGeom>
        </p:spPr>
      </p:pic>
      <p:sp>
        <p:nvSpPr>
          <p:cNvPr id="76" name="Oval 75"/>
          <p:cNvSpPr/>
          <p:nvPr/>
        </p:nvSpPr>
        <p:spPr>
          <a:xfrm>
            <a:off x="2612303" y="1991820"/>
            <a:ext cx="416650" cy="419504"/>
          </a:xfrm>
          <a:prstGeom prst="ellipse">
            <a:avLst/>
          </a:prstGeom>
          <a:noFill/>
          <a:ln w="28575" cmpd="sng">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cxnSp>
        <p:nvCxnSpPr>
          <p:cNvPr id="77" name="Straight Connector 76"/>
          <p:cNvCxnSpPr>
            <a:endCxn id="79" idx="1"/>
          </p:cNvCxnSpPr>
          <p:nvPr/>
        </p:nvCxnSpPr>
        <p:spPr>
          <a:xfrm>
            <a:off x="2958865" y="2044184"/>
            <a:ext cx="1724058" cy="132528"/>
          </a:xfrm>
          <a:prstGeom prst="line">
            <a:avLst/>
          </a:prstGeom>
          <a:ln>
            <a:solidFill>
              <a:srgbClr val="00A8E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p:cNvCxnSpPr/>
          <p:nvPr/>
        </p:nvCxnSpPr>
        <p:spPr>
          <a:xfrm>
            <a:off x="2973973" y="2368310"/>
            <a:ext cx="1578429" cy="417286"/>
          </a:xfrm>
          <a:prstGeom prst="line">
            <a:avLst/>
          </a:prstGeom>
          <a:ln>
            <a:solidFill>
              <a:srgbClr val="00A8E1"/>
            </a:solidFill>
          </a:ln>
          <a:effectLst/>
        </p:spPr>
        <p:style>
          <a:lnRef idx="2">
            <a:schemeClr val="accent1"/>
          </a:lnRef>
          <a:fillRef idx="0">
            <a:schemeClr val="accent1"/>
          </a:fillRef>
          <a:effectRef idx="1">
            <a:schemeClr val="accent1"/>
          </a:effectRef>
          <a:fontRef idx="minor">
            <a:schemeClr val="tx1"/>
          </a:fontRef>
        </p:style>
      </p:cxnSp>
      <p:sp>
        <p:nvSpPr>
          <p:cNvPr id="79" name="Oval 78"/>
          <p:cNvSpPr/>
          <p:nvPr/>
        </p:nvSpPr>
        <p:spPr>
          <a:xfrm>
            <a:off x="4512324" y="2004943"/>
            <a:ext cx="1164935" cy="1172914"/>
          </a:xfrm>
          <a:prstGeom prst="ellipse">
            <a:avLst/>
          </a:prstGeom>
          <a:noFill/>
          <a:ln w="28575" cmpd="sng">
            <a:solidFill>
              <a:srgbClr val="00A8E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a:endParaRPr>
          </a:p>
        </p:txBody>
      </p:sp>
      <p:sp>
        <p:nvSpPr>
          <p:cNvPr id="82" name="TextBox 81"/>
          <p:cNvSpPr txBox="1"/>
          <p:nvPr/>
        </p:nvSpPr>
        <p:spPr>
          <a:xfrm>
            <a:off x="5756570" y="2541196"/>
            <a:ext cx="1843129" cy="276999"/>
          </a:xfrm>
          <a:prstGeom prst="rect">
            <a:avLst/>
          </a:prstGeom>
          <a:noFill/>
        </p:spPr>
        <p:txBody>
          <a:bodyPr wrap="square" rtlCol="0">
            <a:spAutoFit/>
          </a:bodyPr>
          <a:lstStyle/>
          <a:p>
            <a:r>
              <a:rPr lang="en-US" sz="1200" dirty="0">
                <a:solidFill>
                  <a:srgbClr val="000000"/>
                </a:solidFill>
                <a:latin typeface="Arial"/>
              </a:rPr>
              <a:t>Pituitary gland</a:t>
            </a:r>
          </a:p>
        </p:txBody>
      </p:sp>
      <p:cxnSp>
        <p:nvCxnSpPr>
          <p:cNvPr id="83" name="Straight Arrow Connector 82"/>
          <p:cNvCxnSpPr>
            <a:stCxn id="82" idx="1"/>
          </p:cNvCxnSpPr>
          <p:nvPr/>
        </p:nvCxnSpPr>
        <p:spPr>
          <a:xfrm flipH="1" flipV="1">
            <a:off x="5288171" y="2514393"/>
            <a:ext cx="468399" cy="165303"/>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85" name="TextBox 84"/>
          <p:cNvSpPr txBox="1"/>
          <p:nvPr/>
        </p:nvSpPr>
        <p:spPr>
          <a:xfrm>
            <a:off x="4869399" y="4479083"/>
            <a:ext cx="1843129" cy="307777"/>
          </a:xfrm>
          <a:prstGeom prst="rect">
            <a:avLst/>
          </a:prstGeom>
          <a:noFill/>
        </p:spPr>
        <p:txBody>
          <a:bodyPr wrap="square" rtlCol="0">
            <a:spAutoFit/>
          </a:bodyPr>
          <a:lstStyle/>
          <a:p>
            <a:r>
              <a:rPr lang="en-US" sz="1200" dirty="0">
                <a:solidFill>
                  <a:srgbClr val="000000"/>
                </a:solidFill>
                <a:latin typeface="Arial"/>
              </a:rPr>
              <a:t>LH receptor</a:t>
            </a:r>
            <a:r>
              <a:rPr lang="en-US" sz="1400" baseline="30000" dirty="0">
                <a:solidFill>
                  <a:srgbClr val="000000"/>
                </a:solidFill>
                <a:latin typeface="Arial"/>
              </a:rPr>
              <a:t>1</a:t>
            </a:r>
            <a:endParaRPr lang="en-US" sz="1400" dirty="0">
              <a:solidFill>
                <a:srgbClr val="000000"/>
              </a:solidFill>
              <a:latin typeface="Arial"/>
            </a:endParaRPr>
          </a:p>
        </p:txBody>
      </p:sp>
      <p:sp>
        <p:nvSpPr>
          <p:cNvPr id="86" name="TextBox 85"/>
          <p:cNvSpPr txBox="1"/>
          <p:nvPr/>
        </p:nvSpPr>
        <p:spPr>
          <a:xfrm>
            <a:off x="5325611" y="3372152"/>
            <a:ext cx="1022042" cy="830997"/>
          </a:xfrm>
          <a:prstGeom prst="rect">
            <a:avLst/>
          </a:prstGeom>
          <a:noFill/>
        </p:spPr>
        <p:txBody>
          <a:bodyPr wrap="square" rtlCol="0">
            <a:spAutoFit/>
          </a:bodyPr>
          <a:lstStyle/>
          <a:p>
            <a:r>
              <a:rPr lang="en-US" sz="1200" dirty="0">
                <a:solidFill>
                  <a:srgbClr val="000000"/>
                </a:solidFill>
                <a:latin typeface="Arial"/>
              </a:rPr>
              <a:t>Prostate gland and gonadal tissue</a:t>
            </a:r>
          </a:p>
        </p:txBody>
      </p:sp>
      <p:cxnSp>
        <p:nvCxnSpPr>
          <p:cNvPr id="87" name="Straight Arrow Connector 86"/>
          <p:cNvCxnSpPr/>
          <p:nvPr/>
        </p:nvCxnSpPr>
        <p:spPr>
          <a:xfrm flipH="1" flipV="1">
            <a:off x="4348787" y="4212352"/>
            <a:ext cx="520610" cy="357924"/>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a:stCxn id="86" idx="1"/>
          </p:cNvCxnSpPr>
          <p:nvPr/>
        </p:nvCxnSpPr>
        <p:spPr>
          <a:xfrm flipH="1" flipV="1">
            <a:off x="4372515" y="3635099"/>
            <a:ext cx="953096" cy="152550"/>
          </a:xfrm>
          <a:prstGeom prst="straightConnector1">
            <a:avLst/>
          </a:prstGeom>
          <a:ln w="12700" cmpd="sng">
            <a:solidFill>
              <a:srgbClr val="454444"/>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1666988" y="5967966"/>
            <a:ext cx="3621183" cy="246221"/>
          </a:xfrm>
          <a:prstGeom prst="rect">
            <a:avLst/>
          </a:prstGeom>
          <a:noFill/>
        </p:spPr>
        <p:txBody>
          <a:bodyPr wrap="square" rtlCol="0">
            <a:spAutoFit/>
          </a:bodyPr>
          <a:lstStyle/>
          <a:p>
            <a:r>
              <a:rPr lang="en-US" sz="1000" b="1" dirty="0">
                <a:solidFill>
                  <a:srgbClr val="000000"/>
                </a:solidFill>
                <a:latin typeface="Arial"/>
              </a:rPr>
              <a:t>Adapted from Dandona P &amp; Rosenberg MT. 2010</a:t>
            </a:r>
            <a:r>
              <a:rPr lang="en-US" sz="1000" b="1" baseline="30000" dirty="0">
                <a:solidFill>
                  <a:srgbClr val="000000"/>
                </a:solidFill>
                <a:latin typeface="Arial"/>
              </a:rPr>
              <a:t>1</a:t>
            </a:r>
            <a:r>
              <a:rPr lang="en-US" sz="1000" b="1" dirty="0">
                <a:solidFill>
                  <a:srgbClr val="000000"/>
                </a:solidFill>
                <a:latin typeface="Arial"/>
              </a:rPr>
              <a:t> </a:t>
            </a:r>
          </a:p>
        </p:txBody>
      </p:sp>
      <p:sp>
        <p:nvSpPr>
          <p:cNvPr id="59" name="TextBox 58"/>
          <p:cNvSpPr txBox="1"/>
          <p:nvPr/>
        </p:nvSpPr>
        <p:spPr>
          <a:xfrm>
            <a:off x="6390915" y="5464356"/>
            <a:ext cx="3727302" cy="261610"/>
          </a:xfrm>
          <a:prstGeom prst="rect">
            <a:avLst/>
          </a:prstGeom>
          <a:noFill/>
        </p:spPr>
        <p:txBody>
          <a:bodyPr wrap="none" rtlCol="0">
            <a:spAutoFit/>
          </a:bodyPr>
          <a:lstStyle/>
          <a:p>
            <a:r>
              <a:rPr lang="en-US" sz="1100" b="1" dirty="0">
                <a:solidFill>
                  <a:srgbClr val="000000"/>
                </a:solidFill>
                <a:latin typeface="Arial"/>
              </a:rPr>
              <a:t>FSH: </a:t>
            </a:r>
            <a:r>
              <a:rPr lang="en-GB" sz="1100" b="1" dirty="0">
                <a:solidFill>
                  <a:srgbClr val="000000"/>
                </a:solidFill>
                <a:latin typeface="AdvMINION-R"/>
              </a:rPr>
              <a:t>follicle-stimulating hormone, LH: luteinizing hormone</a:t>
            </a:r>
            <a:r>
              <a:rPr lang="en-US" sz="1100" b="1" dirty="0">
                <a:solidFill>
                  <a:srgbClr val="000000"/>
                </a:solidFill>
                <a:latin typeface="Arial"/>
              </a:rPr>
              <a:t> </a:t>
            </a:r>
          </a:p>
        </p:txBody>
      </p:sp>
    </p:spTree>
    <p:extLst>
      <p:ext uri="{BB962C8B-B14F-4D97-AF65-F5344CB8AC3E}">
        <p14:creationId xmlns:p14="http://schemas.microsoft.com/office/powerpoint/2010/main" val="3083460041"/>
      </p:ext>
    </p:extLst>
  </p:cSld>
  <p:clrMapOvr>
    <a:masterClrMapping/>
  </p:clrMapOvr>
</p:sld>
</file>

<file path=ppt/theme/theme1.xml><?xml version="1.0" encoding="utf-8"?>
<a:theme xmlns:a="http://schemas.openxmlformats.org/drawingml/2006/main" name="Office Theme">
  <a:themeElements>
    <a:clrScheme name="Besins MA Hub">
      <a:dk1>
        <a:srgbClr val="006EAB"/>
      </a:dk1>
      <a:lt1>
        <a:sysClr val="window" lastClr="FFFFFF"/>
      </a:lt1>
      <a:dk2>
        <a:srgbClr val="58595B"/>
      </a:dk2>
      <a:lt2>
        <a:srgbClr val="E7E6E6"/>
      </a:lt2>
      <a:accent1>
        <a:srgbClr val="1272AE"/>
      </a:accent1>
      <a:accent2>
        <a:srgbClr val="00A8E1"/>
      </a:accent2>
      <a:accent3>
        <a:srgbClr val="95D600"/>
      </a:accent3>
      <a:accent4>
        <a:srgbClr val="F0C846"/>
      </a:accent4>
      <a:accent5>
        <a:srgbClr val="000000"/>
      </a:accent5>
      <a:accent6>
        <a:srgbClr val="CCDCE2"/>
      </a:accent6>
      <a:hlink>
        <a:srgbClr val="006EAB"/>
      </a:hlink>
      <a:folHlink>
        <a:srgbClr val="00A8E1"/>
      </a:folHlink>
    </a:clrScheme>
    <a:fontScheme name="Custom 2">
      <a:majorFont>
        <a:latin typeface="Poppins Medium"/>
        <a:ea typeface=""/>
        <a:cs typeface=""/>
      </a:majorFont>
      <a:minorFont>
        <a:latin typeface="Poppi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sins_tmp.potx" id="{58CFAB49-F3C1-4BE9-BA6C-4FFE0344BB85}" vid="{711EA1BB-B068-4CB0-AFBC-DEF8CF77203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15C31388130E845B306F08280035E70" ma:contentTypeVersion="10" ma:contentTypeDescription="Create a new document." ma:contentTypeScope="" ma:versionID="7e7cc3e53a1c6c13768d61cee4c666df">
  <xsd:schema xmlns:xsd="http://www.w3.org/2001/XMLSchema" xmlns:xs="http://www.w3.org/2001/XMLSchema" xmlns:p="http://schemas.microsoft.com/office/2006/metadata/properties" xmlns:ns2="2bd39ed4-040d-4575-9ecd-51b09e17f4f6" targetNamespace="http://schemas.microsoft.com/office/2006/metadata/properties" ma:root="true" ma:fieldsID="e59c39555b5737b5f5563e59e9207369" ns2:_="">
    <xsd:import namespace="2bd39ed4-040d-4575-9ecd-51b09e17f4f6"/>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Location"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bd39ed4-040d-4575-9ecd-51b09e17f4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FE65A5A-1FCF-48ED-9607-0974EAC4D0FD}"/>
</file>

<file path=customXml/itemProps2.xml><?xml version="1.0" encoding="utf-8"?>
<ds:datastoreItem xmlns:ds="http://schemas.openxmlformats.org/officeDocument/2006/customXml" ds:itemID="{97C47E25-C94D-41B3-A25B-AF68EE092C57}"/>
</file>

<file path=customXml/itemProps3.xml><?xml version="1.0" encoding="utf-8"?>
<ds:datastoreItem xmlns:ds="http://schemas.openxmlformats.org/officeDocument/2006/customXml" ds:itemID="{8512E71E-10E8-40A7-90D1-03AFAA798045}"/>
</file>

<file path=docProps/app.xml><?xml version="1.0" encoding="utf-8"?>
<Properties xmlns="http://schemas.openxmlformats.org/officeDocument/2006/extended-properties" xmlns:vt="http://schemas.openxmlformats.org/officeDocument/2006/docPropsVTypes">
  <Template/>
  <TotalTime>804</TotalTime>
  <Words>6619</Words>
  <Application>Microsoft Office PowerPoint</Application>
  <PresentationFormat>Widescreen</PresentationFormat>
  <Paragraphs>665</Paragraphs>
  <Slides>62</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62</vt:i4>
      </vt:variant>
    </vt:vector>
  </HeadingPairs>
  <TitlesOfParts>
    <vt:vector size="71" baseType="lpstr">
      <vt:lpstr>Poppins Medium</vt:lpstr>
      <vt:lpstr>Arial</vt:lpstr>
      <vt:lpstr>Wingdings</vt:lpstr>
      <vt:lpstr>Times</vt:lpstr>
      <vt:lpstr>Helvetica</vt:lpstr>
      <vt:lpstr>Poppins Light</vt:lpstr>
      <vt:lpstr>Calibri</vt:lpstr>
      <vt:lpstr>AdvMINION-R</vt:lpstr>
      <vt:lpstr>Office Theme</vt:lpstr>
      <vt:lpstr>The Management of Testosterone Deficiency (TD) in General Practice</vt:lpstr>
      <vt:lpstr>PowerPoint Presentation</vt:lpstr>
      <vt:lpstr>PowerPoint Presentation</vt:lpstr>
      <vt:lpstr>PowerPoint Presentation</vt:lpstr>
      <vt:lpstr>PowerPoint Presentation</vt:lpstr>
      <vt:lpstr>PowerPoint Presentation</vt:lpstr>
      <vt:lpstr>Testosterone &amp;  Testosterone Deficiency (TD)</vt:lpstr>
      <vt:lpstr>Role of Testosterone in Men’s Health</vt:lpstr>
      <vt:lpstr>Testosterone Physiology - Production</vt:lpstr>
      <vt:lpstr>PowerPoint Presentation</vt:lpstr>
      <vt:lpstr>What is Testosterone Deficiency (TD)?</vt:lpstr>
      <vt:lpstr>Symptoms of Testosterone Deficiency 1-5</vt:lpstr>
      <vt:lpstr>Prevalence of TD</vt:lpstr>
      <vt:lpstr>Classification of TD1,2</vt:lpstr>
      <vt:lpstr>PowerPoint Presentation</vt:lpstr>
      <vt:lpstr>PowerPoint Presentation</vt:lpstr>
      <vt:lpstr>Case study – Part 1: Patient Profile</vt:lpstr>
      <vt:lpstr>Diagnosis of  Testosterone Deficiency (TD)</vt:lpstr>
      <vt:lpstr>Challenges of diagnosing TD</vt:lpstr>
      <vt:lpstr>Treatment seeking for TD can often be delayed</vt:lpstr>
      <vt:lpstr>Variable &amp; non-specific signs and symptoms of testosterone deficiency (TD)</vt:lpstr>
      <vt:lpstr>GP triggers for considering TD</vt:lpstr>
      <vt:lpstr>What is required to diagnose TD?</vt:lpstr>
      <vt:lpstr>Establishing presence of signs &amp; symptoms of TD - ADAM Questionnaire1</vt:lpstr>
      <vt:lpstr>Establishing presence of signs &amp; symptoms of TD - AMS Score1</vt:lpstr>
      <vt:lpstr>PowerPoint Presentation</vt:lpstr>
      <vt:lpstr>BSSM Evidence-Based Action Levels</vt:lpstr>
      <vt:lpstr>Testosterone fractions in the blood</vt:lpstr>
      <vt:lpstr>PowerPoint Presentation</vt:lpstr>
      <vt:lpstr>Normalisation of T level was associated with reduced incidence of MI &amp; mortality in men without previous history of MI or ischaemic stroke1</vt:lpstr>
      <vt:lpstr>PowerPoint Presentation</vt:lpstr>
      <vt:lpstr>PowerPoint Presentation</vt:lpstr>
      <vt:lpstr>Case study – Part 2: Route to Diagnosis</vt:lpstr>
      <vt:lpstr>Treatment of TD with Testosterone Therapy (TTh) in Adult Men</vt:lpstr>
      <vt:lpstr>Testosterone Therapy: Prior to Initiation</vt:lpstr>
      <vt:lpstr>Testosterone Therapy (TTh) – UK 1 </vt:lpstr>
      <vt:lpstr>Testosterone Therapy (TTh)</vt:lpstr>
      <vt:lpstr>   TTh - ‘U’ Shaped Curve</vt:lpstr>
      <vt:lpstr>Monitoring of Testosterone Levels </vt:lpstr>
      <vt:lpstr>Benefits of Testosterone Therapy (TTh)</vt:lpstr>
      <vt:lpstr>PowerPoint Presentation</vt:lpstr>
      <vt:lpstr>PowerPoint Presentation</vt:lpstr>
      <vt:lpstr>PowerPoint Presentation</vt:lpstr>
      <vt:lpstr>PowerPoint Presentation</vt:lpstr>
      <vt:lpstr>Guideline  Recommendations </vt:lpstr>
      <vt:lpstr>PowerPoint Presentation</vt:lpstr>
      <vt:lpstr> No Gold Standard NICE MH Guidelines </vt:lpstr>
      <vt:lpstr>Testosterone Deficiency Guidelines</vt:lpstr>
      <vt:lpstr>PowerPoint Presentation</vt:lpstr>
      <vt:lpstr>PowerPoint Presentation</vt:lpstr>
      <vt:lpstr>Screening</vt:lpstr>
      <vt:lpstr>PowerPoint Presentation</vt:lpstr>
      <vt:lpstr>PowerPoint Presentation</vt:lpstr>
      <vt:lpstr>Case study – Part 1: Patient Profile</vt:lpstr>
      <vt:lpstr>Case study – Part 2: Route to Diagnosis</vt:lpstr>
      <vt:lpstr>Case study – Part 3: Two years later</vt:lpstr>
      <vt:lpstr>Low Testosterone predicts increased mortality and TTh improves survival in 587 men with Type 2 Diabetes </vt:lpstr>
      <vt:lpstr>Mortality Data of Men with Type 2 Diabetes mellitus not receiving PDE5 Inhibitors followed for approximately 4 Years (n= 682)</vt:lpstr>
      <vt:lpstr>PowerPoint Presentation</vt:lpstr>
      <vt:lpstr>Conclusions </vt:lpstr>
      <vt:lpstr>PowerPoint Presentation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leslie beaumont</dc:creator>
  <cp:lastModifiedBy>richard jones</cp:lastModifiedBy>
  <cp:revision>58</cp:revision>
  <dcterms:created xsi:type="dcterms:W3CDTF">2020-12-03T13:24:11Z</dcterms:created>
  <dcterms:modified xsi:type="dcterms:W3CDTF">2021-03-15T09:16:39Z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0x010100915C31388130E845B306F08280035E70</vt:lpwstr>
  </property>
</Properties>
</file>